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71" r:id="rId3"/>
    <p:sldId id="267" r:id="rId4"/>
    <p:sldId id="278" r:id="rId5"/>
    <p:sldId id="279" r:id="rId6"/>
    <p:sldId id="283" r:id="rId7"/>
    <p:sldId id="289" r:id="rId8"/>
    <p:sldId id="310" r:id="rId9"/>
    <p:sldId id="281" r:id="rId10"/>
    <p:sldId id="282" r:id="rId11"/>
    <p:sldId id="287" r:id="rId12"/>
    <p:sldId id="286" r:id="rId13"/>
    <p:sldId id="285" r:id="rId14"/>
    <p:sldId id="341" r:id="rId15"/>
    <p:sldId id="340" r:id="rId16"/>
    <p:sldId id="268" r:id="rId17"/>
    <p:sldId id="269" r:id="rId18"/>
    <p:sldId id="342" r:id="rId19"/>
    <p:sldId id="290" r:id="rId20"/>
    <p:sldId id="292" r:id="rId21"/>
    <p:sldId id="291" r:id="rId22"/>
    <p:sldId id="293" r:id="rId23"/>
    <p:sldId id="344" r:id="rId24"/>
    <p:sldId id="343" r:id="rId25"/>
    <p:sldId id="294" r:id="rId26"/>
    <p:sldId id="295" r:id="rId27"/>
    <p:sldId id="296" r:id="rId28"/>
    <p:sldId id="297" r:id="rId29"/>
    <p:sldId id="270" r:id="rId30"/>
    <p:sldId id="300" r:id="rId31"/>
    <p:sldId id="298" r:id="rId32"/>
    <p:sldId id="304" r:id="rId33"/>
    <p:sldId id="302" r:id="rId34"/>
    <p:sldId id="346" r:id="rId35"/>
    <p:sldId id="301" r:id="rId36"/>
    <p:sldId id="305" r:id="rId37"/>
    <p:sldId id="308" r:id="rId38"/>
    <p:sldId id="299" r:id="rId39"/>
    <p:sldId id="306" r:id="rId40"/>
    <p:sldId id="309" r:id="rId41"/>
    <p:sldId id="370" r:id="rId42"/>
    <p:sldId id="262" r:id="rId43"/>
    <p:sldId id="345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F5F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6394-36F8-4496-AA87-DA10A1CCCE77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39337-B85A-42E4-80AB-8C9A97D5E0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7BC2-0FFE-4152-8532-3E30E724F281}" type="datetimeFigureOut">
              <a:rPr lang="zh-CN" altLang="en-US" smtClean="0"/>
              <a:t>2020/4/25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1B92B-54B5-4663-86F0-BC9F2C07E6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3857CB-049A-4612-956C-2A590BE5CEC5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A70-03EC-4587-A938-1459300401A5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BD14-47E9-4DCE-9DBB-C54BBEE74EBB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AFCA-79F1-42EA-952F-611A99C356F5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654-6058-4F8C-86BD-8A96DEFC83D9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120-202A-4590-B22F-F3A8DD6ACCF2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50E-12A5-498D-9E13-8207BE53C3A2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DDC-BCD7-4099-8B80-CF0428FC13EC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2BC-0ED7-4076-A69E-C84057E0AD2B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60D3-AEBC-4CFF-8A67-E8779AEA4951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46E-D17A-4F8C-BCA8-A62F72A269FF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95EBCF-A7B2-4399-8689-2058A1BFAB59}" type="datetime8">
              <a:rPr lang="zh-CN" altLang="en-US" smtClean="0"/>
              <a:t>2020年4月25日3时56分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05486" y="0"/>
            <a:ext cx="3696592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应用统计 初国俊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数媒技   张天鸿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99562" y="6184463"/>
            <a:ext cx="26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* Leonhard Euler (1707-1783)</a:t>
            </a:r>
            <a:endParaRPr lang="zh-CN" altLang="en-US" sz="1400" i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663" y="2841993"/>
            <a:ext cx="2299615" cy="31619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2-2】</a:t>
            </a:r>
            <a:r>
              <a:rPr lang="zh-CN" altLang="en-US" sz="2400" dirty="0"/>
              <a:t>辗转相除法求</a:t>
            </a:r>
            <a:r>
              <a:rPr lang="en-US" altLang="zh-CN" sz="2400" dirty="0"/>
              <a:t>GCD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递归版本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2-3】</a:t>
            </a:r>
            <a:r>
              <a:rPr lang="zh-CN" altLang="en-US" sz="2400" dirty="0"/>
              <a:t>辗转相除法求</a:t>
            </a:r>
            <a:r>
              <a:rPr lang="en-US" altLang="zh-CN" sz="2400" dirty="0"/>
              <a:t>GCD</a:t>
            </a:r>
            <a:r>
              <a:rPr lang="zh-CN" altLang="en-US" sz="2400" dirty="0"/>
              <a:t>。</a:t>
            </a:r>
            <a:r>
              <a:rPr lang="en-US" altLang="zh-CN" sz="2400" dirty="0"/>
              <a:t>(while</a:t>
            </a:r>
            <a:r>
              <a:rPr lang="zh-CN" altLang="en-US" sz="2400" dirty="0"/>
              <a:t>循环版本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434989"/>
            <a:ext cx="6285432" cy="2810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/>
          <a:srcRect/>
          <a:stretch>
            <a:fillRect/>
          </a:stretch>
        </p:blipFill>
        <p:spPr>
          <a:xfrm>
            <a:off x="1261872" y="1259603"/>
            <a:ext cx="6304051" cy="105589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最大公因数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关于</a:t>
            </a:r>
            <a:r>
              <a:rPr lang="en-US" altLang="zh-CN" sz="2400" dirty="0"/>
              <a:t>GCD</a:t>
            </a:r>
            <a:r>
              <a:rPr lang="zh-CN" altLang="en-US" sz="2400" dirty="0"/>
              <a:t>的一些常用的性质：</a:t>
            </a:r>
            <a:endParaRPr lang="en-US" altLang="zh-CN" sz="2400" dirty="0"/>
          </a:p>
          <a:p>
            <a:r>
              <a:rPr lang="en-US" altLang="zh-CN" sz="2400" dirty="0"/>
              <a:t>(1.</a:t>
            </a:r>
            <a:r>
              <a:rPr lang="zh-CN" altLang="en-US" sz="2400" dirty="0"/>
              <a:t>结合律</a:t>
            </a:r>
            <a:r>
              <a:rPr lang="en-US" altLang="zh-CN" sz="2400" dirty="0"/>
              <a:t>) GCD(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)=GCD(GCD(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),c)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(2.</a:t>
            </a:r>
            <a:r>
              <a:rPr lang="zh-CN" altLang="en-US" sz="2400" dirty="0"/>
              <a:t>区间</a:t>
            </a:r>
            <a:r>
              <a:rPr lang="en-US" altLang="zh-CN" sz="2400" dirty="0"/>
              <a:t>) GCD(a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r</a:t>
            </a:r>
            <a:r>
              <a:rPr lang="en-US" altLang="zh-CN" sz="2400" dirty="0"/>
              <a:t>)=GCD(GCD(a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m-1</a:t>
            </a:r>
            <a:r>
              <a:rPr lang="en-US" altLang="zh-CN" sz="2400" dirty="0"/>
              <a:t>),GCD(a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r</a:t>
            </a:r>
            <a:r>
              <a:rPr lang="en-US" altLang="zh-CN" sz="2400" dirty="0"/>
              <a:t>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(3.</a:t>
            </a:r>
            <a:r>
              <a:rPr lang="zh-CN" altLang="en-US" sz="2400" dirty="0"/>
              <a:t>分配律</a:t>
            </a:r>
            <a:r>
              <a:rPr lang="en-US" altLang="zh-CN" sz="2400" dirty="0"/>
              <a:t>) GCD(k*</a:t>
            </a:r>
            <a:r>
              <a:rPr lang="en-US" altLang="zh-CN" sz="2400" dirty="0" err="1"/>
              <a:t>a,k</a:t>
            </a:r>
            <a:r>
              <a:rPr lang="en-US" altLang="zh-CN" sz="2400" dirty="0"/>
              <a:t>*b)=k*GCD(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(4.</a:t>
            </a:r>
            <a:r>
              <a:rPr lang="zh-CN" altLang="en-US" sz="2400" dirty="0"/>
              <a:t>互质</a:t>
            </a:r>
            <a:r>
              <a:rPr lang="en-US" altLang="zh-CN" sz="2400" dirty="0"/>
              <a:t>) </a:t>
            </a:r>
            <a:r>
              <a:rPr lang="zh-CN" altLang="en-US" sz="2400" dirty="0"/>
              <a:t>若</a:t>
            </a:r>
            <a:r>
              <a:rPr lang="en-US" altLang="zh-CN" sz="2400" dirty="0"/>
              <a:t>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)=p</a:t>
            </a:r>
            <a:r>
              <a:rPr lang="zh-CN" altLang="en-US" sz="2400" dirty="0"/>
              <a:t>，则</a:t>
            </a:r>
            <a:r>
              <a:rPr lang="en-US" altLang="zh-CN" sz="2400" dirty="0"/>
              <a:t>a/p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b/p</a:t>
            </a:r>
            <a:r>
              <a:rPr lang="zh-CN" altLang="en-US" sz="2400" dirty="0"/>
              <a:t>互质。</a:t>
            </a:r>
            <a:endParaRPr lang="en-US" altLang="zh-CN" sz="2400" dirty="0"/>
          </a:p>
          <a:p>
            <a:r>
              <a:rPr lang="en-US" altLang="zh-CN" sz="2400" dirty="0"/>
              <a:t>(5.</a:t>
            </a:r>
            <a:r>
              <a:rPr lang="zh-CN" altLang="en-US" sz="2400" dirty="0"/>
              <a:t>线性变换</a:t>
            </a:r>
            <a:r>
              <a:rPr lang="en-US" altLang="zh-CN" sz="2400" dirty="0"/>
              <a:t>) GCD(</a:t>
            </a:r>
            <a:r>
              <a:rPr lang="en-US" altLang="zh-CN" sz="2400" dirty="0" err="1"/>
              <a:t>a+k</a:t>
            </a:r>
            <a:r>
              <a:rPr lang="en-US" altLang="zh-CN" sz="2400" dirty="0"/>
              <a:t>*</a:t>
            </a:r>
            <a:r>
              <a:rPr lang="en-US" altLang="zh-CN" sz="2400" dirty="0" err="1"/>
              <a:t>b,b</a:t>
            </a:r>
            <a:r>
              <a:rPr lang="en-US" altLang="zh-CN" sz="2400" dirty="0"/>
              <a:t>)=GCD(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3200" b="1" dirty="0">
                <a:solidFill>
                  <a:srgbClr val="FFFF00"/>
                </a:solidFill>
              </a:rPr>
              <a:t>(6.</a:t>
            </a:r>
            <a:r>
              <a:rPr lang="zh-CN" altLang="en-US" sz="3200" b="1" dirty="0">
                <a:solidFill>
                  <a:srgbClr val="FFFF00"/>
                </a:solidFill>
              </a:rPr>
              <a:t>因子分解</a:t>
            </a:r>
            <a:r>
              <a:rPr lang="en-US" altLang="zh-CN" sz="3200" b="1" dirty="0">
                <a:solidFill>
                  <a:srgbClr val="FFFF00"/>
                </a:solidFill>
              </a:rPr>
              <a:t>) GCD(</a:t>
            </a:r>
            <a:r>
              <a:rPr lang="en-US" altLang="zh-CN" sz="3200" b="1" dirty="0" err="1">
                <a:solidFill>
                  <a:srgbClr val="FFFF00"/>
                </a:solidFill>
              </a:rPr>
              <a:t>a,b</a:t>
            </a:r>
            <a:r>
              <a:rPr lang="en-US" altLang="zh-CN" sz="3200" b="1" dirty="0">
                <a:solidFill>
                  <a:srgbClr val="FFFF00"/>
                </a:solidFill>
              </a:rPr>
              <a:t>)=</a:t>
            </a:r>
            <a:r>
              <a:rPr lang="el-GR" altLang="zh-CN" sz="3200" b="1" dirty="0">
                <a:solidFill>
                  <a:srgbClr val="FFFF00"/>
                </a:solidFill>
              </a:rPr>
              <a:t>Π</a:t>
            </a:r>
            <a:r>
              <a:rPr lang="en-US" altLang="zh-CN" sz="3200" b="1" dirty="0">
                <a:solidFill>
                  <a:srgbClr val="FFFF00"/>
                </a:solidFill>
              </a:rPr>
              <a:t>[</a:t>
            </a:r>
            <a:r>
              <a:rPr lang="en-US" altLang="zh-CN" sz="3200" b="1" dirty="0" err="1">
                <a:solidFill>
                  <a:srgbClr val="FFFF00"/>
                </a:solidFill>
              </a:rPr>
              <a:t>p</a:t>
            </a:r>
            <a:r>
              <a:rPr lang="en-US" altLang="zh-CN" sz="3200" b="1" baseline="-25000" dirty="0" err="1">
                <a:solidFill>
                  <a:srgbClr val="FFFF00"/>
                </a:solidFill>
              </a:rPr>
              <a:t>i</a:t>
            </a:r>
            <a:r>
              <a:rPr lang="en-US" altLang="zh-CN" sz="3200" b="1" dirty="0" err="1">
                <a:solidFill>
                  <a:srgbClr val="FFFF00"/>
                </a:solidFill>
              </a:rPr>
              <a:t>^min</a:t>
            </a:r>
            <a:r>
              <a:rPr lang="en-US" altLang="zh-CN" sz="3200" b="1" dirty="0">
                <a:solidFill>
                  <a:srgbClr val="FFFF00"/>
                </a:solidFill>
              </a:rPr>
              <a:t>(</a:t>
            </a:r>
            <a:r>
              <a:rPr lang="en-US" altLang="zh-CN" sz="3200" b="1" dirty="0" err="1">
                <a:solidFill>
                  <a:srgbClr val="FFFF00"/>
                </a:solidFill>
              </a:rPr>
              <a:t>a</a:t>
            </a:r>
            <a:r>
              <a:rPr lang="en-US" altLang="zh-CN" sz="3200" b="1" baseline="-25000" dirty="0" err="1">
                <a:solidFill>
                  <a:srgbClr val="FFFF00"/>
                </a:solidFill>
              </a:rPr>
              <a:t>i</a:t>
            </a:r>
            <a:r>
              <a:rPr lang="en-US" altLang="zh-CN" sz="3200" b="1" dirty="0" err="1">
                <a:solidFill>
                  <a:srgbClr val="FFFF00"/>
                </a:solidFill>
              </a:rPr>
              <a:t>,b</a:t>
            </a:r>
            <a:r>
              <a:rPr lang="en-US" altLang="zh-CN" sz="3200" b="1" baseline="-25000" dirty="0" err="1">
                <a:solidFill>
                  <a:srgbClr val="FFFF00"/>
                </a:solidFill>
              </a:rPr>
              <a:t>i</a:t>
            </a:r>
            <a:r>
              <a:rPr lang="en-US" altLang="zh-CN" sz="3200" b="1" dirty="0">
                <a:solidFill>
                  <a:srgbClr val="FFFF00"/>
                </a:solidFill>
              </a:rPr>
              <a:t>)]</a:t>
            </a:r>
            <a:r>
              <a:rPr lang="zh-CN" altLang="en-US" sz="3200" b="1" dirty="0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最小公倍数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公倍数</a:t>
            </a:r>
            <a:r>
              <a:rPr lang="zh-CN" altLang="en-US" sz="2400" dirty="0"/>
              <a:t>：若正整数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都是正整数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的因子，则</a:t>
            </a:r>
            <a:r>
              <a:rPr lang="en-US" altLang="zh-CN" sz="2400" dirty="0"/>
              <a:t>n</a:t>
            </a:r>
            <a:r>
              <a:rPr lang="zh-CN" altLang="en-US" sz="2400" dirty="0"/>
              <a:t>是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的公倍数。</a:t>
            </a:r>
            <a:endParaRPr lang="en-US" altLang="zh-CN" sz="2400" dirty="0">
              <a:solidFill>
                <a:srgbClr val="F5F5A5"/>
              </a:solidFill>
            </a:endParaRPr>
          </a:p>
          <a:p>
            <a:r>
              <a:rPr lang="zh-CN" altLang="en-US" sz="2400" dirty="0">
                <a:solidFill>
                  <a:srgbClr val="F5F5A5"/>
                </a:solidFill>
              </a:rPr>
              <a:t>最小公倍数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的公倍数当中最小的那个，又称</a:t>
            </a:r>
            <a:r>
              <a:rPr lang="en-US" altLang="zh-CN" sz="2400" dirty="0"/>
              <a:t>LCM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计算方法</a:t>
            </a:r>
            <a:r>
              <a:rPr lang="zh-CN" altLang="en-US" sz="2400" dirty="0"/>
              <a:t>：</a:t>
            </a:r>
            <a:r>
              <a:rPr lang="en-US" altLang="zh-CN" sz="2400" dirty="0"/>
              <a:t>LCM(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)=(a</a:t>
            </a:r>
            <a:r>
              <a:rPr lang="zh-CN" altLang="en-US" sz="2400" dirty="0"/>
              <a:t>*</a:t>
            </a:r>
            <a:r>
              <a:rPr lang="en-US" altLang="zh-CN" sz="2400" dirty="0"/>
              <a:t>b)/GCD(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FF00"/>
                </a:solidFill>
              </a:rPr>
              <a:t>（少用）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特别注意</a:t>
            </a:r>
            <a:r>
              <a:rPr lang="zh-CN" altLang="en-US" sz="2400" dirty="0"/>
              <a:t>：上述计算过程容易溢出，并且只对两个数的</a:t>
            </a:r>
            <a:r>
              <a:rPr lang="en-US" altLang="zh-CN" sz="2400" dirty="0"/>
              <a:t>LCM</a:t>
            </a:r>
            <a:r>
              <a:rPr lang="zh-CN" altLang="en-US" sz="2400" dirty="0"/>
              <a:t>有效。</a:t>
            </a:r>
            <a:endParaRPr lang="en-US" altLang="zh-CN" sz="2400" dirty="0"/>
          </a:p>
          <a:p>
            <a:r>
              <a:rPr lang="zh-CN" altLang="en-US" sz="2400" dirty="0"/>
              <a:t>另外还有几个常用的性质：</a:t>
            </a:r>
            <a:endParaRPr lang="en-US" altLang="zh-CN" sz="2400" dirty="0"/>
          </a:p>
          <a:p>
            <a:r>
              <a:rPr lang="en-US" altLang="zh-CN" sz="2400" dirty="0"/>
              <a:t>(1.</a:t>
            </a:r>
            <a:r>
              <a:rPr lang="zh-CN" altLang="en-US" sz="2400" dirty="0"/>
              <a:t>结合律</a:t>
            </a:r>
            <a:r>
              <a:rPr lang="en-US" altLang="zh-CN" sz="2400" dirty="0"/>
              <a:t>) LCM(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)=LCM(LCM(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),c)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(2.</a:t>
            </a:r>
            <a:r>
              <a:rPr lang="zh-CN" altLang="en-US" sz="2400" dirty="0"/>
              <a:t>分配律</a:t>
            </a:r>
            <a:r>
              <a:rPr lang="en-US" altLang="zh-CN" sz="2400" dirty="0"/>
              <a:t>) LCM(k*</a:t>
            </a:r>
            <a:r>
              <a:rPr lang="en-US" altLang="zh-CN" sz="2400" dirty="0" err="1"/>
              <a:t>a,k</a:t>
            </a:r>
            <a:r>
              <a:rPr lang="en-US" altLang="zh-CN" sz="2400" dirty="0"/>
              <a:t>*b)=k*LCM(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3200" b="1" dirty="0">
                <a:solidFill>
                  <a:srgbClr val="FFFF00"/>
                </a:solidFill>
              </a:rPr>
              <a:t>(3.因子分解) LCM(a,b)=Π[pi^max(ai,bi)]。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欧拉函数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欧拉函数</a:t>
            </a:r>
            <a:r>
              <a:rPr lang="zh-CN" altLang="en-US" sz="2400" dirty="0"/>
              <a:t>：</a:t>
            </a:r>
            <a:r>
              <a:rPr lang="en-US" altLang="zh-CN" sz="2400" dirty="0"/>
              <a:t>φ(n)</a:t>
            </a:r>
            <a:r>
              <a:rPr lang="zh-CN" altLang="en-US" sz="2400" dirty="0"/>
              <a:t>表示所有小于正整数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并且与</a:t>
            </a:r>
            <a:r>
              <a:rPr lang="en-US" altLang="zh-CN" sz="2400" dirty="0"/>
              <a:t>n</a:t>
            </a:r>
            <a:r>
              <a:rPr lang="zh-CN" altLang="en-US" sz="2400" dirty="0"/>
              <a:t>互质的正整数的个数。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计算方法</a:t>
            </a:r>
            <a:r>
              <a:rPr lang="zh-CN" altLang="en-US" sz="2400" dirty="0"/>
              <a:t>：</a:t>
            </a:r>
            <a:r>
              <a:rPr lang="en-US" altLang="zh-CN" sz="2400" dirty="0"/>
              <a:t>φ(n) = </a:t>
            </a:r>
            <a:r>
              <a:rPr lang="el-GR" altLang="zh-CN" sz="2400" dirty="0"/>
              <a:t>Π</a:t>
            </a:r>
            <a:r>
              <a:rPr lang="en-US" altLang="zh-CN" sz="2400" dirty="0"/>
              <a:t>[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^(a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-1) ] x </a:t>
            </a:r>
            <a:r>
              <a:rPr lang="el-GR" altLang="zh-CN" sz="2400" dirty="0"/>
              <a:t>Π</a:t>
            </a:r>
            <a:r>
              <a:rPr lang="en-US" altLang="zh-CN" sz="2400" dirty="0"/>
              <a:t>[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-1 ]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例如：计算</a:t>
            </a:r>
            <a:r>
              <a:rPr lang="en-US" altLang="zh-CN" sz="2400" dirty="0"/>
              <a:t>φ(12)=2^(2-1)x3^(1-1)x(2-1)x(3-1)=2x1x1x2=4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说明在比</a:t>
            </a:r>
            <a:r>
              <a:rPr lang="en-US" altLang="zh-CN" sz="2400" dirty="0"/>
              <a:t>12</a:t>
            </a:r>
            <a:r>
              <a:rPr lang="zh-CN" altLang="en-US" sz="2400" dirty="0"/>
              <a:t>小的所有正整数当中，共有</a:t>
            </a:r>
            <a:r>
              <a:rPr lang="en-US" altLang="zh-CN" sz="2400" dirty="0"/>
              <a:t>4</a:t>
            </a:r>
            <a:r>
              <a:rPr lang="zh-CN" altLang="en-US" sz="2400" dirty="0"/>
              <a:t>个数与</a:t>
            </a:r>
            <a:r>
              <a:rPr lang="en-US" altLang="zh-CN" sz="2400" dirty="0"/>
              <a:t>12</a:t>
            </a:r>
            <a:r>
              <a:rPr lang="zh-CN" altLang="en-US" sz="2400" dirty="0"/>
              <a:t>互质，这</a:t>
            </a:r>
            <a:r>
              <a:rPr lang="en-US" altLang="zh-CN" sz="2400" dirty="0"/>
              <a:t>4</a:t>
            </a:r>
            <a:r>
              <a:rPr lang="zh-CN" altLang="en-US" sz="2400" dirty="0"/>
              <a:t>个数分别是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11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/>
              <a:t>1) </a:t>
            </a:r>
            <a:r>
              <a:rPr lang="zh-CN" altLang="en-US" sz="2400" dirty="0"/>
              <a:t>对任意正奇数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φ(n)=φ(2xn)</a:t>
            </a:r>
            <a:r>
              <a:rPr lang="zh-CN" altLang="en-US" sz="2400" dirty="0"/>
              <a:t>，特别规定</a:t>
            </a:r>
            <a:r>
              <a:rPr lang="en-US" altLang="zh-CN" sz="2400" dirty="0"/>
              <a:t>φ(1)=1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/>
              <a:t>2) </a:t>
            </a:r>
            <a:r>
              <a:rPr lang="zh-CN" altLang="en-US" sz="2400" dirty="0"/>
              <a:t>对任意质数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φ(n)=n-1</a:t>
            </a:r>
            <a:r>
              <a:rPr lang="zh-CN" altLang="en-US" sz="2400" dirty="0"/>
              <a:t>，</a:t>
            </a:r>
            <a:r>
              <a:rPr lang="en-US" altLang="zh-CN" sz="2400" dirty="0"/>
              <a:t>φ(</a:t>
            </a:r>
            <a:r>
              <a:rPr lang="en-US" altLang="zh-CN" sz="2400" dirty="0" err="1"/>
              <a:t>n^k</a:t>
            </a:r>
            <a:r>
              <a:rPr lang="en-US" altLang="zh-CN" sz="2400" dirty="0"/>
              <a:t>)=(n-1)*n^(k-1)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/>
              <a:t>3) </a:t>
            </a:r>
            <a:r>
              <a:rPr lang="zh-CN" altLang="en-US" sz="2400" dirty="0"/>
              <a:t>对于正整数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的所有因子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，有</a:t>
            </a:r>
            <a:r>
              <a:rPr lang="en-US" altLang="zh-CN" sz="2400" dirty="0"/>
              <a:t>Σ[φ(d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)]=n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欧拉函数计算方式的证明：</a:t>
            </a:r>
          </a:p>
          <a:p>
            <a:endParaRPr lang="zh-CN" altLang="en-US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容斥原理证明。</a:t>
            </a:r>
          </a:p>
          <a:p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欧拉函数的积性性质。</a:t>
            </a:r>
          </a:p>
          <a:p>
            <a:r>
              <a:rPr lang="zh-CN" altLang="en-US" sz="2000" dirty="0"/>
              <a:t>若</a:t>
            </a:r>
            <a:r>
              <a:rPr lang="en-US" altLang="zh-CN" sz="2000" dirty="0"/>
              <a:t>a,b</a:t>
            </a:r>
            <a:r>
              <a:rPr lang="zh-CN" altLang="en-US" sz="2000" dirty="0"/>
              <a:t>互质，则有</a:t>
            </a:r>
            <a:r>
              <a:rPr lang="en-US" altLang="zh-CN" sz="2000" dirty="0">
                <a:sym typeface="+mn-ea"/>
              </a:rPr>
              <a:t>φ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a*b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=φ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a</a:t>
            </a:r>
            <a:r>
              <a:rPr lang="zh-CN" altLang="en-US" sz="2000" dirty="0">
                <a:sym typeface="+mn-ea"/>
              </a:rPr>
              <a:t>）</a:t>
            </a:r>
            <a:r>
              <a:rPr lang="en-US" altLang="zh-CN" sz="2000" dirty="0">
                <a:sym typeface="+mn-ea"/>
              </a:rPr>
              <a:t>*φ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b</a:t>
            </a:r>
            <a:r>
              <a:rPr lang="zh-CN" altLang="en-US" sz="2000" dirty="0">
                <a:sym typeface="+mn-ea"/>
              </a:rPr>
              <a:t>）；</a:t>
            </a:r>
            <a:endParaRPr lang="zh-CN" altLang="en-US" sz="24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又有若p为质数，则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φ</a:t>
            </a:r>
            <a:r>
              <a:rPr lang="zh-CN" altLang="en-US" sz="2000" dirty="0">
                <a:solidFill>
                  <a:srgbClr val="FFFF00"/>
                </a:solidFill>
                <a:sym typeface="+mn-ea"/>
              </a:rPr>
              <a:t>（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p^k</a:t>
            </a:r>
            <a:r>
              <a:rPr lang="zh-CN" altLang="en-US" sz="2000" dirty="0">
                <a:solidFill>
                  <a:srgbClr val="FFFF00"/>
                </a:solidFill>
                <a:sym typeface="+mn-ea"/>
              </a:rPr>
              <a:t>）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=p^k-p^(k-1)=p^k*(1-1/p)  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p^k</a:t>
            </a:r>
            <a:r>
              <a:rPr lang="zh-CN" altLang="en-US" sz="2000" dirty="0">
                <a:solidFill>
                  <a:srgbClr val="FFFF00"/>
                </a:solidFill>
                <a:sym typeface="+mn-ea"/>
              </a:rPr>
              <a:t>是有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p^k</a:t>
            </a:r>
            <a:r>
              <a:rPr lang="zh-CN" altLang="en-US" sz="2000" dirty="0">
                <a:solidFill>
                  <a:srgbClr val="FFFF00"/>
                </a:solidFill>
                <a:sym typeface="+mn-ea"/>
              </a:rPr>
              <a:t>个数，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p^(k-1)</a:t>
            </a:r>
            <a:r>
              <a:rPr lang="zh-CN" altLang="en-US" sz="2000" dirty="0">
                <a:solidFill>
                  <a:srgbClr val="FFFF00"/>
                </a:solidFill>
                <a:sym typeface="+mn-ea"/>
              </a:rPr>
              <a:t>是指在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p^k</a:t>
            </a:r>
            <a:r>
              <a:rPr lang="zh-CN" altLang="en-US" sz="2000" dirty="0">
                <a:solidFill>
                  <a:srgbClr val="FFFF00"/>
                </a:solidFill>
                <a:sym typeface="+mn-ea"/>
              </a:rPr>
              <a:t>范围中，有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p^(k-1)</a:t>
            </a:r>
            <a:r>
              <a:rPr lang="zh-CN" altLang="en-US" sz="2000" dirty="0">
                <a:solidFill>
                  <a:srgbClr val="FFFF00"/>
                </a:solidFill>
                <a:sym typeface="+mn-ea"/>
              </a:rPr>
              <a:t>个因子，因为某个由质数相乘的因子只能是这个质数的幂次</a:t>
            </a:r>
            <a:endParaRPr lang="en-US" altLang="zh-CN" sz="2000" dirty="0">
              <a:solidFill>
                <a:srgbClr val="FFFF00"/>
              </a:solidFill>
              <a:sym typeface="+mn-ea"/>
            </a:endParaRPr>
          </a:p>
          <a:p>
            <a:r>
              <a:rPr lang="zh-CN" altLang="en-US" sz="2000" dirty="0">
                <a:sym typeface="+mn-ea"/>
              </a:rPr>
              <a:t>由上面两个推论再结合</a:t>
            </a:r>
            <a:r>
              <a:rPr lang="en-US" altLang="zh-CN" sz="2000" dirty="0">
                <a:sym typeface="+mn-ea"/>
              </a:rPr>
              <a:t>n</a:t>
            </a:r>
            <a:r>
              <a:rPr lang="zh-CN" altLang="en-US" sz="2000" dirty="0">
                <a:sym typeface="+mn-ea"/>
              </a:rPr>
              <a:t>的质因子分解即可证明。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某个数</a:t>
            </a:r>
            <a:r>
              <a:rPr lang="en-US" altLang="zh-CN" sz="2400" dirty="0"/>
              <a:t>n</a:t>
            </a:r>
            <a:r>
              <a:rPr lang="zh-CN" altLang="en-US" sz="2400" dirty="0"/>
              <a:t>的欧拉函数求法</a:t>
            </a:r>
            <a:r>
              <a:rPr lang="en-US" altLang="zh-CN" sz="2400" dirty="0"/>
              <a:t>(</a:t>
            </a:r>
            <a:r>
              <a:rPr lang="zh-CN" altLang="en-US" sz="2400" dirty="0"/>
              <a:t>时间复杂度</a:t>
            </a:r>
            <a:r>
              <a:rPr lang="en-US" altLang="zh-CN" sz="2400" dirty="0"/>
              <a:t>O(sqrt(n)))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0365" y="1019810"/>
            <a:ext cx="7127875" cy="5077460"/>
          </a:xfrm>
          <a:prstGeom prst="rect">
            <a:avLst/>
          </a:prstGeom>
          <a:solidFill>
            <a:srgbClr val="F5F5A5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</a:rPr>
              <a:t>int Euler(int n)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{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int ret=n;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for(int i=2;i&lt;=sqrt(n);i++)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 if(n%i==0)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  {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    ret=ret/i*(i-1);//先进行除法防止溢出(ret=ret*(1-1/p(i)))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    while(n%i==0)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      n/=i;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 }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if(n&gt;1)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      ret=ret/n*(n-1);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        return ret;</a:t>
            </a:r>
          </a:p>
          <a:p>
            <a:endParaRPr lang="zh-CN" altLang="en-US" sz="1200" b="1" dirty="0">
              <a:solidFill>
                <a:schemeClr val="bg1"/>
              </a:solidFill>
            </a:endParaRPr>
          </a:p>
          <a:p>
            <a:r>
              <a:rPr lang="zh-CN" altLang="en-US" sz="1200" b="1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2-4】</a:t>
            </a:r>
            <a:r>
              <a:rPr lang="zh-CN" altLang="en-US" sz="2400" dirty="0"/>
              <a:t>欧拉函数的线性筛。</a:t>
            </a:r>
            <a:r>
              <a:rPr lang="en-US" altLang="zh-CN" sz="2400" dirty="0"/>
              <a:t>(</a:t>
            </a:r>
            <a:r>
              <a:rPr lang="zh-CN" altLang="en-US" sz="2400" dirty="0"/>
              <a:t>时间复杂度</a:t>
            </a:r>
            <a:r>
              <a:rPr lang="en-US" altLang="zh-CN" sz="2400" dirty="0"/>
              <a:t>O(n))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034521"/>
            <a:ext cx="8236089" cy="57019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III : </a:t>
            </a:r>
            <a:r>
              <a:rPr lang="zh-CN" altLang="en-US" dirty="0"/>
              <a:t>模运算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模运算</a:t>
            </a:r>
            <a:r>
              <a:rPr lang="en-US" altLang="zh-CN" dirty="0"/>
              <a:t>|</a:t>
            </a:r>
            <a:r>
              <a:rPr lang="zh-CN" altLang="en-US" dirty="0"/>
              <a:t>快速幂</a:t>
            </a:r>
            <a:r>
              <a:rPr lang="en-US" altLang="zh-CN" dirty="0"/>
              <a:t>|</a:t>
            </a:r>
            <a:r>
              <a:rPr lang="zh-CN" altLang="en-US" dirty="0"/>
              <a:t>求逆元</a:t>
            </a:r>
            <a:r>
              <a:rPr lang="en-US" altLang="zh-CN" dirty="0"/>
              <a:t>|</a:t>
            </a:r>
            <a:r>
              <a:rPr lang="zh-CN" altLang="en-US" dirty="0"/>
              <a:t>费马小定理</a:t>
            </a:r>
            <a:r>
              <a:rPr lang="en-US" altLang="zh-CN" dirty="0"/>
              <a:t>|</a:t>
            </a:r>
            <a:r>
              <a:rPr lang="zh-CN" altLang="en-US" dirty="0"/>
              <a:t>欧拉定理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81940"/>
            <a:ext cx="8191500" cy="62941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模运算</a:t>
            </a:r>
            <a:r>
              <a:rPr lang="en-US" altLang="zh-CN" sz="2400" dirty="0"/>
              <a:t>(mod)</a:t>
            </a:r>
            <a:r>
              <a:rPr lang="zh-CN" altLang="en-US" sz="2400" dirty="0"/>
              <a:t>：是指求余数的运算。</a:t>
            </a:r>
            <a:endParaRPr lang="en-US" altLang="zh-CN" sz="2400" dirty="0"/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: 7/3=2…1</a:t>
            </a:r>
            <a:r>
              <a:rPr lang="zh-CN" altLang="en-US" sz="2400" dirty="0"/>
              <a:t>，所以</a:t>
            </a:r>
            <a:r>
              <a:rPr lang="en-US" altLang="zh-CN" sz="2400" dirty="0"/>
              <a:t>7%3=1</a:t>
            </a:r>
            <a:r>
              <a:rPr lang="zh-CN" altLang="en-US" sz="2400" dirty="0"/>
              <a:t>，也可以写成</a:t>
            </a:r>
            <a:r>
              <a:rPr lang="en-US" altLang="zh-CN" sz="2400" dirty="0"/>
              <a:t>7mod3=1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若</a:t>
            </a:r>
            <a:r>
              <a:rPr lang="en-US" altLang="zh-CN" sz="2400" dirty="0" err="1"/>
              <a:t>a%b</a:t>
            </a:r>
            <a:r>
              <a:rPr lang="en-US" altLang="zh-CN" sz="2400" dirty="0"/>
              <a:t>=r</a:t>
            </a:r>
            <a:r>
              <a:rPr lang="zh-CN" altLang="en-US" sz="2400" dirty="0"/>
              <a:t>，则</a:t>
            </a:r>
            <a:r>
              <a:rPr lang="en-US" altLang="zh-CN" sz="2400" dirty="0"/>
              <a:t>a=k*</a:t>
            </a:r>
            <a:r>
              <a:rPr lang="en-US" altLang="zh-CN" sz="2400" dirty="0" err="1"/>
              <a:t>b+r</a:t>
            </a:r>
            <a:r>
              <a:rPr lang="zh-CN" altLang="en-US" sz="2400" dirty="0"/>
              <a:t>，且</a:t>
            </a:r>
            <a:r>
              <a:rPr lang="en-US" altLang="zh-CN" sz="2400" dirty="0"/>
              <a:t>0&lt;=r&lt;b</a:t>
            </a:r>
            <a:r>
              <a:rPr lang="zh-CN" altLang="en-US" sz="2400" dirty="0"/>
              <a:t>，</a:t>
            </a:r>
            <a:r>
              <a:rPr lang="en-US" altLang="zh-CN" sz="2400" dirty="0"/>
              <a:t>k</a:t>
            </a:r>
            <a:r>
              <a:rPr lang="zh-CN" altLang="en-US" sz="2400" dirty="0"/>
              <a:t>是任意整数。</a:t>
            </a:r>
            <a:endParaRPr lang="en-US" altLang="zh-CN" sz="2400" dirty="0"/>
          </a:p>
          <a:p>
            <a:r>
              <a:rPr lang="zh-CN" altLang="en-US" sz="2400" dirty="0"/>
              <a:t>模运算的性质：</a:t>
            </a:r>
            <a:endParaRPr lang="en-US" altLang="zh-CN" sz="2400" dirty="0"/>
          </a:p>
          <a:p>
            <a:r>
              <a:rPr lang="en-US" altLang="zh-CN" sz="2400" dirty="0"/>
              <a:t>(1) (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)%p=(</a:t>
            </a:r>
            <a:r>
              <a:rPr lang="en-US" altLang="zh-CN" sz="2400" dirty="0" err="1"/>
              <a:t>a%p+b%p</a:t>
            </a:r>
            <a:r>
              <a:rPr lang="en-US" altLang="zh-CN" sz="2400" dirty="0"/>
              <a:t>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(2) (a-b)%p=(</a:t>
            </a:r>
            <a:r>
              <a:rPr lang="en-US" altLang="zh-CN" sz="2400" dirty="0" err="1"/>
              <a:t>a%p-b%p+p</a:t>
            </a:r>
            <a:r>
              <a:rPr lang="en-US" altLang="zh-CN" sz="2400" dirty="0"/>
              <a:t>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(3) (a*b)%p=((</a:t>
            </a:r>
            <a:r>
              <a:rPr lang="en-US" altLang="zh-CN" sz="2400" dirty="0" err="1"/>
              <a:t>a%p</a:t>
            </a:r>
            <a:r>
              <a:rPr lang="en-US" altLang="zh-CN" sz="2400" dirty="0"/>
              <a:t>)*(</a:t>
            </a:r>
            <a:r>
              <a:rPr lang="en-US" altLang="zh-CN" sz="2400" dirty="0" err="1"/>
              <a:t>b%p</a:t>
            </a:r>
            <a:r>
              <a:rPr lang="en-US" altLang="zh-CN" sz="2400" dirty="0"/>
              <a:t>))%p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(4) (a/b)%p=((</a:t>
            </a:r>
            <a:r>
              <a:rPr lang="en-US" altLang="zh-CN" sz="2400" dirty="0" err="1"/>
              <a:t>a%p</a:t>
            </a:r>
            <a:r>
              <a:rPr lang="en-US" altLang="zh-CN" sz="2400" dirty="0"/>
              <a:t>)*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(b))%p</a:t>
            </a:r>
            <a:r>
              <a:rPr lang="zh-CN" altLang="en-US" sz="2400" dirty="0"/>
              <a:t>，其中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(b)</a:t>
            </a:r>
            <a:r>
              <a:rPr lang="zh-CN" altLang="en-US" sz="2400" dirty="0"/>
              <a:t>表示</a:t>
            </a:r>
            <a:r>
              <a:rPr lang="en-US" altLang="zh-CN" sz="2400" dirty="0" err="1"/>
              <a:t>b%p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92D050"/>
                </a:solidFill>
              </a:rPr>
              <a:t>逆元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Part I.   </a:t>
            </a:r>
            <a:r>
              <a:rPr lang="zh-CN" altLang="en-US" sz="2800" dirty="0"/>
              <a:t>质数与合数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Part II.  </a:t>
            </a:r>
            <a:r>
              <a:rPr lang="zh-CN" altLang="en-US" sz="2800" dirty="0">
                <a:solidFill>
                  <a:srgbClr val="FF0000"/>
                </a:solidFill>
              </a:rPr>
              <a:t>因子分解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Part III. </a:t>
            </a:r>
            <a:r>
              <a:rPr lang="zh-CN" altLang="en-US" sz="2800" dirty="0">
                <a:solidFill>
                  <a:srgbClr val="FF0000"/>
                </a:solidFill>
              </a:rPr>
              <a:t>模运算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Part IV.  </a:t>
            </a:r>
            <a:r>
              <a:rPr lang="zh-CN" altLang="en-US" sz="2800" dirty="0">
                <a:solidFill>
                  <a:srgbClr val="FF0000"/>
                </a:solidFill>
              </a:rPr>
              <a:t>同余方程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92D050"/>
                </a:solidFill>
              </a:rPr>
              <a:t>大整数取模</a:t>
            </a:r>
            <a:r>
              <a:rPr lang="zh-CN" altLang="en-US" sz="2400" dirty="0"/>
              <a:t>：对一个非常大的正整数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（比如是</a:t>
            </a:r>
            <a:r>
              <a:rPr lang="en-US" altLang="zh-CN" sz="2400" dirty="0"/>
              <a:t>1000</a:t>
            </a:r>
            <a:r>
              <a:rPr lang="zh-CN" altLang="en-US" sz="2400" dirty="0"/>
              <a:t>位数），和一个非常小的正整数</a:t>
            </a:r>
            <a:r>
              <a:rPr lang="en-US" altLang="zh-CN" sz="2400" dirty="0"/>
              <a:t>p</a:t>
            </a:r>
            <a:r>
              <a:rPr lang="zh-CN" altLang="en-US" sz="2400" dirty="0"/>
              <a:t>（在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范围以内），求</a:t>
            </a:r>
            <a:r>
              <a:rPr lang="en-US" altLang="zh-CN" sz="2400" dirty="0" err="1"/>
              <a:t>n%p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思路：把大整数</a:t>
            </a:r>
            <a:r>
              <a:rPr lang="en-US" altLang="zh-CN" sz="2400" dirty="0"/>
              <a:t>n</a:t>
            </a:r>
            <a:r>
              <a:rPr lang="zh-CN" altLang="en-US" sz="2400" dirty="0"/>
              <a:t>改写成</a:t>
            </a:r>
            <a:r>
              <a:rPr lang="en-US" altLang="zh-CN" sz="2400" dirty="0"/>
              <a:t>Σ[a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x10^i]</a:t>
            </a:r>
            <a:r>
              <a:rPr lang="zh-CN" altLang="en-US" sz="2400" dirty="0"/>
              <a:t>的形式，这样求</a:t>
            </a:r>
            <a:r>
              <a:rPr lang="en-US" altLang="zh-CN" sz="2400" dirty="0"/>
              <a:t>Σ[a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x10^i]%p</a:t>
            </a:r>
            <a:r>
              <a:rPr lang="zh-CN" altLang="en-US" sz="2400" dirty="0"/>
              <a:t>就等价于</a:t>
            </a:r>
            <a:r>
              <a:rPr lang="en-US" altLang="zh-CN" sz="2400" dirty="0"/>
              <a:t>Σ[ ( (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%p</a:t>
            </a:r>
            <a:r>
              <a:rPr lang="en-US" altLang="zh-CN" sz="2400" dirty="0"/>
              <a:t>) x (10^i)%p )%p ]%p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12345</a:t>
            </a:r>
            <a:r>
              <a:rPr lang="zh-CN" altLang="en-US" sz="2400" dirty="0"/>
              <a:t>可以改写为</a:t>
            </a:r>
            <a:r>
              <a:rPr lang="en-US" altLang="zh-CN" sz="2400" dirty="0"/>
              <a:t>1x10^4+2x10^3+3x10^2+4x10+5</a:t>
            </a:r>
            <a:r>
              <a:rPr lang="zh-CN" altLang="en-US" sz="2400" dirty="0"/>
              <a:t>的形式。</a:t>
            </a:r>
            <a:endParaRPr lang="en-US" altLang="zh-CN" sz="2400" dirty="0"/>
          </a:p>
          <a:p>
            <a:r>
              <a:rPr lang="zh-CN" altLang="en-US" sz="2400" dirty="0"/>
              <a:t>然后使用模运算的性质即可。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快速幂</a:t>
            </a:r>
            <a:r>
              <a:rPr lang="zh-CN" altLang="en-US" sz="2400" dirty="0"/>
              <a:t>：在计算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a^n</a:t>
            </a:r>
            <a:r>
              <a:rPr lang="en-US" altLang="zh-CN" sz="2400" dirty="0"/>
              <a:t>)%p</a:t>
            </a:r>
            <a:r>
              <a:rPr lang="zh-CN" altLang="en-US" sz="2400" dirty="0"/>
              <a:t>时，如果</a:t>
            </a:r>
            <a:r>
              <a:rPr lang="en-US" altLang="zh-CN" sz="2400" dirty="0"/>
              <a:t>n</a:t>
            </a:r>
            <a:r>
              <a:rPr lang="zh-CN" altLang="en-US" sz="2400" dirty="0"/>
              <a:t>非常大，逐个相乘可能会非常慢，这时我们可以使用快速幂的方法，将幂运算优化为</a:t>
            </a:r>
            <a:r>
              <a:rPr lang="en-US" altLang="zh-CN" sz="2400" dirty="0"/>
              <a:t>O(log(n))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原理</a:t>
            </a:r>
            <a:r>
              <a:rPr lang="zh-CN" altLang="en-US" sz="2400" dirty="0"/>
              <a:t>：将</a:t>
            </a:r>
            <a:r>
              <a:rPr lang="en-US" altLang="zh-CN" sz="2400" dirty="0"/>
              <a:t>n</a:t>
            </a:r>
            <a:r>
              <a:rPr lang="zh-CN" altLang="en-US" sz="2400" dirty="0"/>
              <a:t>写成二进制的形式，遇到</a:t>
            </a:r>
            <a:r>
              <a:rPr lang="en-US" altLang="zh-CN" sz="2400" dirty="0"/>
              <a:t>1</a:t>
            </a:r>
            <a:r>
              <a:rPr lang="zh-CN" altLang="en-US" sz="2400" dirty="0"/>
              <a:t>就与结果相乘。</a:t>
            </a:r>
            <a:endParaRPr lang="en-US" altLang="zh-CN" sz="2400" dirty="0"/>
          </a:p>
          <a:p>
            <a:r>
              <a:rPr lang="zh-CN" altLang="en-US" sz="2400" dirty="0"/>
              <a:t>例如：求</a:t>
            </a:r>
            <a:r>
              <a:rPr lang="en-US" altLang="zh-CN" sz="2400" dirty="0"/>
              <a:t>(a^100)%p</a:t>
            </a:r>
            <a:r>
              <a:rPr lang="zh-CN" altLang="en-US" sz="2400" dirty="0"/>
              <a:t>，首先将</a:t>
            </a:r>
            <a:r>
              <a:rPr lang="en-US" altLang="zh-CN" sz="2400" dirty="0"/>
              <a:t>100</a:t>
            </a:r>
            <a:r>
              <a:rPr lang="zh-CN" altLang="en-US" sz="2400" dirty="0"/>
              <a:t>拆成</a:t>
            </a:r>
            <a:r>
              <a:rPr lang="en-US" altLang="zh-CN" sz="2400" dirty="0"/>
              <a:t>64+32+4</a:t>
            </a:r>
            <a:r>
              <a:rPr lang="zh-CN" altLang="en-US" sz="2400" dirty="0"/>
              <a:t>的二进制形式。</a:t>
            </a:r>
            <a:endParaRPr lang="en-US" altLang="zh-CN" sz="2400" dirty="0"/>
          </a:p>
          <a:p>
            <a:r>
              <a:rPr lang="zh-CN" altLang="en-US" sz="2400" dirty="0"/>
              <a:t>这样得到</a:t>
            </a:r>
            <a:r>
              <a:rPr lang="en-US" altLang="zh-CN" sz="2400" dirty="0"/>
              <a:t>(a^100)%p=((a^64)*(a^32)*(a^4))%p</a:t>
            </a:r>
            <a:r>
              <a:rPr lang="zh-CN" altLang="en-US" sz="2400" dirty="0"/>
              <a:t>，我们可以从</a:t>
            </a:r>
            <a:r>
              <a:rPr lang="en-US" altLang="zh-CN" sz="2400" dirty="0"/>
              <a:t>a</a:t>
            </a:r>
            <a:r>
              <a:rPr lang="zh-CN" altLang="en-US" sz="2400" dirty="0"/>
              <a:t>开始不断做平方运算，依次得到</a:t>
            </a:r>
            <a:r>
              <a:rPr lang="en-US" altLang="zh-CN" sz="2400" dirty="0"/>
              <a:t>(a^2)%p</a:t>
            </a:r>
            <a:r>
              <a:rPr lang="zh-CN" altLang="en-US" sz="2400" dirty="0"/>
              <a:t>、</a:t>
            </a:r>
            <a:r>
              <a:rPr lang="en-US" altLang="zh-CN" sz="2400" dirty="0"/>
              <a:t>(a^4)%p</a:t>
            </a:r>
            <a:r>
              <a:rPr lang="zh-CN" altLang="en-US" sz="2400" dirty="0"/>
              <a:t>、</a:t>
            </a:r>
            <a:r>
              <a:rPr lang="en-US" altLang="zh-CN" sz="2400" dirty="0"/>
              <a:t>(a^8)%p</a:t>
            </a:r>
            <a:r>
              <a:rPr lang="zh-CN" altLang="en-US" sz="2400" dirty="0"/>
              <a:t>等中间结果。对于幂指数</a:t>
            </a:r>
            <a:r>
              <a:rPr lang="en-US" altLang="zh-CN" sz="2400" dirty="0"/>
              <a:t>100</a:t>
            </a:r>
            <a:r>
              <a:rPr lang="zh-CN" altLang="en-US" sz="2400" dirty="0"/>
              <a:t>而言，每当遇到二进制</a:t>
            </a:r>
            <a:r>
              <a:rPr lang="en-US" altLang="zh-CN" sz="2400" dirty="0"/>
              <a:t>1</a:t>
            </a:r>
            <a:r>
              <a:rPr lang="zh-CN" altLang="en-US" sz="2400" dirty="0"/>
              <a:t>，就将中间结果与最终结果相乘并取模。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3-1】</a:t>
            </a:r>
            <a:r>
              <a:rPr lang="zh-CN" altLang="en-US" sz="2400" dirty="0"/>
              <a:t>快速幂模运算。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103364"/>
            <a:ext cx="7882128" cy="352038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dirty="0"/>
              <a:t>思考一个问题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5F5A5"/>
                </a:solidFill>
              </a:rPr>
              <a:t> </a:t>
            </a:r>
            <a:r>
              <a:rPr lang="zh-CN" altLang="en-US" sz="2400" dirty="0">
                <a:solidFill>
                  <a:srgbClr val="F5F5A5"/>
                </a:solidFill>
              </a:rPr>
              <a:t>我们已知</a:t>
            </a:r>
            <a:r>
              <a:rPr lang="en-US" altLang="zh-CN" sz="2400" dirty="0">
                <a:solidFill>
                  <a:srgbClr val="F5F5A5"/>
                </a:solidFill>
              </a:rPr>
              <a:t>a*b mod p = </a:t>
            </a:r>
            <a:r>
              <a:rPr lang="zh-CN" altLang="en-US" sz="2400" dirty="0">
                <a:solidFill>
                  <a:srgbClr val="F5F5A5"/>
                </a:solidFill>
              </a:rPr>
              <a:t>（</a:t>
            </a:r>
            <a:r>
              <a:rPr lang="en-US" altLang="zh-CN" sz="2400" dirty="0">
                <a:solidFill>
                  <a:srgbClr val="F5F5A5"/>
                </a:solidFill>
              </a:rPr>
              <a:t>a mod p</a:t>
            </a:r>
            <a:r>
              <a:rPr lang="zh-CN" altLang="en-US" sz="2400" dirty="0">
                <a:solidFill>
                  <a:srgbClr val="F5F5A5"/>
                </a:solidFill>
              </a:rPr>
              <a:t>）</a:t>
            </a:r>
            <a:r>
              <a:rPr lang="en-US" altLang="zh-CN" sz="2400" dirty="0">
                <a:solidFill>
                  <a:srgbClr val="F5F5A5"/>
                </a:solidFill>
              </a:rPr>
              <a:t>*</a:t>
            </a:r>
            <a:r>
              <a:rPr lang="zh-CN" altLang="en-US" sz="2400" dirty="0">
                <a:solidFill>
                  <a:srgbClr val="F5F5A5"/>
                </a:solidFill>
              </a:rPr>
              <a:t>（</a:t>
            </a:r>
            <a:r>
              <a:rPr lang="en-US" altLang="zh-CN" sz="2400" dirty="0">
                <a:solidFill>
                  <a:srgbClr val="F5F5A5"/>
                </a:solidFill>
              </a:rPr>
              <a:t>b mod p</a:t>
            </a:r>
            <a:r>
              <a:rPr lang="zh-CN" altLang="en-US" sz="2400" dirty="0">
                <a:solidFill>
                  <a:srgbClr val="F5F5A5"/>
                </a:solidFill>
              </a:rPr>
              <a:t>）</a:t>
            </a:r>
          </a:p>
          <a:p>
            <a:r>
              <a:rPr lang="zh-CN" altLang="en-US" sz="2400" dirty="0">
                <a:solidFill>
                  <a:srgbClr val="F5F5A5"/>
                </a:solidFill>
              </a:rPr>
              <a:t> 然后比如 （</a:t>
            </a:r>
            <a:r>
              <a:rPr lang="en-US" altLang="zh-CN" sz="2400" dirty="0">
                <a:solidFill>
                  <a:srgbClr val="F5F5A5"/>
                </a:solidFill>
              </a:rPr>
              <a:t>18/2</a:t>
            </a:r>
            <a:r>
              <a:rPr lang="zh-CN" altLang="en-US" sz="2400" dirty="0">
                <a:solidFill>
                  <a:srgbClr val="F5F5A5"/>
                </a:solidFill>
              </a:rPr>
              <a:t>）</a:t>
            </a:r>
            <a:r>
              <a:rPr lang="en-US" altLang="zh-CN" sz="2400" dirty="0">
                <a:solidFill>
                  <a:srgbClr val="F5F5A5"/>
                </a:solidFill>
              </a:rPr>
              <a:t>mod 8==9 mod 8==1</a:t>
            </a:r>
          </a:p>
          <a:p>
            <a:r>
              <a:rPr lang="en-US" altLang="zh-CN" sz="2400" dirty="0">
                <a:solidFill>
                  <a:srgbClr val="F5F5A5"/>
                </a:solidFill>
              </a:rPr>
              <a:t>        ==</a:t>
            </a:r>
            <a:r>
              <a:rPr lang="zh-CN" altLang="en-US" sz="2400" dirty="0">
                <a:solidFill>
                  <a:srgbClr val="F5F5A5"/>
                </a:solidFill>
              </a:rPr>
              <a:t>（</a:t>
            </a:r>
            <a:r>
              <a:rPr lang="en-US" altLang="zh-CN" sz="2400" dirty="0">
                <a:solidFill>
                  <a:srgbClr val="F5F5A5"/>
                </a:solidFill>
              </a:rPr>
              <a:t>18 mod 8</a:t>
            </a:r>
            <a:r>
              <a:rPr lang="zh-CN" altLang="en-US" sz="2400" dirty="0">
                <a:solidFill>
                  <a:srgbClr val="F5F5A5"/>
                </a:solidFill>
              </a:rPr>
              <a:t>）</a:t>
            </a:r>
            <a:r>
              <a:rPr lang="en-US" altLang="zh-CN" sz="2400" dirty="0">
                <a:solidFill>
                  <a:srgbClr val="F5F5A5"/>
                </a:solidFill>
              </a:rPr>
              <a:t>/</a:t>
            </a:r>
            <a:r>
              <a:rPr lang="zh-CN" altLang="en-US" sz="2400" dirty="0">
                <a:solidFill>
                  <a:srgbClr val="F5F5A5"/>
                </a:solidFill>
              </a:rPr>
              <a:t>（</a:t>
            </a:r>
            <a:r>
              <a:rPr lang="en-US" altLang="zh-CN" sz="2400" dirty="0">
                <a:solidFill>
                  <a:srgbClr val="F5F5A5"/>
                </a:solidFill>
              </a:rPr>
              <a:t>2 mod 8</a:t>
            </a:r>
            <a:r>
              <a:rPr lang="zh-CN" altLang="en-US" sz="2400" dirty="0">
                <a:solidFill>
                  <a:srgbClr val="F5F5A5"/>
                </a:solidFill>
              </a:rPr>
              <a:t>）</a:t>
            </a:r>
          </a:p>
          <a:p>
            <a:r>
              <a:rPr lang="zh-CN" altLang="en-US" sz="2400" dirty="0">
                <a:solidFill>
                  <a:srgbClr val="F5F5A5"/>
                </a:solidFill>
              </a:rPr>
              <a:t> 那么是否满足   若</a:t>
            </a:r>
            <a:r>
              <a:rPr lang="en-US" altLang="zh-CN" sz="2400" dirty="0">
                <a:solidFill>
                  <a:srgbClr val="F5F5A5"/>
                </a:solidFill>
              </a:rPr>
              <a:t>a%b==0</a:t>
            </a:r>
            <a:r>
              <a:rPr lang="zh-CN" altLang="en-US" sz="2400" dirty="0">
                <a:solidFill>
                  <a:srgbClr val="F5F5A5"/>
                </a:solidFill>
              </a:rPr>
              <a:t>，</a:t>
            </a:r>
          </a:p>
          <a:p>
            <a:r>
              <a:rPr lang="zh-CN" altLang="en-US" sz="2400" dirty="0">
                <a:solidFill>
                  <a:srgbClr val="F5F5A5"/>
                </a:solidFill>
              </a:rPr>
              <a:t>               则 </a:t>
            </a:r>
            <a:r>
              <a:rPr lang="en-US" altLang="zh-CN" sz="2400" dirty="0">
                <a:solidFill>
                  <a:srgbClr val="F5F5A5"/>
                </a:solidFill>
              </a:rPr>
              <a:t>a/b mod p &lt;==&gt; (a mod p)/(b mod p)?</a:t>
            </a:r>
          </a:p>
          <a:p>
            <a:r>
              <a:rPr lang="en-US" altLang="zh-CN" sz="2400" dirty="0">
                <a:solidFill>
                  <a:srgbClr val="F5F5A5"/>
                </a:solidFill>
              </a:rPr>
              <a:t> </a:t>
            </a:r>
            <a:r>
              <a:rPr lang="zh-CN" altLang="en-US" sz="2400" dirty="0">
                <a:solidFill>
                  <a:srgbClr val="F5F5A5"/>
                </a:solidFill>
              </a:rPr>
              <a:t>考察  （</a:t>
            </a:r>
            <a:r>
              <a:rPr lang="en-US" altLang="zh-CN" sz="2400" dirty="0">
                <a:solidFill>
                  <a:srgbClr val="F5F5A5"/>
                </a:solidFill>
              </a:rPr>
              <a:t>18/3</a:t>
            </a:r>
            <a:r>
              <a:rPr lang="zh-CN" altLang="en-US" sz="2400" dirty="0">
                <a:solidFill>
                  <a:srgbClr val="F5F5A5"/>
                </a:solidFill>
              </a:rPr>
              <a:t>）</a:t>
            </a:r>
            <a:r>
              <a:rPr lang="en-US" altLang="zh-CN" sz="2400" dirty="0">
                <a:solidFill>
                  <a:srgbClr val="F5F5A5"/>
                </a:solidFill>
              </a:rPr>
              <a:t>mod 8 </a:t>
            </a:r>
            <a:r>
              <a:rPr lang="zh-CN" altLang="en-US" sz="2400" dirty="0">
                <a:solidFill>
                  <a:srgbClr val="F5F5A5"/>
                </a:solidFill>
              </a:rPr>
              <a:t>可知，显然不成立</a:t>
            </a:r>
            <a:r>
              <a:rPr lang="en-US" altLang="zh-CN" sz="2400" dirty="0">
                <a:solidFill>
                  <a:srgbClr val="F5F5A5"/>
                </a:solidFill>
              </a:rPr>
              <a:t> </a:t>
            </a:r>
          </a:p>
          <a:p>
            <a:r>
              <a:rPr lang="zh-CN" altLang="en-US" sz="2400" dirty="0">
                <a:solidFill>
                  <a:srgbClr val="F5F5A5"/>
                </a:solidFill>
              </a:rPr>
              <a:t> 那该如何计算</a:t>
            </a:r>
            <a:r>
              <a:rPr lang="en-US" altLang="zh-CN" sz="2400" dirty="0">
                <a:solidFill>
                  <a:srgbClr val="F5F5A5"/>
                </a:solidFill>
              </a:rPr>
              <a:t>a/b mod p </a:t>
            </a:r>
            <a:r>
              <a:rPr lang="zh-CN" altLang="en-US" sz="2400" dirty="0">
                <a:solidFill>
                  <a:srgbClr val="F5F5A5"/>
                </a:solidFill>
              </a:rPr>
              <a:t>呢？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模运算下的逆元。</a:t>
            </a:r>
          </a:p>
          <a:p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80" y="1780540"/>
            <a:ext cx="5145405" cy="4211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1675" y="1345565"/>
            <a:ext cx="54121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乘法逆元，是指数学领域群G中任意一个元素a，都在G中有唯一的逆元a</a:t>
            </a:r>
            <a:r>
              <a:rPr lang="en-US" altLang="zh-CN"/>
              <a:t>'</a:t>
            </a:r>
            <a:r>
              <a:rPr lang="zh-CN" altLang="en-US"/>
              <a:t>，具有性质a×a'=a'×a=e，其中e为该群的单位元。</a:t>
            </a:r>
          </a:p>
          <a:p>
            <a:endParaRPr lang="zh-CN" altLang="en-US"/>
          </a:p>
          <a:p>
            <a:r>
              <a:rPr lang="zh-CN" altLang="en-US"/>
              <a:t>首先来看实数中，该群的单位元为</a:t>
            </a:r>
            <a:r>
              <a:rPr lang="en-US" altLang="zh-CN"/>
              <a:t>1</a:t>
            </a:r>
            <a:r>
              <a:rPr lang="zh-CN" altLang="en-US"/>
              <a:t>；</a:t>
            </a:r>
          </a:p>
          <a:p>
            <a:r>
              <a:rPr lang="zh-CN" altLang="en-US"/>
              <a:t>则满足任意一个元素</a:t>
            </a:r>
            <a:r>
              <a:rPr lang="en-US" altLang="zh-CN"/>
              <a:t>a</a:t>
            </a:r>
            <a:r>
              <a:rPr lang="zh-CN" altLang="en-US"/>
              <a:t>，都存在唯一的逆元</a:t>
            </a:r>
            <a:r>
              <a:rPr lang="en-US" altLang="zh-CN"/>
              <a:t>a',</a:t>
            </a:r>
            <a:r>
              <a:rPr lang="zh-CN" altLang="en-US"/>
              <a:t>具有性质</a:t>
            </a:r>
            <a:r>
              <a:rPr lang="en-US" altLang="zh-CN"/>
              <a:t>a*a'=1</a:t>
            </a:r>
            <a:r>
              <a:rPr lang="zh-CN" altLang="en-US"/>
              <a:t>（单位元）。那么</a:t>
            </a:r>
            <a:r>
              <a:rPr lang="en-US" altLang="zh-CN"/>
              <a:t>1/a</a:t>
            </a:r>
            <a:r>
              <a:rPr lang="zh-CN" altLang="en-US"/>
              <a:t>就是</a:t>
            </a:r>
            <a:r>
              <a:rPr lang="en-US" altLang="zh-CN"/>
              <a:t>a</a:t>
            </a:r>
            <a:r>
              <a:rPr lang="zh-CN" altLang="en-US"/>
              <a:t>的逆元。</a:t>
            </a:r>
          </a:p>
          <a:p>
            <a:r>
              <a:rPr lang="zh-CN" altLang="en-US"/>
              <a:t>在计算</a:t>
            </a:r>
            <a:r>
              <a:rPr lang="en-US" altLang="zh-CN"/>
              <a:t>a/b</a:t>
            </a:r>
            <a:r>
              <a:rPr lang="zh-CN" altLang="en-US"/>
              <a:t>的时候其实是在计算</a:t>
            </a:r>
            <a:r>
              <a:rPr lang="en-US" altLang="zh-CN"/>
              <a:t>a*</a:t>
            </a:r>
            <a:r>
              <a:rPr lang="zh-CN" altLang="en-US"/>
              <a:t>（</a:t>
            </a:r>
            <a:r>
              <a:rPr lang="en-US" altLang="zh-CN"/>
              <a:t>1/b</a:t>
            </a:r>
            <a:r>
              <a:rPr lang="zh-CN" altLang="en-US"/>
              <a:t>）。</a:t>
            </a:r>
          </a:p>
          <a:p>
            <a:endParaRPr lang="zh-CN" altLang="en-US"/>
          </a:p>
          <a:p>
            <a:r>
              <a:rPr lang="zh-CN" altLang="en-US"/>
              <a:t>再来看矩阵运算中，该群的单位元为</a:t>
            </a:r>
            <a:r>
              <a:rPr lang="en-US" altLang="zh-CN"/>
              <a:t>E</a:t>
            </a:r>
            <a:r>
              <a:rPr lang="zh-CN" altLang="en-US"/>
              <a:t>（单位矩阵）；</a:t>
            </a:r>
          </a:p>
          <a:p>
            <a:r>
              <a:rPr lang="zh-CN" altLang="en-US"/>
              <a:t>则对于任意一个矩阵</a:t>
            </a:r>
            <a:r>
              <a:rPr lang="en-US" altLang="zh-CN"/>
              <a:t>A</a:t>
            </a:r>
            <a:r>
              <a:rPr lang="zh-CN" altLang="en-US"/>
              <a:t>，若存在一个矩阵</a:t>
            </a:r>
            <a:r>
              <a:rPr lang="en-US" altLang="zh-CN"/>
              <a:t>A’</a:t>
            </a:r>
            <a:r>
              <a:rPr lang="zh-CN" altLang="en-US"/>
              <a:t>使得：</a:t>
            </a:r>
          </a:p>
          <a:p>
            <a:r>
              <a:rPr lang="en-US" altLang="zh-CN"/>
              <a:t>A*A’=E</a:t>
            </a:r>
            <a:r>
              <a:rPr lang="zh-CN" altLang="en-US"/>
              <a:t>（单位元），则乘</a:t>
            </a:r>
            <a:r>
              <a:rPr lang="en-US" altLang="zh-CN"/>
              <a:t>A’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的逆元。也称作</a:t>
            </a:r>
            <a:r>
              <a:rPr lang="en-US" altLang="zh-CN"/>
              <a:t>A</a:t>
            </a:r>
            <a:r>
              <a:rPr lang="zh-CN" altLang="en-US"/>
              <a:t>的逆矩阵。显然，</a:t>
            </a:r>
            <a:r>
              <a:rPr lang="en-US" altLang="zh-CN"/>
              <a:t>A’</a:t>
            </a:r>
            <a:r>
              <a:rPr lang="zh-CN" altLang="en-US"/>
              <a:t>并不是总是存在的。</a:t>
            </a:r>
          </a:p>
          <a:p>
            <a:r>
              <a:rPr lang="zh-CN" altLang="en-US"/>
              <a:t>当</a:t>
            </a:r>
            <a:r>
              <a:rPr lang="en-US" altLang="zh-CN"/>
              <a:t>A</a:t>
            </a:r>
            <a:r>
              <a:rPr lang="zh-CN" altLang="en-US"/>
              <a:t>存在逆矩阵时，计算矩阵</a:t>
            </a:r>
            <a:r>
              <a:rPr lang="en-US" altLang="zh-CN"/>
              <a:t>B/A</a:t>
            </a:r>
            <a:r>
              <a:rPr lang="zh-CN" altLang="en-US"/>
              <a:t>就等价为</a:t>
            </a:r>
            <a:r>
              <a:rPr lang="en-US" altLang="zh-CN"/>
              <a:t>B*A’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那么回到模运算下的逆元，该群的单位元为</a:t>
            </a:r>
            <a:r>
              <a:rPr lang="en-US" altLang="zh-CN"/>
              <a:t>1</a:t>
            </a:r>
            <a:r>
              <a:rPr lang="zh-CN" altLang="en-US"/>
              <a:t>。则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求逆元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 fontScale="87500" lnSpcReduction="10000"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逆元</a:t>
            </a:r>
            <a:r>
              <a:rPr lang="zh-CN" altLang="en-US" sz="2400" dirty="0"/>
              <a:t>：若</a:t>
            </a:r>
            <a:r>
              <a:rPr lang="en-US" altLang="zh-CN" sz="2400" dirty="0"/>
              <a:t>(a*x)%p=1</a:t>
            </a:r>
            <a:r>
              <a:rPr lang="zh-CN" altLang="en-US" sz="2400" dirty="0"/>
              <a:t>，则</a:t>
            </a:r>
            <a:r>
              <a:rPr lang="en-US" altLang="zh-CN" sz="2400" dirty="0"/>
              <a:t>x</a:t>
            </a:r>
            <a:r>
              <a:rPr lang="zh-CN" altLang="en-US" sz="2400" dirty="0"/>
              <a:t>是正整数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在模</a:t>
            </a:r>
            <a:r>
              <a:rPr lang="en-US" altLang="zh-CN" sz="2400" dirty="0"/>
              <a:t>p</a:t>
            </a:r>
            <a:r>
              <a:rPr lang="zh-CN" altLang="en-US" sz="2400" dirty="0"/>
              <a:t>下的逆元。</a:t>
            </a:r>
            <a:r>
              <a:rPr lang="en-US" altLang="zh-CN" sz="2400" dirty="0"/>
              <a:t>(0&lt;x&lt;p)</a:t>
            </a:r>
          </a:p>
          <a:p>
            <a:r>
              <a:rPr lang="zh-CN" altLang="en-US" sz="2400" dirty="0"/>
              <a:t>则需要计算</a:t>
            </a:r>
            <a:r>
              <a:rPr lang="en-US" altLang="zh-CN" sz="2400" dirty="0"/>
              <a:t>a/b mod p</a:t>
            </a:r>
            <a:r>
              <a:rPr lang="zh-CN" altLang="en-US" sz="2400" dirty="0"/>
              <a:t>的结果时，只要计算</a:t>
            </a:r>
            <a:r>
              <a:rPr lang="en-US" altLang="zh-CN" sz="2400" dirty="0"/>
              <a:t>a*b’ mod p</a:t>
            </a:r>
            <a:r>
              <a:rPr lang="zh-CN" altLang="en-US" sz="2400" dirty="0"/>
              <a:t>的结果即可，</a:t>
            </a:r>
            <a:endParaRPr lang="en-US" altLang="zh-CN" sz="2400" dirty="0"/>
          </a:p>
          <a:p>
            <a:r>
              <a:rPr lang="zh-CN" altLang="en-US" sz="2400" dirty="0"/>
              <a:t>其中 </a:t>
            </a:r>
            <a:r>
              <a:rPr lang="en-US" altLang="zh-CN" sz="2400" dirty="0"/>
              <a:t>b’</a:t>
            </a:r>
            <a:r>
              <a:rPr lang="zh-CN" altLang="en-US" sz="2400" dirty="0"/>
              <a:t>为 </a:t>
            </a:r>
            <a:r>
              <a:rPr lang="en-US" altLang="zh-CN" sz="2400" dirty="0"/>
              <a:t>b</a:t>
            </a:r>
            <a:r>
              <a:rPr lang="zh-CN" altLang="en-US" sz="2400" dirty="0"/>
              <a:t>在</a:t>
            </a:r>
            <a:r>
              <a:rPr lang="en-US" altLang="zh-CN" sz="2400" dirty="0"/>
              <a:t>mod p</a:t>
            </a:r>
            <a:r>
              <a:rPr lang="zh-CN" altLang="en-US" sz="2400" dirty="0"/>
              <a:t>下的逆元。</a:t>
            </a:r>
            <a:endParaRPr lang="en-US" altLang="zh-CN" sz="2400" dirty="0"/>
          </a:p>
          <a:p>
            <a:r>
              <a:rPr lang="zh-CN" altLang="en-US" sz="2400" dirty="0"/>
              <a:t>应用：用于进行取模的除法运算，相当于倒数的存在。</a:t>
            </a:r>
            <a:endParaRPr lang="en-US" altLang="zh-CN" sz="2400" dirty="0"/>
          </a:p>
          <a:p>
            <a:r>
              <a:rPr lang="zh-CN" altLang="en-US" sz="2400" dirty="0"/>
              <a:t>求正整数</a:t>
            </a:r>
            <a:r>
              <a:rPr lang="en-US" altLang="zh-CN" sz="2400" dirty="0"/>
              <a:t>a</a:t>
            </a:r>
            <a:r>
              <a:rPr lang="zh-CN" altLang="en-US" sz="2400" dirty="0"/>
              <a:t>在模</a:t>
            </a:r>
            <a:r>
              <a:rPr lang="en-US" altLang="zh-CN" sz="2400" dirty="0"/>
              <a:t>mod</a:t>
            </a:r>
            <a:r>
              <a:rPr lang="zh-CN" altLang="en-US" sz="2400" dirty="0"/>
              <a:t>下逆元的方法主要有：</a:t>
            </a:r>
            <a:endParaRPr lang="en-US" altLang="zh-CN" sz="2400" dirty="0"/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线性打表法 </a:t>
            </a:r>
            <a:r>
              <a:rPr lang="en-US" altLang="zh-CN" sz="2400" dirty="0"/>
              <a:t>(</a:t>
            </a:r>
            <a:r>
              <a:rPr lang="zh-CN" altLang="en-US" sz="2400" dirty="0"/>
              <a:t>只要求</a:t>
            </a:r>
            <a:r>
              <a:rPr lang="en-US" altLang="zh-CN" sz="2400" dirty="0">
                <a:solidFill>
                  <a:srgbClr val="FFFF00"/>
                </a:solidFill>
              </a:rPr>
              <a:t>mod</a:t>
            </a:r>
            <a:r>
              <a:rPr lang="zh-CN" altLang="en-US" sz="2400" dirty="0">
                <a:solidFill>
                  <a:srgbClr val="FFFF00"/>
                </a:solidFill>
              </a:rPr>
              <a:t>是质数</a:t>
            </a:r>
            <a:r>
              <a:rPr lang="zh-CN" altLang="en-US" sz="2400" dirty="0"/>
              <a:t>，时间复杂度</a:t>
            </a:r>
            <a:r>
              <a:rPr lang="en-US" altLang="zh-CN" sz="2400" dirty="0"/>
              <a:t>O(n))</a:t>
            </a:r>
          </a:p>
          <a:p>
            <a:r>
              <a:rPr lang="en-US" altLang="zh-CN" sz="2400" dirty="0"/>
              <a:t>(2) </a:t>
            </a:r>
            <a:r>
              <a:rPr lang="zh-CN" altLang="en-US" sz="2400" dirty="0"/>
              <a:t>费马小定理 </a:t>
            </a:r>
            <a:r>
              <a:rPr lang="en-US" altLang="zh-CN" sz="2400" dirty="0"/>
              <a:t>(</a:t>
            </a:r>
            <a:r>
              <a:rPr lang="zh-CN" altLang="en-US" sz="2400" dirty="0"/>
              <a:t>要求</a:t>
            </a:r>
            <a:r>
              <a:rPr lang="en-US" altLang="zh-CN" sz="2400" dirty="0">
                <a:solidFill>
                  <a:srgbClr val="FFFF00"/>
                </a:solidFill>
              </a:rPr>
              <a:t>mod</a:t>
            </a:r>
            <a:r>
              <a:rPr lang="zh-CN" altLang="en-US" sz="2400" dirty="0">
                <a:solidFill>
                  <a:srgbClr val="FFFF00"/>
                </a:solidFill>
              </a:rPr>
              <a:t>是质数且与</a:t>
            </a:r>
            <a:r>
              <a:rPr lang="en-US" altLang="zh-CN" sz="2400" dirty="0">
                <a:solidFill>
                  <a:srgbClr val="FFFF00"/>
                </a:solidFill>
              </a:rPr>
              <a:t>a</a:t>
            </a:r>
            <a:r>
              <a:rPr lang="zh-CN" altLang="en-US" sz="2400" dirty="0">
                <a:solidFill>
                  <a:srgbClr val="FFFF00"/>
                </a:solidFill>
              </a:rPr>
              <a:t>互质</a:t>
            </a:r>
            <a:r>
              <a:rPr lang="zh-CN" altLang="en-US" sz="2400" dirty="0"/>
              <a:t>，快速幂优化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(3) </a:t>
            </a:r>
            <a:r>
              <a:rPr lang="zh-CN" altLang="en-US" sz="2400" dirty="0"/>
              <a:t>欧拉定理 </a:t>
            </a:r>
            <a:r>
              <a:rPr lang="en-US" altLang="zh-CN" sz="2400" dirty="0"/>
              <a:t>(</a:t>
            </a:r>
            <a:r>
              <a:rPr lang="zh-CN" altLang="en-US" sz="2400" dirty="0"/>
              <a:t>只要求</a:t>
            </a:r>
            <a:r>
              <a:rPr lang="en-US" altLang="zh-CN" sz="2400" dirty="0">
                <a:solidFill>
                  <a:srgbClr val="FFFF00"/>
                </a:solidFill>
              </a:rPr>
              <a:t>a</a:t>
            </a:r>
            <a:r>
              <a:rPr lang="zh-CN" altLang="en-US" sz="2400" dirty="0">
                <a:solidFill>
                  <a:srgbClr val="FFFF00"/>
                </a:solidFill>
              </a:rPr>
              <a:t>与</a:t>
            </a:r>
            <a:r>
              <a:rPr lang="en-US" altLang="zh-CN" sz="2400" dirty="0">
                <a:solidFill>
                  <a:srgbClr val="FFFF00"/>
                </a:solidFill>
              </a:rPr>
              <a:t>mod</a:t>
            </a:r>
            <a:r>
              <a:rPr lang="zh-CN" altLang="en-US" sz="2400" dirty="0">
                <a:solidFill>
                  <a:srgbClr val="FFFF00"/>
                </a:solidFill>
              </a:rPr>
              <a:t>互质</a:t>
            </a:r>
            <a:r>
              <a:rPr lang="zh-CN" altLang="en-US" sz="2400" dirty="0"/>
              <a:t>，需要欧拉函数与快速幂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(4) </a:t>
            </a:r>
            <a:r>
              <a:rPr lang="zh-CN" altLang="en-US" sz="2400" dirty="0"/>
              <a:t>拓展欧几里德 </a:t>
            </a:r>
            <a:r>
              <a:rPr lang="en-US" altLang="zh-CN" sz="2400" dirty="0"/>
              <a:t>(</a:t>
            </a:r>
            <a:r>
              <a:rPr lang="zh-CN" altLang="en-US" sz="2400" dirty="0"/>
              <a:t>只要求</a:t>
            </a:r>
            <a:r>
              <a:rPr lang="en-US" altLang="zh-CN" sz="2400" dirty="0">
                <a:solidFill>
                  <a:srgbClr val="FFFF00"/>
                </a:solidFill>
              </a:rPr>
              <a:t>a</a:t>
            </a:r>
            <a:r>
              <a:rPr lang="zh-CN" altLang="en-US" sz="2400" dirty="0">
                <a:solidFill>
                  <a:srgbClr val="FFFF00"/>
                </a:solidFill>
              </a:rPr>
              <a:t>与</a:t>
            </a:r>
            <a:r>
              <a:rPr lang="en-US" altLang="zh-CN" sz="2400" dirty="0">
                <a:solidFill>
                  <a:srgbClr val="FFFF00"/>
                </a:solidFill>
              </a:rPr>
              <a:t>mod</a:t>
            </a:r>
            <a:r>
              <a:rPr lang="zh-CN" altLang="en-US" sz="2400" dirty="0">
                <a:solidFill>
                  <a:srgbClr val="FFFF00"/>
                </a:solidFill>
              </a:rPr>
              <a:t>互质</a:t>
            </a:r>
            <a:r>
              <a:rPr lang="zh-CN" altLang="en-US" sz="2400" dirty="0"/>
              <a:t>，时间复杂度</a:t>
            </a:r>
            <a:r>
              <a:rPr lang="en-US" altLang="zh-CN" sz="2400" dirty="0"/>
              <a:t>O(log(n)))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3-2】</a:t>
            </a:r>
            <a:r>
              <a:rPr lang="zh-CN" altLang="en-US" sz="2400" dirty="0"/>
              <a:t>线性打表求逆元。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118727"/>
            <a:ext cx="8049815" cy="32467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费马小定理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费马小定理</a:t>
            </a:r>
            <a:r>
              <a:rPr lang="zh-CN" altLang="en-US" sz="2400" dirty="0"/>
              <a:t>：若</a:t>
            </a:r>
            <a:r>
              <a:rPr lang="en-US" altLang="zh-CN" sz="2400" dirty="0"/>
              <a:t>p</a:t>
            </a:r>
            <a:r>
              <a:rPr lang="zh-CN" altLang="en-US" sz="2400" dirty="0"/>
              <a:t>是质数，且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zh-CN" altLang="en-US" sz="2400" dirty="0"/>
              <a:t>互质，则</a:t>
            </a:r>
            <a:r>
              <a:rPr lang="en-US" altLang="zh-CN" sz="2400" dirty="0"/>
              <a:t>(a^(p-1))%p=1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5</a:t>
            </a:r>
            <a:r>
              <a:rPr lang="zh-CN" altLang="en-US" sz="2400" dirty="0"/>
              <a:t>互质，那么</a:t>
            </a:r>
            <a:r>
              <a:rPr lang="en-US" altLang="zh-CN" sz="2400" dirty="0"/>
              <a:t>(3^(5-1))%5=(3^4)%5=81%5=1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应用：求逆元，时间复杂度</a:t>
            </a:r>
            <a:r>
              <a:rPr lang="en-US" altLang="zh-CN" sz="2400" dirty="0"/>
              <a:t>O(log(n))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因为</a:t>
            </a:r>
            <a:r>
              <a:rPr lang="en-US" altLang="zh-CN" sz="2400" dirty="0"/>
              <a:t>(a^(p-1))%p=(</a:t>
            </a:r>
            <a:r>
              <a:rPr lang="en-US" altLang="zh-CN" sz="2400" dirty="0" err="1"/>
              <a:t>axa</a:t>
            </a:r>
            <a:r>
              <a:rPr lang="en-US" altLang="zh-CN" sz="2400" dirty="0"/>
              <a:t>^(p-2))%p=((</a:t>
            </a:r>
            <a:r>
              <a:rPr lang="en-US" altLang="zh-CN" sz="2400" dirty="0" err="1"/>
              <a:t>a%p</a:t>
            </a:r>
            <a:r>
              <a:rPr lang="en-US" altLang="zh-CN" sz="2400" dirty="0"/>
              <a:t>)x(a^(p-2))%p)%p=1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由此得到：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(a)=(a^(p-2))%p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计算过程需要快速幂优化。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欧拉定理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欧拉定理</a:t>
            </a:r>
            <a:r>
              <a:rPr lang="zh-CN" altLang="en-US" sz="2400" dirty="0"/>
              <a:t>：若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zh-CN" altLang="en-US" sz="2400" dirty="0"/>
              <a:t>互质，则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a^φ</a:t>
            </a:r>
            <a:r>
              <a:rPr lang="en-US" altLang="zh-CN" sz="2400" dirty="0"/>
              <a:t>(p))%p=1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应用：求逆元，特别注意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zh-CN" altLang="en-US" sz="2400" dirty="0"/>
              <a:t>不互质的情形。</a:t>
            </a:r>
            <a:endParaRPr lang="en-US" altLang="zh-CN" sz="2400" dirty="0"/>
          </a:p>
          <a:p>
            <a:r>
              <a:rPr lang="zh-CN" altLang="en-US" sz="2400" dirty="0"/>
              <a:t>结论：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(a)=(a^(φ(p)-1))%p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特别地，当</a:t>
            </a:r>
            <a:r>
              <a:rPr lang="en-US" altLang="zh-CN" sz="2400" dirty="0"/>
              <a:t>p</a:t>
            </a:r>
            <a:r>
              <a:rPr lang="zh-CN" altLang="en-US" sz="2400" dirty="0"/>
              <a:t>为质数时，</a:t>
            </a:r>
            <a:r>
              <a:rPr lang="en-US" altLang="zh-CN" sz="2400" dirty="0"/>
              <a:t>φ(p)=p-1</a:t>
            </a:r>
            <a:r>
              <a:rPr lang="zh-CN" altLang="en-US" sz="2400" dirty="0"/>
              <a:t>，上式转化为费马小定理，所以欧拉函数是费马小定理的推广形式。</a:t>
            </a:r>
            <a:endParaRPr lang="en-US" altLang="zh-CN" sz="2400" dirty="0"/>
          </a:p>
          <a:p>
            <a:r>
              <a:rPr lang="zh-CN" altLang="en-US" sz="2400" dirty="0"/>
              <a:t>计算过程首先需要求出欧拉函数，然后使用快速幂优化。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IV : </a:t>
            </a:r>
            <a:r>
              <a:rPr lang="zh-CN" altLang="en-US" dirty="0"/>
              <a:t>同余方程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线性同余方程</a:t>
            </a:r>
            <a:r>
              <a:rPr lang="en-US" altLang="zh-CN" dirty="0"/>
              <a:t>|</a:t>
            </a:r>
            <a:r>
              <a:rPr lang="zh-CN" altLang="en-US" dirty="0"/>
              <a:t>拓展欧几里德</a:t>
            </a:r>
            <a:r>
              <a:rPr lang="en-US" altLang="zh-CN" dirty="0"/>
              <a:t>|</a:t>
            </a:r>
            <a:r>
              <a:rPr lang="zh-CN" altLang="en-US" dirty="0"/>
              <a:t>中国剩余定理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II : </a:t>
            </a:r>
            <a:r>
              <a:rPr lang="zh-CN" altLang="en-US" dirty="0"/>
              <a:t>因子分解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因子分解定理</a:t>
            </a:r>
            <a:r>
              <a:rPr lang="en-US" altLang="zh-CN" dirty="0"/>
              <a:t>|</a:t>
            </a:r>
            <a:r>
              <a:rPr lang="zh-CN" altLang="en-US" dirty="0"/>
              <a:t>最大公因数</a:t>
            </a:r>
            <a:r>
              <a:rPr lang="en-US" altLang="zh-CN" dirty="0"/>
              <a:t>|</a:t>
            </a:r>
            <a:r>
              <a:rPr lang="zh-CN" altLang="en-US" dirty="0"/>
              <a:t>欧拉函数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线性同余方程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同余</a:t>
            </a:r>
            <a:r>
              <a:rPr lang="zh-CN" altLang="en-US" sz="2400" dirty="0"/>
              <a:t>：对于正整数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，若两个整数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的差</a:t>
            </a:r>
            <a:r>
              <a:rPr lang="en-US" altLang="zh-CN" sz="2400" dirty="0"/>
              <a:t>(a-b)</a:t>
            </a:r>
            <a:r>
              <a:rPr lang="zh-CN" altLang="en-US" sz="2400" dirty="0"/>
              <a:t>可以被</a:t>
            </a:r>
            <a:r>
              <a:rPr lang="en-US" altLang="zh-CN" sz="2400" dirty="0"/>
              <a:t>n</a:t>
            </a:r>
            <a:r>
              <a:rPr lang="zh-CN" altLang="en-US" sz="2400" dirty="0"/>
              <a:t>整除，则称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对模</a:t>
            </a:r>
            <a:r>
              <a:rPr lang="en-US" altLang="zh-CN" sz="2400" dirty="0"/>
              <a:t>n</a:t>
            </a:r>
            <a:r>
              <a:rPr lang="zh-CN" altLang="en-US" sz="2400" dirty="0"/>
              <a:t>同余，记作</a:t>
            </a:r>
            <a:r>
              <a:rPr lang="en-US" altLang="zh-CN" sz="2400" dirty="0" err="1"/>
              <a:t>a≡b</a:t>
            </a:r>
            <a:r>
              <a:rPr lang="en-US" altLang="zh-CN" sz="2400" dirty="0"/>
              <a:t>(mod 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也可以理解为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取模后得到的余数相等，即</a:t>
            </a:r>
            <a:r>
              <a:rPr lang="en-US" altLang="zh-CN" sz="2400" dirty="0" err="1"/>
              <a:t>a%n</a:t>
            </a:r>
            <a:r>
              <a:rPr lang="en-US" altLang="zh-CN" sz="2400" dirty="0"/>
              <a:t>=</a:t>
            </a:r>
            <a:r>
              <a:rPr lang="en-US" altLang="zh-CN" sz="2400" dirty="0" err="1"/>
              <a:t>b%n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>
              <a:solidFill>
                <a:srgbClr val="F5F5A5"/>
              </a:solidFill>
            </a:endParaRPr>
          </a:p>
          <a:p>
            <a:r>
              <a:rPr lang="zh-CN" altLang="en-US" sz="2400" dirty="0">
                <a:solidFill>
                  <a:srgbClr val="F5F5A5"/>
                </a:solidFill>
              </a:rPr>
              <a:t>线性同余方程</a:t>
            </a:r>
            <a:r>
              <a:rPr lang="zh-CN" altLang="en-US" sz="2400" dirty="0"/>
              <a:t>：形如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x≡b</a:t>
            </a:r>
            <a:r>
              <a:rPr lang="en-US" altLang="zh-CN" sz="2400" dirty="0"/>
              <a:t>(mod n)</a:t>
            </a:r>
            <a:r>
              <a:rPr lang="zh-CN" altLang="en-US" sz="2400" dirty="0"/>
              <a:t>这样的方程是线性同余方程。</a:t>
            </a:r>
            <a:endParaRPr lang="en-US" altLang="zh-CN" sz="2400" dirty="0"/>
          </a:p>
          <a:p>
            <a:r>
              <a:rPr lang="zh-CN" altLang="en-US" sz="2400" dirty="0"/>
              <a:t>根据同余的概念，上式可以改写成</a:t>
            </a:r>
            <a:r>
              <a:rPr lang="en-US" altLang="zh-CN" sz="2400" dirty="0">
                <a:sym typeface="Wingdings" panose="05000000000000000000" pitchFamily="2" charset="2"/>
              </a:rPr>
              <a:t>(a*x-b)%n=0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/>
              <a:t>不妨令</a:t>
            </a:r>
            <a:r>
              <a:rPr lang="en-US" altLang="zh-CN" sz="2400" dirty="0"/>
              <a:t>y=</a:t>
            </a:r>
            <a:r>
              <a:rPr lang="en-US" altLang="zh-CN" sz="2400" dirty="0">
                <a:sym typeface="Wingdings" panose="05000000000000000000" pitchFamily="2" charset="2"/>
              </a:rPr>
              <a:t>(a*x-b)/n</a:t>
            </a:r>
            <a:r>
              <a:rPr lang="zh-CN" altLang="en-US" sz="2400" dirty="0">
                <a:sym typeface="Wingdings" panose="05000000000000000000" pitchFamily="2" charset="2"/>
              </a:rPr>
              <a:t>，则有关于</a:t>
            </a: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sym typeface="Wingdings" panose="05000000000000000000" pitchFamily="2" charset="2"/>
              </a:rPr>
              <a:t>x,y</a:t>
            </a:r>
            <a:r>
              <a:rPr lang="en-US" altLang="zh-CN" sz="2400" dirty="0"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ym typeface="Wingdings" panose="05000000000000000000" pitchFamily="2" charset="2"/>
              </a:rPr>
              <a:t>的等式</a:t>
            </a:r>
            <a:r>
              <a:rPr lang="en-US" altLang="zh-CN" sz="2400" dirty="0">
                <a:sym typeface="Wingdings" panose="05000000000000000000" pitchFamily="2" charset="2"/>
              </a:rPr>
              <a:t>a*x-b=n*y</a:t>
            </a:r>
            <a:r>
              <a:rPr lang="zh-CN" altLang="en-US" sz="2400" dirty="0">
                <a:sym typeface="Wingdings" panose="05000000000000000000" pitchFamily="2" charset="2"/>
              </a:rPr>
              <a:t>成立。</a:t>
            </a:r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拓展欧几里德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拓展欧几里德定理</a:t>
            </a:r>
            <a:r>
              <a:rPr lang="zh-CN" altLang="en-US" sz="2400" dirty="0"/>
              <a:t>：对于不完全为</a:t>
            </a:r>
            <a:r>
              <a:rPr lang="en-US" altLang="zh-CN" sz="2400" dirty="0"/>
              <a:t>0</a:t>
            </a:r>
            <a:r>
              <a:rPr lang="zh-CN" altLang="en-US" sz="2400" dirty="0"/>
              <a:t>的非负整数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，必定存在整数对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，使等式</a:t>
            </a:r>
            <a:r>
              <a:rPr lang="en-US" altLang="zh-CN" sz="2400" dirty="0"/>
              <a:t>a</a:t>
            </a:r>
            <a:r>
              <a:rPr lang="zh-CN" altLang="en-US" sz="2400" dirty="0"/>
              <a:t>*</a:t>
            </a:r>
            <a:r>
              <a:rPr lang="en-US" altLang="zh-CN" sz="2400" dirty="0" err="1"/>
              <a:t>x+b</a:t>
            </a:r>
            <a:r>
              <a:rPr lang="zh-CN" altLang="en-US" sz="2400" dirty="0"/>
              <a:t>*</a:t>
            </a:r>
            <a:r>
              <a:rPr lang="en-US" altLang="zh-CN" sz="2400" dirty="0"/>
              <a:t>y=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成立。</a:t>
            </a:r>
            <a:endParaRPr lang="en-US" altLang="zh-CN" sz="2400" dirty="0"/>
          </a:p>
          <a:p>
            <a:r>
              <a:rPr lang="zh-CN" altLang="en-US" sz="2400" dirty="0"/>
              <a:t>原理：</a:t>
            </a:r>
            <a:endParaRPr lang="en-US" altLang="zh-CN" sz="2400" dirty="0"/>
          </a:p>
          <a:p>
            <a:r>
              <a:rPr lang="zh-CN" altLang="en-US" sz="2400" dirty="0"/>
              <a:t>拓展欧几里德的本质仍然是辗转相除法，只不过增加了两个变量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的计算过程。</a:t>
            </a:r>
            <a:endParaRPr lang="en-US" altLang="zh-CN" sz="2400" dirty="0"/>
          </a:p>
          <a:p>
            <a:r>
              <a:rPr lang="zh-CN" altLang="en-US" sz="2400" dirty="0"/>
              <a:t>拓展欧几里德算法的返回值仍然是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，但是形参中增加了对变量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的引用传递。</a:t>
            </a:r>
            <a:endParaRPr lang="en-US" altLang="zh-CN" sz="2400" dirty="0"/>
          </a:p>
          <a:p>
            <a:r>
              <a:rPr lang="zh-CN" altLang="en-US" sz="2400" dirty="0"/>
              <a:t>如果使用递归形式的辗转相除法，那么相应的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的计算也应该是递归实现的。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拓展欧几里德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简单的推导过程如下：</a:t>
            </a:r>
            <a:endParaRPr lang="en-US" altLang="zh-CN" sz="2400" dirty="0"/>
          </a:p>
          <a:p>
            <a:r>
              <a:rPr lang="en-US" altLang="zh-CN" sz="2400" dirty="0"/>
              <a:t>(1) a *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+ b * 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(2) b * x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 + (</a:t>
            </a:r>
            <a:r>
              <a:rPr lang="en-US" altLang="zh-CN" sz="2400" dirty="0" err="1"/>
              <a:t>a%b</a:t>
            </a:r>
            <a:r>
              <a:rPr lang="en-US" altLang="zh-CN" sz="2400" dirty="0"/>
              <a:t>) * y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(3) b * x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 + (a-(a/b)*b) * y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(4) a *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+ b * 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= a * y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 + b * (x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-(a/b)*y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由于函数是递归进行的，在递归结束时要对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的值做如下修改：</a:t>
            </a:r>
            <a:endParaRPr lang="en-US" altLang="zh-CN" sz="2400" dirty="0"/>
          </a:p>
          <a:p>
            <a:r>
              <a:rPr lang="en-US" altLang="zh-CN" sz="2400" dirty="0"/>
              <a:t>(5)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= y</a:t>
            </a:r>
            <a:r>
              <a:rPr lang="en-US" altLang="zh-CN" sz="2400" baseline="-25000" dirty="0"/>
              <a:t>k+1</a:t>
            </a:r>
          </a:p>
          <a:p>
            <a:r>
              <a:rPr lang="en-US" altLang="zh-CN" sz="2400" dirty="0"/>
              <a:t>(6) 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= x</a:t>
            </a:r>
            <a:r>
              <a:rPr lang="en-US" altLang="zh-CN" sz="2400" baseline="-25000" dirty="0"/>
              <a:t>k+1</a:t>
            </a:r>
            <a:r>
              <a:rPr lang="en-US" altLang="zh-CN" sz="2400" dirty="0"/>
              <a:t> – (a/b) * y</a:t>
            </a:r>
            <a:r>
              <a:rPr lang="en-US" altLang="zh-CN" sz="2400" baseline="-25000" dirty="0"/>
              <a:t>k+1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4-1】</a:t>
            </a:r>
            <a:r>
              <a:rPr lang="zh-CN" altLang="en-US" sz="2400" dirty="0"/>
              <a:t>拓展欧几里德算法。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函数的返回值是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，若返回</a:t>
            </a:r>
            <a:r>
              <a:rPr lang="en-US" altLang="zh-CN" sz="2400" dirty="0"/>
              <a:t>-1</a:t>
            </a:r>
            <a:r>
              <a:rPr lang="zh-CN" altLang="en-US" sz="2400" dirty="0"/>
              <a:t>，则无解。</a:t>
            </a:r>
            <a:endParaRPr lang="en-US" altLang="zh-CN" sz="2400" dirty="0"/>
          </a:p>
          <a:p>
            <a:r>
              <a:rPr lang="zh-CN" altLang="en-US" sz="2400" dirty="0"/>
              <a:t>变量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中存储了方程</a:t>
            </a:r>
            <a:r>
              <a:rPr lang="en-US" altLang="zh-CN" sz="2400" dirty="0"/>
              <a:t>a</a:t>
            </a:r>
            <a:r>
              <a:rPr lang="zh-CN" altLang="en-US" sz="2400" dirty="0"/>
              <a:t>*</a:t>
            </a:r>
            <a:r>
              <a:rPr lang="en-US" altLang="zh-CN" sz="2400" dirty="0" err="1"/>
              <a:t>x+b</a:t>
            </a:r>
            <a:r>
              <a:rPr lang="zh-CN" altLang="en-US" sz="2400" dirty="0"/>
              <a:t>*</a:t>
            </a:r>
            <a:r>
              <a:rPr lang="en-US" altLang="zh-CN" sz="2400" dirty="0"/>
              <a:t>y=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的一组整数解。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" y="1121410"/>
            <a:ext cx="5986780" cy="312166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890" y="1121410"/>
            <a:ext cx="5134610" cy="31222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949" y="266065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拓展欧几里德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650" y="1504950"/>
            <a:ext cx="4634230" cy="46672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现在我们已经知道如何求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gcd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的所有解，那么 它有什么应用吗？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一般最常见的应用就是用它求解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c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为任意整数。下面我们来推导一下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很简单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gcd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有一组解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(x0, y0)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，现在在其等号两边同乘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c/gcd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c/gcd</a:t>
            </a:r>
            <a:r>
              <a:rPr lang="zh-CN" altLang="en-US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必须是整数，如果它不是整数就没有整数解</a:t>
            </a:r>
            <a:r>
              <a:rPr lang="en-US" altLang="zh-CN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5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得到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ax0*(c/gcd) + bx0*(c/gcd) = c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(x0*(c/gcd), y0*(c/gcd))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c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的一组解了！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20460" y="1591310"/>
            <a:ext cx="4301490" cy="461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解的公式：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x’=  x0*(c/gcd) + (b/gcd)*k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</a:t>
            </a:r>
            <a:r>
              <a:rPr lang="zh-CN" altLang="en-US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是什么？任何一个数）</a:t>
            </a: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y’=  y0*(c/gcd) - (a/gcd)*k</a:t>
            </a: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证明方法和前面类似，在这里就不做赘述了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具体代码其实只要利用前面的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ex_gcd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函数求出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之后直接套公式就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拓展欧几里德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应用 </a:t>
            </a:r>
            <a:r>
              <a:rPr lang="en-US" altLang="zh-CN" sz="2400" dirty="0"/>
              <a:t>1】</a:t>
            </a:r>
            <a:r>
              <a:rPr lang="zh-CN" altLang="en-US" sz="2400" dirty="0"/>
              <a:t>：求二元一次不定方程</a:t>
            </a:r>
            <a:r>
              <a:rPr lang="en-US" altLang="zh-CN" sz="2400" dirty="0"/>
              <a:t>a</a:t>
            </a:r>
            <a:r>
              <a:rPr lang="zh-CN" altLang="en-US" sz="2400" dirty="0"/>
              <a:t>*</a:t>
            </a:r>
            <a:r>
              <a:rPr lang="en-US" altLang="zh-CN" sz="2400" dirty="0" err="1"/>
              <a:t>x+b</a:t>
            </a:r>
            <a:r>
              <a:rPr lang="zh-CN" altLang="en-US" sz="2400" dirty="0"/>
              <a:t>*</a:t>
            </a:r>
            <a:r>
              <a:rPr lang="en-US" altLang="zh-CN" sz="2400" dirty="0"/>
              <a:t>y=c</a:t>
            </a:r>
            <a:r>
              <a:rPr lang="zh-CN" altLang="en-US" sz="2400" dirty="0"/>
              <a:t>的整数解。</a:t>
            </a:r>
            <a:endParaRPr lang="en-US" altLang="zh-CN" sz="2400" dirty="0"/>
          </a:p>
          <a:p>
            <a:r>
              <a:rPr lang="zh-CN" altLang="en-US" sz="2400" dirty="0"/>
              <a:t>当且仅当</a:t>
            </a:r>
            <a:r>
              <a:rPr lang="en-US" altLang="zh-CN" sz="2400" dirty="0" err="1"/>
              <a:t>c%gcd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)=0</a:t>
            </a:r>
            <a:r>
              <a:rPr lang="zh-CN" altLang="en-US" sz="2400" dirty="0"/>
              <a:t>时，不定方程存在整数解。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特别注意</a:t>
            </a:r>
            <a:r>
              <a:rPr lang="zh-CN" altLang="en-US" sz="2400" dirty="0"/>
              <a:t>：若不定方程存在整数解，则整数解有无穷多组，拓展欧几里德只能求出其中的一组解，</a:t>
            </a:r>
            <a:r>
              <a:rPr lang="zh-CN" altLang="en-US" sz="2400" dirty="0">
                <a:solidFill>
                  <a:srgbClr val="FFFF00"/>
                </a:solidFill>
              </a:rPr>
              <a:t>并且求出的解可能是负的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通解的求法</a:t>
            </a:r>
            <a:r>
              <a:rPr lang="zh-CN" altLang="en-US" sz="2400" dirty="0"/>
              <a:t>：若</a:t>
            </a:r>
            <a:r>
              <a:rPr lang="en-US" altLang="zh-CN" sz="2400" dirty="0"/>
              <a:t>(x0,y0)</a:t>
            </a:r>
            <a:r>
              <a:rPr lang="zh-CN" altLang="en-US" sz="2400" dirty="0"/>
              <a:t>是线性方程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x+b</a:t>
            </a:r>
            <a:r>
              <a:rPr lang="en-US" altLang="zh-CN" sz="2400" dirty="0"/>
              <a:t>*y=c</a:t>
            </a:r>
            <a:r>
              <a:rPr lang="zh-CN" altLang="en-US" sz="2400" dirty="0"/>
              <a:t>的一组特解，那么对于任意的整数</a:t>
            </a:r>
            <a:r>
              <a:rPr lang="en-US" altLang="zh-CN" sz="2400" dirty="0"/>
              <a:t>t</a:t>
            </a:r>
            <a:r>
              <a:rPr lang="zh-CN" altLang="en-US" sz="2400" dirty="0"/>
              <a:t>，</a:t>
            </a:r>
            <a:r>
              <a:rPr lang="en-US" altLang="zh-CN" sz="2400" dirty="0"/>
              <a:t>(x0+(b/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))*t,y0-(a/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))*t)</a:t>
            </a:r>
            <a:r>
              <a:rPr lang="zh-CN" altLang="en-US" sz="2400" dirty="0"/>
              <a:t>都是线性方程的解。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证明</a:t>
            </a:r>
            <a:r>
              <a:rPr lang="zh-CN" altLang="en-US" sz="2400" dirty="0"/>
              <a:t>：接下来讲到的同余方程会给出简单的证明。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拓展欧几里德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应用 </a:t>
            </a:r>
            <a:r>
              <a:rPr lang="en-US" altLang="zh-CN" sz="2400" dirty="0"/>
              <a:t>2】</a:t>
            </a:r>
            <a:r>
              <a:rPr lang="zh-CN" altLang="en-US" sz="2400" dirty="0"/>
              <a:t>：求线性同余方程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x≡b</a:t>
            </a:r>
            <a:r>
              <a:rPr lang="en-US" altLang="zh-CN" sz="2400" dirty="0"/>
              <a:t>(mod n)</a:t>
            </a:r>
            <a:r>
              <a:rPr lang="zh-CN" altLang="en-US" sz="2400" dirty="0"/>
              <a:t>的最小正整数解。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解法</a:t>
            </a:r>
            <a:r>
              <a:rPr lang="zh-CN" altLang="en-US" sz="2400" dirty="0"/>
              <a:t>：首先将方程改写为</a:t>
            </a:r>
            <a:r>
              <a:rPr lang="en-US" altLang="zh-CN" sz="2400" dirty="0"/>
              <a:t>a*x-n*y=b</a:t>
            </a:r>
            <a:r>
              <a:rPr lang="zh-CN" altLang="en-US" sz="2400" dirty="0"/>
              <a:t>的形式，然后使用拓展欧几里德求出一组特解</a:t>
            </a:r>
            <a:r>
              <a:rPr lang="en-US" altLang="zh-CN" sz="2400" dirty="0"/>
              <a:t>(x0,y0)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题目要求找到最小的正整数解，可以令</a:t>
            </a:r>
            <a:r>
              <a:rPr lang="en-US" altLang="zh-CN" sz="2400" dirty="0"/>
              <a:t>k=n/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a,n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FF00"/>
                </a:solidFill>
              </a:rPr>
              <a:t>这样</a:t>
            </a:r>
            <a:r>
              <a:rPr lang="en-US" altLang="zh-CN" sz="2400" dirty="0">
                <a:solidFill>
                  <a:srgbClr val="FFFF00"/>
                </a:solidFill>
              </a:rPr>
              <a:t>x</a:t>
            </a:r>
            <a:r>
              <a:rPr lang="zh-CN" altLang="en-US" sz="2400" dirty="0">
                <a:solidFill>
                  <a:srgbClr val="FFFF00"/>
                </a:solidFill>
              </a:rPr>
              <a:t>的最小正整数解可以通过表达式</a:t>
            </a:r>
            <a:r>
              <a:rPr lang="en-US" altLang="zh-CN" sz="2400" dirty="0">
                <a:solidFill>
                  <a:srgbClr val="FFFF00"/>
                </a:solidFill>
              </a:rPr>
              <a:t>x=(x0%k+k)%k</a:t>
            </a:r>
            <a:r>
              <a:rPr lang="zh-CN" altLang="en-US" sz="2400" dirty="0">
                <a:solidFill>
                  <a:srgbClr val="FFFF00"/>
                </a:solidFill>
              </a:rPr>
              <a:t>求出。（</a:t>
            </a:r>
            <a:r>
              <a:rPr lang="en-US" altLang="zh-CN" sz="2400" dirty="0">
                <a:solidFill>
                  <a:srgbClr val="FFFF00"/>
                </a:solidFill>
              </a:rPr>
              <a:t>x0</a:t>
            </a:r>
            <a:r>
              <a:rPr lang="zh-CN" altLang="en-US" sz="2400" dirty="0">
                <a:solidFill>
                  <a:srgbClr val="FFFF00"/>
                </a:solidFill>
              </a:rPr>
              <a:t>可能是负数）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>
                <a:solidFill>
                  <a:srgbClr val="92D050"/>
                </a:solidFill>
              </a:rPr>
              <a:t>证明</a:t>
            </a:r>
            <a:r>
              <a:rPr lang="zh-CN" altLang="en-US" sz="2400" dirty="0"/>
              <a:t>：设</a:t>
            </a:r>
            <a:r>
              <a:rPr lang="en-US" altLang="zh-CN" sz="2400" dirty="0"/>
              <a:t>t</a:t>
            </a:r>
            <a:r>
              <a:rPr lang="zh-CN" altLang="en-US" sz="2400" dirty="0"/>
              <a:t>为任意整数，将</a:t>
            </a:r>
            <a:r>
              <a:rPr lang="en-US" altLang="zh-CN" sz="2400" dirty="0"/>
              <a:t>x+(n/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a,n</a:t>
            </a:r>
            <a:r>
              <a:rPr lang="en-US" altLang="zh-CN" sz="2400" dirty="0"/>
              <a:t>))*t</a:t>
            </a:r>
            <a:r>
              <a:rPr lang="zh-CN" altLang="en-US" sz="2400" dirty="0"/>
              <a:t>代入同余方程。</a:t>
            </a:r>
            <a:endParaRPr lang="en-US" altLang="zh-CN" sz="2400" dirty="0"/>
          </a:p>
          <a:p>
            <a:r>
              <a:rPr lang="zh-CN" altLang="en-US" sz="2400" dirty="0"/>
              <a:t>则：</a:t>
            </a:r>
            <a:r>
              <a:rPr lang="en-US" altLang="zh-CN" sz="2400" dirty="0"/>
              <a:t>a*(x+(n/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a,n</a:t>
            </a:r>
            <a:r>
              <a:rPr lang="en-US" altLang="zh-CN" sz="2400" dirty="0"/>
              <a:t>))*t)%n = (a*x)%n+(a*t*n/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a,n</a:t>
            </a:r>
            <a:r>
              <a:rPr lang="en-US" altLang="zh-CN" sz="2400" dirty="0"/>
              <a:t>))%n = (a*x)%n+((a/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a,n</a:t>
            </a:r>
            <a:r>
              <a:rPr lang="en-US" altLang="zh-CN" sz="2400" dirty="0"/>
              <a:t>))*t*n)%n = (a*x)%n = b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去</a:t>
            </a:r>
            <a:r>
              <a:rPr lang="en-US" altLang="zh-CN" sz="2400" dirty="0"/>
              <a:t>·1【</a:t>
            </a:r>
            <a:r>
              <a:rPr lang="zh-CN" altLang="en-US" sz="2400" dirty="0"/>
              <a:t>代码</a:t>
            </a:r>
            <a:r>
              <a:rPr lang="en-US" altLang="zh-CN" sz="2400" dirty="0"/>
              <a:t>4-2】</a:t>
            </a:r>
            <a:r>
              <a:rPr lang="zh-CN" altLang="en-US" sz="2400" dirty="0"/>
              <a:t>拓展欧几里德求解线性方程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x+b</a:t>
            </a:r>
            <a:r>
              <a:rPr lang="en-US" altLang="zh-CN" sz="2400" dirty="0"/>
              <a:t>*y=c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4-3】</a:t>
            </a:r>
            <a:r>
              <a:rPr lang="zh-CN" altLang="en-US" sz="2400" dirty="0"/>
              <a:t>拓展欧几里德求解同余方程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x≡b</a:t>
            </a:r>
            <a:r>
              <a:rPr lang="en-US" altLang="zh-CN" sz="2400" dirty="0"/>
              <a:t>(mod m)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261873" y="1089999"/>
            <a:ext cx="6893986" cy="2119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261873" y="3827178"/>
            <a:ext cx="6893986" cy="2427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中国剩余定理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中国剩余定理</a:t>
            </a:r>
            <a:r>
              <a:rPr lang="zh-CN" altLang="en-US" sz="2400" dirty="0"/>
              <a:t>：设正整数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满足线性同余方程组</a:t>
            </a:r>
            <a:r>
              <a:rPr lang="en-US" altLang="zh-CN" sz="2400" dirty="0" err="1"/>
              <a:t>N≡a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(mod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，其中 </a:t>
            </a:r>
            <a:r>
              <a:rPr lang="en-US" altLang="zh-CN" sz="2400" dirty="0"/>
              <a:t>1&lt;=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</a:t>
            </a:r>
            <a:r>
              <a:rPr lang="zh-CN" altLang="en-US" sz="2400" dirty="0"/>
              <a:t>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两两互质，则</a:t>
            </a:r>
            <a:r>
              <a:rPr lang="en-US" altLang="zh-CN" sz="2400" dirty="0"/>
              <a:t>N=</a:t>
            </a:r>
            <a:r>
              <a:rPr lang="el-GR" altLang="zh-CN" sz="2400" dirty="0"/>
              <a:t>Σ[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*W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*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,p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)]%M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其中，</a:t>
            </a:r>
            <a:r>
              <a:rPr lang="en-US" altLang="zh-CN" sz="2400" dirty="0"/>
              <a:t>M=</a:t>
            </a:r>
            <a:r>
              <a:rPr lang="el-GR" altLang="zh-CN" sz="2400" dirty="0"/>
              <a:t>Π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*p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*……*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=M/p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(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,p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表示</a:t>
            </a:r>
            <a:r>
              <a:rPr lang="en-US" altLang="zh-CN" sz="2400" dirty="0"/>
              <a:t>W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在模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下的逆元。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特别注意</a:t>
            </a:r>
            <a:r>
              <a:rPr lang="zh-CN" altLang="en-US" sz="2400" dirty="0"/>
              <a:t>：这里的模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必须两两互质。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这个定理的数学表达实在太难懂，来看这样一个例子：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中国剩余定理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2400" dirty="0">
                <a:solidFill>
                  <a:srgbClr val="92D050"/>
                </a:solidFill>
              </a:rPr>
              <a:t>例题</a:t>
            </a:r>
            <a:r>
              <a:rPr lang="zh-CN" altLang="en-US" sz="2400" dirty="0"/>
              <a:t>：</a:t>
            </a:r>
            <a:r>
              <a:rPr sz="2400" dirty="0"/>
              <a:t>在《孙子算经》中有这样一个问题：“今有物不知其数，三三数之剩二（除以3余2），五五数之剩三（除以5余3），七七数之剩二（除以7余2），问物几何？”这个问题称为“孙子问题”，该问题的一般解法国际上称为“中国剩余定理”。具体解法分三步：</a:t>
            </a:r>
          </a:p>
          <a:p>
            <a:r>
              <a:rPr lang="zh-CN" altLang="en-US" sz="2400" dirty="0">
                <a:solidFill>
                  <a:srgbClr val="92D050"/>
                </a:solidFill>
              </a:rPr>
              <a:t>解法</a:t>
            </a:r>
            <a:r>
              <a:rPr lang="zh-CN" altLang="en-US" sz="2400" dirty="0"/>
              <a:t>：</a:t>
            </a:r>
          </a:p>
          <a:p>
            <a:r>
              <a:rPr sz="2400" dirty="0"/>
              <a:t>找出三个数：从3和5的公倍数中找出被7除余1的最小数15，从3和7的公倍数中找出被5除余1 的最小数21，最后从5和7的公倍数中找出除3余1的最小数70。</a:t>
            </a:r>
          </a:p>
          <a:p>
            <a:r>
              <a:rPr sz="2400" dirty="0"/>
              <a:t>用15乘以2（2为最终结果除以7的余数），用21乘以3（3为最终结果除以5的余数），同理，用70乘以2（2为最终结果除以3的余数），然后把</a:t>
            </a:r>
            <a:r>
              <a:rPr sz="2400" dirty="0">
                <a:solidFill>
                  <a:srgbClr val="FFFF00"/>
                </a:solidFill>
              </a:rPr>
              <a:t>三个乘积相加15∗2+21∗3+70∗2得到和233。</a:t>
            </a:r>
            <a:r>
              <a:rPr lang="zh-CN" altLang="en-US" sz="2400" dirty="0">
                <a:solidFill>
                  <a:srgbClr val="FFFF00"/>
                </a:solidFill>
              </a:rPr>
              <a:t>（为什么要相加？）</a:t>
            </a:r>
            <a:endParaRPr sz="2400" dirty="0">
              <a:solidFill>
                <a:srgbClr val="FFFF00"/>
              </a:solidFill>
            </a:endParaRPr>
          </a:p>
          <a:p>
            <a:r>
              <a:rPr sz="2400" dirty="0"/>
              <a:t>用233除以3，5，7三个数的最小公倍数105，得到余数23，即233%105=23。</a:t>
            </a:r>
            <a:r>
              <a:rPr sz="2400" dirty="0">
                <a:solidFill>
                  <a:srgbClr val="FFFF00"/>
                </a:solidFill>
              </a:rPr>
              <a:t>这个余数23就是符合条件的最小数。</a:t>
            </a:r>
            <a:r>
              <a:rPr lang="zh-CN" altLang="en-US" sz="2400" dirty="0">
                <a:solidFill>
                  <a:srgbClr val="FFFF00"/>
                </a:solidFill>
              </a:rPr>
              <a:t>（为什么得到的数不是最小的？）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因子分解定理</a:t>
            </a:r>
            <a:r>
              <a:rPr lang="en-US" altLang="zh-CN" dirty="0"/>
              <a:t>(</a:t>
            </a:r>
            <a:r>
              <a:rPr lang="zh-CN" altLang="en-US" dirty="0"/>
              <a:t>算术基本定理</a:t>
            </a:r>
            <a:r>
              <a:rPr lang="en-US" altLang="zh-CN" dirty="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因子分解定理</a:t>
            </a:r>
            <a:r>
              <a:rPr lang="zh-CN" altLang="en-US" sz="2400" dirty="0"/>
              <a:t>：对于任意一个正整数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，一定可以被唯一分解为若干个质数的乘积的形式：</a:t>
            </a:r>
            <a:r>
              <a:rPr lang="en-US" altLang="zh-CN" sz="2400" dirty="0"/>
              <a:t>n =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^a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x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^a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x … x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^a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其中，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是</a:t>
            </a:r>
            <a:r>
              <a:rPr lang="en-US" altLang="zh-CN" sz="2400" dirty="0"/>
              <a:t>n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5F5A5"/>
                </a:solidFill>
              </a:rPr>
              <a:t>质因子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因子分解的过程：</a:t>
            </a:r>
            <a:endParaRPr lang="en-US" altLang="zh-CN" sz="2400" dirty="0"/>
          </a:p>
          <a:p>
            <a:r>
              <a:rPr lang="zh-CN" altLang="en-US" sz="2400" dirty="0"/>
              <a:t>从</a:t>
            </a:r>
            <a:r>
              <a:rPr lang="en-US" altLang="zh-CN" sz="2400" dirty="0"/>
              <a:t>2</a:t>
            </a:r>
            <a:r>
              <a:rPr lang="zh-CN" altLang="en-US" sz="2400" dirty="0"/>
              <a:t>到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</a:t>
            </a:r>
            <a:r>
              <a:rPr lang="zh-CN" altLang="en-US" sz="2400" dirty="0"/>
              <a:t>枚举因子</a:t>
            </a:r>
            <a:r>
              <a:rPr lang="en-US" altLang="zh-CN" sz="2400" dirty="0"/>
              <a:t>k</a:t>
            </a:r>
            <a:r>
              <a:rPr lang="zh-CN" altLang="en-US" sz="2400" dirty="0"/>
              <a:t>，判断</a:t>
            </a:r>
            <a:r>
              <a:rPr lang="en-US" altLang="zh-CN" sz="2400" dirty="0"/>
              <a:t>n</a:t>
            </a:r>
            <a:r>
              <a:rPr lang="zh-CN" altLang="en-US" sz="2400" dirty="0"/>
              <a:t>是否能被</a:t>
            </a:r>
            <a:r>
              <a:rPr lang="en-US" altLang="zh-CN" sz="2400" dirty="0"/>
              <a:t>k</a:t>
            </a:r>
            <a:r>
              <a:rPr lang="zh-CN" altLang="en-US" sz="2400" dirty="0"/>
              <a:t>整除。在整个过程中，每当找到</a:t>
            </a:r>
            <a:r>
              <a:rPr lang="en-US" altLang="zh-CN" sz="2400" dirty="0"/>
              <a:t>n</a:t>
            </a:r>
            <a:r>
              <a:rPr lang="zh-CN" altLang="en-US" sz="2400" dirty="0"/>
              <a:t>的因子，</a:t>
            </a:r>
            <a:r>
              <a:rPr lang="en-US" altLang="zh-CN" sz="2400" dirty="0"/>
              <a:t>n</a:t>
            </a:r>
            <a:r>
              <a:rPr lang="zh-CN" altLang="en-US" sz="2400" dirty="0"/>
              <a:t>的值就会减小，对应枚举的上限就会变小。因此对于合数而言，实际的复杂度要比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/>
              <a:t>更低。</a:t>
            </a:r>
            <a:endParaRPr lang="en-US" altLang="zh-CN" sz="2400" dirty="0"/>
          </a:p>
          <a:p>
            <a:r>
              <a:rPr lang="zh-CN" altLang="en-US" sz="2400" dirty="0"/>
              <a:t>但是对于质数而言，由于一直无法找到因子，所以时间复杂度最坏是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/>
              <a:t>。（优化：可以先打好质数表，如果</a:t>
            </a:r>
            <a:r>
              <a:rPr lang="en-US" altLang="zh-CN" sz="2400" dirty="0"/>
              <a:t>n</a:t>
            </a:r>
            <a:r>
              <a:rPr lang="zh-CN" altLang="en-US" sz="2400" dirty="0"/>
              <a:t>是质数就跳出）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4-4】</a:t>
            </a:r>
            <a:r>
              <a:rPr lang="zh-CN" altLang="en-US" sz="2400" dirty="0"/>
              <a:t>中国剩余定理（模数两两互质的情况）。</a:t>
            </a:r>
            <a:r>
              <a:rPr lang="en-US" altLang="zh-CN" sz="2400" dirty="0"/>
              <a:t>(</a:t>
            </a:r>
            <a:r>
              <a:rPr lang="zh-CN" altLang="en-US" sz="2400" dirty="0"/>
              <a:t>需要拓展欧几里德求逆元</a:t>
            </a:r>
            <a:r>
              <a:rPr lang="en-US" altLang="zh-CN" sz="2400" dirty="0"/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55" y="1346200"/>
            <a:ext cx="7607300" cy="48926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4-5】</a:t>
            </a:r>
            <a:r>
              <a:rPr lang="zh-CN" altLang="en-US" sz="2400" dirty="0"/>
              <a:t>中国剩余定理（模数两两不互质的情况）。</a:t>
            </a:r>
            <a:r>
              <a:rPr lang="en-US" altLang="zh-CN" sz="2400" dirty="0"/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68425" y="1174115"/>
            <a:ext cx="85115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long long Rem(long long a[],long longm[],int num){</a:t>
            </a:r>
          </a:p>
          <a:p>
            <a:r>
              <a:rPr lang="zh-CN" altLang="en-US"/>
              <a:t>    long long n1=n[0],a1=a[0],n2,a2,k1,k2,x0,gcd,c;</a:t>
            </a:r>
          </a:p>
          <a:p>
            <a:r>
              <a:rPr lang="zh-CN" altLang="en-US"/>
              <a:t>    for(int i=1;i&lt;num;i++){</a:t>
            </a:r>
          </a:p>
          <a:p>
            <a:r>
              <a:rPr lang="zh-CN" altLang="en-US"/>
              <a:t>        n2=n[i],a2=a[i];</a:t>
            </a:r>
          </a:p>
          <a:p>
            <a:r>
              <a:rPr lang="zh-CN" altLang="en-US"/>
              <a:t>        c=a2-a1;</a:t>
            </a:r>
          </a:p>
          <a:p>
            <a:r>
              <a:rPr lang="zh-CN" altLang="en-US"/>
              <a:t>        gcd=exGcd(n1,n2,k1,k2);//解得：n1*k1+n2*k2=gcd(n1,n2) </a:t>
            </a:r>
          </a:p>
          <a:p>
            <a:r>
              <a:rPr lang="zh-CN" altLang="en-US"/>
              <a:t>        if(c%gcd){</a:t>
            </a:r>
          </a:p>
          <a:p>
            <a:r>
              <a:rPr lang="zh-CN" altLang="en-US"/>
              <a:t>            flag=1;</a:t>
            </a:r>
          </a:p>
          <a:p>
            <a:r>
              <a:rPr lang="zh-CN" altLang="en-US"/>
              <a:t>            return 0;//无解 </a:t>
            </a:r>
          </a:p>
          <a:p>
            <a:r>
              <a:rPr lang="zh-CN" altLang="en-US"/>
              <a:t>        }</a:t>
            </a:r>
          </a:p>
          <a:p>
            <a:r>
              <a:rPr lang="zh-CN" altLang="en-US"/>
              <a:t>        x0=c/gcd*k1;//n1*x0+n2*(c/gcd*k2)=c  PS:k1/gcd*c错误！</a:t>
            </a:r>
          </a:p>
          <a:p>
            <a:r>
              <a:rPr lang="zh-CN" altLang="en-US"/>
              <a:t>        t=n2/gcd; </a:t>
            </a:r>
          </a:p>
          <a:p>
            <a:r>
              <a:rPr lang="zh-CN" altLang="en-US"/>
              <a:t>        x0=(x0%t+t)%t;//求n1*x0+n2*y=c的x0的最小解 </a:t>
            </a:r>
          </a:p>
          <a:p>
            <a:r>
              <a:rPr lang="zh-CN" altLang="en-US"/>
              <a:t>        a1+=n1*x0;</a:t>
            </a:r>
          </a:p>
          <a:p>
            <a:r>
              <a:rPr lang="zh-CN" altLang="en-US"/>
              <a:t>        n1=n2/gcd*n1; 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return a1;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604" y="758952"/>
            <a:ext cx="9418320" cy="4049022"/>
          </a:xfrm>
          <a:effectLst>
            <a:reflection blurRad="6350" stA="40000" endPos="30000" dir="5400000" sy="-100000" algn="bl" rotWithShape="0"/>
          </a:effectLst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918232" y="2332200"/>
            <a:ext cx="2603445" cy="3685142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  <a:softEdge rad="3175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604" y="758952"/>
            <a:ext cx="9418320" cy="4049022"/>
          </a:xfrm>
          <a:effectLst>
            <a:reflection blurRad="6350" stA="40000" endPos="30000" dir="5400000" sy="-100000" algn="bl" rotWithShape="0"/>
          </a:effectLst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15" y="416560"/>
            <a:ext cx="4722495" cy="28949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4124325"/>
            <a:ext cx="2612390" cy="198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770" y="4124325"/>
            <a:ext cx="2673985" cy="2012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5935" y="4124325"/>
            <a:ext cx="2447290" cy="2000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4890" y="614045"/>
            <a:ext cx="1770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FF00"/>
                </a:solidFill>
              </a:rPr>
              <a:t>表面：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4420" y="3442335"/>
            <a:ext cx="167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FF00"/>
                </a:solidFill>
              </a:rPr>
              <a:t>内心：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29740" y="6233795"/>
            <a:ext cx="721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https://www.cnblogs.com/MashiroSky/p/5918158.html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2-1】</a:t>
            </a:r>
            <a:r>
              <a:rPr lang="zh-CN" altLang="en-US" sz="2400" dirty="0"/>
              <a:t>对正整数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进行因子分解。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/>
          <a:srcRect/>
          <a:stretch>
            <a:fillRect/>
          </a:stretch>
        </p:blipFill>
        <p:spPr>
          <a:xfrm>
            <a:off x="1308858" y="1070945"/>
            <a:ext cx="9666150" cy="5227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因子个数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的所有不同因子的总个数。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计算公式</a:t>
            </a:r>
            <a:r>
              <a:rPr lang="zh-CN" altLang="en-US" sz="2400" dirty="0"/>
              <a:t>：</a:t>
            </a:r>
            <a:r>
              <a:rPr lang="en-US" altLang="zh-CN" sz="2400" dirty="0"/>
              <a:t>D = 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+1) x (a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+1) x … x (a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+1)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12</a:t>
            </a:r>
            <a:r>
              <a:rPr lang="zh-CN" altLang="en-US" sz="2400" dirty="0"/>
              <a:t>的因子有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 dirty="0"/>
              <a:t>，总计</a:t>
            </a:r>
            <a:r>
              <a:rPr lang="en-US" altLang="zh-CN" sz="2400" dirty="0"/>
              <a:t>6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r>
              <a:rPr lang="zh-CN" altLang="en-US" sz="2400" dirty="0"/>
              <a:t>分解质因子得到</a:t>
            </a:r>
            <a:r>
              <a:rPr lang="en-US" altLang="zh-CN" sz="2400" dirty="0"/>
              <a:t>12=2^2x3^1</a:t>
            </a:r>
            <a:r>
              <a:rPr lang="zh-CN" altLang="en-US" sz="2400" dirty="0"/>
              <a:t>，所以因子个数</a:t>
            </a:r>
            <a:r>
              <a:rPr lang="en-US" altLang="zh-CN" sz="2400" dirty="0"/>
              <a:t>D=(2+1)x(1+1)=6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证明：组合数学的方法。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因子求和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的所有不同因子的总和。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计算公式</a:t>
            </a:r>
            <a:r>
              <a:rPr lang="zh-CN" altLang="en-US" sz="2400" dirty="0"/>
              <a:t>：</a:t>
            </a:r>
            <a:r>
              <a:rPr lang="en-US" altLang="zh-CN" sz="2400" dirty="0"/>
              <a:t>S = </a:t>
            </a:r>
            <a:r>
              <a:rPr lang="el-GR" altLang="zh-CN" sz="2400" dirty="0"/>
              <a:t>Π</a:t>
            </a:r>
            <a:r>
              <a:rPr lang="en-US" altLang="zh-CN" sz="2400" dirty="0"/>
              <a:t>[ 1 + p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+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^2 + … +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^a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]</a:t>
            </a:r>
          </a:p>
          <a:p>
            <a:r>
              <a:rPr lang="zh-CN" altLang="en-US" sz="2400" dirty="0"/>
              <a:t>或者使用等比数列求和式改写：</a:t>
            </a:r>
            <a:r>
              <a:rPr lang="en-US" altLang="zh-CN" sz="2400" dirty="0"/>
              <a:t>S = </a:t>
            </a:r>
            <a:r>
              <a:rPr lang="el-GR" altLang="zh-CN" sz="2400" dirty="0"/>
              <a:t>Π</a:t>
            </a:r>
            <a:r>
              <a:rPr lang="en-US" altLang="zh-CN" sz="2400" dirty="0"/>
              <a:t>[ (p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^(a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+1)-1)/(p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-1) ]</a:t>
            </a:r>
          </a:p>
          <a:p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12</a:t>
            </a:r>
            <a:r>
              <a:rPr lang="zh-CN" altLang="en-US" sz="2400" dirty="0"/>
              <a:t>的所有因子和</a:t>
            </a:r>
            <a:r>
              <a:rPr lang="en-US" altLang="zh-CN" sz="2400" dirty="0"/>
              <a:t>S=1+2+3+4+6+12=28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分解质因子得到</a:t>
            </a:r>
            <a:r>
              <a:rPr lang="en-US" altLang="zh-CN" sz="2400" dirty="0"/>
              <a:t>12=2^2x3^1</a:t>
            </a:r>
            <a:r>
              <a:rPr lang="zh-CN" altLang="en-US" sz="2400" dirty="0"/>
              <a:t>，代入公式</a:t>
            </a:r>
            <a:r>
              <a:rPr lang="en-US" altLang="zh-CN" sz="2400" dirty="0"/>
              <a:t>S=(1+2+4)x(1+3)=28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证明：多项式乘法的展开式。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因子分解定理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92D050"/>
                </a:solidFill>
              </a:rPr>
              <a:t>阶乘的因子分解</a:t>
            </a:r>
            <a:r>
              <a:rPr lang="zh-CN" altLang="en-US" sz="2400" dirty="0"/>
              <a:t>：给定正整数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，求</a:t>
            </a:r>
            <a:r>
              <a:rPr lang="en-US" altLang="zh-CN" sz="2400" dirty="0"/>
              <a:t>n!</a:t>
            </a:r>
            <a:r>
              <a:rPr lang="zh-CN" altLang="en-US" sz="2400" dirty="0"/>
              <a:t>的因子分解式中质因子</a:t>
            </a:r>
            <a:r>
              <a:rPr lang="en-US" altLang="zh-CN" sz="2400" dirty="0"/>
              <a:t>p</a:t>
            </a:r>
            <a:r>
              <a:rPr lang="zh-CN" altLang="en-US" sz="2400" dirty="0"/>
              <a:t>的数量，可以用以下公式求解：</a:t>
            </a:r>
            <a:endParaRPr lang="en-US" altLang="zh-CN" sz="2400" dirty="0"/>
          </a:p>
          <a:p>
            <a:r>
              <a:rPr lang="en-US" altLang="zh-CN" sz="2400" dirty="0"/>
              <a:t>S(p)=Σ[n/</a:t>
            </a:r>
            <a:r>
              <a:rPr lang="en-US" altLang="zh-CN" sz="2400" dirty="0" err="1"/>
              <a:t>p+n</a:t>
            </a:r>
            <a:r>
              <a:rPr lang="en-US" altLang="zh-CN" sz="2400" dirty="0"/>
              <a:t>/(p^2)+n/(p^3)+…+n/(</a:t>
            </a:r>
            <a:r>
              <a:rPr lang="en-US" altLang="zh-CN" sz="2400" dirty="0" err="1"/>
              <a:t>p^k</a:t>
            </a:r>
            <a:r>
              <a:rPr lang="en-US" altLang="zh-CN" sz="2400" dirty="0"/>
              <a:t>)]</a:t>
            </a:r>
            <a:r>
              <a:rPr lang="zh-CN" altLang="en-US" sz="2400" dirty="0"/>
              <a:t>，其中</a:t>
            </a:r>
            <a:r>
              <a:rPr lang="en-US" altLang="zh-CN" sz="2400" dirty="0" err="1"/>
              <a:t>p^k</a:t>
            </a:r>
            <a:r>
              <a:rPr lang="en-US" altLang="zh-CN" sz="2400" dirty="0"/>
              <a:t>&lt;=n</a:t>
            </a:r>
            <a:r>
              <a:rPr lang="zh-CN" altLang="en-US" sz="2400" dirty="0"/>
              <a:t>，时间复杂度为</a:t>
            </a:r>
            <a:r>
              <a:rPr lang="en-US" altLang="zh-CN" sz="2400" dirty="0"/>
              <a:t>O(log(n))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只需要枚举质因子，然后分别按照上述方式分解即可。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应用</a:t>
            </a:r>
            <a:r>
              <a:rPr lang="zh-CN" altLang="en-US" sz="2400" dirty="0"/>
              <a:t>：求</a:t>
            </a:r>
            <a:r>
              <a:rPr lang="en-US" altLang="zh-CN" sz="2400" dirty="0"/>
              <a:t>n!</a:t>
            </a:r>
            <a:r>
              <a:rPr lang="zh-CN" altLang="en-US" sz="2400" dirty="0"/>
              <a:t>的末尾有多少个零。</a:t>
            </a:r>
            <a:endParaRPr lang="en-US" altLang="zh-CN" sz="2400" dirty="0"/>
          </a:p>
          <a:p>
            <a:r>
              <a:rPr lang="zh-CN" altLang="en-US" sz="2400" dirty="0"/>
              <a:t>思路：考虑求</a:t>
            </a:r>
            <a:r>
              <a:rPr lang="en-US" altLang="zh-CN" sz="2400" dirty="0"/>
              <a:t>n!</a:t>
            </a:r>
            <a:r>
              <a:rPr lang="zh-CN" altLang="en-US" sz="2400" dirty="0"/>
              <a:t>的因子分解式中有多少个</a:t>
            </a:r>
            <a:r>
              <a:rPr lang="en-US" altLang="zh-CN" sz="24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5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最大公因数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辗转相除法</a:t>
            </a:r>
            <a:r>
              <a:rPr lang="zh-CN" altLang="en-US" sz="2400" dirty="0"/>
              <a:t>（欧几里德算法）求最大公因数：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原理</a:t>
            </a:r>
            <a:r>
              <a:rPr lang="zh-CN" altLang="en-US" sz="2400" dirty="0"/>
              <a:t>：</a:t>
            </a:r>
            <a:r>
              <a:rPr lang="en-US" altLang="zh-CN" sz="2400" dirty="0"/>
              <a:t>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)=GCD(</a:t>
            </a:r>
            <a:r>
              <a:rPr lang="en-US" altLang="zh-CN" sz="2400" dirty="0" err="1"/>
              <a:t>b,a%b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步，计算</a:t>
            </a:r>
            <a:r>
              <a:rPr lang="en-US" altLang="zh-CN" sz="2400" dirty="0" err="1"/>
              <a:t>a%b</a:t>
            </a:r>
            <a:r>
              <a:rPr lang="en-US" altLang="zh-CN" sz="2400" dirty="0"/>
              <a:t>=r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，如果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=0</a:t>
            </a:r>
            <a:r>
              <a:rPr lang="zh-CN" altLang="en-US" sz="2400" dirty="0"/>
              <a:t>则返回</a:t>
            </a:r>
            <a:r>
              <a:rPr lang="en-US" altLang="zh-CN" sz="2400" dirty="0"/>
              <a:t>b</a:t>
            </a:r>
            <a:r>
              <a:rPr lang="zh-CN" altLang="en-US" sz="2400" dirty="0"/>
              <a:t>，否则继续。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步，计算</a:t>
            </a:r>
            <a:r>
              <a:rPr lang="en-US" altLang="zh-CN" sz="2400" dirty="0"/>
              <a:t>b%r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=r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，如果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=0</a:t>
            </a:r>
            <a:r>
              <a:rPr lang="zh-CN" altLang="en-US" sz="2400" dirty="0"/>
              <a:t>则返回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，否则继续。</a:t>
            </a:r>
            <a:endParaRPr lang="en-US" altLang="zh-CN" sz="2400" dirty="0"/>
          </a:p>
          <a:p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步，计算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%r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=r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，如果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=0</a:t>
            </a:r>
            <a:r>
              <a:rPr lang="zh-CN" altLang="en-US" sz="2400" dirty="0"/>
              <a:t>则返回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，否则继续。</a:t>
            </a:r>
            <a:endParaRPr lang="en-US" altLang="zh-CN" sz="2400" dirty="0"/>
          </a:p>
          <a:p>
            <a:r>
              <a:rPr lang="zh-CN" altLang="en-US" sz="2400" dirty="0"/>
              <a:t>以此类推，整个过程可以由循环或者递归实现。</a:t>
            </a:r>
            <a:endParaRPr lang="en-US" altLang="zh-CN" sz="2400" dirty="0"/>
          </a:p>
          <a:p>
            <a:r>
              <a:rPr lang="zh-CN" altLang="en-US" sz="2400" dirty="0"/>
              <a:t>特别注意：取模之前要考虑</a:t>
            </a:r>
            <a:r>
              <a:rPr lang="en-US" altLang="zh-CN" sz="2400" dirty="0"/>
              <a:t>b=0</a:t>
            </a:r>
            <a:r>
              <a:rPr lang="zh-CN" altLang="en-US" sz="2400" dirty="0"/>
              <a:t>的情况，此时返回</a:t>
            </a:r>
            <a:r>
              <a:rPr lang="en-US" altLang="zh-CN" sz="2400" dirty="0"/>
              <a:t>a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数论和组合数学">
      <a:majorFont>
        <a:latin typeface="Calibri"/>
        <a:ea typeface="微软雅黑"/>
        <a:cs typeface=""/>
      </a:majorFont>
      <a:minorFont>
        <a:latin typeface="Consolas"/>
        <a:ea typeface="幼圆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228</TotalTime>
  <Words>4426</Words>
  <Application>Microsoft Office PowerPoint</Application>
  <PresentationFormat>宽屏</PresentationFormat>
  <Paragraphs>376</Paragraphs>
  <Slides>43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Yu Gothic UI</vt:lpstr>
      <vt:lpstr>微软雅黑</vt:lpstr>
      <vt:lpstr>Arial</vt:lpstr>
      <vt:lpstr>Calibri</vt:lpstr>
      <vt:lpstr>Consolas</vt:lpstr>
      <vt:lpstr>Wingdings 2</vt:lpstr>
      <vt:lpstr>View</vt:lpstr>
      <vt:lpstr>数论</vt:lpstr>
      <vt:lpstr>目录</vt:lpstr>
      <vt:lpstr>Part II : 因子分解</vt:lpstr>
      <vt:lpstr>1.因子分解定理(算术基本定理)</vt:lpstr>
      <vt:lpstr>PowerPoint 演示文稿</vt:lpstr>
      <vt:lpstr>1.因子分解定理</vt:lpstr>
      <vt:lpstr>1.因子分解定理</vt:lpstr>
      <vt:lpstr>1.因子分解定理</vt:lpstr>
      <vt:lpstr>2.最大公因数</vt:lpstr>
      <vt:lpstr>PowerPoint 演示文稿</vt:lpstr>
      <vt:lpstr>2.最大公因数</vt:lpstr>
      <vt:lpstr>2.最小公倍数</vt:lpstr>
      <vt:lpstr>3.欧拉函数</vt:lpstr>
      <vt:lpstr>PowerPoint 演示文稿</vt:lpstr>
      <vt:lpstr>PowerPoint 演示文稿</vt:lpstr>
      <vt:lpstr>PowerPoint 演示文稿</vt:lpstr>
      <vt:lpstr>Part III : 模运算</vt:lpstr>
      <vt:lpstr> </vt:lpstr>
      <vt:lpstr>1.模运算</vt:lpstr>
      <vt:lpstr>1.模运算</vt:lpstr>
      <vt:lpstr>2.快速幂</vt:lpstr>
      <vt:lpstr>PowerPoint 演示文稿</vt:lpstr>
      <vt:lpstr>思考一个问题</vt:lpstr>
      <vt:lpstr>PowerPoint 演示文稿</vt:lpstr>
      <vt:lpstr>3.求逆元</vt:lpstr>
      <vt:lpstr>PowerPoint 演示文稿</vt:lpstr>
      <vt:lpstr>4.费马小定理</vt:lpstr>
      <vt:lpstr>5.欧拉定理</vt:lpstr>
      <vt:lpstr>Part IV : 同余方程</vt:lpstr>
      <vt:lpstr>1.线性同余方程</vt:lpstr>
      <vt:lpstr>2.拓展欧几里德</vt:lpstr>
      <vt:lpstr>2.拓展欧几里德</vt:lpstr>
      <vt:lpstr>PowerPoint 演示文稿</vt:lpstr>
      <vt:lpstr>2.拓展欧几里德</vt:lpstr>
      <vt:lpstr>2.拓展欧几里德</vt:lpstr>
      <vt:lpstr>2.拓展欧几里德</vt:lpstr>
      <vt:lpstr>PowerPoint 演示文稿</vt:lpstr>
      <vt:lpstr>3.中国剩余定理</vt:lpstr>
      <vt:lpstr>3.中国剩余定理</vt:lpstr>
      <vt:lpstr>PowerPoint 演示文稿</vt:lpstr>
      <vt:lpstr>PowerPoint 演示文稿</vt:lpstr>
      <vt:lpstr>THANKS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C-force</dc:creator>
  <cp:lastModifiedBy>赵 紫如</cp:lastModifiedBy>
  <cp:revision>393</cp:revision>
  <dcterms:created xsi:type="dcterms:W3CDTF">2018-07-30T03:13:00Z</dcterms:created>
  <dcterms:modified xsi:type="dcterms:W3CDTF">2020-04-25T09:31:05Z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