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271" r:id="rId4"/>
    <p:sldId id="263" r:id="rId5"/>
    <p:sldId id="261" r:id="rId6"/>
    <p:sldId id="264" r:id="rId7"/>
    <p:sldId id="265" r:id="rId8"/>
    <p:sldId id="266" r:id="rId9"/>
    <p:sldId id="272" r:id="rId10"/>
    <p:sldId id="273" r:id="rId11"/>
    <p:sldId id="274" r:id="rId12"/>
    <p:sldId id="276" r:id="rId13"/>
    <p:sldId id="275" r:id="rId14"/>
    <p:sldId id="277" r:id="rId15"/>
    <p:sldId id="303" r:id="rId16"/>
    <p:sldId id="267" r:id="rId17"/>
    <p:sldId id="278" r:id="rId18"/>
    <p:sldId id="279" r:id="rId19"/>
    <p:sldId id="283" r:id="rId20"/>
    <p:sldId id="289" r:id="rId21"/>
    <p:sldId id="310" r:id="rId22"/>
    <p:sldId id="280" r:id="rId23"/>
    <p:sldId id="281" r:id="rId24"/>
    <p:sldId id="282" r:id="rId25"/>
    <p:sldId id="287" r:id="rId26"/>
    <p:sldId id="286" r:id="rId27"/>
    <p:sldId id="285" r:id="rId28"/>
    <p:sldId id="268" r:id="rId29"/>
    <p:sldId id="288" r:id="rId30"/>
    <p:sldId id="26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70" r:id="rId40"/>
    <p:sldId id="300" r:id="rId41"/>
    <p:sldId id="298" r:id="rId42"/>
    <p:sldId id="304" r:id="rId43"/>
    <p:sldId id="302" r:id="rId44"/>
    <p:sldId id="301" r:id="rId45"/>
    <p:sldId id="305" r:id="rId46"/>
    <p:sldId id="308" r:id="rId47"/>
    <p:sldId id="299" r:id="rId48"/>
    <p:sldId id="306" r:id="rId49"/>
    <p:sldId id="309" r:id="rId50"/>
    <p:sldId id="26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>
    <p:extLst>
      <p:ext uri="{19B8F6BF-5375-455C-9EA6-DF929625EA0E}">
        <p15:presenceInfo xmlns:p15="http://schemas.microsoft.com/office/powerpoint/2012/main" userId="C-for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5F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6394-36F8-4496-AA87-DA10A1CCCE7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9337-B85A-42E4-80AB-8C9A97D5E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62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4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82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8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9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5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0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46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6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2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2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38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1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7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9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4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36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1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10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0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25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14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8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85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13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23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16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2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0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94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01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88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8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2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27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07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7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2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3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3857CB-049A-4612-956C-2A590BE5CEC5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71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A70-03EC-4587-A938-1459300401A5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BD14-47E9-4DCE-9DBB-C54BBEE74EBB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AFCA-79F1-42EA-952F-611A99C356F5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654-6058-4F8C-86BD-8A96DEFC83D9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8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120-202A-4590-B22F-F3A8DD6ACCF2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50E-12A5-498D-9E13-8207BE53C3A2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DDC-BCD7-4099-8B80-CF0428FC13EC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2BC-0ED7-4076-A69E-C84057E0AD2B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60D3-AEBC-4CFF-8A67-E8779AEA4951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46E-D17A-4F8C-BCA8-A62F72A269FF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5EBCF-A7B2-4399-8689-2058A1BFAB59}" type="datetime8">
              <a:rPr lang="zh-CN" altLang="en-US" smtClean="0"/>
              <a:t>2018年8月19日2时27分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47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5486" y="0"/>
            <a:ext cx="3696592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应用统计 初国俊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99562" y="6184463"/>
            <a:ext cx="26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en-US" altLang="zh-CN" sz="14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Leonhard </a:t>
            </a:r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Euler (1707-1783)</a:t>
            </a:r>
            <a:endParaRPr lang="zh-CN" altLang="en-US" sz="1400" i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7663" y="2841993"/>
            <a:ext cx="2299615" cy="3161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没有被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标记，说明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不是比它小的数的倍数，所以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是质数，同样将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的倍数筛去。</a:t>
            </a:r>
            <a:endParaRPr lang="en-US" altLang="zh-CN" sz="2400" dirty="0" smtClean="0"/>
          </a:p>
          <a:p>
            <a:r>
              <a:rPr lang="zh-CN" altLang="en-US" sz="2400" dirty="0" smtClean="0"/>
              <a:t>同理，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标记了，所以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是合数，不需要考虑它。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81790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下一个数是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没有被标记，将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算法结束时，没有被筛去的数就是质数。每个数要被自己所有的因子标记一遍，所以普通筛的时间复杂度为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7982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用普通筛法打质数表。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70948"/>
            <a:ext cx="8162347" cy="55948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质数线性筛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线性筛法</a:t>
            </a:r>
            <a:r>
              <a:rPr lang="zh-CN" altLang="en-US" sz="2400" dirty="0" smtClean="0"/>
              <a:t>的思想：使用一个数组</a:t>
            </a:r>
            <a:r>
              <a:rPr lang="en-US" altLang="zh-CN" sz="2400" dirty="0" smtClean="0"/>
              <a:t>prime[]</a:t>
            </a:r>
            <a:r>
              <a:rPr lang="zh-CN" altLang="en-US" sz="2400" dirty="0" smtClean="0"/>
              <a:t>存储已经找到的质数，使用一个</a:t>
            </a:r>
            <a:r>
              <a:rPr lang="en-US" altLang="zh-CN" sz="2400" dirty="0" smtClean="0"/>
              <a:t>check[]</a:t>
            </a:r>
            <a:r>
              <a:rPr lang="zh-CN" altLang="en-US" sz="2400" dirty="0" smtClean="0"/>
              <a:t>数组标记合数。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x=2</a:t>
            </a:r>
            <a:r>
              <a:rPr lang="zh-CN" altLang="en-US" sz="2400" dirty="0" smtClean="0"/>
              <a:t>开始，考虑每个小于等于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的质数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，计算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的乘积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一定是合数，并标记下来。</a:t>
            </a:r>
            <a:endParaRPr lang="en-US" altLang="zh-CN" sz="2400" dirty="0" smtClean="0"/>
          </a:p>
          <a:p>
            <a:r>
              <a:rPr lang="zh-CN" altLang="en-US" sz="2400" dirty="0" smtClean="0"/>
              <a:t>对此后</a:t>
            </a:r>
            <a:r>
              <a:rPr lang="zh-CN" altLang="en-US" sz="2400" dirty="0"/>
              <a:t>的每一个数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重复上述操作，直到所有的数被考虑过。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对于每一个合数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，只会被标记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次，所以时间复杂度为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（线性筛不如普通筛更容易理解，这里暂时不给出证明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用线性筛法打质数表。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1" y="1070947"/>
            <a:ext cx="7749393" cy="560274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质数区间筛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区间筛法</a:t>
            </a:r>
            <a:r>
              <a:rPr lang="zh-CN" altLang="en-US" sz="2400" dirty="0" smtClean="0"/>
              <a:t>：用于求出一段区间内的全部质数。</a:t>
            </a:r>
            <a:endParaRPr lang="en-US" altLang="zh-CN" sz="2400" dirty="0" smtClean="0"/>
          </a:p>
          <a:p>
            <a:r>
              <a:rPr lang="zh-CN" altLang="en-US" sz="2400" dirty="0" smtClean="0"/>
              <a:t>基本思想：与普通筛法类似。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设数据范围是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，区间长度为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，首先由普通筛或线性筛打出从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的质数表。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步骤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枚举每一个质数，将这个质数的倍数筛掉。但是不用考虑在区间外的倍数，可以通过一种整除的方法求得在区间内的第一个倍数，然后逐个筛掉。</a:t>
            </a:r>
            <a:endParaRPr lang="en-US" altLang="zh-CN" sz="2400" dirty="0" smtClean="0"/>
          </a:p>
          <a:p>
            <a:r>
              <a:rPr lang="zh-CN" altLang="en-US" sz="2400" dirty="0" smtClean="0"/>
              <a:t>空间复杂度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mlog</a:t>
            </a:r>
            <a:r>
              <a:rPr lang="en-US" altLang="zh-CN" sz="2400" dirty="0" smtClean="0"/>
              <a:t>(log(n)))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因子分解定理</a:t>
            </a:r>
            <a:r>
              <a:rPr lang="en-US" altLang="zh-CN" dirty="0" smtClean="0"/>
              <a:t>|</a:t>
            </a:r>
            <a:r>
              <a:rPr lang="zh-CN" altLang="en-US" dirty="0"/>
              <a:t>最大公因数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欧拉函数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因子分解定理</a:t>
            </a:r>
            <a:r>
              <a:rPr lang="zh-CN" altLang="en-US" sz="2400" dirty="0" smtClean="0"/>
              <a:t>：对于任意一个正整数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，一定可以被唯一分解为若干个质数的乘积的形式：</a:t>
            </a:r>
            <a:r>
              <a:rPr lang="en-US" altLang="zh-CN" sz="2400" dirty="0" smtClean="0"/>
              <a:t>n = 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x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x … x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5F5A5"/>
                </a:solidFill>
              </a:rPr>
              <a:t>质因子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因子分解的过程：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枚举因子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，判断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是否能被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整除。在整个过程中，每当找到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 smtClean="0"/>
              <a:t>更低。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但是对于质数而言，由于一直无法找到因子，所以时间复杂度最坏是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。（优化：可以先打好质数表，如果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是质数就跳出）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2-1】</a:t>
            </a:r>
            <a:r>
              <a:rPr lang="zh-CN" altLang="en-US" sz="2400" dirty="0" smtClean="0"/>
              <a:t>对正整数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进行因子分解。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</a:t>
            </a:r>
            <a:r>
              <a:rPr lang="zh-CN" altLang="en-US" sz="2400" dirty="0" smtClean="0"/>
              <a:t>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数论是什么？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数论</a:t>
            </a:r>
            <a:r>
              <a:rPr lang="zh-CN" altLang="en-US" sz="2400" dirty="0" smtClean="0"/>
              <a:t>主要研究的是</a:t>
            </a:r>
            <a:r>
              <a:rPr lang="zh-CN" altLang="en-US" sz="2400" dirty="0" smtClean="0">
                <a:solidFill>
                  <a:srgbClr val="F5F5A5"/>
                </a:solidFill>
              </a:rPr>
              <a:t>整数</a:t>
            </a:r>
            <a:r>
              <a:rPr lang="zh-CN" altLang="en-US" sz="2400" dirty="0"/>
              <a:t>的性质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主要应用于方程式的整数解解、探究质数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性质、建立</a:t>
            </a:r>
            <a:r>
              <a:rPr lang="zh-CN" altLang="en-US" sz="2400" dirty="0"/>
              <a:t>实数和有理数之间的关系，并且用有理数来逼近</a:t>
            </a:r>
            <a:r>
              <a:rPr lang="zh-CN" altLang="en-US" sz="2400" dirty="0" smtClean="0"/>
              <a:t>实数等。</a:t>
            </a:r>
            <a:endParaRPr lang="zh-CN" altLang="en-US" sz="2400" dirty="0"/>
          </a:p>
          <a:p>
            <a:r>
              <a:rPr lang="zh-CN" altLang="en-US" sz="2400" dirty="0" smtClean="0"/>
              <a:t>初等</a:t>
            </a:r>
            <a:r>
              <a:rPr lang="zh-CN" altLang="en-US" sz="2400" dirty="0"/>
              <a:t>数论是用初等方法研究的数论</a:t>
            </a:r>
            <a:r>
              <a:rPr lang="zh-CN" altLang="en-US" sz="2400" dirty="0" smtClean="0"/>
              <a:t>，主要</a:t>
            </a:r>
            <a:r>
              <a:rPr lang="zh-CN" altLang="en-US" sz="2400" dirty="0"/>
              <a:t>包括</a:t>
            </a:r>
            <a:r>
              <a:rPr lang="zh-CN" altLang="en-US" sz="2400" dirty="0">
                <a:solidFill>
                  <a:srgbClr val="F5F5A5"/>
                </a:solidFill>
              </a:rPr>
              <a:t>整除理论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5F5A5"/>
                </a:solidFill>
              </a:rPr>
              <a:t>同余理论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5F5A5"/>
                </a:solidFill>
              </a:rPr>
              <a:t>连分数理论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高等数论则使用更为深刻的数学</a:t>
            </a:r>
            <a:r>
              <a:rPr lang="zh-CN" altLang="en-US" sz="2400" dirty="0"/>
              <a:t>研究</a:t>
            </a:r>
            <a:r>
              <a:rPr lang="zh-CN" altLang="en-US" sz="2400" dirty="0" smtClean="0"/>
              <a:t>工具进行研究，包括</a:t>
            </a:r>
            <a:r>
              <a:rPr lang="zh-CN" altLang="en-US" sz="2400" dirty="0"/>
              <a:t>代数数论、解析数论、计算</a:t>
            </a:r>
            <a:r>
              <a:rPr lang="zh-CN" altLang="en-US" sz="2400" dirty="0" smtClean="0"/>
              <a:t>数论。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因子求和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的所有不同因子的总和。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[ 1 + p</a:t>
            </a:r>
            <a:r>
              <a:rPr lang="en-US" altLang="zh-CN" sz="2400" baseline="-25000" dirty="0" smtClean="0"/>
              <a:t>i </a:t>
            </a:r>
            <a:r>
              <a:rPr lang="en-US" altLang="zh-CN" sz="2400" dirty="0" smtClean="0"/>
              <a:t>+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^2 + … +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]</a:t>
            </a:r>
          </a:p>
          <a:p>
            <a:r>
              <a:rPr lang="zh-CN" altLang="en-US" sz="2400" dirty="0" smtClean="0"/>
              <a:t>或者使用等比数列求和式改写：</a:t>
            </a:r>
            <a:r>
              <a:rPr lang="en-US" altLang="zh-CN" sz="2400" dirty="0" smtClean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 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+1)-1)/(p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的所有因子和</a:t>
            </a:r>
            <a:r>
              <a:rPr lang="en-US" altLang="zh-CN" sz="2400" dirty="0" smtClean="0"/>
              <a:t>S=1+2+3+4+6+12=28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分解质因子得到</a:t>
            </a:r>
            <a:r>
              <a:rPr lang="en-US" altLang="zh-CN" sz="2400" dirty="0" smtClean="0"/>
              <a:t>12=2^2x3^1</a:t>
            </a:r>
            <a:r>
              <a:rPr lang="zh-CN" altLang="en-US" sz="2400" dirty="0" smtClean="0"/>
              <a:t>，代入公式</a:t>
            </a:r>
            <a:r>
              <a:rPr lang="en-US" altLang="zh-CN" sz="2400" dirty="0" smtClean="0"/>
              <a:t>S=(1+2+4)x(1+3)=28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证明：多项式乘法的展开式。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阶乘的因子分解</a:t>
            </a:r>
            <a:r>
              <a:rPr lang="zh-CN" altLang="en-US" sz="2400" dirty="0" smtClean="0"/>
              <a:t>：给定正整数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，求</a:t>
            </a:r>
            <a:r>
              <a:rPr lang="en-US" altLang="zh-CN" sz="2400" dirty="0"/>
              <a:t>n!</a:t>
            </a:r>
            <a:r>
              <a:rPr lang="zh-CN" altLang="en-US" sz="2400" dirty="0"/>
              <a:t>的因子分解式</a:t>
            </a:r>
            <a:r>
              <a:rPr lang="zh-CN" altLang="en-US" sz="2400" dirty="0" smtClean="0"/>
              <a:t>中质因子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的数量，可以用以下公式求解：</a:t>
            </a:r>
            <a:endParaRPr lang="en-US" altLang="zh-CN" sz="2400" dirty="0"/>
          </a:p>
          <a:p>
            <a:r>
              <a:rPr lang="en-US" altLang="zh-CN" sz="2400" dirty="0" smtClean="0"/>
              <a:t>S(p)=Σ[n/</a:t>
            </a:r>
            <a:r>
              <a:rPr lang="en-US" altLang="zh-CN" sz="2400" dirty="0" err="1" smtClean="0"/>
              <a:t>p+n</a:t>
            </a:r>
            <a:r>
              <a:rPr lang="en-US" altLang="zh-CN" sz="2400" dirty="0" smtClean="0"/>
              <a:t>/(p^2)+n/(p^3)+…+n/(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&lt;=n</a:t>
            </a:r>
            <a:r>
              <a:rPr lang="zh-CN" altLang="en-US" sz="2400" dirty="0" smtClean="0"/>
              <a:t>，时间复杂度为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只需要枚举质因子，然后分别按照上述方式分解即可。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应用</a:t>
            </a:r>
            <a:r>
              <a:rPr lang="zh-CN" altLang="en-US" sz="2400" dirty="0" smtClean="0"/>
              <a:t>：求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的末尾有多少个零。</a:t>
            </a:r>
            <a:endParaRPr lang="en-US" altLang="zh-CN" sz="2400" dirty="0" smtClean="0"/>
          </a:p>
          <a:p>
            <a:r>
              <a:rPr lang="zh-CN" altLang="en-US" sz="2400" dirty="0" smtClean="0"/>
              <a:t>思路：考虑求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的因子分解式中有多少个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公因数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同时为正整数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最大公因数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的公因数当中最大的那个，又称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互质</a:t>
            </a:r>
            <a:r>
              <a:rPr lang="zh-CN" altLang="en-US" sz="2400" dirty="0" smtClean="0"/>
              <a:t>：若两个数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的最大公因数为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，则称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互质。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相邻两个正整数是互质的。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相邻两个正奇数是互质的，相邻两个正偶数的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证明：若</a:t>
            </a:r>
            <a:r>
              <a:rPr lang="en-US" altLang="zh-CN" sz="2400" dirty="0" smtClean="0"/>
              <a:t>A=m*p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B=n*p</a:t>
            </a:r>
            <a:r>
              <a:rPr lang="zh-CN" altLang="en-US" sz="2400" dirty="0" smtClean="0"/>
              <a:t>，设</a:t>
            </a:r>
            <a:r>
              <a:rPr lang="en-US" altLang="zh-CN" sz="2400" dirty="0" smtClean="0"/>
              <a:t>m&lt;n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(B-A)=(n-m)*p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结论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任意</a:t>
            </a:r>
            <a:r>
              <a:rPr lang="zh-CN" altLang="en-US" sz="2400" dirty="0"/>
              <a:t>自然数与</a:t>
            </a:r>
            <a:r>
              <a:rPr lang="en-US" altLang="zh-CN" sz="2400" dirty="0"/>
              <a:t>1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辗转相除法</a:t>
            </a:r>
            <a:r>
              <a:rPr lang="zh-CN" altLang="en-US" sz="2400" dirty="0" smtClean="0"/>
              <a:t>（欧几里德算法）求最大公因数：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b,a%b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步，计算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b%r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%r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=0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以此类推，整个过程可以由循环或者递归实现。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特别注意：取模之前要考虑</a:t>
            </a:r>
            <a:r>
              <a:rPr lang="en-US" altLang="zh-CN" sz="2400" dirty="0" smtClean="0"/>
              <a:t>b=0</a:t>
            </a:r>
            <a:r>
              <a:rPr lang="zh-CN" altLang="en-US" sz="2400" dirty="0" smtClean="0"/>
              <a:t>的情况，此时返回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2-2】</a:t>
            </a:r>
            <a:r>
              <a:rPr lang="zh-CN" altLang="en-US" sz="2400" dirty="0" smtClean="0"/>
              <a:t>辗转相除法求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(while</a:t>
            </a:r>
            <a:r>
              <a:rPr lang="zh-CN" altLang="en-US" sz="2400" dirty="0"/>
              <a:t>循环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的一些常用的性质：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)=GCD(GCD(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区间</a:t>
            </a:r>
            <a:r>
              <a:rPr lang="en-US" altLang="zh-CN" sz="2400" dirty="0" smtClean="0"/>
              <a:t>) 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)=GCD(GCD(a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,…,a</a:t>
            </a:r>
            <a:r>
              <a:rPr lang="en-US" altLang="zh-CN" sz="2400" baseline="-25000" dirty="0" smtClean="0"/>
              <a:t>m-1</a:t>
            </a:r>
            <a:r>
              <a:rPr lang="en-US" altLang="zh-CN" sz="2400" dirty="0" smtClean="0"/>
              <a:t>),GCD(a</a:t>
            </a:r>
            <a:r>
              <a:rPr lang="en-US" altLang="zh-CN" sz="2400" baseline="-25000" dirty="0" smtClean="0"/>
              <a:t>m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GCD(k*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(4.</a:t>
            </a:r>
            <a:r>
              <a:rPr lang="zh-CN" altLang="en-US" sz="2400" dirty="0" smtClean="0"/>
              <a:t>互质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)=p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a/p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b/p</a:t>
            </a:r>
            <a:r>
              <a:rPr lang="zh-CN" altLang="en-US" sz="2400" dirty="0" smtClean="0"/>
              <a:t>互质。</a:t>
            </a:r>
            <a:endParaRPr lang="en-US" altLang="zh-CN" sz="2400" dirty="0"/>
          </a:p>
          <a:p>
            <a:r>
              <a:rPr lang="en-US" altLang="zh-CN" sz="2400" dirty="0" smtClean="0"/>
              <a:t>(5.</a:t>
            </a:r>
            <a:r>
              <a:rPr lang="zh-CN" altLang="en-US" sz="2400" dirty="0" smtClean="0"/>
              <a:t>线性变换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a+k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92D050"/>
                </a:solidFill>
              </a:rPr>
              <a:t>6.</a:t>
            </a:r>
            <a:r>
              <a:rPr lang="zh-CN" altLang="en-US" sz="2400" dirty="0" smtClean="0">
                <a:solidFill>
                  <a:srgbClr val="92D050"/>
                </a:solidFill>
              </a:rPr>
              <a:t>因子分解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^min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,b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公倍数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都是正整数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的公倍数。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最小公倍数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的公倍数当中最小的那个，又称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)=(a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b)/GCD(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：上述计算过程容易溢出，并且只对两个数的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有效。</a:t>
            </a:r>
            <a:endParaRPr lang="en-US" altLang="zh-CN" sz="2400" dirty="0" smtClean="0"/>
          </a:p>
          <a:p>
            <a:r>
              <a:rPr lang="zh-CN" altLang="en-US" sz="2400" dirty="0" smtClean="0"/>
              <a:t>另外还有几个常用的性质：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LCM(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)=LCM(LCM(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LCM(k*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92D050"/>
                </a:solidFill>
              </a:rPr>
              <a:t>3.</a:t>
            </a:r>
            <a:r>
              <a:rPr lang="zh-CN" altLang="en-US" sz="2400" dirty="0">
                <a:solidFill>
                  <a:srgbClr val="92D050"/>
                </a:solidFill>
              </a:rPr>
              <a:t>因子分解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LCM(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)=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^max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,b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欧拉函数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表示所有小于正整数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并且与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的正整数的</a:t>
            </a:r>
            <a:r>
              <a:rPr lang="zh-CN" altLang="en-US" sz="2400" dirty="0" smtClean="0"/>
              <a:t>个数。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φ(n)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 x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-1 ]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例如：计算</a:t>
            </a:r>
            <a:r>
              <a:rPr lang="en-US" altLang="zh-CN" sz="2400" dirty="0" smtClean="0"/>
              <a:t>φ(12)=</a:t>
            </a:r>
            <a:r>
              <a:rPr lang="en-US" altLang="zh-CN" sz="2400" dirty="0"/>
              <a:t>2^(</a:t>
            </a:r>
            <a:r>
              <a:rPr lang="en-US" altLang="zh-CN" sz="2400" dirty="0" smtClean="0"/>
              <a:t>2-1)x3</a:t>
            </a:r>
            <a:r>
              <a:rPr lang="en-US" altLang="zh-CN" sz="2400" dirty="0"/>
              <a:t>^(</a:t>
            </a:r>
            <a:r>
              <a:rPr lang="en-US" altLang="zh-CN" sz="2400" dirty="0" smtClean="0"/>
              <a:t>1-1)x(2-1)x(3-1)=2x1x1x2=4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说明在比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小的所有正整数当中，共有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个数与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互质，这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个数分别是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对任意正奇数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φ(n)=φ(2xn)</a:t>
            </a:r>
            <a:r>
              <a:rPr lang="zh-CN" altLang="en-US" sz="2400" dirty="0" smtClean="0"/>
              <a:t>，特别规定</a:t>
            </a:r>
            <a:r>
              <a:rPr lang="en-US" altLang="zh-CN" sz="2400" dirty="0" smtClean="0"/>
              <a:t>φ(1)=1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2) 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任意质数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</a:t>
            </a:r>
            <a:r>
              <a:rPr lang="en-US" altLang="zh-CN" sz="2400" dirty="0" smtClean="0"/>
              <a:t>)=n-1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</a:t>
            </a:r>
            <a:r>
              <a:rPr lang="en-US" altLang="zh-CN" sz="2400" dirty="0" err="1" smtClean="0"/>
              <a:t>n^k</a:t>
            </a:r>
            <a:r>
              <a:rPr lang="en-US" altLang="zh-CN" sz="2400" dirty="0" smtClean="0"/>
              <a:t>)=(n-1)*n^(k-1)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的所有因子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Σ[φ(d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)]=n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2-4】</a:t>
            </a:r>
            <a:r>
              <a:rPr lang="zh-CN" altLang="en-US" sz="2400" dirty="0" smtClean="0"/>
              <a:t>欧拉函数的线性筛。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O(n))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1634123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思考这样一个问题：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3082413"/>
            <a:ext cx="9692640" cy="32157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给定正整数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的值，求关于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的二元不定方程 </a:t>
            </a:r>
            <a:r>
              <a:rPr lang="en-US" altLang="zh-CN" sz="2400" dirty="0" smtClean="0"/>
              <a:t>xy-z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=0 </a:t>
            </a:r>
            <a:r>
              <a:rPr lang="zh-CN" altLang="en-US" sz="2400" dirty="0" smtClean="0"/>
              <a:t>的正整数解共有多少个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Part I.   </a:t>
            </a:r>
            <a:r>
              <a:rPr lang="zh-CN" altLang="en-US" sz="2800" dirty="0" smtClean="0"/>
              <a:t>质数与合数</a:t>
            </a:r>
            <a:endParaRPr lang="en-US" altLang="zh-CN" sz="2800" dirty="0" smtClean="0"/>
          </a:p>
          <a:p>
            <a:r>
              <a:rPr lang="en-US" altLang="zh-CN" sz="2800" dirty="0"/>
              <a:t>Part </a:t>
            </a:r>
            <a:r>
              <a:rPr lang="en-US" altLang="zh-CN" sz="2800" dirty="0" smtClean="0"/>
              <a:t>II.  </a:t>
            </a:r>
            <a:r>
              <a:rPr lang="zh-CN" altLang="en-US" sz="2800" dirty="0" smtClean="0"/>
              <a:t>因子分解</a:t>
            </a:r>
            <a:endParaRPr lang="en-US" altLang="zh-CN" sz="2800" dirty="0" smtClean="0"/>
          </a:p>
          <a:p>
            <a:r>
              <a:rPr lang="en-US" altLang="zh-CN" sz="2800" dirty="0" smtClean="0"/>
              <a:t>Part III. </a:t>
            </a:r>
            <a:r>
              <a:rPr lang="zh-CN" altLang="en-US" sz="2800" dirty="0" smtClean="0"/>
              <a:t>模运算</a:t>
            </a:r>
            <a:endParaRPr lang="en-US" altLang="zh-CN" sz="2800" dirty="0"/>
          </a:p>
          <a:p>
            <a:r>
              <a:rPr lang="en-US" altLang="zh-CN" sz="2800" dirty="0"/>
              <a:t>Part </a:t>
            </a:r>
            <a:r>
              <a:rPr lang="en-US" altLang="zh-CN" sz="2800" dirty="0" smtClean="0"/>
              <a:t>IV.  </a:t>
            </a:r>
            <a:r>
              <a:rPr lang="zh-CN" altLang="en-US" sz="2800" dirty="0" smtClean="0"/>
              <a:t>同余方程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快速幂</a:t>
            </a:r>
            <a:r>
              <a:rPr lang="en-US" altLang="zh-CN" dirty="0" smtClean="0"/>
              <a:t>|</a:t>
            </a:r>
            <a:r>
              <a:rPr lang="zh-CN" altLang="en-US" dirty="0" smtClean="0"/>
              <a:t>求逆元</a:t>
            </a:r>
            <a:r>
              <a:rPr lang="en-US" altLang="zh-CN" dirty="0" smtClean="0"/>
              <a:t>|</a:t>
            </a:r>
            <a:r>
              <a:rPr lang="zh-CN" altLang="en-US" dirty="0"/>
              <a:t>费马小</a:t>
            </a:r>
            <a:r>
              <a:rPr lang="zh-CN" altLang="en-US" dirty="0" smtClean="0"/>
              <a:t>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模运算</a:t>
            </a:r>
            <a:r>
              <a:rPr lang="en-US" altLang="zh-CN" sz="2400" dirty="0" smtClean="0"/>
              <a:t>(mod)</a:t>
            </a:r>
            <a:r>
              <a:rPr lang="zh-CN" altLang="en-US" sz="2400" dirty="0" smtClean="0"/>
              <a:t>：是指求余数的运算。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7/3=2…1</a:t>
            </a:r>
            <a:r>
              <a:rPr lang="zh-CN" altLang="en-US" sz="2400" dirty="0" smtClean="0"/>
              <a:t>，所以</a:t>
            </a:r>
            <a:r>
              <a:rPr lang="en-US" altLang="zh-CN" sz="2400" dirty="0" smtClean="0"/>
              <a:t>7%3=1</a:t>
            </a:r>
            <a:r>
              <a:rPr lang="zh-CN" altLang="en-US" sz="2400" dirty="0" smtClean="0"/>
              <a:t>，也可以写成</a:t>
            </a:r>
            <a:r>
              <a:rPr lang="en-US" altLang="zh-CN" sz="2400" dirty="0" smtClean="0"/>
              <a:t>7mod3=1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a=k*</a:t>
            </a:r>
            <a:r>
              <a:rPr lang="en-US" altLang="zh-CN" sz="2400" dirty="0" err="1" smtClean="0"/>
              <a:t>b+r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0&lt;=r&lt;b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是任意整数。</a:t>
            </a:r>
            <a:endParaRPr lang="en-US" altLang="zh-CN" sz="2400" dirty="0" smtClean="0"/>
          </a:p>
          <a:p>
            <a:r>
              <a:rPr lang="zh-CN" altLang="en-US" sz="2400" dirty="0" smtClean="0"/>
              <a:t>模运算的性质：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)%p=(</a:t>
            </a:r>
            <a:r>
              <a:rPr lang="en-US" altLang="zh-CN" sz="2400" dirty="0" err="1" smtClean="0"/>
              <a:t>a%p+b%p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(a-b)%p=(</a:t>
            </a:r>
            <a:r>
              <a:rPr lang="en-US" altLang="zh-CN" sz="2400" dirty="0" err="1" smtClean="0"/>
              <a:t>a%p-b%p+p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(a*b)%p=((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)*(</a:t>
            </a:r>
            <a:r>
              <a:rPr lang="en-US" altLang="zh-CN" sz="2400" dirty="0" err="1" smtClean="0"/>
              <a:t>b%p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(a/b)%p=((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(b))%p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表示</a:t>
            </a:r>
            <a:r>
              <a:rPr lang="en-US" altLang="zh-CN" sz="2400" dirty="0" err="1" smtClean="0"/>
              <a:t>b%p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92D050"/>
                </a:solidFill>
              </a:rPr>
              <a:t>逆元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 smtClean="0"/>
              <a:t>：对一个非常大的正整数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（比如是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位数），和一个非常小的正整数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（在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范围以内），求</a:t>
            </a:r>
            <a:r>
              <a:rPr lang="en-US" altLang="zh-CN" sz="2400" dirty="0" err="1" smtClean="0"/>
              <a:t>n%p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思路：把大整数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改写成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</a:t>
            </a:r>
            <a:r>
              <a:rPr lang="zh-CN" altLang="en-US" sz="2400" dirty="0" smtClean="0"/>
              <a:t>的形式，这样求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x10^i]%p</a:t>
            </a:r>
            <a:r>
              <a:rPr lang="zh-CN" altLang="en-US" sz="2400" dirty="0" smtClean="0"/>
              <a:t>就等价于</a:t>
            </a:r>
            <a:r>
              <a:rPr lang="en-US" altLang="zh-CN" sz="2400" dirty="0" smtClean="0"/>
              <a:t>Σ[ ( 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%p</a:t>
            </a:r>
            <a:r>
              <a:rPr lang="en-US" altLang="zh-CN" sz="2400" dirty="0"/>
              <a:t>) x (10^i)%</a:t>
            </a:r>
            <a:r>
              <a:rPr lang="en-US" altLang="zh-CN" sz="2400" dirty="0" smtClean="0"/>
              <a:t>p )%p ]%p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可以改写为</a:t>
            </a:r>
            <a:r>
              <a:rPr lang="en-US" altLang="zh-CN" sz="2400" dirty="0" smtClean="0"/>
              <a:t>1x10^4+2x10^3+3x10^2+4x10+5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快速幂</a:t>
            </a:r>
            <a:r>
              <a:rPr lang="zh-CN" altLang="en-US" sz="2400" dirty="0" smtClean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时，如果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非常大，逐个相乘可能会非常慢，这时我们可以使用快速幂的方法，将幂运算优化为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写成二进制的形式，遇到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就与结果相乘。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例如：求</a:t>
            </a:r>
            <a:r>
              <a:rPr lang="en-US" altLang="zh-CN" sz="2400" dirty="0"/>
              <a:t>(a^100)</a:t>
            </a:r>
            <a:r>
              <a:rPr lang="en-US" altLang="zh-CN" sz="2400" dirty="0" smtClean="0"/>
              <a:t>%p</a:t>
            </a:r>
            <a:r>
              <a:rPr lang="zh-CN" altLang="en-US" sz="2400" dirty="0" smtClean="0"/>
              <a:t>，首先将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拆成</a:t>
            </a:r>
            <a:r>
              <a:rPr lang="en-US" altLang="zh-CN" sz="2400" dirty="0" smtClean="0"/>
              <a:t>64+32+4</a:t>
            </a:r>
            <a:r>
              <a:rPr lang="zh-CN" altLang="en-US" sz="2400" dirty="0" smtClean="0"/>
              <a:t>的二进制形式。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这样得到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a^100</a:t>
            </a:r>
            <a:r>
              <a:rPr lang="en-US" altLang="zh-CN" sz="2400" dirty="0" smtClean="0"/>
              <a:t>)%p=((a^64)*(a^32)*(a^4))%p</a:t>
            </a:r>
            <a:r>
              <a:rPr lang="zh-CN" altLang="en-US" sz="2400" dirty="0" smtClean="0"/>
              <a:t>，我们可以从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开始不断做平方运算，依次得到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a^2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a^4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a^8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等中间结果。对于幂指数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而言，每当遇到二进制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3-1】</a:t>
            </a:r>
            <a:r>
              <a:rPr lang="zh-CN" altLang="en-US" sz="2400" dirty="0" smtClean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求逆元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逆元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(a*x)%p=1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是正整数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下的逆元。</a:t>
            </a:r>
            <a:r>
              <a:rPr lang="en-US" altLang="zh-CN" sz="2400" dirty="0" smtClean="0"/>
              <a:t>(0&lt;x&lt;p)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应用：用于进行取模的除法运算，相当于倒数的存在。</a:t>
            </a:r>
            <a:endParaRPr lang="en-US" altLang="zh-CN" sz="2400" dirty="0" smtClean="0"/>
          </a:p>
          <a:p>
            <a:r>
              <a:rPr lang="zh-CN" altLang="en-US" sz="2400" dirty="0" smtClean="0"/>
              <a:t>求正整数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下逆元的方法主要有：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线性打表法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是质数，时间复杂度</a:t>
            </a:r>
            <a:r>
              <a:rPr lang="en-US" altLang="zh-CN" sz="2400" dirty="0" smtClean="0"/>
              <a:t>O(n))</a:t>
            </a:r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费马小定理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是质数且与</a:t>
            </a:r>
            <a:r>
              <a:rPr lang="en-US" altLang="zh-CN" sz="2400" dirty="0"/>
              <a:t>a</a:t>
            </a:r>
            <a:r>
              <a:rPr lang="zh-CN" altLang="en-US" sz="2400" dirty="0"/>
              <a:t>互质</a:t>
            </a:r>
            <a:r>
              <a:rPr lang="zh-CN" altLang="en-US" sz="2400" dirty="0" smtClean="0"/>
              <a:t>，快速幂优化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欧拉定理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互质，需要欧拉函数与快速幂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拓展欧几里德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，时间复杂度</a:t>
            </a:r>
            <a:r>
              <a:rPr lang="en-US" altLang="zh-CN" sz="2400" dirty="0" smtClean="0"/>
              <a:t>O(log(n)))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3-2】</a:t>
            </a:r>
            <a:r>
              <a:rPr lang="zh-CN" altLang="en-US" sz="2400" dirty="0" smtClean="0"/>
              <a:t>线性打表求逆元。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费马小定理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是质数，且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(a^(p-1))%p=1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互质，那么</a:t>
            </a:r>
            <a:r>
              <a:rPr lang="en-US" altLang="zh-CN" sz="2400" dirty="0" smtClean="0"/>
              <a:t>(3^(5-1))%5=(3^4)%5=81%5=1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应用：求逆元，时间复杂度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en-US" altLang="zh-CN" sz="2400" dirty="0" smtClean="0"/>
              <a:t>(a^(p-1))%p=(</a:t>
            </a:r>
            <a:r>
              <a:rPr lang="en-US" altLang="zh-CN" sz="2400" dirty="0" err="1" smtClean="0"/>
              <a:t>axa</a:t>
            </a:r>
            <a:r>
              <a:rPr lang="en-US" altLang="zh-CN" sz="2400" dirty="0" smtClean="0"/>
              <a:t>^(p-2))%p=((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)x(a^(p-2))%p)%p=1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a^(p-2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计算过程需要快速幂优化。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a^φ</a:t>
            </a:r>
            <a:r>
              <a:rPr lang="en-US" altLang="zh-CN" sz="2400" dirty="0" smtClean="0"/>
              <a:t>(p))%p=1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应用：求逆元，特别注意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不互质的情形。</a:t>
            </a:r>
            <a:endParaRPr lang="en-US" altLang="zh-CN" sz="2400" dirty="0" smtClean="0"/>
          </a:p>
          <a:p>
            <a:r>
              <a:rPr lang="zh-CN" altLang="en-US" sz="2400" dirty="0" smtClean="0"/>
              <a:t>结论：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^(</a:t>
            </a:r>
            <a:r>
              <a:rPr lang="en-US" altLang="zh-CN" sz="2400" dirty="0"/>
              <a:t>φ(p</a:t>
            </a:r>
            <a:r>
              <a:rPr lang="en-US" altLang="zh-CN" sz="2400" dirty="0" smtClean="0"/>
              <a:t>)-1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特别地，当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为质数时，</a:t>
            </a:r>
            <a:r>
              <a:rPr lang="en-US" altLang="zh-CN" sz="2400" dirty="0" smtClean="0"/>
              <a:t>φ(p)=p-1</a:t>
            </a:r>
            <a:r>
              <a:rPr lang="zh-CN" altLang="en-US" sz="2400" dirty="0" smtClean="0"/>
              <a:t>，上式转化为费马小定理，所以欧拉函数是费马小定理的推广形式。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计算过程首先需要求出欧拉函数，然后使用快速幂优化。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IV </a:t>
            </a:r>
            <a:r>
              <a:rPr lang="en-US" altLang="zh-CN" dirty="0"/>
              <a:t>: </a:t>
            </a:r>
            <a:r>
              <a:rPr lang="zh-CN" altLang="en-US" dirty="0" smtClean="0"/>
              <a:t>同余方程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线性同余方程</a:t>
            </a:r>
            <a:r>
              <a:rPr lang="en-US" altLang="zh-CN" dirty="0" smtClean="0"/>
              <a:t>|</a:t>
            </a:r>
            <a:r>
              <a:rPr lang="zh-CN" altLang="en-US" dirty="0" smtClean="0"/>
              <a:t>拓展欧几里德</a:t>
            </a:r>
            <a:r>
              <a:rPr lang="en-US" altLang="zh-CN" dirty="0" smtClean="0"/>
              <a:t>|</a:t>
            </a:r>
            <a:r>
              <a:rPr lang="zh-CN" altLang="en-US" dirty="0" smtClean="0"/>
              <a:t>中国剩余定理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/>
              <a:t>质数与合数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质数的性质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质数的判定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质数普通筛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质数线性筛</a:t>
            </a:r>
            <a:r>
              <a:rPr lang="en-US" altLang="zh-CN" dirty="0" smtClean="0"/>
              <a:t>|</a:t>
            </a:r>
            <a:r>
              <a:rPr lang="zh-CN" altLang="en-US" dirty="0" smtClean="0"/>
              <a:t>质数区间筛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同余</a:t>
            </a:r>
            <a:r>
              <a:rPr lang="zh-CN" altLang="en-US" sz="2400" dirty="0" smtClean="0"/>
              <a:t>：对于正整数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，若两个整数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的差</a:t>
            </a:r>
            <a:r>
              <a:rPr lang="en-US" altLang="zh-CN" sz="2400" dirty="0" smtClean="0"/>
              <a:t>(a-b)</a:t>
            </a:r>
            <a:r>
              <a:rPr lang="zh-CN" altLang="en-US" sz="2400" dirty="0" smtClean="0"/>
              <a:t>可以被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整除，</a:t>
            </a:r>
            <a:r>
              <a:rPr lang="zh-CN" altLang="en-US" sz="2400" dirty="0"/>
              <a:t>则称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对模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同余，记作</a:t>
            </a:r>
            <a:r>
              <a:rPr lang="en-US" altLang="zh-CN" sz="2400" dirty="0" err="1" smtClean="0"/>
              <a:t>a≡b</a:t>
            </a:r>
            <a:r>
              <a:rPr lang="en-US" altLang="zh-CN" sz="2400" dirty="0" smtClean="0"/>
              <a:t>(mod 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也可以理解为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取模后得到的余数相等</a:t>
            </a:r>
            <a:r>
              <a:rPr lang="zh-CN" altLang="en-US" sz="2400" dirty="0" smtClean="0"/>
              <a:t>，即</a:t>
            </a:r>
            <a:r>
              <a:rPr lang="en-US" altLang="zh-CN" sz="2400" dirty="0" err="1" smtClean="0"/>
              <a:t>a%n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b%n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线性同余方程</a:t>
            </a:r>
            <a:r>
              <a:rPr lang="zh-CN" altLang="en-US" sz="2400" dirty="0" smtClean="0"/>
              <a:t>：形如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</a:t>
            </a:r>
            <a:r>
              <a:rPr lang="en-US" altLang="zh-CN" sz="2400" dirty="0" err="1"/>
              <a:t>≡b</a:t>
            </a:r>
            <a:r>
              <a:rPr lang="en-US" altLang="zh-CN" sz="2400" dirty="0"/>
              <a:t>(mod 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这样的方程是线性同余方程。</a:t>
            </a:r>
            <a:endParaRPr lang="en-US" altLang="zh-CN" sz="2400" dirty="0"/>
          </a:p>
          <a:p>
            <a:r>
              <a:rPr lang="zh-CN" altLang="en-US" sz="2400" dirty="0" smtClean="0"/>
              <a:t>根据同余的概念，上式可以改写成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(a*x-b)%n=0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 smtClean="0"/>
              <a:t>不妨令</a:t>
            </a:r>
            <a:r>
              <a:rPr lang="en-US" altLang="zh-CN" sz="2400" dirty="0" smtClean="0"/>
              <a:t>y=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(a*x-b)/n</a:t>
            </a:r>
            <a:r>
              <a:rPr lang="zh-CN" altLang="en-US" sz="2400" dirty="0" smtClean="0">
                <a:sym typeface="Wingdings" panose="05000000000000000000" pitchFamily="2" charset="2"/>
              </a:rPr>
              <a:t>，则有关于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x,y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的等式</a:t>
            </a:r>
            <a:r>
              <a:rPr lang="en-US" altLang="zh-CN" sz="2400" dirty="0" smtClean="0">
                <a:sym typeface="Wingdings" panose="05000000000000000000" pitchFamily="2" charset="2"/>
              </a:rPr>
              <a:t>a*x-b=n*y</a:t>
            </a:r>
            <a:r>
              <a:rPr lang="zh-CN" altLang="en-US" sz="2400" dirty="0" smtClean="0">
                <a:sym typeface="Wingdings" panose="05000000000000000000" pitchFamily="2" charset="2"/>
              </a:rPr>
              <a:t>成立。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拓展欧几里德定理</a:t>
            </a:r>
            <a:r>
              <a:rPr lang="zh-CN" altLang="en-US" sz="2400" dirty="0" smtClean="0"/>
              <a:t>：对于</a:t>
            </a:r>
            <a:r>
              <a:rPr lang="zh-CN" altLang="en-US" sz="2400" dirty="0"/>
              <a:t>不完全为</a:t>
            </a:r>
            <a:r>
              <a:rPr lang="en-US" altLang="zh-CN" sz="2400" dirty="0"/>
              <a:t>0</a:t>
            </a:r>
            <a:r>
              <a:rPr lang="zh-CN" altLang="en-US" sz="2400" dirty="0"/>
              <a:t>的非负整数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，必定</a:t>
            </a:r>
            <a:r>
              <a:rPr lang="zh-CN" altLang="en-US" sz="2400" dirty="0"/>
              <a:t>存在整数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，使等式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x+b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y=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成立。</a:t>
            </a:r>
            <a:endParaRPr lang="en-US" altLang="zh-CN" sz="2400" dirty="0" smtClean="0"/>
          </a:p>
          <a:p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拓展欧几里德的本质仍然是辗转相除法，只不过增加了两个变量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的计算过程。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拓展欧几里德算法的返回值仍然是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，但是形参中增加了对变量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的引用传递。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如果使用递归形式的辗转相除法，那么相应的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的计算也应该是递归实现的。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简单的推导过程如下：</a:t>
            </a:r>
            <a:endParaRPr lang="en-US" altLang="zh-CN" sz="2400" dirty="0" smtClean="0"/>
          </a:p>
          <a:p>
            <a:r>
              <a:rPr lang="en-US" altLang="zh-CN" sz="2400" dirty="0" smtClean="0"/>
              <a:t>(1)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(2)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(3)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(a-(a/b)*b)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(4)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a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b * (x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-(a/b)*y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由于函数是递归进行的，在递归结束时要对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的值做如下修改：</a:t>
            </a:r>
            <a:endParaRPr lang="en-US" altLang="zh-CN" sz="2400" dirty="0" smtClean="0"/>
          </a:p>
          <a:p>
            <a:r>
              <a:rPr lang="en-US" altLang="zh-CN" sz="2400" dirty="0" smtClean="0"/>
              <a:t>(5)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y</a:t>
            </a:r>
            <a:r>
              <a:rPr lang="en-US" altLang="zh-CN" sz="2400" baseline="-25000" dirty="0" smtClean="0"/>
              <a:t>k+1</a:t>
            </a:r>
          </a:p>
          <a:p>
            <a:r>
              <a:rPr lang="en-US" altLang="zh-CN" sz="2400" dirty="0" smtClean="0"/>
              <a:t>(6)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– (a/b) * y</a:t>
            </a:r>
            <a:r>
              <a:rPr lang="en-US" altLang="zh-CN" sz="2400" baseline="-25000" dirty="0" smtClean="0"/>
              <a:t>k+1</a:t>
            </a:r>
            <a:endParaRPr lang="en-US" altLang="zh-CN" sz="2400" baseline="-25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4-1】</a:t>
            </a:r>
            <a:r>
              <a:rPr lang="zh-CN" altLang="en-US" sz="2400" dirty="0" smtClean="0"/>
              <a:t>拓展欧几里德算法。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函数的返回值是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，若返回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，则无解。</a:t>
            </a:r>
            <a:endParaRPr lang="en-US" altLang="zh-CN" sz="2400" dirty="0" smtClean="0"/>
          </a:p>
          <a:p>
            <a:r>
              <a:rPr lang="zh-CN" altLang="en-US" sz="2400" dirty="0" smtClean="0"/>
              <a:t>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中存储了方程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的一组整数解。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32861"/>
            <a:ext cx="7866881" cy="363086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求二元一次不定方程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y=c</a:t>
            </a:r>
            <a:r>
              <a:rPr lang="zh-CN" altLang="en-US" sz="2400" dirty="0"/>
              <a:t>的整数解。</a:t>
            </a:r>
            <a:endParaRPr lang="en-US" altLang="zh-CN" sz="2400" dirty="0"/>
          </a:p>
          <a:p>
            <a:r>
              <a:rPr lang="zh-CN" altLang="en-US" sz="2400" dirty="0" smtClean="0"/>
              <a:t>当且仅当</a:t>
            </a:r>
            <a:r>
              <a:rPr lang="en-US" altLang="zh-CN" sz="2400" dirty="0" err="1" smtClean="0"/>
              <a:t>c%gcd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)=0</a:t>
            </a:r>
            <a:r>
              <a:rPr lang="zh-CN" altLang="en-US" sz="2400" dirty="0" smtClean="0"/>
              <a:t>时，不定方程存在整数解。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：若不定方程存在整数解，则整数解有无穷多组，拓展欧几里德只能求出其中的一组解，并且求出的解可能是负的。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通解的求法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是线性方程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一组特解</a:t>
            </a:r>
            <a:r>
              <a:rPr lang="zh-CN" altLang="en-US" sz="2400" dirty="0" smtClean="0"/>
              <a:t>，那么对于任意的整数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(x0+(b/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))*t,y0-(a/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))*t)</a:t>
            </a:r>
            <a:r>
              <a:rPr lang="zh-CN" altLang="en-US" sz="2400" dirty="0" smtClean="0"/>
              <a:t>都是线性方程的解。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：接下来讲到的同余方程会给出简单的证明。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：求线性同余方程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 n)</a:t>
            </a:r>
            <a:r>
              <a:rPr lang="zh-CN" altLang="en-US" sz="2400" dirty="0" smtClean="0"/>
              <a:t>的最小正整数</a:t>
            </a:r>
            <a:r>
              <a:rPr lang="zh-CN" altLang="en-US" sz="2400" dirty="0"/>
              <a:t>解。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：首先将方程改写为</a:t>
            </a:r>
            <a:r>
              <a:rPr lang="en-US" altLang="zh-CN" sz="2400" dirty="0" smtClean="0"/>
              <a:t>a*x-n*y=b</a:t>
            </a:r>
            <a:r>
              <a:rPr lang="zh-CN" altLang="en-US" sz="2400" dirty="0" smtClean="0"/>
              <a:t>的形式，然后使用拓展欧几里德求出一组特解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题目要求找到最小的正整数解，可以令</a:t>
            </a:r>
            <a:r>
              <a:rPr lang="en-US" altLang="zh-CN" sz="2400" dirty="0" smtClean="0"/>
              <a:t>k=n/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，这样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的最小正整数解可以通过表达式</a:t>
            </a:r>
            <a:r>
              <a:rPr lang="en-US" altLang="zh-CN" sz="2400" dirty="0" smtClean="0"/>
              <a:t>x=(x0%k+k)%k</a:t>
            </a:r>
            <a:r>
              <a:rPr lang="zh-CN" altLang="en-US" sz="2400" dirty="0" smtClean="0"/>
              <a:t>求出。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为任意整数，将</a:t>
            </a:r>
            <a:r>
              <a:rPr lang="en-US" altLang="zh-CN" sz="2400" dirty="0" smtClean="0"/>
              <a:t>x</a:t>
            </a:r>
            <a:r>
              <a:rPr lang="en-US" altLang="zh-CN" sz="2400" dirty="0"/>
              <a:t>+(n/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代入同余方程。</a:t>
            </a:r>
            <a:endParaRPr lang="en-US" altLang="zh-CN" sz="2400" dirty="0" smtClean="0"/>
          </a:p>
          <a:p>
            <a:r>
              <a:rPr lang="zh-CN" altLang="en-US" sz="2400" dirty="0" smtClean="0"/>
              <a:t>则：</a:t>
            </a:r>
            <a:r>
              <a:rPr lang="en-US" altLang="zh-CN" sz="2400" dirty="0" smtClean="0"/>
              <a:t>a*(x+(n/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))*t)%n = (a*x)%n+(a*t*n/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))%n = (a*x)%n+((a/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))*t*n)%n = (a*x)%n = 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-2】</a:t>
            </a:r>
            <a:r>
              <a:rPr lang="zh-CN" altLang="en-US" sz="2400" dirty="0" smtClean="0"/>
              <a:t>拓展欧几里德求解线性方程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4-3】</a:t>
            </a:r>
            <a:r>
              <a:rPr lang="zh-CN" altLang="en-US" sz="2400" dirty="0"/>
              <a:t>拓展欧几里德</a:t>
            </a:r>
            <a:r>
              <a:rPr lang="zh-CN" altLang="en-US" sz="2400" dirty="0" smtClean="0"/>
              <a:t>求解同余方程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x≡b</a:t>
            </a:r>
            <a:r>
              <a:rPr lang="en-US" altLang="zh-CN" sz="2400" dirty="0" smtClean="0"/>
              <a:t>(mod m)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3" y="1089999"/>
            <a:ext cx="6893986" cy="211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3" y="3827178"/>
            <a:ext cx="6893986" cy="2427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中国剩余定理</a:t>
            </a:r>
            <a:r>
              <a:rPr lang="zh-CN" altLang="en-US" sz="2400" dirty="0" smtClean="0"/>
              <a:t>：设正整数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满足线性同余方程组</a:t>
            </a:r>
            <a:r>
              <a:rPr lang="en-US" altLang="zh-CN" sz="2400" dirty="0" err="1" smtClean="0"/>
              <a:t>N≡a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(mod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两两互质，则</a:t>
            </a:r>
            <a:r>
              <a:rPr lang="en-US" altLang="zh-CN" sz="2400" dirty="0" smtClean="0"/>
              <a:t>N=</a:t>
            </a:r>
            <a:r>
              <a:rPr lang="el-GR" altLang="zh-CN" sz="2400" dirty="0" smtClean="0"/>
              <a:t>Σ[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*W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)]%M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M=</a:t>
            </a:r>
            <a:r>
              <a:rPr lang="el-GR" altLang="zh-CN" sz="2400" dirty="0"/>
              <a:t>Π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*……*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=M/p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下的逆元。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：这里的模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必须两两互质。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这个定理的数学表达实在太难懂，来看这样一个例子：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例题</a:t>
            </a:r>
            <a:r>
              <a:rPr lang="zh-CN" altLang="en-US" sz="2400" dirty="0" smtClean="0"/>
              <a:t>：现在有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个苹果，如果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个苹果装一箱会剩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个。问总共有多少个苹果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：首先改写为方程组</a:t>
            </a:r>
            <a:r>
              <a:rPr lang="en-US" altLang="zh-CN" sz="2400" dirty="0" smtClean="0"/>
              <a:t>{ n%3=1 , n%5=2, n%7=3 }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altLang="zh-CN" sz="2400" dirty="0" smtClean="0"/>
              <a:t>M=3x5x7=105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W1=105/3=35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W2=105/5=21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W3=105/7=15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求逆元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(35,3)=2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(21,5)=1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(15,7)=1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=((1x35x2)+(2x21x1)+(3x15x1))%105=157%105=52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所以总共有</a:t>
            </a:r>
            <a:r>
              <a:rPr lang="en-US" altLang="zh-CN" sz="2400" dirty="0" smtClean="0"/>
              <a:t>52</a:t>
            </a:r>
            <a:r>
              <a:rPr lang="zh-CN" altLang="en-US" sz="2400" dirty="0" smtClean="0"/>
              <a:t>个苹果。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-4】</a:t>
            </a:r>
            <a:r>
              <a:rPr lang="zh-CN" altLang="en-US" sz="2400" dirty="0" smtClean="0"/>
              <a:t>中国剩余定理。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需要拓展欧几里德求逆元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102595"/>
            <a:ext cx="8283717" cy="532770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质数</a:t>
            </a:r>
            <a:r>
              <a:rPr lang="zh-CN" altLang="en-US" sz="2400" dirty="0" smtClean="0"/>
              <a:t>也称</a:t>
            </a:r>
            <a:r>
              <a:rPr lang="zh-CN" altLang="en-US" sz="2400" dirty="0" smtClean="0">
                <a:solidFill>
                  <a:srgbClr val="F5F5A5"/>
                </a:solidFill>
              </a:rPr>
              <a:t>素数</a:t>
            </a:r>
            <a:r>
              <a:rPr lang="en-US" altLang="zh-CN" sz="2400" dirty="0" smtClean="0"/>
              <a:t>(Prime)</a:t>
            </a:r>
            <a:r>
              <a:rPr lang="zh-CN" altLang="en-US" sz="2400" dirty="0" smtClean="0"/>
              <a:t>，是指除了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它自身之外</a:t>
            </a:r>
            <a:r>
              <a:rPr lang="zh-CN" altLang="en-US" sz="2400" dirty="0"/>
              <a:t>，不能被其他数整除的</a:t>
            </a:r>
            <a:r>
              <a:rPr lang="zh-CN" altLang="en-US" sz="2400" dirty="0" smtClean="0"/>
              <a:t>正整数。显然，质数只有两个因子。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合数</a:t>
            </a:r>
            <a:r>
              <a:rPr lang="zh-CN" altLang="en-US" sz="2400" dirty="0" smtClean="0"/>
              <a:t>是指拥有两个以上的因子的正整数。</a:t>
            </a:r>
            <a:endParaRPr lang="zh-CN" altLang="en-US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既</a:t>
            </a:r>
            <a:r>
              <a:rPr lang="zh-CN" altLang="en-US" sz="2400" dirty="0"/>
              <a:t>不是质数也不是合数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最小的质数是</a:t>
            </a:r>
            <a:r>
              <a:rPr lang="en-US" altLang="zh-CN" sz="2400" dirty="0" smtClean="0"/>
              <a:t>2=1x2</a:t>
            </a:r>
            <a:r>
              <a:rPr lang="zh-CN" altLang="en-US" sz="2400" dirty="0" smtClean="0"/>
              <a:t>，最小的合数是</a:t>
            </a:r>
            <a:r>
              <a:rPr lang="en-US" altLang="zh-CN" sz="2400" dirty="0" smtClean="0"/>
              <a:t>4=1x2x2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前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个质数：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比较大的质数：</a:t>
            </a:r>
            <a:r>
              <a:rPr lang="en-US" altLang="zh-CN" sz="2400" dirty="0" smtClean="0"/>
              <a:t>23333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20180801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5F5A5"/>
                </a:solidFill>
              </a:rPr>
              <a:t>1000000007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1000000009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2147483647(</a:t>
            </a:r>
            <a:r>
              <a:rPr lang="en-US" altLang="zh-CN" sz="2400" dirty="0"/>
              <a:t>=2^31-1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8232" y="2332200"/>
            <a:ext cx="2603445" cy="3685142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  <a:softEdge rad="3175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质数的性质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孪生素数</a:t>
            </a:r>
            <a:r>
              <a:rPr lang="zh-CN" altLang="en-US" sz="2400" dirty="0" smtClean="0"/>
              <a:t>：距离为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的一对相邻质数。如</a:t>
            </a:r>
            <a:r>
              <a:rPr lang="en-US" altLang="zh-CN" sz="2400" dirty="0" smtClean="0"/>
              <a:t>(3,5)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(5,7)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(11,13)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素数定理</a:t>
            </a:r>
            <a:r>
              <a:rPr lang="zh-CN" altLang="en-US" sz="2400" dirty="0" smtClean="0"/>
              <a:t>：不超过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的质数的总数</a:t>
            </a:r>
            <a:r>
              <a:rPr lang="en-US" altLang="zh-CN" sz="2400" dirty="0" smtClean="0"/>
              <a:t>π(x)</a:t>
            </a:r>
            <a:r>
              <a:rPr lang="zh-CN" altLang="en-US" sz="2400" dirty="0" smtClean="0"/>
              <a:t>近似于</a:t>
            </a:r>
            <a:r>
              <a:rPr lang="en-US" altLang="zh-CN" sz="2400" dirty="0" smtClean="0"/>
              <a:t>x/ln(x)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素数的间隔</a:t>
            </a:r>
            <a:r>
              <a:rPr lang="zh-CN" altLang="en-US" sz="2400" dirty="0" smtClean="0"/>
              <a:t>：相邻两个质数的差值非常小，估算在</a:t>
            </a:r>
            <a:r>
              <a:rPr lang="en-US" altLang="zh-CN" sz="2400" dirty="0" smtClean="0"/>
              <a:t>ln^2(x)</a:t>
            </a:r>
            <a:r>
              <a:rPr lang="zh-CN" altLang="en-US" sz="2400" dirty="0" smtClean="0"/>
              <a:t>以内。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其他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10^7</a:t>
            </a:r>
            <a:r>
              <a:rPr lang="zh-CN" altLang="en-US" sz="2400" dirty="0" smtClean="0"/>
              <a:t>的范围以内，质数的个数为</a:t>
            </a:r>
            <a:r>
              <a:rPr lang="en-US" altLang="zh-CN" sz="2400" dirty="0" smtClean="0"/>
              <a:t>664579</a:t>
            </a:r>
            <a:r>
              <a:rPr lang="zh-CN" altLang="en-US" sz="2400" dirty="0" smtClean="0"/>
              <a:t>个，而相邻两个质数的最大间隔只有</a:t>
            </a:r>
            <a:r>
              <a:rPr lang="en-US" altLang="zh-CN" sz="2400" dirty="0" smtClean="0"/>
              <a:t>154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其他 </a:t>
            </a:r>
            <a:r>
              <a:rPr lang="en-US" altLang="zh-CN" sz="2400" dirty="0" smtClean="0"/>
              <a:t>2) </a:t>
            </a:r>
            <a:r>
              <a:rPr lang="zh-CN" altLang="en-US" sz="2400" dirty="0" smtClean="0"/>
              <a:t>所有除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以外的正偶数都是合数。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其他 </a:t>
            </a:r>
            <a:r>
              <a:rPr lang="en-US" altLang="zh-CN" sz="2400" dirty="0" smtClean="0"/>
              <a:t>3) </a:t>
            </a:r>
            <a:r>
              <a:rPr lang="zh-CN" altLang="en-US" sz="2400" dirty="0"/>
              <a:t>所有除</a:t>
            </a:r>
            <a:r>
              <a:rPr lang="en-US" altLang="zh-CN" sz="2400" dirty="0"/>
              <a:t>2</a:t>
            </a:r>
            <a:r>
              <a:rPr lang="zh-CN" altLang="en-US" sz="2400" dirty="0"/>
              <a:t>以外</a:t>
            </a:r>
            <a:r>
              <a:rPr lang="zh-CN" altLang="en-US" sz="2400" dirty="0" smtClean="0"/>
              <a:t>的质数个位数字都是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质数的判定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质数的判定方法主要有以下三种：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素数打表法（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判定）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因子分解法（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判定）</a:t>
            </a:r>
            <a:endParaRPr lang="en-US" altLang="zh-CN" sz="2400" dirty="0" smtClean="0"/>
          </a:p>
          <a:p>
            <a:r>
              <a:rPr lang="en-US" altLang="zh-CN" sz="2400" dirty="0" smtClean="0"/>
              <a:t>3.Miller-Rabin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Pollard-Rho</a:t>
            </a:r>
            <a:r>
              <a:rPr lang="zh-CN" altLang="en-US" sz="2400" dirty="0" smtClean="0"/>
              <a:t>算法（大</a:t>
            </a:r>
            <a:r>
              <a:rPr lang="zh-CN" altLang="en-US" sz="2400" dirty="0"/>
              <a:t>质数</a:t>
            </a:r>
            <a:r>
              <a:rPr lang="zh-CN" altLang="en-US" sz="2400" dirty="0" smtClean="0"/>
              <a:t>的因子分解）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质数普通筛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普通筛法</a:t>
            </a:r>
            <a:r>
              <a:rPr lang="zh-CN" altLang="en-US" sz="2400" dirty="0" smtClean="0"/>
              <a:t>的思想：初始将所有大于等于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的数放在一个集合中，每次筛选后集合中剩余最小的数是质数，将它的倍数去掉。</a:t>
            </a:r>
            <a:endParaRPr lang="en-US" altLang="zh-CN" sz="2400" dirty="0" smtClean="0"/>
          </a:p>
          <a:p>
            <a:r>
              <a:rPr lang="zh-CN" altLang="en-US" sz="2400" dirty="0" smtClean="0"/>
              <a:t>首先，由于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是质数，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的倍数都是合数，将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的倍数标记下来。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7841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质数普通筛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接下来考虑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没有被标记，所以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是质数，将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的倍数标记为合数，结果如下。</a:t>
            </a:r>
            <a:endParaRPr lang="en-US" altLang="zh-CN" sz="2400" dirty="0" smtClean="0"/>
          </a:p>
          <a:p>
            <a:r>
              <a:rPr lang="zh-CN" altLang="en-US" sz="2400" dirty="0" smtClean="0"/>
              <a:t>下一个是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，由于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已经被筛去了，所以直接跳过。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3258"/>
              </p:ext>
            </p:extLst>
          </p:nvPr>
        </p:nvGraphicFramePr>
        <p:xfrm>
          <a:off x="1493716" y="3555174"/>
          <a:ext cx="6858000" cy="2461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92382"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数论和组合数学">
      <a:majorFont>
        <a:latin typeface="Calibri"/>
        <a:ea typeface="微软雅黑"/>
        <a:cs typeface=""/>
      </a:majorFont>
      <a:minorFont>
        <a:latin typeface="Consolas"/>
        <a:ea typeface="幼圆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1135</TotalTime>
  <Words>3735</Words>
  <Application>Microsoft Office PowerPoint</Application>
  <PresentationFormat>宽屏</PresentationFormat>
  <Paragraphs>553</Paragraphs>
  <Slides>50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Yu Gothic UI</vt:lpstr>
      <vt:lpstr>宋体</vt:lpstr>
      <vt:lpstr>微软雅黑</vt:lpstr>
      <vt:lpstr>幼圆</vt:lpstr>
      <vt:lpstr>Arial</vt:lpstr>
      <vt:lpstr>Calibri</vt:lpstr>
      <vt:lpstr>Consolas</vt:lpstr>
      <vt:lpstr>Wingdings</vt:lpstr>
      <vt:lpstr>Wingdings 2</vt:lpstr>
      <vt:lpstr>View</vt:lpstr>
      <vt:lpstr>数论</vt:lpstr>
      <vt:lpstr>数论是什么？</vt:lpstr>
      <vt:lpstr>目录</vt:lpstr>
      <vt:lpstr>Part I : 质数与合数</vt:lpstr>
      <vt:lpstr>1.质数的性质</vt:lpstr>
      <vt:lpstr>1.质数的性质</vt:lpstr>
      <vt:lpstr>2.质数的判定</vt:lpstr>
      <vt:lpstr>3.质数普通筛</vt:lpstr>
      <vt:lpstr>3.质数普通筛</vt:lpstr>
      <vt:lpstr>3.质数普通筛</vt:lpstr>
      <vt:lpstr>3.质数普通筛</vt:lpstr>
      <vt:lpstr>PowerPoint 演示文稿</vt:lpstr>
      <vt:lpstr>4.质数线性筛</vt:lpstr>
      <vt:lpstr>PowerPoint 演示文稿</vt:lpstr>
      <vt:lpstr>5.质数区间筛</vt:lpstr>
      <vt:lpstr>Part II : 因子分解</vt:lpstr>
      <vt:lpstr>1.因子分解定理</vt:lpstr>
      <vt:lpstr>PowerPoint 演示文稿</vt:lpstr>
      <vt:lpstr>1.因子分解定理</vt:lpstr>
      <vt:lpstr>1.因子分解定理</vt:lpstr>
      <vt:lpstr>1.因子分解定理</vt:lpstr>
      <vt:lpstr>2.最大公因数</vt:lpstr>
      <vt:lpstr>2.最大公因数</vt:lpstr>
      <vt:lpstr>PowerPoint 演示文稿</vt:lpstr>
      <vt:lpstr>2.最大公因数</vt:lpstr>
      <vt:lpstr>2.最大公因数</vt:lpstr>
      <vt:lpstr>3.欧拉函数</vt:lpstr>
      <vt:lpstr>PowerPoint 演示文稿</vt:lpstr>
      <vt:lpstr>思考这样一个问题：</vt:lpstr>
      <vt:lpstr>Part III : 模运算</vt:lpstr>
      <vt:lpstr>1.模运算</vt:lpstr>
      <vt:lpstr>1.模运算</vt:lpstr>
      <vt:lpstr>2.快速幂</vt:lpstr>
      <vt:lpstr>PowerPoint 演示文稿</vt:lpstr>
      <vt:lpstr>3.求逆元</vt:lpstr>
      <vt:lpstr>PowerPoint 演示文稿</vt:lpstr>
      <vt:lpstr>4.费马小定理</vt:lpstr>
      <vt:lpstr>5.欧拉定理</vt:lpstr>
      <vt:lpstr>Part IV : 同余方程</vt:lpstr>
      <vt:lpstr>1.线性同余方程</vt:lpstr>
      <vt:lpstr>2.拓展欧几里德</vt:lpstr>
      <vt:lpstr>2.拓展欧几里德</vt:lpstr>
      <vt:lpstr>PowerPoint 演示文稿</vt:lpstr>
      <vt:lpstr>2.拓展欧几里德</vt:lpstr>
      <vt:lpstr>2.拓展欧几里德</vt:lpstr>
      <vt:lpstr>PowerPoint 演示文稿</vt:lpstr>
      <vt:lpstr>3.中国剩余定理</vt:lpstr>
      <vt:lpstr>3.中国剩余定理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C-force</cp:lastModifiedBy>
  <cp:revision>379</cp:revision>
  <dcterms:created xsi:type="dcterms:W3CDTF">2018-07-30T03:13:10Z</dcterms:created>
  <dcterms:modified xsi:type="dcterms:W3CDTF">2018-08-19T07:08:31Z</dcterms:modified>
</cp:coreProperties>
</file>