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2"/>
  </p:notesMasterIdLst>
  <p:sldIdLst>
    <p:sldId id="256" r:id="rId2"/>
    <p:sldId id="271" r:id="rId3"/>
    <p:sldId id="263" r:id="rId4"/>
    <p:sldId id="261" r:id="rId5"/>
    <p:sldId id="278" r:id="rId6"/>
    <p:sldId id="279" r:id="rId7"/>
    <p:sldId id="280" r:id="rId8"/>
    <p:sldId id="281" r:id="rId9"/>
    <p:sldId id="277" r:id="rId10"/>
    <p:sldId id="317" r:id="rId11"/>
    <p:sldId id="283" r:id="rId12"/>
    <p:sldId id="284" r:id="rId13"/>
    <p:sldId id="285" r:id="rId14"/>
    <p:sldId id="288" r:id="rId15"/>
    <p:sldId id="305" r:id="rId16"/>
    <p:sldId id="306" r:id="rId17"/>
    <p:sldId id="307" r:id="rId18"/>
    <p:sldId id="286" r:id="rId19"/>
    <p:sldId id="287" r:id="rId20"/>
    <p:sldId id="323" r:id="rId21"/>
    <p:sldId id="293" r:id="rId22"/>
    <p:sldId id="269" r:id="rId23"/>
    <p:sldId id="290" r:id="rId24"/>
    <p:sldId id="291" r:id="rId25"/>
    <p:sldId id="292" r:id="rId26"/>
    <p:sldId id="297" r:id="rId27"/>
    <p:sldId id="318" r:id="rId28"/>
    <p:sldId id="298" r:id="rId29"/>
    <p:sldId id="319" r:id="rId30"/>
    <p:sldId id="299" r:id="rId31"/>
    <p:sldId id="320" r:id="rId32"/>
    <p:sldId id="300" r:id="rId33"/>
    <p:sldId id="321" r:id="rId34"/>
    <p:sldId id="294" r:id="rId35"/>
    <p:sldId id="295" r:id="rId36"/>
    <p:sldId id="308" r:id="rId37"/>
    <p:sldId id="302" r:id="rId38"/>
    <p:sldId id="309" r:id="rId39"/>
    <p:sldId id="303" r:id="rId40"/>
    <p:sldId id="310" r:id="rId41"/>
    <p:sldId id="304" r:id="rId42"/>
    <p:sldId id="311" r:id="rId43"/>
    <p:sldId id="312" r:id="rId44"/>
    <p:sldId id="322" r:id="rId45"/>
    <p:sldId id="313" r:id="rId46"/>
    <p:sldId id="314" r:id="rId47"/>
    <p:sldId id="315" r:id="rId48"/>
    <p:sldId id="316" r:id="rId49"/>
    <p:sldId id="324" r:id="rId50"/>
    <p:sldId id="262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-force" initials="C" lastIdx="1" clrIdx="0">
    <p:extLst>
      <p:ext uri="{19B8F6BF-5375-455C-9EA6-DF929625EA0E}">
        <p15:presenceInfo xmlns:p15="http://schemas.microsoft.com/office/powerpoint/2012/main" userId="C-for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A5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47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27BC2-0FFE-4152-8532-3E30E724F281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1B92B-54B5-4663-86F0-BC9F2C07E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339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625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996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233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213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784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670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786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0121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582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912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34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6943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94321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092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4204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4423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8997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197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9679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538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9790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128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985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6892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1022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3195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5411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6331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5626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2167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7911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3007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01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9744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6858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4493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4014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25030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6892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1861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230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285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642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703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090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552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01B92B-54B5-4663-86F0-BC9F2C07E64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109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BC6F052-F7F8-4C65-8FF7-95189C9AF385}" type="datetime1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871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944EC-DC74-4A07-BB99-2A82A8A0A3B2}" type="datetime1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68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6DFDB-F35C-459C-A036-23DD5E8AB25D}" type="datetime1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98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34CFB-8604-40B7-8CBF-8F2CCDA886D0}" type="datetime1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01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C99DF-7B5C-4AB8-A7D5-4D70BE132E79}" type="datetime1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9186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DCCC-96E1-4EEF-A1F3-8B598128370B}" type="datetime1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34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2798F-57E8-4A6B-9DAD-EF4F5E0DF8C9}" type="datetime1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1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DC64C-6C6E-4427-BCDE-B3A1FF2BF0BF}" type="datetime1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03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F75DF-BE47-4501-A2EA-12D9C07D77AF}" type="datetime1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20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8FE67-9044-4A4D-9756-DEBE42813C9D}" type="datetime1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50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98E57-03FF-475B-806E-FF6958F5B979}" type="datetime1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72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F8CF9B2-0E40-410F-B841-016FC45EB334}" type="datetime1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009A7F2E-58BD-4FC6-B3F9-23420240DC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2478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0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概率递推</a:t>
            </a:r>
            <a:r>
              <a:rPr lang="en-US" altLang="zh-CN" dirty="0" smtClean="0"/>
              <a:t>+</a:t>
            </a:r>
            <a:r>
              <a:rPr lang="zh-CN" altLang="en-US" dirty="0" smtClean="0"/>
              <a:t>组合数学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15</a:t>
            </a:r>
            <a:r>
              <a:rPr lang="zh-CN" altLang="en-US" dirty="0"/>
              <a:t>应用统计 初国俊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231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1-2】</a:t>
            </a:r>
            <a:r>
              <a:rPr lang="zh-CN" altLang="en-US" sz="2400" dirty="0" smtClean="0"/>
              <a:t>矩阵快速幂。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542" y="1067103"/>
            <a:ext cx="10030970" cy="547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69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数学期望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99CCFF"/>
                </a:solidFill>
              </a:rPr>
              <a:t>数学期望</a:t>
            </a:r>
            <a:r>
              <a:rPr lang="zh-CN" altLang="en-US" sz="2400" dirty="0" smtClean="0"/>
              <a:t>：每种可能</a:t>
            </a:r>
            <a:r>
              <a:rPr lang="zh-CN" altLang="en-US" sz="2400" dirty="0"/>
              <a:t>结果的概率乘以其</a:t>
            </a:r>
            <a:r>
              <a:rPr lang="zh-CN" altLang="en-US" sz="2400" dirty="0" smtClean="0"/>
              <a:t>结果值的</a:t>
            </a:r>
            <a:r>
              <a:rPr lang="zh-CN" altLang="en-US" sz="2400" dirty="0"/>
              <a:t>总和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5F5A5"/>
                </a:solidFill>
              </a:rPr>
              <a:t>计算方法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E(X)=Σ[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*P(X=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)]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数学期望的性质：</a:t>
            </a:r>
            <a:endParaRPr lang="en-US" altLang="zh-CN" sz="2400" dirty="0" smtClean="0"/>
          </a:p>
          <a:p>
            <a:r>
              <a:rPr lang="en-US" altLang="zh-CN" sz="2400" dirty="0" smtClean="0"/>
              <a:t>(1) E(c)=0</a:t>
            </a:r>
            <a:r>
              <a:rPr lang="zh-CN" altLang="en-US" sz="2400" dirty="0" smtClean="0"/>
              <a:t>，其中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为任意常数。</a:t>
            </a:r>
            <a:endParaRPr lang="en-US" altLang="zh-CN" sz="2400" dirty="0" smtClean="0"/>
          </a:p>
          <a:p>
            <a:r>
              <a:rPr lang="en-US" altLang="zh-CN" sz="2400" dirty="0" smtClean="0"/>
              <a:t>(2) E(a*X)=a*E(X)</a:t>
            </a:r>
            <a:r>
              <a:rPr lang="zh-CN" altLang="en-US" sz="2400" dirty="0" smtClean="0"/>
              <a:t>，其中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为任意常数。</a:t>
            </a:r>
            <a:endParaRPr lang="en-US" altLang="zh-CN" sz="2400" dirty="0" smtClean="0"/>
          </a:p>
          <a:p>
            <a:r>
              <a:rPr lang="en-US" altLang="zh-CN" sz="2400" dirty="0" smtClean="0"/>
              <a:t>(3) E(a*</a:t>
            </a:r>
            <a:r>
              <a:rPr lang="en-US" altLang="zh-CN" sz="2400" dirty="0" err="1" smtClean="0"/>
              <a:t>X+b</a:t>
            </a:r>
            <a:r>
              <a:rPr lang="en-US" altLang="zh-CN" sz="2400" dirty="0" smtClean="0"/>
              <a:t>*Y)=a*E(X)+b*E(Y)</a:t>
            </a:r>
            <a:r>
              <a:rPr lang="zh-CN" altLang="en-US" sz="2400" dirty="0" smtClean="0"/>
              <a:t>，求数学期望的关键性质。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40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数学期望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例题</a:t>
            </a:r>
            <a:r>
              <a:rPr lang="en-US" altLang="zh-CN" sz="2400" dirty="0" smtClean="0"/>
              <a:t>2】</a:t>
            </a:r>
            <a:r>
              <a:rPr lang="zh-CN" altLang="en-US" sz="2400" dirty="0" smtClean="0"/>
              <a:t>已知今天是晴天，给出状态转移矩阵，求期望在几天之后会由晴天第一次变为雨天。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思路：用状态</a:t>
            </a:r>
            <a:r>
              <a:rPr lang="en-US" altLang="zh-CN" sz="2400" dirty="0" err="1" smtClean="0"/>
              <a:t>X</a:t>
            </a:r>
            <a:r>
              <a:rPr lang="en-US" altLang="zh-CN" sz="2400" baseline="-25000" dirty="0" err="1" smtClean="0"/>
              <a:t>t</a:t>
            </a:r>
            <a:r>
              <a:rPr lang="zh-CN" altLang="en-US" sz="2400" dirty="0" smtClean="0"/>
              <a:t>表示第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天是晴天，未来第</a:t>
            </a:r>
            <a:r>
              <a:rPr lang="en-US" altLang="zh-CN" sz="2400" dirty="0" err="1" smtClean="0"/>
              <a:t>X</a:t>
            </a:r>
            <a:r>
              <a:rPr lang="en-US" altLang="zh-CN" sz="2400" baseline="-25000" dirty="0" err="1" smtClean="0"/>
              <a:t>t</a:t>
            </a:r>
            <a:r>
              <a:rPr lang="zh-CN" altLang="en-US" sz="2400" dirty="0" smtClean="0"/>
              <a:t>天会下雨。用状态</a:t>
            </a:r>
            <a:r>
              <a:rPr lang="en-US" altLang="zh-CN" sz="2400" dirty="0" err="1" smtClean="0"/>
              <a:t>Y</a:t>
            </a:r>
            <a:r>
              <a:rPr lang="en-US" altLang="zh-CN" sz="2400" baseline="-25000" dirty="0" err="1" smtClean="0"/>
              <a:t>t</a:t>
            </a:r>
            <a:r>
              <a:rPr lang="zh-CN" altLang="en-US" sz="2400" dirty="0" smtClean="0"/>
              <a:t>表示第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天是雨天，未来第</a:t>
            </a:r>
            <a:r>
              <a:rPr lang="en-US" altLang="zh-CN" sz="2400" dirty="0" err="1" smtClean="0"/>
              <a:t>Y</a:t>
            </a:r>
            <a:r>
              <a:rPr lang="en-US" altLang="zh-CN" sz="2400" baseline="-25000" dirty="0" err="1" smtClean="0"/>
              <a:t>t</a:t>
            </a:r>
            <a:r>
              <a:rPr lang="zh-CN" altLang="en-US" sz="2400" dirty="0" smtClean="0"/>
              <a:t>天会下雨，这里</a:t>
            </a:r>
            <a:r>
              <a:rPr lang="en-US" altLang="zh-CN" sz="2400" dirty="0" err="1" smtClean="0"/>
              <a:t>Y</a:t>
            </a:r>
            <a:r>
              <a:rPr lang="en-US" altLang="zh-CN" sz="2400" baseline="-25000" dirty="0" err="1" smtClean="0"/>
              <a:t>t</a:t>
            </a:r>
            <a:r>
              <a:rPr lang="zh-CN" altLang="en-US" sz="2400" dirty="0" smtClean="0"/>
              <a:t>的值等于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/>
              <a:t>那么</a:t>
            </a:r>
            <a:r>
              <a:rPr lang="en-US" altLang="zh-CN" sz="2400" dirty="0"/>
              <a:t>E(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t</a:t>
            </a:r>
            <a:r>
              <a:rPr lang="en-US" altLang="zh-CN" sz="2400" dirty="0"/>
              <a:t>)</a:t>
            </a:r>
            <a:r>
              <a:rPr lang="zh-CN" altLang="en-US" sz="2400" dirty="0"/>
              <a:t>表示当前处于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t</a:t>
            </a:r>
            <a:r>
              <a:rPr lang="zh-CN" altLang="en-US" sz="2400" dirty="0"/>
              <a:t>状态下，未来第一次下雨的期望天数。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08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4.</a:t>
            </a:r>
            <a:r>
              <a:rPr lang="zh-CN" altLang="en-US" dirty="0" smtClean="0"/>
              <a:t>数学期望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可以列出这样一个状态转移方程：</a:t>
            </a:r>
            <a:endParaRPr lang="en-US" altLang="zh-CN" sz="2400" dirty="0" smtClean="0"/>
          </a:p>
          <a:p>
            <a:r>
              <a:rPr lang="en-US" altLang="zh-CN" sz="2400" dirty="0" smtClean="0"/>
              <a:t>E(</a:t>
            </a:r>
            <a:r>
              <a:rPr lang="en-US" altLang="zh-CN" sz="2400" dirty="0" err="1" smtClean="0"/>
              <a:t>X</a:t>
            </a:r>
            <a:r>
              <a:rPr lang="en-US" altLang="zh-CN" sz="2400" baseline="-25000" dirty="0" err="1" smtClean="0"/>
              <a:t>t</a:t>
            </a:r>
            <a:r>
              <a:rPr lang="en-US" altLang="zh-CN" sz="2400" dirty="0" smtClean="0"/>
              <a:t>) = 0.7 x (E(X</a:t>
            </a:r>
            <a:r>
              <a:rPr lang="en-US" altLang="zh-CN" sz="2400" baseline="-25000" dirty="0" smtClean="0"/>
              <a:t>t+1</a:t>
            </a:r>
            <a:r>
              <a:rPr lang="en-US" altLang="zh-CN" sz="2400" dirty="0" smtClean="0"/>
              <a:t>)+1) + 0.3 x (E(</a:t>
            </a:r>
            <a:r>
              <a:rPr lang="en-US" altLang="zh-CN" sz="2400" dirty="0" err="1" smtClean="0"/>
              <a:t>Y</a:t>
            </a:r>
            <a:r>
              <a:rPr lang="en-US" altLang="zh-CN" sz="2400" baseline="-25000" dirty="0" err="1" smtClean="0"/>
              <a:t>t</a:t>
            </a:r>
            <a:r>
              <a:rPr lang="en-US" altLang="zh-CN" sz="2400" dirty="0" smtClean="0"/>
              <a:t>)+1)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也可以理解为 </a:t>
            </a:r>
            <a:r>
              <a:rPr lang="en-US" altLang="zh-CN" sz="2400" dirty="0" err="1" smtClean="0"/>
              <a:t>X</a:t>
            </a:r>
            <a:r>
              <a:rPr lang="en-US" altLang="zh-CN" sz="2400" baseline="-25000" dirty="0" err="1" smtClean="0"/>
              <a:t>t</a:t>
            </a:r>
            <a:r>
              <a:rPr lang="en-US" altLang="zh-CN" sz="2400" dirty="0" smtClean="0"/>
              <a:t>=0.7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X</a:t>
            </a:r>
            <a:r>
              <a:rPr lang="en-US" altLang="zh-CN" sz="2400" baseline="-25000" dirty="0" smtClean="0"/>
              <a:t>t+1</a:t>
            </a:r>
            <a:r>
              <a:rPr lang="en-US" altLang="zh-CN" sz="2400" dirty="0" smtClean="0"/>
              <a:t>+0.3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Y</a:t>
            </a:r>
            <a:r>
              <a:rPr lang="en-US" altLang="zh-CN" sz="2400" baseline="-25000" dirty="0" smtClean="0"/>
              <a:t>t</a:t>
            </a:r>
            <a:r>
              <a:rPr lang="en-US" altLang="zh-CN" sz="2400" dirty="0" smtClean="0"/>
              <a:t>+1 </a:t>
            </a:r>
            <a:r>
              <a:rPr lang="zh-CN" altLang="en-US" sz="2400" dirty="0" smtClean="0"/>
              <a:t>两边取期望的结果。</a:t>
            </a:r>
            <a:endParaRPr lang="en-US" altLang="zh-CN" sz="2400" dirty="0" smtClean="0"/>
          </a:p>
          <a:p>
            <a:r>
              <a:rPr lang="zh-CN" altLang="en-US" sz="2400" dirty="0" smtClean="0"/>
              <a:t>令</a:t>
            </a:r>
            <a:r>
              <a:rPr lang="en-US" altLang="zh-CN" sz="2400" dirty="0" smtClean="0"/>
              <a:t>E(</a:t>
            </a:r>
            <a:r>
              <a:rPr lang="en-US" altLang="zh-CN" sz="2400" dirty="0" err="1" smtClean="0"/>
              <a:t>Y</a:t>
            </a:r>
            <a:r>
              <a:rPr lang="en-US" altLang="zh-CN" sz="2400" baseline="-25000" dirty="0" err="1" smtClean="0"/>
              <a:t>t</a:t>
            </a:r>
            <a:r>
              <a:rPr lang="en-US" altLang="zh-CN" sz="2400" dirty="0" smtClean="0"/>
              <a:t>)=0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E(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t</a:t>
            </a:r>
            <a:r>
              <a:rPr lang="en-US" altLang="zh-CN" sz="2400" dirty="0" smtClean="0"/>
              <a:t>)=E(X</a:t>
            </a:r>
            <a:r>
              <a:rPr lang="en-US" altLang="zh-CN" sz="2400" baseline="-25000" dirty="0" smtClean="0"/>
              <a:t>t+1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zh-CN" altLang="en-US" sz="2400" dirty="0" smtClean="0"/>
              <a:t>解得：</a:t>
            </a:r>
            <a:endParaRPr lang="en-US" altLang="zh-CN" sz="2400" dirty="0" smtClean="0"/>
          </a:p>
          <a:p>
            <a:r>
              <a:rPr lang="en-US" altLang="zh-CN" sz="2400" dirty="0" smtClean="0"/>
              <a:t>0.3xE(</a:t>
            </a:r>
            <a:r>
              <a:rPr lang="en-US" altLang="zh-CN" sz="2400" dirty="0" err="1" smtClean="0"/>
              <a:t>X</a:t>
            </a:r>
            <a:r>
              <a:rPr lang="en-US" altLang="zh-CN" sz="2400" baseline="-25000" dirty="0" err="1" smtClean="0"/>
              <a:t>t</a:t>
            </a:r>
            <a:r>
              <a:rPr lang="en-US" altLang="zh-CN" sz="2400" dirty="0" smtClean="0"/>
              <a:t>)=1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en-US" altLang="zh-CN" sz="2400" dirty="0"/>
              <a:t>E(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t</a:t>
            </a:r>
            <a:r>
              <a:rPr lang="en-US" altLang="zh-CN" sz="2400" dirty="0" smtClean="0"/>
              <a:t>)=10/3=3.33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4852" y="3680497"/>
            <a:ext cx="5378688" cy="254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8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概率</a:t>
            </a:r>
            <a:r>
              <a:rPr lang="en-US" altLang="zh-CN" dirty="0" err="1" smtClean="0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例题</a:t>
            </a:r>
            <a:r>
              <a:rPr lang="en-US" altLang="zh-CN" sz="2400" dirty="0" smtClean="0"/>
              <a:t>3】</a:t>
            </a:r>
            <a:r>
              <a:rPr lang="zh-CN" altLang="en-US" sz="2400" dirty="0" smtClean="0"/>
              <a:t>有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堆卡片，其中第</a:t>
            </a:r>
            <a:r>
              <a:rPr lang="en-US" altLang="zh-CN" sz="2400" dirty="0" err="1"/>
              <a:t>i</a:t>
            </a:r>
            <a:r>
              <a:rPr lang="zh-CN" altLang="en-US" sz="2400" dirty="0" smtClean="0"/>
              <a:t>堆有无限多张数字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的卡片。小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同学每天都会从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堆卡片中随机抽取一堆，然后从这一堆中拿出一张卡片。</a:t>
            </a:r>
            <a:endParaRPr lang="en-US" altLang="zh-CN" sz="2400" dirty="0" smtClean="0"/>
          </a:p>
          <a:p>
            <a:r>
              <a:rPr lang="zh-CN" altLang="en-US" sz="2400" dirty="0" smtClean="0"/>
              <a:t>问小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同学集齐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全部数字卡片的期望天数是多少</a:t>
            </a:r>
            <a:r>
              <a:rPr lang="en-US" altLang="zh-CN" sz="2400" dirty="0" smtClean="0"/>
              <a:t>?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思路：设</a:t>
            </a:r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[k]</a:t>
            </a:r>
            <a:r>
              <a:rPr lang="zh-CN" altLang="en-US" sz="2400" dirty="0" smtClean="0"/>
              <a:t>表示在已经拥有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种不同数字卡片的情况下，集齐全部卡片的期望天数。</a:t>
            </a:r>
            <a:endParaRPr lang="en-US" altLang="zh-CN" sz="2400" dirty="0" smtClean="0"/>
          </a:p>
          <a:p>
            <a:r>
              <a:rPr lang="zh-CN" altLang="en-US" sz="2400" dirty="0" smtClean="0"/>
              <a:t>显然，</a:t>
            </a:r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[n]=0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[0]</a:t>
            </a:r>
            <a:r>
              <a:rPr lang="zh-CN" altLang="en-US" sz="2400" dirty="0" smtClean="0"/>
              <a:t>就是所求的答案。</a:t>
            </a:r>
            <a:endParaRPr lang="en-US" altLang="zh-CN" sz="2400" dirty="0" smtClean="0"/>
          </a:p>
          <a:p>
            <a:r>
              <a:rPr lang="zh-CN" altLang="en-US" sz="2400" dirty="0" smtClean="0"/>
              <a:t>这个问题满足单调性，可以递推。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04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en-US" dirty="0" smtClean="0"/>
              <a:t>概率</a:t>
            </a:r>
            <a:r>
              <a:rPr lang="en-US" altLang="zh-CN" dirty="0" err="1" smtClean="0"/>
              <a:t>dp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在拥有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种卡片的情况下，有</a:t>
            </a:r>
            <a:r>
              <a:rPr lang="en-US" altLang="zh-CN" sz="2400" dirty="0" smtClean="0"/>
              <a:t>k/n</a:t>
            </a:r>
            <a:r>
              <a:rPr lang="zh-CN" altLang="en-US" sz="2400" dirty="0" smtClean="0"/>
              <a:t>的概率又抽到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种卡片中的一种，此时状态不变。还有</a:t>
            </a:r>
            <a:r>
              <a:rPr lang="en-US" altLang="zh-CN" sz="2400" dirty="0" smtClean="0"/>
              <a:t>(n-k)/n</a:t>
            </a:r>
            <a:r>
              <a:rPr lang="zh-CN" altLang="en-US" sz="2400" dirty="0" smtClean="0"/>
              <a:t>的概率抽到新的卡片，转移到</a:t>
            </a:r>
            <a:r>
              <a:rPr lang="en-US" altLang="zh-CN" sz="2400" dirty="0" smtClean="0"/>
              <a:t>k+1</a:t>
            </a:r>
            <a:r>
              <a:rPr lang="zh-CN" altLang="en-US" sz="2400" dirty="0" smtClean="0"/>
              <a:t>状态。</a:t>
            </a:r>
            <a:endParaRPr lang="en-US" altLang="zh-CN" sz="2400" dirty="0" smtClean="0"/>
          </a:p>
          <a:p>
            <a:r>
              <a:rPr lang="zh-CN" altLang="en-US" sz="2400" dirty="0" smtClean="0"/>
              <a:t>由此得到反向递推式：</a:t>
            </a:r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[k]=</a:t>
            </a:r>
            <a:r>
              <a:rPr lang="en-US" altLang="zh-CN" sz="2400" dirty="0" err="1" smtClean="0"/>
              <a:t>dp</a:t>
            </a:r>
            <a:r>
              <a:rPr lang="en-US" altLang="zh-CN" sz="2400" dirty="0" smtClean="0"/>
              <a:t>[k+1]+n/(n-k)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/>
              <a:t>绘制状态转移图如下：</a:t>
            </a:r>
            <a:endParaRPr lang="en-US" altLang="zh-CN" sz="2400" dirty="0"/>
          </a:p>
          <a:p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2709" y="3985137"/>
            <a:ext cx="7286000" cy="256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84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高斯消元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例题</a:t>
            </a:r>
            <a:r>
              <a:rPr lang="en-US" altLang="zh-CN" sz="2400" dirty="0" smtClean="0"/>
              <a:t>4】</a:t>
            </a:r>
            <a:r>
              <a:rPr lang="zh-CN" altLang="en-US" sz="2400" dirty="0" smtClean="0"/>
              <a:t>有一个环形的棋盘，由编号从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的六个格子构成，小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同学从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号格子出发，每次掷一个骰子，按照骰子的点数前进。问小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同学走到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号格子的期望步数是多少</a:t>
            </a:r>
            <a:r>
              <a:rPr lang="en-US" altLang="zh-CN" sz="2400" dirty="0" smtClean="0"/>
              <a:t>?</a:t>
            </a:r>
          </a:p>
          <a:p>
            <a:r>
              <a:rPr lang="zh-CN" altLang="en-US" sz="2400" dirty="0" smtClean="0"/>
              <a:t>用</a:t>
            </a:r>
            <a:r>
              <a:rPr lang="en-US" altLang="zh-CN" sz="2400" dirty="0" smtClean="0"/>
              <a:t>x[k]</a:t>
            </a:r>
            <a:r>
              <a:rPr lang="zh-CN" altLang="en-US" sz="2400" dirty="0" smtClean="0"/>
              <a:t>表示当前位于编号为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的格子时，走到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号格子的期望步数。</a:t>
            </a:r>
            <a:endParaRPr lang="en-US" altLang="zh-CN" sz="2400" dirty="0" smtClean="0"/>
          </a:p>
          <a:p>
            <a:r>
              <a:rPr lang="zh-CN" altLang="en-US" sz="2400" dirty="0"/>
              <a:t>这个问题不满足单调性，不能使用递推。</a:t>
            </a:r>
            <a:endParaRPr lang="en-US" altLang="zh-CN" sz="2400" dirty="0"/>
          </a:p>
          <a:p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5255" y="3861014"/>
            <a:ext cx="2967945" cy="269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0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高斯消元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对任意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都有</a:t>
            </a:r>
            <a:r>
              <a:rPr lang="en-US" altLang="zh-CN" sz="2400" dirty="0" smtClean="0"/>
              <a:t>x[k</a:t>
            </a:r>
            <a:r>
              <a:rPr lang="en-US" altLang="zh-CN" sz="2400" dirty="0"/>
              <a:t>]=1/6*(x[1]+x[2]+x[3]+x[4]+x[5]+x[6])+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zh-CN" altLang="en-US" sz="2400" dirty="0" smtClean="0"/>
              <a:t>列出状态转移方程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组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如下：</a:t>
            </a:r>
            <a:endParaRPr lang="en-US" altLang="zh-CN" sz="2400" dirty="0" smtClean="0"/>
          </a:p>
          <a:p>
            <a:r>
              <a:rPr lang="en-US" altLang="zh-CN" sz="2400" dirty="0"/>
              <a:t>(5/6)*</a:t>
            </a:r>
            <a:r>
              <a:rPr lang="en-US" altLang="zh-CN" sz="2400" dirty="0" smtClean="0"/>
              <a:t>x[1] </a:t>
            </a:r>
            <a:r>
              <a:rPr lang="en-US" altLang="zh-CN" sz="2400" dirty="0"/>
              <a:t>– (1/6)*(</a:t>
            </a:r>
            <a:r>
              <a:rPr lang="en-US" altLang="zh-CN" sz="2400" dirty="0" smtClean="0"/>
              <a:t>x[2]+</a:t>
            </a:r>
            <a:r>
              <a:rPr lang="en-US" altLang="zh-CN" sz="2400" dirty="0"/>
              <a:t>x[3]+x[4]+x[5]+x[6]) = 1</a:t>
            </a:r>
          </a:p>
          <a:p>
            <a:r>
              <a:rPr lang="en-US" altLang="zh-CN" sz="2400" dirty="0" smtClean="0"/>
              <a:t>(</a:t>
            </a:r>
            <a:r>
              <a:rPr lang="en-US" altLang="zh-CN" sz="2400" dirty="0"/>
              <a:t>5/6</a:t>
            </a:r>
            <a:r>
              <a:rPr lang="en-US" altLang="zh-CN" sz="2400" dirty="0" smtClean="0"/>
              <a:t>)*x[2] – (</a:t>
            </a:r>
            <a:r>
              <a:rPr lang="en-US" altLang="zh-CN" sz="2400" dirty="0"/>
              <a:t>1/6</a:t>
            </a:r>
            <a:r>
              <a:rPr lang="en-US" altLang="zh-CN" sz="2400" dirty="0" smtClean="0"/>
              <a:t>)*(x[1]+x[3]+x[4]+x[5]+x[6]) = 1</a:t>
            </a:r>
          </a:p>
          <a:p>
            <a:r>
              <a:rPr lang="en-US" altLang="zh-CN" sz="2400" dirty="0"/>
              <a:t>(5/6)*</a:t>
            </a:r>
            <a:r>
              <a:rPr lang="en-US" altLang="zh-CN" sz="2400" dirty="0" smtClean="0"/>
              <a:t>x[3] </a:t>
            </a:r>
            <a:r>
              <a:rPr lang="en-US" altLang="zh-CN" sz="2400" dirty="0"/>
              <a:t>– (1/6)*(x[1]+</a:t>
            </a:r>
            <a:r>
              <a:rPr lang="en-US" altLang="zh-CN" sz="2400" dirty="0" smtClean="0"/>
              <a:t>x[2]+</a:t>
            </a:r>
            <a:r>
              <a:rPr lang="en-US" altLang="zh-CN" sz="2400" dirty="0"/>
              <a:t>x[4]+x[5]+x[6]) = 1</a:t>
            </a:r>
          </a:p>
          <a:p>
            <a:r>
              <a:rPr lang="en-US" altLang="zh-CN" sz="2400" dirty="0"/>
              <a:t>(5/6)*</a:t>
            </a:r>
            <a:r>
              <a:rPr lang="en-US" altLang="zh-CN" sz="2400" dirty="0" smtClean="0"/>
              <a:t>x[4] </a:t>
            </a:r>
            <a:r>
              <a:rPr lang="en-US" altLang="zh-CN" sz="2400" dirty="0"/>
              <a:t>– (1/6)*(x[1]+</a:t>
            </a:r>
            <a:r>
              <a:rPr lang="en-US" altLang="zh-CN" sz="2400" dirty="0" smtClean="0"/>
              <a:t>x[2]+x[3]+</a:t>
            </a:r>
            <a:r>
              <a:rPr lang="en-US" altLang="zh-CN" sz="2400" dirty="0"/>
              <a:t>x[5]+x[6]) = 1</a:t>
            </a:r>
          </a:p>
          <a:p>
            <a:r>
              <a:rPr lang="en-US" altLang="zh-CN" sz="2400" dirty="0"/>
              <a:t>(5/6)*</a:t>
            </a:r>
            <a:r>
              <a:rPr lang="en-US" altLang="zh-CN" sz="2400" dirty="0" smtClean="0"/>
              <a:t>x[5] </a:t>
            </a:r>
            <a:r>
              <a:rPr lang="en-US" altLang="zh-CN" sz="2400" dirty="0"/>
              <a:t>– (1/6)*(x[1]+</a:t>
            </a:r>
            <a:r>
              <a:rPr lang="en-US" altLang="zh-CN" sz="2400" dirty="0" smtClean="0"/>
              <a:t>x[2]+x[3]+x[4]+</a:t>
            </a:r>
            <a:r>
              <a:rPr lang="en-US" altLang="zh-CN" sz="2400" dirty="0"/>
              <a:t>x[6]) = 1</a:t>
            </a:r>
          </a:p>
          <a:p>
            <a:r>
              <a:rPr lang="en-US" altLang="zh-CN" sz="2400" dirty="0" smtClean="0"/>
              <a:t>X[6] = 0</a:t>
            </a:r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561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6.</a:t>
            </a:r>
            <a:r>
              <a:rPr lang="zh-CN" altLang="en-US" dirty="0" smtClean="0"/>
              <a:t>高斯消元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946784"/>
                <a:ext cx="9692640" cy="435133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 smtClean="0">
                    <a:solidFill>
                      <a:srgbClr val="99CCFF"/>
                    </a:solidFill>
                  </a:rPr>
                  <a:t>高斯消元</a:t>
                </a:r>
                <a:r>
                  <a:rPr lang="zh-CN" altLang="en-US" sz="2400" dirty="0" smtClean="0"/>
                  <a:t>：求解线性方程组</a:t>
                </a:r>
                <a:r>
                  <a:rPr lang="en-US" altLang="zh-CN" sz="2400" dirty="0" smtClean="0"/>
                  <a:t>Ax=B</a:t>
                </a:r>
                <a:r>
                  <a:rPr lang="zh-CN" altLang="en-US" sz="2400" dirty="0" smtClean="0"/>
                  <a:t>，具体原理见线性代数。</a:t>
                </a:r>
                <a:endParaRPr lang="en-US" altLang="zh-CN" sz="2400" dirty="0"/>
              </a:p>
              <a:p>
                <a:endParaRPr lang="en-US" altLang="zh-CN" sz="2400" dirty="0" smtClean="0"/>
              </a:p>
              <a:p>
                <a:r>
                  <a:rPr lang="zh-CN" altLang="en-US" sz="2400" dirty="0" smtClean="0"/>
                  <a:t>应用：高斯消元可以解决这样的一类问题，已知关于</a:t>
                </a:r>
                <a:r>
                  <a:rPr lang="en-US" altLang="zh-CN" sz="2400" dirty="0" smtClean="0"/>
                  <a:t>x=(X</a:t>
                </a:r>
                <a:r>
                  <a:rPr lang="en-US" altLang="zh-CN" sz="2400" baseline="-25000" dirty="0" smtClean="0"/>
                  <a:t>1</a:t>
                </a:r>
                <a:r>
                  <a:rPr lang="en-US" altLang="zh-CN" sz="2400" dirty="0" smtClean="0"/>
                  <a:t>,X</a:t>
                </a:r>
                <a:r>
                  <a:rPr lang="en-US" altLang="zh-CN" sz="2400" baseline="-25000" dirty="0" smtClean="0"/>
                  <a:t>2</a:t>
                </a:r>
                <a:r>
                  <a:rPr lang="en-US" altLang="zh-CN" sz="2400" dirty="0" smtClean="0"/>
                  <a:t>,…,</a:t>
                </a:r>
                <a:r>
                  <a:rPr lang="en-US" altLang="zh-CN" sz="2400" dirty="0" err="1" smtClean="0"/>
                  <a:t>X</a:t>
                </a:r>
                <a:r>
                  <a:rPr lang="en-US" altLang="zh-CN" sz="2400" baseline="-25000" dirty="0" err="1" smtClean="0"/>
                  <a:t>n</a:t>
                </a:r>
                <a:r>
                  <a:rPr lang="en-US" altLang="zh-CN" sz="2400" dirty="0" smtClean="0"/>
                  <a:t>)</a:t>
                </a:r>
                <a:r>
                  <a:rPr lang="zh-CN" altLang="en-US" sz="2400" dirty="0" smtClean="0"/>
                  <a:t>的</a:t>
                </a:r>
                <a:r>
                  <a:rPr lang="en-US" altLang="zh-CN" sz="2400" dirty="0" smtClean="0"/>
                  <a:t>n</a:t>
                </a:r>
                <a:r>
                  <a:rPr lang="zh-CN" altLang="en-US" sz="2400" dirty="0" smtClean="0"/>
                  <a:t>个线性方程组，求方程组的解向量</a:t>
                </a:r>
                <a:r>
                  <a:rPr lang="en-US" altLang="zh-CN" sz="2400" dirty="0" smtClean="0"/>
                  <a:t>x</a:t>
                </a:r>
                <a:r>
                  <a:rPr lang="zh-CN" altLang="en-US" sz="2400" dirty="0" smtClean="0"/>
                  <a:t>，时间复杂度</a:t>
                </a:r>
                <a:r>
                  <a:rPr lang="en-US" altLang="zh-CN" sz="2400" dirty="0" smtClean="0"/>
                  <a:t>O(n^3)</a:t>
                </a:r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例如：求解线性方程组</a:t>
                </a:r>
                <a:endParaRPr lang="en-US" altLang="zh-CN" sz="2400" dirty="0" smtClean="0"/>
              </a:p>
              <a:p>
                <a:pPr algn="just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 </m:t>
                        </m:r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=2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=3</m:t>
                            </m:r>
                          </m: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dirty="0" smtClean="0"/>
              </a:p>
              <a:p>
                <a:r>
                  <a:rPr lang="zh-CN" altLang="en-US" sz="2400" dirty="0" smtClean="0"/>
                  <a:t>解得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 smtClean="0"/>
                  <a:t> 。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946784"/>
                <a:ext cx="9692640" cy="4351337"/>
              </a:xfrm>
              <a:blipFill rotWithShape="0">
                <a:blip r:embed="rId3"/>
                <a:stretch>
                  <a:fillRect l="-440" t="-2101" r="-63" b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37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1-2】</a:t>
            </a:r>
            <a:r>
              <a:rPr lang="zh-CN" altLang="en-US" sz="2400" dirty="0" smtClean="0"/>
              <a:t>高斯消元模板。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第一部分</a:t>
            </a:r>
            <a:r>
              <a:rPr lang="en-US" altLang="zh-CN" sz="2400" dirty="0" smtClean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44" y="1069536"/>
            <a:ext cx="6139017" cy="477847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200" y="2649909"/>
            <a:ext cx="5998352" cy="376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7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Part I.   </a:t>
            </a:r>
            <a:r>
              <a:rPr lang="zh-CN" altLang="en-US" sz="2800" dirty="0" smtClean="0"/>
              <a:t>概率递推</a:t>
            </a:r>
            <a:endParaRPr lang="en-US" altLang="zh-CN" sz="2800" dirty="0" smtClean="0"/>
          </a:p>
          <a:p>
            <a:r>
              <a:rPr lang="en-US" altLang="zh-CN" sz="2800" dirty="0" smtClean="0"/>
              <a:t>Part II.  </a:t>
            </a:r>
            <a:r>
              <a:rPr lang="zh-CN" altLang="en-US" sz="2800" dirty="0" smtClean="0"/>
              <a:t>组合数学</a:t>
            </a:r>
            <a:endParaRPr lang="en-US" altLang="zh-CN" sz="2800" dirty="0"/>
          </a:p>
          <a:p>
            <a:endParaRPr lang="en-US" altLang="zh-CN" sz="28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240" y="3657600"/>
            <a:ext cx="2583271" cy="289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71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1-3】</a:t>
            </a:r>
            <a:r>
              <a:rPr lang="zh-CN" altLang="en-US" sz="2400" dirty="0" smtClean="0"/>
              <a:t>高斯消元模板。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第二部分</a:t>
            </a:r>
            <a:r>
              <a:rPr lang="en-US" altLang="zh-CN" sz="2400" dirty="0" smtClean="0"/>
              <a:t>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44" y="1104718"/>
            <a:ext cx="5875372" cy="504346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83554" y="1725658"/>
            <a:ext cx="6870958" cy="495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5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1872" y="427705"/>
            <a:ext cx="9418320" cy="1526458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讨论这样几个问题：</a:t>
            </a:r>
            <a:endParaRPr lang="en-US" altLang="zh-CN" sz="5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261872" y="2241754"/>
            <a:ext cx="9692640" cy="4351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>
                <a:solidFill>
                  <a:schemeClr val="tx1"/>
                </a:solidFill>
              </a:rPr>
              <a:t>(1) </a:t>
            </a:r>
            <a:r>
              <a:rPr lang="zh-CN" altLang="en-US" sz="2400" dirty="0" smtClean="0">
                <a:solidFill>
                  <a:schemeClr val="tx1"/>
                </a:solidFill>
              </a:rPr>
              <a:t>现在有</a:t>
            </a:r>
            <a:r>
              <a:rPr lang="en-US" altLang="zh-CN" sz="2400" dirty="0" smtClean="0">
                <a:solidFill>
                  <a:schemeClr val="tx1"/>
                </a:solidFill>
              </a:rPr>
              <a:t>9</a:t>
            </a:r>
            <a:r>
              <a:rPr lang="zh-CN" altLang="en-US" sz="2400" dirty="0" smtClean="0">
                <a:solidFill>
                  <a:schemeClr val="tx1"/>
                </a:solidFill>
              </a:rPr>
              <a:t>名同学，站成一排，有多少种不同的排法</a:t>
            </a:r>
            <a:r>
              <a:rPr lang="en-US" altLang="zh-CN" sz="2400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(2) </a:t>
            </a:r>
            <a:r>
              <a:rPr lang="zh-CN" altLang="en-US" sz="2400" dirty="0" smtClean="0">
                <a:solidFill>
                  <a:schemeClr val="tx1"/>
                </a:solidFill>
              </a:rPr>
              <a:t>如果</a:t>
            </a:r>
            <a:r>
              <a:rPr lang="en-US" altLang="zh-CN" sz="2400" dirty="0" smtClean="0">
                <a:solidFill>
                  <a:schemeClr val="tx1"/>
                </a:solidFill>
              </a:rPr>
              <a:t>A</a:t>
            </a:r>
            <a:r>
              <a:rPr lang="zh-CN" altLang="en-US" sz="2400" dirty="0" smtClean="0">
                <a:solidFill>
                  <a:schemeClr val="tx1"/>
                </a:solidFill>
              </a:rPr>
              <a:t>同学不能站两边，有多少种不同的排法</a:t>
            </a:r>
            <a:r>
              <a:rPr lang="en-US" altLang="zh-CN" sz="2400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(3) </a:t>
            </a:r>
            <a:r>
              <a:rPr lang="zh-CN" altLang="en-US" sz="2400" dirty="0" smtClean="0">
                <a:solidFill>
                  <a:schemeClr val="tx1"/>
                </a:solidFill>
              </a:rPr>
              <a:t>如果</a:t>
            </a:r>
            <a:r>
              <a:rPr lang="en-US" altLang="zh-CN" sz="2400" dirty="0" smtClean="0">
                <a:solidFill>
                  <a:schemeClr val="tx1"/>
                </a:solidFill>
              </a:rPr>
              <a:t>B</a:t>
            </a:r>
            <a:r>
              <a:rPr lang="zh-CN" altLang="en-US" sz="2400" dirty="0" smtClean="0">
                <a:solidFill>
                  <a:schemeClr val="tx1"/>
                </a:solidFill>
              </a:rPr>
              <a:t>同学和</a:t>
            </a:r>
            <a:r>
              <a:rPr lang="en-US" altLang="zh-CN" sz="2400" dirty="0" smtClean="0">
                <a:solidFill>
                  <a:schemeClr val="tx1"/>
                </a:solidFill>
              </a:rPr>
              <a:t>C</a:t>
            </a:r>
            <a:r>
              <a:rPr lang="zh-CN" altLang="en-US" sz="2400" dirty="0" smtClean="0">
                <a:solidFill>
                  <a:schemeClr val="tx1"/>
                </a:solidFill>
              </a:rPr>
              <a:t>同学必须相邻，有多少种不同的排法</a:t>
            </a:r>
            <a:r>
              <a:rPr lang="en-US" altLang="zh-CN" sz="2400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(4) </a:t>
            </a:r>
            <a:r>
              <a:rPr lang="zh-CN" altLang="en-US" sz="2400" dirty="0" smtClean="0">
                <a:solidFill>
                  <a:schemeClr val="tx1"/>
                </a:solidFill>
              </a:rPr>
              <a:t>如果</a:t>
            </a:r>
            <a:r>
              <a:rPr lang="en-US" altLang="zh-CN" sz="2400" dirty="0" smtClean="0">
                <a:solidFill>
                  <a:schemeClr val="tx1"/>
                </a:solidFill>
              </a:rPr>
              <a:t>E</a:t>
            </a:r>
            <a:r>
              <a:rPr lang="zh-CN" altLang="en-US" sz="2400" dirty="0" smtClean="0">
                <a:solidFill>
                  <a:schemeClr val="tx1"/>
                </a:solidFill>
              </a:rPr>
              <a:t>同学必须站在</a:t>
            </a:r>
            <a:r>
              <a:rPr lang="en-US" altLang="zh-CN" sz="2400" dirty="0" smtClean="0">
                <a:solidFill>
                  <a:schemeClr val="tx1"/>
                </a:solidFill>
              </a:rPr>
              <a:t>F</a:t>
            </a:r>
            <a:r>
              <a:rPr lang="zh-CN" altLang="en-US" sz="2400" dirty="0" smtClean="0">
                <a:solidFill>
                  <a:schemeClr val="tx1"/>
                </a:solidFill>
              </a:rPr>
              <a:t>同学左侧，有多少种不同的排法</a:t>
            </a:r>
            <a:r>
              <a:rPr lang="en-US" altLang="zh-CN" sz="2400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(5) </a:t>
            </a:r>
            <a:r>
              <a:rPr lang="zh-CN" altLang="en-US" sz="2400" dirty="0" smtClean="0">
                <a:solidFill>
                  <a:schemeClr val="tx1"/>
                </a:solidFill>
              </a:rPr>
              <a:t>如果其中有</a:t>
            </a:r>
            <a:r>
              <a:rPr lang="en-US" altLang="zh-CN" sz="2400" dirty="0" smtClean="0">
                <a:solidFill>
                  <a:schemeClr val="tx1"/>
                </a:solidFill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</a:rPr>
              <a:t>名男生，并且男生不能相邻，有多少种不同的排法</a:t>
            </a:r>
            <a:r>
              <a:rPr lang="en-US" altLang="zh-CN" sz="2400" dirty="0" smtClean="0">
                <a:solidFill>
                  <a:schemeClr val="tx1"/>
                </a:solidFill>
              </a:rPr>
              <a:t>?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(6) </a:t>
            </a:r>
            <a:r>
              <a:rPr lang="zh-CN" altLang="en-US" sz="2400" dirty="0" smtClean="0">
                <a:solidFill>
                  <a:schemeClr val="tx1"/>
                </a:solidFill>
              </a:rPr>
              <a:t>如果其中有</a:t>
            </a:r>
            <a:r>
              <a:rPr lang="en-US" altLang="zh-CN" sz="2400" dirty="0" smtClean="0">
                <a:solidFill>
                  <a:schemeClr val="tx1"/>
                </a:solidFill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</a:rPr>
              <a:t>名男生，要把</a:t>
            </a:r>
            <a:r>
              <a:rPr lang="en-US" altLang="zh-CN" sz="2400" dirty="0" smtClean="0">
                <a:solidFill>
                  <a:schemeClr val="tx1"/>
                </a:solidFill>
              </a:rPr>
              <a:t>9</a:t>
            </a:r>
            <a:r>
              <a:rPr lang="zh-CN" altLang="en-US" sz="2400" dirty="0" smtClean="0">
                <a:solidFill>
                  <a:schemeClr val="tx1"/>
                </a:solidFill>
              </a:rPr>
              <a:t>名同学排成</a:t>
            </a:r>
            <a:r>
              <a:rPr lang="en-US" altLang="zh-CN" sz="2400" dirty="0" smtClean="0">
                <a:solidFill>
                  <a:schemeClr val="tx1"/>
                </a:solidFill>
              </a:rPr>
              <a:t>3x3</a:t>
            </a:r>
            <a:r>
              <a:rPr lang="zh-CN" altLang="en-US" sz="2400" dirty="0" smtClean="0">
                <a:solidFill>
                  <a:schemeClr val="tx1"/>
                </a:solidFill>
              </a:rPr>
              <a:t>的方阵，并且这</a:t>
            </a:r>
            <a:r>
              <a:rPr lang="en-US" altLang="zh-CN" sz="2400" dirty="0" smtClean="0">
                <a:solidFill>
                  <a:schemeClr val="tx1"/>
                </a:solidFill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</a:rPr>
              <a:t>名男生不能站在同一条直线或者对角线上，有多少种不同的排法</a:t>
            </a:r>
            <a:r>
              <a:rPr lang="en-US" altLang="zh-CN" sz="2400" dirty="0" smtClean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2273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</a:t>
            </a:r>
            <a:r>
              <a:rPr lang="en-US" altLang="zh-CN" dirty="0" smtClean="0"/>
              <a:t>II </a:t>
            </a:r>
            <a:r>
              <a:rPr lang="en-US" altLang="zh-CN" dirty="0"/>
              <a:t>: </a:t>
            </a:r>
            <a:r>
              <a:rPr lang="zh-CN" altLang="en-US" dirty="0" smtClean="0"/>
              <a:t>组合数学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组合数的性质</a:t>
            </a:r>
            <a:r>
              <a:rPr lang="en-US" altLang="zh-CN" dirty="0" smtClean="0"/>
              <a:t>|</a:t>
            </a:r>
            <a:r>
              <a:rPr lang="zh-CN" altLang="en-US" dirty="0" smtClean="0"/>
              <a:t>组合数的计算</a:t>
            </a:r>
            <a:r>
              <a:rPr lang="en-US" altLang="zh-CN" dirty="0" smtClean="0"/>
              <a:t>|</a:t>
            </a:r>
            <a:r>
              <a:rPr lang="zh-CN" altLang="en-US" dirty="0" smtClean="0"/>
              <a:t>组合数的应用</a:t>
            </a:r>
            <a:endParaRPr lang="en-US" altLang="zh-CN" dirty="0" smtClean="0"/>
          </a:p>
          <a:p>
            <a:r>
              <a:rPr lang="zh-CN" altLang="en-US" dirty="0" smtClean="0"/>
              <a:t>错排问题</a:t>
            </a:r>
            <a:r>
              <a:rPr lang="en-US" altLang="zh-CN" dirty="0" smtClean="0"/>
              <a:t>|</a:t>
            </a:r>
            <a:r>
              <a:rPr lang="zh-CN" altLang="en-US" dirty="0"/>
              <a:t>卡特兰</a:t>
            </a:r>
            <a:r>
              <a:rPr lang="zh-CN" altLang="en-US" dirty="0" smtClean="0"/>
              <a:t>数</a:t>
            </a:r>
            <a:r>
              <a:rPr lang="en-US" altLang="zh-CN" dirty="0" smtClean="0"/>
              <a:t>|</a:t>
            </a:r>
            <a:r>
              <a:rPr lang="zh-CN" altLang="en-US" dirty="0" smtClean="0"/>
              <a:t>容斥原理</a:t>
            </a:r>
            <a:r>
              <a:rPr lang="en-US" altLang="zh-CN" dirty="0" smtClean="0"/>
              <a:t>|</a:t>
            </a:r>
            <a:r>
              <a:rPr lang="zh-CN" altLang="en-US" dirty="0" smtClean="0"/>
              <a:t>鸽巢原理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0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组合数的性质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99CCFF"/>
                </a:solidFill>
              </a:rPr>
              <a:t>组合数的定义</a:t>
            </a:r>
            <a:r>
              <a:rPr lang="zh-CN" altLang="en-US" sz="2400" dirty="0" smtClean="0"/>
              <a:t>：从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个不同的元素中选出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个元素，共有</a:t>
            </a:r>
            <a:r>
              <a:rPr lang="en-US" altLang="zh-CN" sz="2400" dirty="0" smtClean="0"/>
              <a:t>C(</a:t>
            </a:r>
            <a:r>
              <a:rPr lang="en-US" altLang="zh-CN" sz="2400" dirty="0" err="1" smtClean="0"/>
              <a:t>n,m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中不同的选法。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5F5A5"/>
                </a:solidFill>
              </a:rPr>
              <a:t>计算方法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C(</a:t>
            </a:r>
            <a:r>
              <a:rPr lang="en-US" altLang="zh-CN" sz="2400" dirty="0" err="1" smtClean="0"/>
              <a:t>n,m</a:t>
            </a:r>
            <a:r>
              <a:rPr lang="en-US" altLang="zh-CN" sz="2400" dirty="0" smtClean="0"/>
              <a:t>)=n!/(m!*(n-m)!)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/>
              <a:t>性质</a:t>
            </a:r>
            <a:r>
              <a:rPr lang="en-US" altLang="zh-CN" sz="2400" dirty="0" smtClean="0"/>
              <a:t>1) C(</a:t>
            </a:r>
            <a:r>
              <a:rPr lang="en-US" altLang="zh-CN" sz="2400" dirty="0" err="1" smtClean="0"/>
              <a:t>n,k</a:t>
            </a:r>
            <a:r>
              <a:rPr lang="en-US" altLang="zh-CN" sz="2400" dirty="0" smtClean="0"/>
              <a:t>)=C(</a:t>
            </a:r>
            <a:r>
              <a:rPr lang="en-US" altLang="zh-CN" sz="2400" dirty="0" err="1" smtClean="0"/>
              <a:t>n,n</a:t>
            </a:r>
            <a:r>
              <a:rPr lang="en-US" altLang="zh-CN" sz="2400" dirty="0" smtClean="0"/>
              <a:t>-k)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对称性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/>
              <a:t>性质</a:t>
            </a:r>
            <a:r>
              <a:rPr lang="en-US" altLang="zh-CN" sz="2400" dirty="0" smtClean="0"/>
              <a:t>2) C(n,k-1)+C(</a:t>
            </a:r>
            <a:r>
              <a:rPr lang="en-US" altLang="zh-CN" sz="2400" dirty="0" err="1" smtClean="0"/>
              <a:t>n,k</a:t>
            </a:r>
            <a:r>
              <a:rPr lang="en-US" altLang="zh-CN" sz="2400" dirty="0" smtClean="0"/>
              <a:t>)=C(n+1,k)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递推公式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/>
              <a:t>性质</a:t>
            </a:r>
            <a:r>
              <a:rPr lang="en-US" altLang="zh-CN" sz="2400" dirty="0" smtClean="0"/>
              <a:t>3</a:t>
            </a:r>
            <a:r>
              <a:rPr lang="en-US" altLang="zh-CN" sz="2400" dirty="0"/>
              <a:t>) ΣC(</a:t>
            </a:r>
            <a:r>
              <a:rPr lang="en-US" altLang="zh-CN" sz="2400" dirty="0" err="1"/>
              <a:t>n,i</a:t>
            </a:r>
            <a:r>
              <a:rPr lang="en-US" altLang="zh-CN" sz="2400" dirty="0" smtClean="0"/>
              <a:t>)=C(n,0)+C(n,1)+…+C(</a:t>
            </a:r>
            <a:r>
              <a:rPr lang="en-US" altLang="zh-CN" sz="2400" dirty="0" err="1" smtClean="0"/>
              <a:t>n,n</a:t>
            </a:r>
            <a:r>
              <a:rPr lang="en-US" altLang="zh-CN" sz="2400" dirty="0" smtClean="0"/>
              <a:t>)=2^n</a:t>
            </a:r>
            <a:r>
              <a:rPr lang="zh-CN" altLang="en-US" sz="2400" dirty="0" smtClean="0"/>
              <a:t>。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横向求和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/>
              <a:t>性质</a:t>
            </a:r>
            <a:r>
              <a:rPr lang="en-US" altLang="zh-CN" sz="2400" dirty="0" smtClean="0"/>
              <a:t>4) </a:t>
            </a:r>
            <a:r>
              <a:rPr lang="zh-CN" altLang="en-US" sz="2400" dirty="0" smtClean="0"/>
              <a:t>若</a:t>
            </a:r>
            <a:r>
              <a:rPr lang="en-US" altLang="zh-CN" sz="2400" dirty="0" err="1" smtClean="0"/>
              <a:t>n&amp;m</a:t>
            </a:r>
            <a:r>
              <a:rPr lang="en-US" altLang="zh-CN" sz="2400" dirty="0" smtClean="0"/>
              <a:t>==m</a:t>
            </a:r>
            <a:r>
              <a:rPr lang="zh-CN" altLang="en-US" sz="2400" dirty="0" smtClean="0"/>
              <a:t>，则</a:t>
            </a:r>
            <a:r>
              <a:rPr lang="en-US" altLang="zh-CN" sz="2400" dirty="0" smtClean="0"/>
              <a:t>C(</a:t>
            </a:r>
            <a:r>
              <a:rPr lang="en-US" altLang="zh-CN" sz="2400" dirty="0" err="1" smtClean="0"/>
              <a:t>n,m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为奇数。</a:t>
            </a:r>
            <a:r>
              <a:rPr lang="en-US" altLang="zh-CN" sz="2400" dirty="0" smtClean="0"/>
              <a:t>(Lucas</a:t>
            </a:r>
            <a:r>
              <a:rPr lang="zh-CN" altLang="en-US" sz="2400" dirty="0" smtClean="0"/>
              <a:t>定理</a:t>
            </a:r>
            <a:r>
              <a:rPr lang="en-US" altLang="zh-CN" sz="2400" dirty="0" smtClean="0"/>
              <a:t>)</a:t>
            </a:r>
          </a:p>
          <a:p>
            <a:r>
              <a:rPr lang="en-US" altLang="zh-CN" sz="2400" dirty="0" smtClean="0"/>
              <a:t>(</a:t>
            </a:r>
            <a:r>
              <a:rPr lang="zh-CN" altLang="en-US" sz="2400" dirty="0" smtClean="0"/>
              <a:t>性质</a:t>
            </a:r>
            <a:r>
              <a:rPr lang="en-US" altLang="zh-CN" sz="2400" dirty="0" smtClean="0"/>
              <a:t>5) </a:t>
            </a:r>
            <a:r>
              <a:rPr lang="zh-CN" altLang="en-US" sz="2400" dirty="0" smtClean="0"/>
              <a:t>若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为质数，则</a:t>
            </a:r>
            <a:r>
              <a:rPr lang="en-US" altLang="zh-CN" sz="2400" dirty="0" smtClean="0"/>
              <a:t>C(</a:t>
            </a:r>
            <a:r>
              <a:rPr lang="en-US" altLang="zh-CN" sz="2400" dirty="0" err="1" smtClean="0"/>
              <a:t>p,k</a:t>
            </a:r>
            <a:r>
              <a:rPr lang="en-US" altLang="zh-CN" sz="2400" dirty="0" smtClean="0"/>
              <a:t>)%p=0</a:t>
            </a:r>
            <a:r>
              <a:rPr lang="zh-CN" altLang="en-US" sz="2400" dirty="0" smtClean="0"/>
              <a:t>，其中</a:t>
            </a:r>
            <a:r>
              <a:rPr lang="en-US" altLang="zh-CN" sz="2400" dirty="0" smtClean="0"/>
              <a:t>1&lt;=k&lt;=n-1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9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组合数的性质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前几个组合数打表结果如下：</a:t>
            </a:r>
            <a:endParaRPr lang="en-US" altLang="zh-CN" sz="2400" dirty="0" smtClean="0"/>
          </a:p>
          <a:p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特别注意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C(30,15)=155117520</a:t>
            </a:r>
            <a:r>
              <a:rPr lang="zh-CN" altLang="en-US" sz="2400" dirty="0" smtClean="0"/>
              <a:t>，</a:t>
            </a:r>
            <a:r>
              <a:rPr lang="en-US" altLang="zh-CN" sz="2400" dirty="0"/>
              <a:t>C(64,32</a:t>
            </a:r>
            <a:r>
              <a:rPr lang="en-US" altLang="zh-CN" sz="2400" dirty="0" smtClean="0"/>
              <a:t>)=1.83x10^18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24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186134"/>
              </p:ext>
            </p:extLst>
          </p:nvPr>
        </p:nvGraphicFramePr>
        <p:xfrm>
          <a:off x="1553029" y="2508464"/>
          <a:ext cx="4789712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8714"/>
                <a:gridCol w="598714"/>
                <a:gridCol w="598714"/>
                <a:gridCol w="598714"/>
                <a:gridCol w="598714"/>
                <a:gridCol w="598714"/>
                <a:gridCol w="598714"/>
                <a:gridCol w="598714"/>
              </a:tblGrid>
              <a:tr h="383128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</a:tr>
              <a:tr h="383128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</a:tr>
              <a:tr h="383128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</a:tr>
              <a:tr h="383128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</a:tr>
              <a:tr h="383128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</a:tr>
              <a:tr h="383128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/>
                    </a:p>
                  </a:txBody>
                  <a:tcPr/>
                </a:tc>
              </a:tr>
              <a:tr h="383128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6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/>
                </a:tc>
              </a:tr>
              <a:tr h="383128"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35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21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7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/>
                        <a:t>1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8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组合数的计算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组合数的计算方法：</a:t>
            </a:r>
            <a:endParaRPr lang="en-US" altLang="zh-CN" sz="2400" dirty="0" smtClean="0"/>
          </a:p>
          <a:p>
            <a:r>
              <a:rPr lang="en-US" altLang="zh-CN" sz="2400" dirty="0" smtClean="0"/>
              <a:t>(1) </a:t>
            </a:r>
            <a:r>
              <a:rPr lang="zh-CN" altLang="en-US" sz="2400" dirty="0" smtClean="0"/>
              <a:t>直接用定义计算，时间复杂度</a:t>
            </a:r>
            <a:r>
              <a:rPr lang="en-US" altLang="zh-CN" sz="2400" dirty="0" smtClean="0"/>
              <a:t>O(m)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(2) </a:t>
            </a:r>
            <a:r>
              <a:rPr lang="zh-CN" altLang="en-US" sz="2400" dirty="0" smtClean="0"/>
              <a:t>通过递推关系打表，</a:t>
            </a:r>
            <a:r>
              <a:rPr lang="en-US" altLang="zh-CN" sz="2400" dirty="0" smtClean="0"/>
              <a:t>O(n^2)</a:t>
            </a:r>
            <a:r>
              <a:rPr lang="zh-CN" altLang="en-US" sz="2400" dirty="0" smtClean="0"/>
              <a:t>打表，</a:t>
            </a:r>
            <a:r>
              <a:rPr lang="en-US" altLang="zh-CN" sz="2400" dirty="0" smtClean="0"/>
              <a:t>O(1)</a:t>
            </a:r>
            <a:r>
              <a:rPr lang="zh-CN" altLang="en-US" sz="2400" dirty="0" smtClean="0"/>
              <a:t>查询。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注意</a:t>
            </a:r>
            <a:r>
              <a:rPr lang="zh-CN" altLang="en-US" sz="2400" dirty="0" smtClean="0"/>
              <a:t>：上述方法在不取模的情况下要求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的范围非常小。</a:t>
            </a:r>
            <a:endParaRPr lang="en-US" altLang="zh-CN" sz="2400" dirty="0" smtClean="0"/>
          </a:p>
          <a:p>
            <a:r>
              <a:rPr lang="zh-CN" altLang="en-US" sz="2400" dirty="0" smtClean="0"/>
              <a:t>以下是组合数取模的计算方法：</a:t>
            </a:r>
            <a:endParaRPr lang="en-US" altLang="zh-CN" sz="2400" dirty="0" smtClean="0"/>
          </a:p>
          <a:p>
            <a:r>
              <a:rPr lang="en-US" altLang="zh-CN" sz="2400" dirty="0" smtClean="0"/>
              <a:t>(3) </a:t>
            </a:r>
            <a:r>
              <a:rPr lang="zh-CN" altLang="en-US" sz="2400" dirty="0" smtClean="0"/>
              <a:t>卢卡斯定理，要求模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比较小，时间复杂度</a:t>
            </a:r>
            <a:r>
              <a:rPr lang="en-US" altLang="zh-CN" sz="2400" dirty="0" smtClean="0"/>
              <a:t>O(</a:t>
            </a:r>
            <a:r>
              <a:rPr lang="en-US" altLang="zh-CN" sz="2400" dirty="0" err="1" smtClean="0"/>
              <a:t>plog</a:t>
            </a:r>
            <a:r>
              <a:rPr lang="en-US" altLang="zh-CN" sz="2400" dirty="0" smtClean="0"/>
              <a:t>(n))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(4) </a:t>
            </a:r>
            <a:r>
              <a:rPr lang="zh-CN" altLang="en-US" sz="2400" dirty="0" smtClean="0"/>
              <a:t>预处理阶乘逆元表，要求模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为质数，</a:t>
            </a:r>
            <a:r>
              <a:rPr lang="en-US" altLang="zh-CN" sz="2400" dirty="0" smtClean="0"/>
              <a:t>O(n)</a:t>
            </a:r>
            <a:r>
              <a:rPr lang="zh-CN" altLang="en-US" sz="2400" dirty="0" smtClean="0"/>
              <a:t>打表，</a:t>
            </a:r>
            <a:r>
              <a:rPr lang="en-US" altLang="zh-CN" sz="2400" dirty="0" smtClean="0"/>
              <a:t>O(1)</a:t>
            </a:r>
            <a:r>
              <a:rPr lang="zh-CN" altLang="en-US" sz="2400" dirty="0" smtClean="0"/>
              <a:t>查询。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25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组合数的计算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方法</a:t>
            </a:r>
            <a:r>
              <a:rPr lang="en-US" altLang="zh-CN" sz="2400" dirty="0" smtClean="0"/>
              <a:t>1】</a:t>
            </a:r>
            <a:r>
              <a:rPr lang="zh-CN" altLang="en-US" sz="2400" dirty="0" smtClean="0"/>
              <a:t>组合数的定义。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组合数的横向递推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2400" dirty="0" smtClean="0"/>
              <a:t>可以用</a:t>
            </a:r>
            <a:r>
              <a:rPr lang="en-US" altLang="zh-CN" sz="2400" dirty="0" smtClean="0"/>
              <a:t>O(n)</a:t>
            </a:r>
            <a:r>
              <a:rPr lang="zh-CN" altLang="en-US" sz="2400" dirty="0" smtClean="0"/>
              <a:t>的时间求出</a:t>
            </a:r>
            <a:r>
              <a:rPr lang="en-US" altLang="zh-CN" sz="2400" dirty="0" smtClean="0"/>
              <a:t>C(n,0)~C(</a:t>
            </a:r>
            <a:r>
              <a:rPr lang="en-US" altLang="zh-CN" sz="2400" dirty="0" err="1" smtClean="0"/>
              <a:t>n,n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递推关系如下：</a:t>
            </a:r>
            <a:r>
              <a:rPr lang="en-US" altLang="zh-CN" sz="2400" dirty="0" smtClean="0"/>
              <a:t>C(n,0)=1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C(n,k+1)=C(</a:t>
            </a:r>
            <a:r>
              <a:rPr lang="en-US" altLang="zh-CN" sz="2400" dirty="0" err="1" smtClean="0"/>
              <a:t>n,k</a:t>
            </a:r>
            <a:r>
              <a:rPr lang="en-US" altLang="zh-CN" sz="2400" dirty="0" smtClean="0"/>
              <a:t>)*(n-k)/(k+1)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注意乘法溢出，如果要取模则需要预处理逆元。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34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/>
              <a:t>2</a:t>
            </a:r>
            <a:r>
              <a:rPr lang="en-US" altLang="zh-CN" sz="2400" dirty="0" smtClean="0"/>
              <a:t>-1】</a:t>
            </a:r>
            <a:r>
              <a:rPr lang="zh-CN" altLang="en-US" sz="2400" dirty="0" smtClean="0"/>
              <a:t>组合数的定义计算法。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1872" y="1099456"/>
            <a:ext cx="9066656" cy="258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5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组合数的计算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方法</a:t>
            </a:r>
            <a:r>
              <a:rPr lang="en-US" altLang="zh-CN" sz="2400" dirty="0" smtClean="0"/>
              <a:t>2】</a:t>
            </a:r>
            <a:r>
              <a:rPr lang="zh-CN" altLang="en-US" sz="2400" dirty="0" smtClean="0"/>
              <a:t>组合数的线性递推公式。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杨辉三角，纵向递推</a:t>
            </a:r>
            <a:r>
              <a:rPr lang="en-US" altLang="zh-CN" sz="2400" dirty="0" smtClean="0"/>
              <a:t>)</a:t>
            </a:r>
          </a:p>
          <a:p>
            <a:r>
              <a:rPr lang="zh-CN" altLang="en-US" sz="2400" dirty="0" smtClean="0"/>
              <a:t>可以用</a:t>
            </a:r>
            <a:r>
              <a:rPr lang="en-US" altLang="zh-CN" sz="2400" dirty="0" smtClean="0"/>
              <a:t>O(n^2)</a:t>
            </a:r>
            <a:r>
              <a:rPr lang="zh-CN" altLang="en-US" sz="2400" dirty="0" smtClean="0"/>
              <a:t>的时间求出</a:t>
            </a:r>
            <a:r>
              <a:rPr lang="en-US" altLang="zh-CN" sz="2400" dirty="0" smtClean="0"/>
              <a:t>C(0,0)~C(</a:t>
            </a:r>
            <a:r>
              <a:rPr lang="en-US" altLang="zh-CN" sz="2400" dirty="0" err="1" smtClean="0"/>
              <a:t>n,n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递推关系如下：</a:t>
            </a:r>
            <a:r>
              <a:rPr lang="en-US" altLang="zh-CN" sz="2400" dirty="0" smtClean="0"/>
              <a:t>C(i,0)=1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C(</a:t>
            </a:r>
            <a:r>
              <a:rPr lang="en-US" altLang="zh-CN" sz="2400" dirty="0" err="1" smtClean="0"/>
              <a:t>i,j</a:t>
            </a:r>
            <a:r>
              <a:rPr lang="en-US" altLang="zh-CN" sz="2400" dirty="0" smtClean="0"/>
              <a:t>)=C(i-1,j-1)+C(i-1,j)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相比于乘法运算，加法的递推不容易溢出。</a:t>
            </a:r>
            <a:endParaRPr lang="en-US" altLang="zh-CN" sz="2400" dirty="0" smtClean="0"/>
          </a:p>
          <a:p>
            <a:r>
              <a:rPr lang="zh-CN" altLang="en-US" sz="2400" dirty="0" smtClean="0"/>
              <a:t>注意在不取模的情况下，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不能超过</a:t>
            </a:r>
            <a:r>
              <a:rPr lang="en-US" altLang="zh-CN" sz="2400" dirty="0" smtClean="0"/>
              <a:t>64</a:t>
            </a:r>
            <a:r>
              <a:rPr lang="zh-CN" altLang="en-US" sz="2400" dirty="0" smtClean="0"/>
              <a:t>。在取模的情况下，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主要受到空间的限制，大概是</a:t>
            </a:r>
            <a:r>
              <a:rPr lang="en-US" altLang="zh-CN" sz="2400" dirty="0" smtClean="0"/>
              <a:t>3000</a:t>
            </a:r>
            <a:r>
              <a:rPr lang="zh-CN" altLang="en-US" sz="2400" dirty="0" smtClean="0"/>
              <a:t>以内。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05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2-2】</a:t>
            </a:r>
            <a:r>
              <a:rPr lang="zh-CN" altLang="en-US" sz="2400" dirty="0" smtClean="0"/>
              <a:t>组合数的线性递推计算法。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1870" y="1131207"/>
            <a:ext cx="9774716" cy="471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9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I : </a:t>
            </a:r>
            <a:r>
              <a:rPr lang="zh-CN" altLang="en-US" dirty="0" smtClean="0"/>
              <a:t>概率递推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条件概率</a:t>
            </a:r>
            <a:r>
              <a:rPr lang="en-US" altLang="zh-CN" dirty="0" smtClean="0"/>
              <a:t>|</a:t>
            </a:r>
            <a:r>
              <a:rPr lang="zh-CN" altLang="en-US" dirty="0" smtClean="0"/>
              <a:t>状态转移矩阵</a:t>
            </a:r>
            <a:r>
              <a:rPr lang="en-US" altLang="zh-CN" dirty="0"/>
              <a:t>|</a:t>
            </a:r>
            <a:r>
              <a:rPr lang="zh-CN" altLang="en-US" dirty="0"/>
              <a:t>矩阵快速幂</a:t>
            </a:r>
            <a:r>
              <a:rPr lang="en-US" altLang="zh-CN" dirty="0" smtClean="0"/>
              <a:t>|</a:t>
            </a:r>
            <a:r>
              <a:rPr lang="zh-CN" altLang="en-US" dirty="0" smtClean="0"/>
              <a:t>数学期望</a:t>
            </a:r>
            <a:r>
              <a:rPr lang="en-US" altLang="zh-CN" dirty="0" smtClean="0"/>
              <a:t>|</a:t>
            </a:r>
            <a:r>
              <a:rPr lang="zh-CN" altLang="en-US" dirty="0"/>
              <a:t>概率</a:t>
            </a:r>
            <a:r>
              <a:rPr lang="en-US" altLang="zh-CN" dirty="0" err="1" smtClean="0"/>
              <a:t>dp</a:t>
            </a:r>
            <a:r>
              <a:rPr lang="en-US" altLang="zh-CN" dirty="0" smtClean="0"/>
              <a:t>|</a:t>
            </a:r>
            <a:r>
              <a:rPr lang="zh-CN" altLang="en-US" dirty="0"/>
              <a:t>高斯消元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0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组合数的计算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方法</a:t>
            </a:r>
            <a:r>
              <a:rPr lang="en-US" altLang="zh-CN" sz="2400" dirty="0" smtClean="0"/>
              <a:t>3】</a:t>
            </a:r>
            <a:r>
              <a:rPr lang="zh-CN" altLang="en-US" sz="2400" dirty="0" smtClean="0"/>
              <a:t>卢卡斯定理。</a:t>
            </a:r>
            <a:r>
              <a:rPr lang="en-US" altLang="zh-CN" sz="2400" dirty="0" smtClean="0"/>
              <a:t>(Lucas)</a:t>
            </a:r>
          </a:p>
          <a:p>
            <a:r>
              <a:rPr lang="zh-CN" altLang="en-US" sz="2400" dirty="0" smtClean="0">
                <a:solidFill>
                  <a:srgbClr val="99CCFF"/>
                </a:solidFill>
              </a:rPr>
              <a:t>卢卡斯定理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设</a:t>
            </a:r>
            <a:r>
              <a:rPr lang="en-US" altLang="zh-CN" sz="2400" dirty="0"/>
              <a:t>N</a:t>
            </a:r>
            <a:r>
              <a:rPr lang="zh-CN" altLang="en-US" sz="2400" dirty="0" smtClean="0"/>
              <a:t>和</a:t>
            </a:r>
            <a:r>
              <a:rPr lang="en-US" altLang="zh-CN" sz="2400" dirty="0"/>
              <a:t>M</a:t>
            </a:r>
            <a:r>
              <a:rPr lang="zh-CN" altLang="en-US" sz="2400" dirty="0" smtClean="0"/>
              <a:t>是较大的非负整数</a:t>
            </a:r>
            <a:r>
              <a:rPr lang="zh-CN" altLang="en-US" sz="2400" dirty="0"/>
              <a:t>，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是较小的质数，将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写成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进制数，设</a:t>
            </a:r>
            <a:r>
              <a:rPr lang="en-US" altLang="zh-CN" sz="2400" dirty="0"/>
              <a:t>N</a:t>
            </a:r>
            <a:r>
              <a:rPr lang="en-US" altLang="zh-CN" sz="2400" dirty="0" smtClean="0"/>
              <a:t>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M[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分别表示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在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进制下的第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位数，那么组合数</a:t>
            </a:r>
            <a:r>
              <a:rPr lang="en-US" altLang="zh-CN" sz="2400" dirty="0" smtClean="0"/>
              <a:t>C(N,M)%p</a:t>
            </a:r>
            <a:r>
              <a:rPr lang="zh-CN" altLang="en-US" sz="2400" dirty="0" smtClean="0"/>
              <a:t>可以写成</a:t>
            </a:r>
            <a:r>
              <a:rPr lang="el-GR" altLang="zh-CN" sz="2400" dirty="0" smtClean="0"/>
              <a:t>Π</a:t>
            </a:r>
            <a:r>
              <a:rPr lang="en-US" altLang="zh-CN" sz="2400" dirty="0" smtClean="0"/>
              <a:t>[C(a[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],b[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])]%p</a:t>
            </a:r>
            <a:r>
              <a:rPr lang="zh-CN" altLang="en-US" sz="2400" dirty="0" smtClean="0"/>
              <a:t>连乘的形式。</a:t>
            </a:r>
            <a:endParaRPr lang="en-US" altLang="zh-CN" sz="2400" dirty="0" smtClean="0"/>
          </a:p>
          <a:p>
            <a:r>
              <a:rPr lang="zh-CN" altLang="en-US" sz="2400" dirty="0" smtClean="0"/>
              <a:t>例如：把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写成二进制是</a:t>
            </a:r>
            <a:r>
              <a:rPr lang="en-US" altLang="zh-CN" sz="2400" dirty="0" smtClean="0"/>
              <a:t>(1011)</a:t>
            </a:r>
            <a:r>
              <a:rPr lang="zh-CN" altLang="en-US" sz="2400" dirty="0" smtClean="0"/>
              <a:t>，把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写成二进制是</a:t>
            </a:r>
            <a:r>
              <a:rPr lang="en-US" altLang="zh-CN" sz="2400" dirty="0" smtClean="0"/>
              <a:t>(0101)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因此</a:t>
            </a:r>
            <a:r>
              <a:rPr lang="en-US" altLang="zh-CN" sz="2400" dirty="0" smtClean="0"/>
              <a:t>C(11,5)%2=(C(1,0)*C(0,1)*C(1,0)*C(1,1))%2=0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r>
              <a:rPr lang="zh-CN" altLang="en-US" sz="2400" dirty="0" smtClean="0"/>
              <a:t>写成递归的形式：</a:t>
            </a:r>
            <a:r>
              <a:rPr lang="en-US" altLang="zh-CN" sz="2400" dirty="0" smtClean="0"/>
              <a:t>Lucas(</a:t>
            </a:r>
            <a:r>
              <a:rPr lang="en-US" altLang="zh-CN" sz="2400" dirty="0" err="1" smtClean="0"/>
              <a:t>n,m,p</a:t>
            </a:r>
            <a:r>
              <a:rPr lang="en-US" altLang="zh-CN" sz="2400" dirty="0" smtClean="0"/>
              <a:t>)=C(</a:t>
            </a:r>
            <a:r>
              <a:rPr lang="en-US" altLang="zh-CN" sz="2400" dirty="0" err="1" smtClean="0"/>
              <a:t>n%p,m%p</a:t>
            </a:r>
            <a:r>
              <a:rPr lang="en-US" altLang="zh-CN" sz="2400" dirty="0" smtClean="0"/>
              <a:t>)*Lucas(n/</a:t>
            </a:r>
            <a:r>
              <a:rPr lang="en-US" altLang="zh-CN" sz="2400" dirty="0" err="1" smtClean="0"/>
              <a:t>p,m</a:t>
            </a:r>
            <a:r>
              <a:rPr lang="en-US" altLang="zh-CN" sz="2400" dirty="0" smtClean="0"/>
              <a:t>/</a:t>
            </a:r>
            <a:r>
              <a:rPr lang="en-US" altLang="zh-CN" sz="2400" dirty="0" err="1" smtClean="0"/>
              <a:t>p,p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08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2-3】</a:t>
            </a:r>
            <a:r>
              <a:rPr lang="zh-CN" altLang="en-US" sz="2400" dirty="0" smtClean="0"/>
              <a:t>卢卡斯定理。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递归版本</a:t>
            </a:r>
            <a:r>
              <a:rPr lang="en-US" altLang="zh-CN" sz="2400" dirty="0" smtClean="0"/>
              <a:t>)</a:t>
            </a:r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r>
              <a:rPr lang="en-US" altLang="zh-CN" sz="2400" dirty="0"/>
              <a:t>【</a:t>
            </a:r>
            <a:r>
              <a:rPr lang="zh-CN" altLang="en-US" sz="2400" dirty="0"/>
              <a:t>代码</a:t>
            </a:r>
            <a:r>
              <a:rPr lang="en-US" altLang="zh-CN" sz="2400" dirty="0" smtClean="0"/>
              <a:t>2-4】</a:t>
            </a:r>
            <a:r>
              <a:rPr lang="zh-CN" altLang="en-US" sz="2400" dirty="0"/>
              <a:t>卢卡斯定理。</a:t>
            </a:r>
            <a:r>
              <a:rPr lang="en-US" altLang="zh-CN" sz="2400" dirty="0" smtClean="0"/>
              <a:t>(while</a:t>
            </a:r>
            <a:r>
              <a:rPr lang="zh-CN" altLang="en-US" sz="2400" dirty="0" smtClean="0"/>
              <a:t>循环版本</a:t>
            </a:r>
            <a:r>
              <a:rPr lang="en-US" altLang="zh-CN" sz="2400" dirty="0" smtClean="0"/>
              <a:t>)</a:t>
            </a:r>
            <a:endParaRPr lang="en-US" altLang="zh-CN" sz="2400" dirty="0"/>
          </a:p>
          <a:p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31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3185" y="3406008"/>
            <a:ext cx="9827044" cy="305758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185" y="1136562"/>
            <a:ext cx="9881327" cy="141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5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</a:t>
            </a:r>
            <a:r>
              <a:rPr lang="zh-CN" altLang="en-US" dirty="0" smtClean="0"/>
              <a:t>组合数的计算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方法</a:t>
            </a:r>
            <a:r>
              <a:rPr lang="en-US" altLang="zh-CN" sz="2400" dirty="0"/>
              <a:t>4</a:t>
            </a:r>
            <a:r>
              <a:rPr lang="en-US" altLang="zh-CN" sz="2400" dirty="0" smtClean="0"/>
              <a:t>】</a:t>
            </a:r>
            <a:r>
              <a:rPr lang="zh-CN" altLang="en-US" sz="2400" dirty="0" smtClean="0"/>
              <a:t>预处理阶乘逆元表。</a:t>
            </a:r>
            <a:endParaRPr lang="en-US" altLang="zh-CN" sz="2400" dirty="0" smtClean="0"/>
          </a:p>
          <a:p>
            <a:r>
              <a:rPr lang="zh-CN" altLang="en-US" sz="2400" dirty="0" smtClean="0"/>
              <a:t>使用定义式</a:t>
            </a:r>
            <a:r>
              <a:rPr lang="en-US" altLang="zh-CN" sz="2400" dirty="0" smtClean="0"/>
              <a:t>C(</a:t>
            </a:r>
            <a:r>
              <a:rPr lang="en-US" altLang="zh-CN" sz="2400" dirty="0" err="1" smtClean="0"/>
              <a:t>n,m</a:t>
            </a:r>
            <a:r>
              <a:rPr lang="en-US" altLang="zh-CN" sz="2400" dirty="0" smtClean="0"/>
              <a:t>)=n!/(m!*(n-m)!)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(1) </a:t>
            </a:r>
            <a:r>
              <a:rPr lang="zh-CN" altLang="en-US" sz="2400" dirty="0" smtClean="0"/>
              <a:t>用</a:t>
            </a:r>
            <a:r>
              <a:rPr lang="en-US" altLang="zh-CN" sz="2400" dirty="0" smtClean="0"/>
              <a:t>O(n)</a:t>
            </a:r>
            <a:r>
              <a:rPr lang="zh-CN" altLang="en-US" sz="2400" dirty="0"/>
              <a:t>的时间预处理逆元表</a:t>
            </a:r>
            <a:r>
              <a:rPr lang="en-US" altLang="zh-CN" sz="2400" dirty="0" err="1"/>
              <a:t>inv</a:t>
            </a:r>
            <a:r>
              <a:rPr lang="en-US" altLang="zh-CN" sz="2400" dirty="0"/>
              <a:t>[n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(2) </a:t>
            </a:r>
            <a:r>
              <a:rPr lang="zh-CN" altLang="en-US" sz="2400" dirty="0" smtClean="0"/>
              <a:t>预处理</a:t>
            </a:r>
            <a:r>
              <a:rPr lang="zh-CN" altLang="en-US" sz="2400" dirty="0"/>
              <a:t>阶乘表</a:t>
            </a:r>
            <a:r>
              <a:rPr lang="en-US" altLang="zh-CN" sz="2400" dirty="0" err="1"/>
              <a:t>fac</a:t>
            </a:r>
            <a:r>
              <a:rPr lang="en-US" altLang="zh-CN" sz="2400" dirty="0"/>
              <a:t>[n]=(</a:t>
            </a:r>
            <a:r>
              <a:rPr lang="en-US" altLang="zh-CN" sz="2400" dirty="0" err="1"/>
              <a:t>fac</a:t>
            </a:r>
            <a:r>
              <a:rPr lang="en-US" altLang="zh-CN" sz="2400" dirty="0"/>
              <a:t>[n-1]*n)%p=(n!)%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(3) </a:t>
            </a:r>
            <a:r>
              <a:rPr lang="zh-CN" altLang="en-US" sz="2400" dirty="0" smtClean="0"/>
              <a:t>预处理阶乘的逆元表</a:t>
            </a:r>
            <a:r>
              <a:rPr lang="en-US" altLang="zh-CN" sz="2400" dirty="0" err="1" smtClean="0"/>
              <a:t>invfac</a:t>
            </a:r>
            <a:r>
              <a:rPr lang="en-US" altLang="zh-CN" sz="2400" dirty="0" smtClean="0"/>
              <a:t>[n]=(</a:t>
            </a:r>
            <a:r>
              <a:rPr lang="en-US" altLang="zh-CN" sz="2400" dirty="0" err="1" smtClean="0"/>
              <a:t>invfac</a:t>
            </a:r>
            <a:r>
              <a:rPr lang="en-US" altLang="zh-CN" sz="2400" dirty="0" smtClean="0"/>
              <a:t>[n-1]*</a:t>
            </a:r>
            <a:r>
              <a:rPr lang="en-US" altLang="zh-CN" sz="2400" dirty="0" err="1" smtClean="0"/>
              <a:t>inv</a:t>
            </a:r>
            <a:r>
              <a:rPr lang="en-US" altLang="zh-CN" sz="2400" dirty="0" smtClean="0"/>
              <a:t>[n])%p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计算过程：</a:t>
            </a:r>
            <a:r>
              <a:rPr lang="en-US" altLang="zh-CN" sz="2400" dirty="0" smtClean="0"/>
              <a:t>C(</a:t>
            </a:r>
            <a:r>
              <a:rPr lang="en-US" altLang="zh-CN" sz="2400" dirty="0" err="1" smtClean="0"/>
              <a:t>n,m</a:t>
            </a:r>
            <a:r>
              <a:rPr lang="en-US" altLang="zh-CN" sz="2400" dirty="0" smtClean="0"/>
              <a:t>)=(</a:t>
            </a:r>
            <a:r>
              <a:rPr lang="en-US" altLang="zh-CN" sz="2400" dirty="0" err="1" smtClean="0"/>
              <a:t>fac</a:t>
            </a:r>
            <a:r>
              <a:rPr lang="en-US" altLang="zh-CN" sz="2400" dirty="0" smtClean="0"/>
              <a:t>[n]*(</a:t>
            </a:r>
            <a:r>
              <a:rPr lang="en-US" altLang="zh-CN" sz="2400" dirty="0" err="1" smtClean="0"/>
              <a:t>invfac</a:t>
            </a:r>
            <a:r>
              <a:rPr lang="en-US" altLang="zh-CN" sz="2400" dirty="0" smtClean="0"/>
              <a:t>[m]*</a:t>
            </a:r>
            <a:r>
              <a:rPr lang="en-US" altLang="zh-CN" sz="2400" dirty="0" err="1" smtClean="0"/>
              <a:t>invfac</a:t>
            </a:r>
            <a:r>
              <a:rPr lang="en-US" altLang="zh-CN" sz="2400" dirty="0" smtClean="0"/>
              <a:t>[n-m]%p))%p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注意：需要两次取模防止溢出。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29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2-5】</a:t>
            </a:r>
            <a:r>
              <a:rPr lang="zh-CN" altLang="en-US" sz="2400" dirty="0" smtClean="0"/>
              <a:t>预处理阶乘逆元求组合数。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33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1872" y="1043258"/>
            <a:ext cx="8934864" cy="538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1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3.</a:t>
            </a:r>
            <a:r>
              <a:rPr lang="zh-CN" altLang="en-US" dirty="0" smtClean="0"/>
              <a:t>组合数的应用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99CCFF"/>
                </a:solidFill>
              </a:rPr>
              <a:t>加法原理</a:t>
            </a:r>
            <a:r>
              <a:rPr lang="zh-CN" altLang="en-US" sz="2400" dirty="0" smtClean="0"/>
              <a:t>：假设事件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共有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种选取方式，事件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共有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种选取方式，并且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是</a:t>
            </a:r>
            <a:r>
              <a:rPr lang="zh-CN" altLang="en-US" sz="2400" dirty="0" smtClean="0">
                <a:solidFill>
                  <a:srgbClr val="F5F5A5"/>
                </a:solidFill>
              </a:rPr>
              <a:t>互斥事件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不能同时选取，交集为空集），那么选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或者选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的方案数是</a:t>
            </a:r>
            <a:r>
              <a:rPr lang="en-US" altLang="zh-CN" sz="2400" dirty="0" err="1" smtClean="0"/>
              <a:t>a+b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rgbClr val="99CCFF"/>
                </a:solidFill>
              </a:rPr>
              <a:t>乘法</a:t>
            </a:r>
            <a:r>
              <a:rPr lang="zh-CN" altLang="en-US" sz="2400" dirty="0">
                <a:solidFill>
                  <a:srgbClr val="99CCFF"/>
                </a:solidFill>
              </a:rPr>
              <a:t>原理</a:t>
            </a:r>
            <a:r>
              <a:rPr lang="zh-CN" altLang="en-US" sz="2400" dirty="0"/>
              <a:t>：假设事件</a:t>
            </a:r>
            <a:r>
              <a:rPr lang="en-US" altLang="zh-CN" sz="2400" dirty="0"/>
              <a:t>A</a:t>
            </a:r>
            <a:r>
              <a:rPr lang="zh-CN" altLang="en-US" sz="2400" dirty="0"/>
              <a:t>共有</a:t>
            </a:r>
            <a:r>
              <a:rPr lang="en-US" altLang="zh-CN" sz="2400" dirty="0"/>
              <a:t>a</a:t>
            </a:r>
            <a:r>
              <a:rPr lang="zh-CN" altLang="en-US" sz="2400" dirty="0"/>
              <a:t>种选取方式，事件</a:t>
            </a:r>
            <a:r>
              <a:rPr lang="en-US" altLang="zh-CN" sz="2400" dirty="0"/>
              <a:t>B</a:t>
            </a:r>
            <a:r>
              <a:rPr lang="zh-CN" altLang="en-US" sz="2400" dirty="0"/>
              <a:t>共有</a:t>
            </a:r>
            <a:r>
              <a:rPr lang="en-US" altLang="zh-CN" sz="2400" dirty="0"/>
              <a:t>b</a:t>
            </a:r>
            <a:r>
              <a:rPr lang="zh-CN" altLang="en-US" sz="2400" dirty="0"/>
              <a:t>种选取</a:t>
            </a:r>
            <a:r>
              <a:rPr lang="zh-CN" altLang="en-US" sz="2400" dirty="0" smtClean="0"/>
              <a:t>方式，并且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的选取</a:t>
            </a:r>
            <a:r>
              <a:rPr lang="zh-CN" altLang="en-US" sz="2400" dirty="0" smtClean="0">
                <a:solidFill>
                  <a:srgbClr val="F5F5A5"/>
                </a:solidFill>
              </a:rPr>
              <a:t>相互独立</a:t>
            </a:r>
            <a:r>
              <a:rPr lang="zh-CN" altLang="en-US" sz="2400" dirty="0" smtClean="0"/>
              <a:t>（选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的结果不会对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的选取产生影响），那么选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之后再选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的方案数是</a:t>
            </a:r>
            <a:r>
              <a:rPr lang="en-US" altLang="zh-CN" sz="2400" dirty="0" err="1" smtClean="0"/>
              <a:t>axb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68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组合数的应用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例题</a:t>
            </a:r>
            <a:r>
              <a:rPr lang="en-US" altLang="zh-CN" sz="2400" dirty="0" smtClean="0"/>
              <a:t>1】</a:t>
            </a:r>
            <a:r>
              <a:rPr lang="zh-CN" altLang="en-US" sz="2400" dirty="0" smtClean="0"/>
              <a:t>正整数拆分问题。已知正整数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，可以将它拆分为若干正整数之和，问共有多少种不同的拆法</a:t>
            </a:r>
            <a:r>
              <a:rPr lang="en-US" altLang="zh-CN" sz="2400" dirty="0" smtClean="0"/>
              <a:t>?</a:t>
            </a:r>
          </a:p>
          <a:p>
            <a:r>
              <a:rPr lang="zh-CN" altLang="en-US" sz="2400" dirty="0" smtClean="0"/>
              <a:t>例如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可以被拆成</a:t>
            </a:r>
            <a:r>
              <a:rPr lang="en-US" altLang="zh-CN" sz="2400" dirty="0" smtClean="0"/>
              <a:t>1+1+1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1+2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2+1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。其中</a:t>
            </a:r>
            <a:r>
              <a:rPr lang="en-US" altLang="zh-CN" sz="2400" dirty="0" smtClean="0"/>
              <a:t>1+2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2+1</a:t>
            </a:r>
            <a:r>
              <a:rPr lang="zh-CN" altLang="en-US" sz="2400" dirty="0" smtClean="0"/>
              <a:t>是两种不同的拆法。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设</a:t>
            </a:r>
            <a:r>
              <a:rPr lang="en-US" altLang="zh-CN" sz="2400" dirty="0" smtClean="0"/>
              <a:t>f(</a:t>
            </a:r>
            <a:r>
              <a:rPr lang="en-US" altLang="zh-CN" sz="2400" dirty="0" err="1" smtClean="0"/>
              <a:t>n,k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表示正整数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被拆成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个数的不同拆法。</a:t>
            </a:r>
            <a:endParaRPr lang="en-US" altLang="zh-CN" sz="2400" dirty="0"/>
          </a:p>
          <a:p>
            <a:r>
              <a:rPr lang="zh-CN" altLang="en-US" sz="2400" dirty="0" smtClean="0"/>
              <a:t>使用挡板法，</a:t>
            </a:r>
            <a:r>
              <a:rPr lang="en-US" altLang="zh-CN" sz="2400" dirty="0" smtClean="0"/>
              <a:t>f(</a:t>
            </a:r>
            <a:r>
              <a:rPr lang="en-US" altLang="zh-CN" sz="2400" dirty="0" err="1" smtClean="0"/>
              <a:t>n,k</a:t>
            </a:r>
            <a:r>
              <a:rPr lang="en-US" altLang="zh-CN" sz="2400" dirty="0" smtClean="0"/>
              <a:t>)=C(n-1,k-1)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所以</a:t>
            </a:r>
            <a:r>
              <a:rPr lang="en-US" altLang="zh-CN" sz="2400" dirty="0" smtClean="0"/>
              <a:t>S(n)=</a:t>
            </a:r>
            <a:r>
              <a:rPr lang="en-US" altLang="zh-CN" sz="2400" dirty="0" err="1" smtClean="0"/>
              <a:t>Σf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n,k</a:t>
            </a:r>
            <a:r>
              <a:rPr lang="en-US" altLang="zh-CN" sz="2400" dirty="0" smtClean="0"/>
              <a:t>)=ΣC(n-1,k-1)=2^(n-1)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88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组合数的应用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例题</a:t>
            </a:r>
            <a:r>
              <a:rPr lang="en-US" altLang="zh-CN" sz="2400" dirty="0" smtClean="0"/>
              <a:t>2】</a:t>
            </a:r>
            <a:r>
              <a:rPr lang="zh-CN" altLang="en-US" sz="2400" dirty="0" smtClean="0"/>
              <a:t>将五个人分成三组，每组至少一个人，共有多少种不同的分法</a:t>
            </a:r>
            <a:r>
              <a:rPr lang="en-US" altLang="zh-CN" sz="2400" dirty="0" smtClean="0"/>
              <a:t>?</a:t>
            </a:r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如果分组的元素是无差别的可以用挡板法。</a:t>
            </a:r>
            <a:endParaRPr lang="en-US" altLang="zh-CN" sz="2400" dirty="0" smtClean="0"/>
          </a:p>
          <a:p>
            <a:r>
              <a:rPr lang="zh-CN" altLang="en-US" sz="2400" dirty="0" smtClean="0"/>
              <a:t>对于这个题来说，需要分情况讨论：</a:t>
            </a:r>
            <a:endParaRPr lang="en-US" altLang="zh-CN" sz="2400" dirty="0" smtClean="0"/>
          </a:p>
          <a:p>
            <a:r>
              <a:rPr lang="zh-CN" altLang="en-US" sz="2400" dirty="0" smtClean="0"/>
              <a:t>若分成</a:t>
            </a:r>
            <a:r>
              <a:rPr lang="en-US" altLang="zh-CN" sz="2400" dirty="0" smtClean="0"/>
              <a:t>(1,2,2)</a:t>
            </a:r>
            <a:r>
              <a:rPr lang="zh-CN" altLang="en-US" sz="2400" dirty="0" smtClean="0"/>
              <a:t>形式，答案是</a:t>
            </a:r>
            <a:r>
              <a:rPr lang="en-US" altLang="zh-CN" sz="2400" dirty="0" smtClean="0"/>
              <a:t>3xC(5,1)</a:t>
            </a:r>
            <a:r>
              <a:rPr lang="en-US" altLang="zh-CN" sz="2400" dirty="0" err="1" smtClean="0"/>
              <a:t>xC</a:t>
            </a:r>
            <a:r>
              <a:rPr lang="en-US" altLang="zh-CN" sz="2400" dirty="0" smtClean="0"/>
              <a:t>(4,2)</a:t>
            </a:r>
            <a:r>
              <a:rPr lang="en-US" altLang="zh-CN" sz="2400" dirty="0" err="1" smtClean="0"/>
              <a:t>xC</a:t>
            </a:r>
            <a:r>
              <a:rPr lang="en-US" altLang="zh-CN" sz="2400" dirty="0" smtClean="0"/>
              <a:t>(2,2)=150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若分成</a:t>
            </a:r>
            <a:r>
              <a:rPr lang="en-US" altLang="zh-CN" sz="2400" dirty="0" smtClean="0"/>
              <a:t>(1,1,3)</a:t>
            </a:r>
            <a:r>
              <a:rPr lang="zh-CN" altLang="en-US" sz="2400" dirty="0" smtClean="0"/>
              <a:t>形式，答案是</a:t>
            </a:r>
            <a:r>
              <a:rPr lang="en-US" altLang="zh-CN" sz="2400" dirty="0" smtClean="0"/>
              <a:t>3xC(5,1)</a:t>
            </a:r>
            <a:r>
              <a:rPr lang="en-US" altLang="zh-CN" sz="2400" dirty="0" err="1" smtClean="0"/>
              <a:t>xC</a:t>
            </a:r>
            <a:r>
              <a:rPr lang="en-US" altLang="zh-CN" sz="2400" dirty="0" smtClean="0"/>
              <a:t>(4,1)</a:t>
            </a:r>
            <a:r>
              <a:rPr lang="en-US" altLang="zh-CN" sz="2400" dirty="0" err="1" smtClean="0"/>
              <a:t>xC</a:t>
            </a:r>
            <a:r>
              <a:rPr lang="en-US" altLang="zh-CN" sz="2400" dirty="0" smtClean="0"/>
              <a:t>(3,3)=60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根据加法原理，总共有</a:t>
            </a:r>
            <a:r>
              <a:rPr lang="en-US" altLang="zh-CN" sz="2400" dirty="0" smtClean="0"/>
              <a:t>150+60=210</a:t>
            </a:r>
            <a:r>
              <a:rPr lang="zh-CN" altLang="en-US" sz="2400" dirty="0" smtClean="0"/>
              <a:t>种不同的分法。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36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错排问题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例题</a:t>
            </a:r>
            <a:r>
              <a:rPr lang="en-US" altLang="zh-CN" sz="2400" dirty="0" smtClean="0"/>
              <a:t>3】</a:t>
            </a:r>
            <a:r>
              <a:rPr lang="zh-CN" altLang="en-US" sz="2400" dirty="0" smtClean="0"/>
              <a:t>已知有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个人，每个人都有属于自己的一顶帽子。现在要重新分配这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顶帽子，问有多少种不同的分配方法，使得这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个人都没有拿到自己原来的那顶帽子</a:t>
            </a:r>
            <a:r>
              <a:rPr lang="en-US" altLang="zh-CN" sz="2400" dirty="0" smtClean="0"/>
              <a:t>?</a:t>
            </a:r>
          </a:p>
          <a:p>
            <a:endParaRPr lang="en-US" altLang="zh-CN" sz="2400" dirty="0"/>
          </a:p>
          <a:p>
            <a:r>
              <a:rPr lang="zh-CN" altLang="en-US" sz="2400" dirty="0" smtClean="0"/>
              <a:t>例如：</a:t>
            </a:r>
            <a:endParaRPr lang="en-US" altLang="zh-CN" sz="2400" dirty="0" smtClean="0"/>
          </a:p>
          <a:p>
            <a:r>
              <a:rPr lang="zh-CN" altLang="en-US" sz="2400" dirty="0" smtClean="0"/>
              <a:t>当</a:t>
            </a:r>
            <a:r>
              <a:rPr lang="en-US" altLang="zh-CN" sz="2400" dirty="0" smtClean="0"/>
              <a:t>n=2</a:t>
            </a:r>
            <a:r>
              <a:rPr lang="zh-CN" altLang="en-US" sz="2400" dirty="0" smtClean="0"/>
              <a:t>时，有</a:t>
            </a:r>
            <a:r>
              <a:rPr lang="en-US" altLang="zh-CN" sz="2400" dirty="0" smtClean="0"/>
              <a:t>(a-&gt;</a:t>
            </a:r>
            <a:r>
              <a:rPr lang="en-US" altLang="zh-CN" sz="2400" dirty="0" err="1" smtClean="0"/>
              <a:t>B</a:t>
            </a:r>
            <a:r>
              <a:rPr lang="en-US" altLang="zh-CN" sz="2400" dirty="0" err="1"/>
              <a:t>,</a:t>
            </a:r>
            <a:r>
              <a:rPr lang="en-US" altLang="zh-CN" sz="2400" dirty="0" err="1" smtClean="0"/>
              <a:t>b</a:t>
            </a:r>
            <a:r>
              <a:rPr lang="en-US" altLang="zh-CN" sz="2400" dirty="0" smtClean="0"/>
              <a:t>-&gt;A)</a:t>
            </a:r>
            <a:r>
              <a:rPr lang="zh-CN" altLang="en-US" sz="2400" dirty="0" smtClean="0"/>
              <a:t>共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种分法。</a:t>
            </a:r>
            <a:endParaRPr lang="en-US" altLang="zh-CN" sz="2400" dirty="0" smtClean="0"/>
          </a:p>
          <a:p>
            <a:r>
              <a:rPr lang="zh-CN" altLang="en-US" sz="2400" dirty="0" smtClean="0"/>
              <a:t>当</a:t>
            </a:r>
            <a:r>
              <a:rPr lang="en-US" altLang="zh-CN" sz="2400" dirty="0" smtClean="0"/>
              <a:t>n=3</a:t>
            </a:r>
            <a:r>
              <a:rPr lang="zh-CN" altLang="en-US" sz="2400" dirty="0" smtClean="0"/>
              <a:t>时，有</a:t>
            </a:r>
            <a:r>
              <a:rPr lang="en-US" altLang="zh-CN" sz="2400" dirty="0" smtClean="0"/>
              <a:t>(a-&gt;</a:t>
            </a:r>
            <a:r>
              <a:rPr lang="en-US" altLang="zh-CN" sz="2400" dirty="0" err="1" smtClean="0"/>
              <a:t>B,b</a:t>
            </a:r>
            <a:r>
              <a:rPr lang="en-US" altLang="zh-CN" sz="2400" dirty="0" smtClean="0"/>
              <a:t>-&gt;</a:t>
            </a:r>
            <a:r>
              <a:rPr lang="en-US" altLang="zh-CN" sz="2400" dirty="0" err="1" smtClean="0"/>
              <a:t>C,c</a:t>
            </a:r>
            <a:r>
              <a:rPr lang="en-US" altLang="zh-CN" sz="2400" dirty="0" smtClean="0"/>
              <a:t>-&gt;A)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(a-&gt;</a:t>
            </a:r>
            <a:r>
              <a:rPr lang="en-US" altLang="zh-CN" sz="2400" dirty="0" err="1" smtClean="0"/>
              <a:t>C,b</a:t>
            </a:r>
            <a:r>
              <a:rPr lang="en-US" altLang="zh-CN" sz="2400" dirty="0" smtClean="0"/>
              <a:t>-&gt;</a:t>
            </a:r>
            <a:r>
              <a:rPr lang="en-US" altLang="zh-CN" sz="2400" dirty="0" err="1" smtClean="0"/>
              <a:t>A,c</a:t>
            </a:r>
            <a:r>
              <a:rPr lang="en-US" altLang="zh-CN" sz="2400" dirty="0" smtClean="0"/>
              <a:t>-&gt;B)</a:t>
            </a:r>
            <a:r>
              <a:rPr lang="zh-CN" altLang="en-US" sz="2400" dirty="0" smtClean="0"/>
              <a:t>共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种分法。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45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</a:t>
            </a:r>
            <a:r>
              <a:rPr lang="zh-CN" altLang="en-US" dirty="0" smtClean="0"/>
              <a:t>错排问题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946784"/>
                <a:ext cx="9692640" cy="435133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 smtClean="0">
                    <a:solidFill>
                      <a:srgbClr val="99CCFF"/>
                    </a:solidFill>
                  </a:rPr>
                  <a:t>错排公式</a:t>
                </a:r>
                <a:r>
                  <a:rPr lang="zh-CN" altLang="en-US" sz="2400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!(1−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1!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(−1)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递推形式：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endParaRPr lang="en-US" altLang="zh-CN" sz="2400" dirty="0" smtClean="0"/>
              </a:p>
              <a:p>
                <a:r>
                  <a:rPr lang="zh-CN" altLang="en-US" sz="2400" dirty="0" smtClean="0"/>
                  <a:t>证明：第</a:t>
                </a:r>
                <a:r>
                  <a:rPr lang="en-US" altLang="zh-CN" sz="2400" dirty="0" smtClean="0"/>
                  <a:t>n</a:t>
                </a:r>
                <a:r>
                  <a:rPr lang="zh-CN" altLang="en-US" sz="2400" dirty="0" smtClean="0"/>
                  <a:t>个人共有</a:t>
                </a:r>
                <a:r>
                  <a:rPr lang="en-US" altLang="zh-CN" sz="2400" dirty="0" smtClean="0"/>
                  <a:t>(n-1)</a:t>
                </a:r>
                <a:r>
                  <a:rPr lang="zh-CN" altLang="en-US" sz="2400" dirty="0" smtClean="0"/>
                  <a:t>种选法，不妨假设第</a:t>
                </a:r>
                <a:r>
                  <a:rPr lang="en-US" altLang="zh-CN" sz="2400" dirty="0" smtClean="0"/>
                  <a:t>n</a:t>
                </a:r>
                <a:r>
                  <a:rPr lang="zh-CN" altLang="en-US" sz="2400" dirty="0" smtClean="0"/>
                  <a:t>个人选中了第</a:t>
                </a:r>
                <a:r>
                  <a:rPr lang="en-US" altLang="zh-CN" sz="2400" dirty="0" smtClean="0"/>
                  <a:t>k</a:t>
                </a:r>
                <a:r>
                  <a:rPr lang="zh-CN" altLang="en-US" sz="2400" dirty="0" smtClean="0"/>
                  <a:t>个人的帽子。接下来考虑第</a:t>
                </a:r>
                <a:r>
                  <a:rPr lang="en-US" altLang="zh-CN" sz="2400" dirty="0" smtClean="0"/>
                  <a:t>k</a:t>
                </a:r>
                <a:r>
                  <a:rPr lang="zh-CN" altLang="en-US" sz="2400" dirty="0" smtClean="0"/>
                  <a:t>个人，如果他恰好选到了第</a:t>
                </a:r>
                <a:r>
                  <a:rPr lang="en-US" altLang="zh-CN" sz="2400" dirty="0" smtClean="0"/>
                  <a:t>n</a:t>
                </a:r>
                <a:r>
                  <a:rPr lang="zh-CN" altLang="en-US" sz="2400" dirty="0" smtClean="0"/>
                  <a:t>个人的帽子，则剩下的</a:t>
                </a:r>
                <a:r>
                  <a:rPr lang="en-US" altLang="zh-CN" sz="2400" dirty="0" smtClean="0"/>
                  <a:t>(n-2)</a:t>
                </a:r>
                <a:r>
                  <a:rPr lang="zh-CN" altLang="en-US" sz="2400" dirty="0" smtClean="0"/>
                  <a:t>个人的选法就是</a:t>
                </a:r>
                <a:r>
                  <a:rPr lang="en-US" altLang="zh-CN" sz="2400" dirty="0" smtClean="0"/>
                  <a:t>D(n-2)</a:t>
                </a:r>
                <a:r>
                  <a:rPr lang="zh-CN" altLang="en-US" sz="2400" dirty="0" smtClean="0"/>
                  <a:t>。如果他选到的是另外</a:t>
                </a:r>
                <a:r>
                  <a:rPr lang="en-US" altLang="zh-CN" sz="2400" dirty="0" smtClean="0"/>
                  <a:t>(n-2)</a:t>
                </a:r>
                <a:r>
                  <a:rPr lang="zh-CN" altLang="en-US" sz="2400" dirty="0" smtClean="0"/>
                  <a:t>个人的帽子，那么他可以把这顶帽子交给第</a:t>
                </a:r>
                <a:r>
                  <a:rPr lang="en-US" altLang="zh-CN" sz="2400" dirty="0" smtClean="0"/>
                  <a:t>n</a:t>
                </a:r>
                <a:r>
                  <a:rPr lang="zh-CN" altLang="en-US" sz="2400" dirty="0" smtClean="0"/>
                  <a:t>个人，换回自己的帽子，于是就转化为</a:t>
                </a:r>
                <a:r>
                  <a:rPr lang="en-US" altLang="zh-CN" sz="2400" dirty="0" smtClean="0"/>
                  <a:t>(n-1)</a:t>
                </a:r>
                <a:r>
                  <a:rPr lang="zh-CN" altLang="en-US" sz="2400" dirty="0" smtClean="0"/>
                  <a:t>个人的错排问题。</a:t>
                </a:r>
                <a:endParaRPr lang="en-US" altLang="zh-CN" sz="24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946784"/>
                <a:ext cx="9692640" cy="4351337"/>
              </a:xfrm>
              <a:blipFill rotWithShape="0">
                <a:blip r:embed="rId3"/>
                <a:stretch>
                  <a:fillRect l="-440" t="-560" r="-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8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卡特兰数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946784"/>
                <a:ext cx="9692640" cy="435133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 smtClean="0">
                    <a:solidFill>
                      <a:srgbClr val="99CCFF"/>
                    </a:solidFill>
                  </a:rPr>
                  <a:t>卡特兰数</a:t>
                </a:r>
                <a:r>
                  <a:rPr lang="zh-CN" altLang="en-US" sz="2400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递推形式：</a:t>
                </a:r>
                <a:endParaRPr lang="en-US" altLang="zh-CN" sz="2400" dirty="0" smtClean="0"/>
              </a:p>
              <a:p>
                <a:r>
                  <a:rPr lang="en-US" altLang="zh-CN" sz="2400" dirty="0" smtClean="0"/>
                  <a:t>K(0)=0</a:t>
                </a:r>
                <a:r>
                  <a:rPr lang="zh-CN" altLang="en-US" sz="2400" dirty="0" smtClean="0"/>
                  <a:t>，</a:t>
                </a:r>
                <a:r>
                  <a:rPr lang="en-US" altLang="zh-CN" sz="2400" dirty="0" smtClean="0"/>
                  <a:t>K(1)=1</a:t>
                </a:r>
                <a:r>
                  <a:rPr lang="zh-CN" altLang="en-US" sz="2400" dirty="0" smtClean="0"/>
                  <a:t>，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当</a:t>
                </a:r>
                <a:r>
                  <a:rPr lang="en-US" altLang="zh-CN" sz="2400" dirty="0" smtClean="0"/>
                  <a:t>n&gt;=2</a:t>
                </a:r>
                <a:r>
                  <a:rPr lang="zh-CN" altLang="en-US" sz="2400" dirty="0" smtClean="0"/>
                  <a:t>时，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sz="2400" dirty="0" smtClean="0"/>
                  <a:t>，</a:t>
                </a:r>
                <a:r>
                  <a:rPr lang="en-US" altLang="zh-CN" sz="2400" dirty="0" smtClean="0"/>
                  <a:t>0&lt;=i&lt;=n-1</a:t>
                </a:r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或者，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(4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−2)/(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zh-CN" altLang="en-US" sz="2400" dirty="0" smtClean="0"/>
                  <a:t>。</a:t>
                </a:r>
                <a:endParaRPr lang="en-US" altLang="zh-CN" sz="2400" dirty="0"/>
              </a:p>
              <a:p>
                <a:r>
                  <a:rPr lang="zh-CN" altLang="en-US" sz="2400" dirty="0"/>
                  <a:t>此外，</a:t>
                </a:r>
                <a:r>
                  <a:rPr lang="zh-CN" altLang="en-US" sz="2400" dirty="0" smtClean="0"/>
                  <a:t>还有另一种通项公式，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zh-CN" altLang="en-US" sz="2400" dirty="0" smtClean="0"/>
                  <a:t>。</a:t>
                </a:r>
                <a:endParaRPr lang="en-US" altLang="zh-CN" sz="2400" dirty="0"/>
              </a:p>
              <a:p>
                <a:endParaRPr lang="en-US" altLang="zh-CN" sz="24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946784"/>
                <a:ext cx="9692640" cy="4351337"/>
              </a:xfrm>
              <a:blipFill rotWithShape="0">
                <a:blip r:embed="rId3"/>
                <a:stretch>
                  <a:fillRect l="-440" t="-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0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条件概率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99CCFF"/>
                </a:solidFill>
              </a:rPr>
              <a:t>条件概率</a:t>
            </a:r>
            <a:r>
              <a:rPr lang="zh-CN" altLang="en-US" sz="2400" dirty="0" smtClean="0"/>
              <a:t>：在已知事件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发生的条件下，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发生的概率，记为</a:t>
            </a:r>
            <a:r>
              <a:rPr lang="en-US" altLang="zh-CN" sz="2400" dirty="0" smtClean="0"/>
              <a:t>P(A|B)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计算公式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P(A|B)=P(A,B)/P(B)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考虑以下两个问题：</a:t>
            </a:r>
            <a:endParaRPr lang="en-US" altLang="zh-CN" sz="2400" dirty="0" smtClean="0"/>
          </a:p>
          <a:p>
            <a:r>
              <a:rPr lang="en-US" altLang="zh-CN" sz="2400" dirty="0" smtClean="0"/>
              <a:t>(1) </a:t>
            </a:r>
            <a:r>
              <a:rPr lang="zh-CN" altLang="en-US" sz="2400" dirty="0" smtClean="0"/>
              <a:t>一个家庭有两个孩子，求这两个孩子都是女孩的概率</a:t>
            </a:r>
            <a:r>
              <a:rPr lang="en-US" altLang="zh-CN" sz="2400" dirty="0" smtClean="0"/>
              <a:t>?</a:t>
            </a:r>
          </a:p>
          <a:p>
            <a:r>
              <a:rPr lang="en-US" altLang="zh-CN" sz="2400" dirty="0" smtClean="0"/>
              <a:t>    P(X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=F</a:t>
            </a:r>
            <a:r>
              <a:rPr lang="zh-CN" altLang="en-US" sz="2400" dirty="0" smtClean="0"/>
              <a:t>且</a:t>
            </a:r>
            <a:r>
              <a:rPr lang="en-US" altLang="zh-CN" sz="2400" dirty="0" smtClean="0"/>
              <a:t>X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=F)=P(X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=F)</a:t>
            </a:r>
            <a:r>
              <a:rPr lang="en-US" altLang="zh-CN" sz="2400" dirty="0" err="1" smtClean="0"/>
              <a:t>xP</a:t>
            </a:r>
            <a:r>
              <a:rPr lang="en-US" altLang="zh-CN" sz="2400" dirty="0" smtClean="0"/>
              <a:t>(X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=F)=0.5x0.5=0.25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(2) </a:t>
            </a:r>
            <a:r>
              <a:rPr lang="zh-CN" altLang="en-US" sz="2400" dirty="0" smtClean="0"/>
              <a:t>一个家庭有两个孩子，已知其中一个是女孩，求另一个也是女孩的概率</a:t>
            </a:r>
            <a:r>
              <a:rPr lang="en-US" altLang="zh-CN" sz="2400" dirty="0" smtClean="0"/>
              <a:t>?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P(A|B)=P(X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=F</a:t>
            </a:r>
            <a:r>
              <a:rPr lang="zh-CN" altLang="en-US" sz="2400" dirty="0" smtClean="0"/>
              <a:t>且</a:t>
            </a:r>
            <a:r>
              <a:rPr lang="en-US" altLang="zh-CN" sz="2400" dirty="0" smtClean="0"/>
              <a:t>X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=F)/P(X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=F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X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=F)=0.25/0.75=0.33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3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5</a:t>
            </a:r>
            <a:r>
              <a:rPr lang="en-US" altLang="zh-CN" dirty="0" smtClean="0"/>
              <a:t>.</a:t>
            </a:r>
            <a:r>
              <a:rPr lang="zh-CN" altLang="en-US" dirty="0" smtClean="0"/>
              <a:t>卡特兰数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应用：</a:t>
            </a:r>
            <a:endParaRPr lang="en-US" altLang="zh-CN" sz="2400" dirty="0" smtClean="0"/>
          </a:p>
          <a:p>
            <a:r>
              <a:rPr lang="en-US" altLang="zh-CN" sz="2400" dirty="0" smtClean="0"/>
              <a:t>(1) </a:t>
            </a:r>
            <a:r>
              <a:rPr lang="zh-CN" altLang="en-US" sz="2400" dirty="0" smtClean="0"/>
              <a:t>有多少个由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组成的串，满足任意前缀中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的数量不少于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的数量</a:t>
            </a:r>
            <a:r>
              <a:rPr lang="en-US" altLang="zh-CN" sz="2400" dirty="0" smtClean="0"/>
              <a:t>?</a:t>
            </a:r>
          </a:p>
          <a:p>
            <a:r>
              <a:rPr lang="en-US" altLang="zh-CN" sz="2400" dirty="0" smtClean="0"/>
              <a:t>(2) </a:t>
            </a:r>
            <a:r>
              <a:rPr lang="zh-CN" altLang="en-US" sz="2400" dirty="0" smtClean="0"/>
              <a:t>给定</a:t>
            </a:r>
            <a:r>
              <a:rPr lang="en-US" altLang="zh-CN" sz="2400" dirty="0"/>
              <a:t>n</a:t>
            </a:r>
            <a:r>
              <a:rPr lang="zh-CN" altLang="en-US" sz="2400" dirty="0"/>
              <a:t>对括号</a:t>
            </a:r>
            <a:r>
              <a:rPr lang="zh-CN" altLang="en-US" sz="2400" dirty="0" smtClean="0"/>
              <a:t>，有多少种正确配对的括号序列</a:t>
            </a:r>
            <a:r>
              <a:rPr lang="en-US" altLang="zh-CN" sz="2400" dirty="0" smtClean="0"/>
              <a:t>?</a:t>
            </a:r>
          </a:p>
          <a:p>
            <a:r>
              <a:rPr lang="en-US" altLang="zh-CN" sz="2400" dirty="0" smtClean="0"/>
              <a:t>(3) </a:t>
            </a:r>
            <a:r>
              <a:rPr lang="zh-CN" altLang="en-US" sz="2400" dirty="0" smtClean="0"/>
              <a:t>在给定长度为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的进栈序列，有多少种不同的出栈序列</a:t>
            </a:r>
            <a:r>
              <a:rPr lang="en-US" altLang="zh-CN" sz="2400" dirty="0" smtClean="0"/>
              <a:t>?</a:t>
            </a:r>
          </a:p>
          <a:p>
            <a:r>
              <a:rPr lang="en-US" altLang="zh-CN" sz="2400" dirty="0" smtClean="0"/>
              <a:t>(4) </a:t>
            </a:r>
            <a:r>
              <a:rPr lang="zh-CN" altLang="en-US" sz="2400" dirty="0" smtClean="0"/>
              <a:t>将一个有</a:t>
            </a:r>
            <a:r>
              <a:rPr lang="en-US" altLang="zh-CN" sz="2400" dirty="0" smtClean="0"/>
              <a:t>n+2</a:t>
            </a:r>
            <a:r>
              <a:rPr lang="zh-CN" altLang="en-US" sz="2400" dirty="0" smtClean="0"/>
              <a:t>条边的凸多边形用</a:t>
            </a:r>
            <a:r>
              <a:rPr lang="en-US" altLang="zh-CN" sz="2400" dirty="0" smtClean="0"/>
              <a:t>n-1</a:t>
            </a:r>
            <a:r>
              <a:rPr lang="zh-CN" altLang="en-US" sz="2400" dirty="0" smtClean="0"/>
              <a:t>条不相交的对角线划分成若干小三角形，共有多少种不同的划分方法</a:t>
            </a:r>
            <a:r>
              <a:rPr lang="en-US" altLang="zh-CN" sz="2400" dirty="0" smtClean="0"/>
              <a:t>?</a:t>
            </a:r>
          </a:p>
          <a:p>
            <a:r>
              <a:rPr lang="en-US" altLang="zh-CN" sz="2400" dirty="0" smtClean="0"/>
              <a:t>(5) </a:t>
            </a:r>
            <a:r>
              <a:rPr lang="zh-CN" altLang="en-US" sz="2400" dirty="0" smtClean="0"/>
              <a:t>给定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个节点，能够组成多少种不同的二叉搜索树</a:t>
            </a:r>
            <a:r>
              <a:rPr lang="en-US" altLang="zh-CN" sz="2400" dirty="0" smtClean="0"/>
              <a:t>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5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</a:t>
            </a:r>
            <a:r>
              <a:rPr lang="zh-CN" altLang="en-US" dirty="0" smtClean="0"/>
              <a:t>容斥原理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946784"/>
                <a:ext cx="9692640" cy="435133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 smtClean="0">
                    <a:solidFill>
                      <a:srgbClr val="99CCFF"/>
                    </a:solidFill>
                  </a:rPr>
                  <a:t>容斥原理</a:t>
                </a:r>
                <a:r>
                  <a:rPr lang="zh-CN" altLang="en-US" sz="2400" dirty="0" smtClean="0"/>
                  <a:t>：用于解决有重叠部分的计数问题，可以先不考虑重叠部分，将得到的方案数累加，最后再从结果中减去重复计算的部分。</a:t>
                </a:r>
                <a:endParaRPr lang="en-US" altLang="zh-CN" sz="2400" dirty="0" smtClean="0"/>
              </a:p>
              <a:p>
                <a:endParaRPr lang="en-US" altLang="zh-CN" sz="2400" dirty="0"/>
              </a:p>
              <a:p>
                <a:r>
                  <a:rPr lang="zh-CN" altLang="en-US" sz="2400" dirty="0" smtClean="0"/>
                  <a:t>从集合的角度来看：</a:t>
                </a:r>
                <a:endParaRPr lang="en-US" altLang="zh-CN" sz="2400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altLang="zh-CN" sz="2400" dirty="0" smtClean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sz="24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altLang="zh-CN" sz="2400" dirty="0" smtClean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946784"/>
                <a:ext cx="9692640" cy="4351337"/>
              </a:xfrm>
              <a:blipFill rotWithShape="0">
                <a:blip r:embed="rId3"/>
                <a:stretch>
                  <a:fillRect l="-440" t="-1541" r="-2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41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54" b="2945"/>
          <a:stretch/>
        </p:blipFill>
        <p:spPr>
          <a:xfrm>
            <a:off x="5809198" y="3400697"/>
            <a:ext cx="2483671" cy="19692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4621" y="3400482"/>
            <a:ext cx="2478139" cy="196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</a:t>
            </a:r>
            <a:r>
              <a:rPr lang="zh-CN" altLang="en-US" dirty="0" smtClean="0"/>
              <a:t>容斥原理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1946784"/>
                <a:ext cx="9692640" cy="435133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 smtClean="0"/>
                  <a:t>【</a:t>
                </a:r>
                <a:r>
                  <a:rPr lang="zh-CN" altLang="en-US" sz="2400" dirty="0" smtClean="0"/>
                  <a:t>例题</a:t>
                </a:r>
                <a:r>
                  <a:rPr lang="en-US" altLang="zh-CN" sz="2400" dirty="0" smtClean="0"/>
                  <a:t>4】</a:t>
                </a:r>
                <a:r>
                  <a:rPr lang="zh-CN" altLang="en-US" sz="2400" dirty="0" smtClean="0"/>
                  <a:t>在</a:t>
                </a:r>
                <a:r>
                  <a:rPr lang="en-US" altLang="zh-CN" sz="2400" dirty="0" smtClean="0"/>
                  <a:t>1</a:t>
                </a:r>
                <a:r>
                  <a:rPr lang="zh-CN" altLang="en-US" sz="2400" dirty="0" smtClean="0"/>
                  <a:t>到</a:t>
                </a:r>
                <a:r>
                  <a:rPr lang="en-US" altLang="zh-CN" sz="2400" dirty="0" smtClean="0"/>
                  <a:t>N</a:t>
                </a:r>
                <a:r>
                  <a:rPr lang="zh-CN" altLang="en-US" sz="2400" dirty="0" smtClean="0"/>
                  <a:t>的范围内，有多少个正整数可以被</a:t>
                </a:r>
                <a:r>
                  <a:rPr lang="en-US" altLang="zh-CN" sz="2400" dirty="0" smtClean="0"/>
                  <a:t>2</a:t>
                </a:r>
                <a:r>
                  <a:rPr lang="zh-CN" altLang="en-US" sz="2400" dirty="0" smtClean="0"/>
                  <a:t>、</a:t>
                </a:r>
                <a:r>
                  <a:rPr lang="en-US" altLang="zh-CN" sz="2400" dirty="0" smtClean="0"/>
                  <a:t>3</a:t>
                </a:r>
                <a:r>
                  <a:rPr lang="zh-CN" altLang="en-US" sz="2400" dirty="0" smtClean="0"/>
                  <a:t>、</a:t>
                </a:r>
                <a:r>
                  <a:rPr lang="en-US" altLang="zh-CN" sz="2400" dirty="0" smtClean="0"/>
                  <a:t>5</a:t>
                </a:r>
                <a:r>
                  <a:rPr lang="zh-CN" altLang="en-US" sz="2400" dirty="0" smtClean="0"/>
                  <a:t>中的任意一个整除</a:t>
                </a:r>
                <a:r>
                  <a:rPr lang="en-US" altLang="zh-CN" sz="2400" dirty="0" smtClean="0"/>
                  <a:t>?</a:t>
                </a:r>
              </a:p>
              <a:p>
                <a:endParaRPr lang="en-US" altLang="zh-CN" sz="2400" dirty="0"/>
              </a:p>
              <a:p>
                <a:r>
                  <a:rPr lang="zh-CN" altLang="en-US" sz="2400" dirty="0" smtClean="0"/>
                  <a:t>用容斥原理解决这个问题：能被</a:t>
                </a:r>
                <a:r>
                  <a:rPr lang="en-US" altLang="zh-CN" sz="2400" dirty="0" smtClean="0"/>
                  <a:t>2</a:t>
                </a:r>
                <a:r>
                  <a:rPr lang="zh-CN" altLang="en-US" sz="2400" dirty="0" smtClean="0"/>
                  <a:t>整除的数有</a:t>
                </a:r>
                <a:r>
                  <a:rPr lang="en-US" altLang="zh-CN" sz="2400" dirty="0" smtClean="0"/>
                  <a:t>N/2</a:t>
                </a:r>
                <a:r>
                  <a:rPr lang="zh-CN" altLang="en-US" sz="2400" dirty="0" smtClean="0"/>
                  <a:t>个，能被</a:t>
                </a:r>
                <a:r>
                  <a:rPr lang="en-US" altLang="zh-CN" sz="2400" dirty="0" smtClean="0"/>
                  <a:t>3</a:t>
                </a:r>
                <a:r>
                  <a:rPr lang="zh-CN" altLang="en-US" sz="2400" dirty="0" smtClean="0"/>
                  <a:t>整除的数有</a:t>
                </a:r>
                <a:r>
                  <a:rPr lang="en-US" altLang="zh-CN" sz="2400" dirty="0" smtClean="0"/>
                  <a:t>N/3</a:t>
                </a:r>
                <a:r>
                  <a:rPr lang="zh-CN" altLang="en-US" sz="2400" dirty="0" smtClean="0"/>
                  <a:t>个，能被</a:t>
                </a:r>
                <a:r>
                  <a:rPr lang="en-US" altLang="zh-CN" sz="2400" dirty="0" smtClean="0"/>
                  <a:t>5</a:t>
                </a:r>
                <a:r>
                  <a:rPr lang="zh-CN" altLang="en-US" sz="2400" dirty="0" smtClean="0"/>
                  <a:t>整除的数有</a:t>
                </a:r>
                <a:r>
                  <a:rPr lang="en-US" altLang="zh-CN" sz="2400" dirty="0" smtClean="0"/>
                  <a:t>N/5</a:t>
                </a:r>
                <a:r>
                  <a:rPr lang="zh-CN" altLang="en-US" sz="2400" dirty="0" smtClean="0"/>
                  <a:t>个，然后考虑重叠部分。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能同时被</a:t>
                </a:r>
                <a:r>
                  <a:rPr lang="en-US" altLang="zh-CN" sz="2400" dirty="0" smtClean="0"/>
                  <a:t>2</a:t>
                </a:r>
                <a:r>
                  <a:rPr lang="zh-CN" altLang="en-US" sz="2400" dirty="0" smtClean="0"/>
                  <a:t>和</a:t>
                </a:r>
                <a:r>
                  <a:rPr lang="en-US" altLang="zh-CN" sz="2400" dirty="0" smtClean="0"/>
                  <a:t>3</a:t>
                </a:r>
                <a:r>
                  <a:rPr lang="zh-CN" altLang="en-US" sz="2400" dirty="0" smtClean="0"/>
                  <a:t>整除的有</a:t>
                </a:r>
                <a:r>
                  <a:rPr lang="en-US" altLang="zh-CN" sz="2400" dirty="0" smtClean="0"/>
                  <a:t>N/6</a:t>
                </a:r>
                <a:r>
                  <a:rPr lang="zh-CN" altLang="en-US" sz="2400" dirty="0" smtClean="0"/>
                  <a:t>个，</a:t>
                </a:r>
                <a:r>
                  <a:rPr lang="zh-CN" altLang="en-US" sz="2400" dirty="0"/>
                  <a:t>能同时被</a:t>
                </a:r>
                <a:r>
                  <a:rPr lang="en-US" altLang="zh-CN" sz="2400" dirty="0"/>
                  <a:t>2</a:t>
                </a:r>
                <a:r>
                  <a:rPr lang="zh-CN" altLang="en-US" sz="2400" dirty="0" smtClean="0"/>
                  <a:t>和</a:t>
                </a:r>
                <a:r>
                  <a:rPr lang="en-US" altLang="zh-CN" sz="2400" dirty="0" smtClean="0"/>
                  <a:t>5</a:t>
                </a:r>
                <a:r>
                  <a:rPr lang="zh-CN" altLang="en-US" sz="2400" dirty="0" smtClean="0"/>
                  <a:t>整除</a:t>
                </a:r>
                <a:r>
                  <a:rPr lang="zh-CN" altLang="en-US" sz="2400" dirty="0"/>
                  <a:t>的有</a:t>
                </a:r>
                <a:r>
                  <a:rPr lang="en-US" altLang="zh-CN" sz="2400" dirty="0" smtClean="0"/>
                  <a:t>N/10</a:t>
                </a:r>
                <a:r>
                  <a:rPr lang="zh-CN" altLang="en-US" sz="2400" dirty="0" smtClean="0"/>
                  <a:t>个，能</a:t>
                </a:r>
                <a:r>
                  <a:rPr lang="zh-CN" altLang="en-US" sz="2400" dirty="0"/>
                  <a:t>同时</a:t>
                </a:r>
                <a:r>
                  <a:rPr lang="zh-CN" altLang="en-US" sz="2400" dirty="0" smtClean="0"/>
                  <a:t>被</a:t>
                </a:r>
                <a:r>
                  <a:rPr lang="en-US" altLang="zh-CN" sz="2400" dirty="0" smtClean="0"/>
                  <a:t>3</a:t>
                </a:r>
                <a:r>
                  <a:rPr lang="zh-CN" altLang="en-US" sz="2400" dirty="0" smtClean="0"/>
                  <a:t>和</a:t>
                </a:r>
                <a:r>
                  <a:rPr lang="en-US" altLang="zh-CN" sz="2400" dirty="0" smtClean="0"/>
                  <a:t>5</a:t>
                </a:r>
                <a:r>
                  <a:rPr lang="zh-CN" altLang="en-US" sz="2400" dirty="0" smtClean="0"/>
                  <a:t>整除</a:t>
                </a:r>
                <a:r>
                  <a:rPr lang="zh-CN" altLang="en-US" sz="2400" dirty="0"/>
                  <a:t>的有</a:t>
                </a:r>
                <a:r>
                  <a:rPr lang="en-US" altLang="zh-CN" sz="2400" dirty="0" smtClean="0"/>
                  <a:t>N/15</a:t>
                </a:r>
                <a:r>
                  <a:rPr lang="zh-CN" altLang="en-US" sz="2400" dirty="0" smtClean="0"/>
                  <a:t>个，</a:t>
                </a:r>
                <a:r>
                  <a:rPr lang="zh-CN" altLang="en-US" sz="2400" dirty="0"/>
                  <a:t>能同时被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和</a:t>
                </a:r>
                <a:r>
                  <a:rPr lang="en-US" altLang="zh-CN" sz="2400" dirty="0" smtClean="0"/>
                  <a:t>3</a:t>
                </a:r>
                <a:r>
                  <a:rPr lang="zh-CN" altLang="en-US" sz="2400" dirty="0" smtClean="0"/>
                  <a:t>和</a:t>
                </a:r>
                <a:r>
                  <a:rPr lang="en-US" altLang="zh-CN" sz="2400" dirty="0" smtClean="0"/>
                  <a:t>5</a:t>
                </a:r>
                <a:r>
                  <a:rPr lang="zh-CN" altLang="en-US" sz="2400" dirty="0" smtClean="0"/>
                  <a:t>整除</a:t>
                </a:r>
                <a:r>
                  <a:rPr lang="zh-CN" altLang="en-US" sz="2400" dirty="0"/>
                  <a:t>的有</a:t>
                </a:r>
                <a:r>
                  <a:rPr lang="en-US" altLang="zh-CN" sz="2400" dirty="0" smtClean="0"/>
                  <a:t>N/30</a:t>
                </a:r>
                <a:r>
                  <a:rPr lang="zh-CN" altLang="en-US" sz="2400" dirty="0" smtClean="0"/>
                  <a:t>个。</a:t>
                </a:r>
                <a:endParaRPr lang="en-US" altLang="zh-CN" sz="2400" dirty="0" smtClean="0"/>
              </a:p>
              <a:p>
                <a:r>
                  <a:rPr lang="zh-CN" altLang="en-US" sz="2400" dirty="0" smtClean="0">
                    <a:latin typeface="Cambria Math" panose="02040503050406030204" pitchFamily="18" charset="0"/>
                  </a:rPr>
                  <a:t>代入以下公式：</a:t>
                </a:r>
                <a:endParaRPr lang="en-US" altLang="zh-CN" sz="240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1946784"/>
                <a:ext cx="9692640" cy="4351337"/>
              </a:xfrm>
              <a:blipFill rotWithShape="0">
                <a:blip r:embed="rId3"/>
                <a:stretch>
                  <a:fillRect l="-440" t="-2101" r="-4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93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6</a:t>
            </a:r>
            <a:r>
              <a:rPr lang="en-US" altLang="zh-CN" dirty="0" smtClean="0"/>
              <a:t>.</a:t>
            </a:r>
            <a:r>
              <a:rPr lang="zh-CN" altLang="en-US" dirty="0" smtClean="0"/>
              <a:t>容斥原理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例题</a:t>
            </a:r>
            <a:r>
              <a:rPr lang="en-US" altLang="zh-CN" sz="2400" dirty="0" smtClean="0"/>
              <a:t>5】</a:t>
            </a:r>
            <a:r>
              <a:rPr lang="zh-CN" altLang="en-US" sz="2400" dirty="0" smtClean="0"/>
              <a:t>证明错排问题的通项公式。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思路：设</a:t>
            </a:r>
            <a:r>
              <a:rPr lang="en-US" altLang="zh-CN" sz="2400" dirty="0" smtClean="0"/>
              <a:t>f(k)</a:t>
            </a:r>
            <a:r>
              <a:rPr lang="zh-CN" altLang="en-US" sz="2400" dirty="0" smtClean="0"/>
              <a:t>表示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个人当中至少有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个人拿对帽子的方案数。</a:t>
            </a:r>
            <a:endParaRPr lang="en-US" altLang="zh-CN" sz="2400" dirty="0" smtClean="0"/>
          </a:p>
          <a:p>
            <a:r>
              <a:rPr lang="zh-CN" altLang="en-US" sz="2400" dirty="0" smtClean="0"/>
              <a:t>这样</a:t>
            </a:r>
            <a:r>
              <a:rPr lang="en-US" altLang="zh-CN" sz="2400" dirty="0"/>
              <a:t>D(n)=f(0)-f(1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，但是如何求出</a:t>
            </a:r>
            <a:r>
              <a:rPr lang="en-US" altLang="zh-CN" sz="2400" dirty="0" smtClean="0"/>
              <a:t>f(k)</a:t>
            </a:r>
            <a:r>
              <a:rPr lang="zh-CN" altLang="en-US" sz="2400" dirty="0" smtClean="0"/>
              <a:t>的值呢</a:t>
            </a:r>
            <a:r>
              <a:rPr lang="en-US" altLang="zh-CN" sz="2400" dirty="0" smtClean="0"/>
              <a:t>?</a:t>
            </a:r>
          </a:p>
          <a:p>
            <a:r>
              <a:rPr lang="zh-CN" altLang="en-US" sz="2400" dirty="0" smtClean="0"/>
              <a:t>如果令</a:t>
            </a:r>
            <a:r>
              <a:rPr lang="en-US" altLang="zh-CN" sz="2400" dirty="0" smtClean="0"/>
              <a:t>f(k</a:t>
            </a:r>
            <a:r>
              <a:rPr lang="en-US" altLang="zh-CN" sz="2400" dirty="0"/>
              <a:t>)=C(</a:t>
            </a:r>
            <a:r>
              <a:rPr lang="en-US" altLang="zh-CN" sz="2400" dirty="0" err="1"/>
              <a:t>n,k</a:t>
            </a:r>
            <a:r>
              <a:rPr lang="en-US" altLang="zh-CN" sz="2400" dirty="0"/>
              <a:t>)*(n-k</a:t>
            </a:r>
            <a:r>
              <a:rPr lang="en-US" altLang="zh-CN" sz="2400" dirty="0" smtClean="0"/>
              <a:t>)</a:t>
            </a:r>
            <a:r>
              <a:rPr lang="en-US" altLang="zh-CN" sz="2400" dirty="0"/>
              <a:t>!</a:t>
            </a:r>
            <a:r>
              <a:rPr lang="zh-CN" altLang="en-US" sz="2400" dirty="0" smtClean="0"/>
              <a:t>，这种做法是错误的。</a:t>
            </a:r>
            <a:endParaRPr lang="en-US" altLang="zh-CN" sz="2400" dirty="0" smtClean="0"/>
          </a:p>
          <a:p>
            <a:r>
              <a:rPr lang="zh-CN" altLang="en-US" sz="2400" dirty="0" smtClean="0"/>
              <a:t>因为当有</a:t>
            </a:r>
            <a:r>
              <a:rPr lang="en-US" altLang="zh-CN" sz="2400" dirty="0" smtClean="0"/>
              <a:t>k+1</a:t>
            </a:r>
            <a:r>
              <a:rPr lang="zh-CN" altLang="en-US" sz="2400" dirty="0" smtClean="0"/>
              <a:t>个人拿对帽子时，以上结果会被重复计算</a:t>
            </a:r>
            <a:r>
              <a:rPr lang="en-US" altLang="zh-CN" sz="2400" dirty="0" smtClean="0"/>
              <a:t>k+1</a:t>
            </a:r>
            <a:r>
              <a:rPr lang="zh-CN" altLang="en-US" sz="2400" dirty="0" smtClean="0"/>
              <a:t>次。</a:t>
            </a:r>
            <a:endParaRPr lang="en-US" altLang="zh-CN" sz="2400" dirty="0" smtClean="0"/>
          </a:p>
          <a:p>
            <a:r>
              <a:rPr lang="zh-CN" altLang="en-US" sz="2400" dirty="0" smtClean="0"/>
              <a:t>虽然会被重复计算，但是可以用容斥原理解决：</a:t>
            </a:r>
            <a:endParaRPr lang="en-US" altLang="zh-CN" sz="2400" dirty="0" smtClean="0"/>
          </a:p>
          <a:p>
            <a:r>
              <a:rPr lang="en-US" altLang="zh-CN" sz="2400" dirty="0" smtClean="0"/>
              <a:t>D(n)=f(0)-f(1)+f(2)-f(3)+…+(-1)^n*f(n)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87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7.</a:t>
            </a:r>
            <a:r>
              <a:rPr lang="zh-CN" altLang="en-US" dirty="0" smtClean="0"/>
              <a:t>鸽巢原理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99CCFF"/>
                </a:solidFill>
              </a:rPr>
              <a:t>鸽巢原理</a:t>
            </a:r>
            <a:r>
              <a:rPr lang="en-US" altLang="zh-CN" sz="2400" dirty="0" smtClean="0"/>
              <a:t>(</a:t>
            </a:r>
            <a:r>
              <a:rPr lang="zh-CN" altLang="en-US" sz="2400" dirty="0" smtClean="0">
                <a:solidFill>
                  <a:srgbClr val="99CCFF"/>
                </a:solidFill>
              </a:rPr>
              <a:t>抽屉原理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：把</a:t>
            </a:r>
            <a:r>
              <a:rPr lang="en-US" altLang="zh-CN" sz="2400" dirty="0" smtClean="0"/>
              <a:t>(n+1)</a:t>
            </a:r>
            <a:r>
              <a:rPr lang="zh-CN" altLang="en-US" sz="2400" dirty="0" smtClean="0"/>
              <a:t>个元素放到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个集合中去，必定会有两个元素属于同一个集合，也必定会有一个集合中至少有两个元素。</a:t>
            </a:r>
            <a:endParaRPr lang="en-US" altLang="zh-CN" sz="2400" dirty="0" smtClean="0"/>
          </a:p>
          <a:p>
            <a:r>
              <a:rPr lang="zh-CN" altLang="en-US" sz="2400" dirty="0" smtClean="0"/>
              <a:t>推论：把</a:t>
            </a:r>
            <a:r>
              <a:rPr lang="en-US" altLang="zh-CN" sz="2400" dirty="0" smtClean="0"/>
              <a:t>(m*n+1)</a:t>
            </a:r>
            <a:r>
              <a:rPr lang="zh-CN" altLang="en-US" sz="2400" dirty="0" smtClean="0"/>
              <a:t>个元素放</a:t>
            </a:r>
            <a:r>
              <a:rPr lang="zh-CN" altLang="en-US" sz="2400" dirty="0"/>
              <a:t>到</a:t>
            </a:r>
            <a:r>
              <a:rPr lang="en-US" altLang="zh-CN" sz="2400" dirty="0"/>
              <a:t>n</a:t>
            </a:r>
            <a:r>
              <a:rPr lang="zh-CN" altLang="en-US" sz="2400" dirty="0" smtClean="0"/>
              <a:t>个集合中去，</a:t>
            </a:r>
            <a:r>
              <a:rPr lang="zh-CN" altLang="en-US" sz="2400" dirty="0"/>
              <a:t>则至少有一</a:t>
            </a:r>
            <a:r>
              <a:rPr lang="zh-CN" altLang="en-US" sz="2400" dirty="0" smtClean="0"/>
              <a:t>个集合中存在不少于</a:t>
            </a:r>
            <a:r>
              <a:rPr lang="en-US" altLang="zh-CN" sz="2400" dirty="0" smtClean="0"/>
              <a:t>(m+1)</a:t>
            </a:r>
            <a:r>
              <a:rPr lang="zh-CN" altLang="en-US" sz="2400" dirty="0" smtClean="0"/>
              <a:t>个元素。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>
                <a:solidFill>
                  <a:srgbClr val="99CCFF"/>
                </a:solidFill>
              </a:rPr>
              <a:t>拉</a:t>
            </a:r>
            <a:r>
              <a:rPr lang="zh-CN" altLang="en-US" sz="2400" dirty="0">
                <a:solidFill>
                  <a:srgbClr val="99CCFF"/>
                </a:solidFill>
              </a:rPr>
              <a:t>姆齐</a:t>
            </a:r>
            <a:r>
              <a:rPr lang="zh-CN" altLang="en-US" sz="2400" dirty="0" smtClean="0">
                <a:solidFill>
                  <a:srgbClr val="99CCFF"/>
                </a:solidFill>
              </a:rPr>
              <a:t>定理</a:t>
            </a:r>
            <a:r>
              <a:rPr lang="zh-CN" altLang="en-US" sz="2400" dirty="0" smtClean="0"/>
              <a:t>：在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个人当中，至少有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个人互相认识或者互相不认识。</a:t>
            </a:r>
            <a:endParaRPr lang="en-US" altLang="zh-CN" sz="2400" dirty="0" smtClean="0"/>
          </a:p>
          <a:p>
            <a:r>
              <a:rPr lang="zh-CN" altLang="en-US" sz="2400" dirty="0" smtClean="0"/>
              <a:t>证明：把认识或不认识看成两个抽屉，则编号为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的人至少会认识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或者不认识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其余</a:t>
            </a:r>
            <a:r>
              <a:rPr lang="en-US" altLang="zh-CN" sz="2400" dirty="0" smtClean="0"/>
              <a:t>5</a:t>
            </a:r>
            <a:r>
              <a:rPr lang="zh-CN" altLang="en-US" sz="2400" dirty="0" smtClean="0"/>
              <a:t>个人中的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个人，然后考虑这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个人是否互相认识。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08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zh-CN" altLang="en-US" dirty="0" smtClean="0"/>
              <a:t>最后再来看一个题目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例题</a:t>
            </a:r>
            <a:r>
              <a:rPr lang="en-US" altLang="zh-CN" sz="2400" dirty="0" smtClean="0"/>
              <a:t>6】</a:t>
            </a:r>
            <a:r>
              <a:rPr lang="zh-CN" altLang="en-US" sz="2400" dirty="0" smtClean="0"/>
              <a:t>现在有一盒排成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行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列的巧克力，小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同学会随机挑选一个矩形区域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内的巧克力，并把它们全部吃掉。</a:t>
            </a:r>
            <a:r>
              <a:rPr lang="en-US" altLang="zh-CN" sz="2400" dirty="0" smtClean="0"/>
              <a:t>(1&lt;=</a:t>
            </a:r>
            <a:r>
              <a:rPr lang="en-US" altLang="zh-CN" sz="2400" dirty="0" err="1" smtClean="0"/>
              <a:t>n,m</a:t>
            </a:r>
            <a:r>
              <a:rPr lang="en-US" altLang="zh-CN" sz="2400" dirty="0" smtClean="0"/>
              <a:t>&lt;=1000)</a:t>
            </a:r>
          </a:p>
          <a:p>
            <a:r>
              <a:rPr lang="en-US" altLang="zh-CN" sz="2400" dirty="0" smtClean="0"/>
              <a:t>(1) </a:t>
            </a:r>
            <a:r>
              <a:rPr lang="zh-CN" altLang="en-US" sz="2400" dirty="0" smtClean="0"/>
              <a:t>问第</a:t>
            </a:r>
            <a:r>
              <a:rPr lang="en-US" altLang="zh-CN" sz="2400" dirty="0" smtClean="0"/>
              <a:t>r</a:t>
            </a:r>
            <a:r>
              <a:rPr lang="zh-CN" altLang="en-US" sz="2400" dirty="0" smtClean="0"/>
              <a:t>行第</a:t>
            </a:r>
            <a:r>
              <a:rPr lang="en-US" altLang="zh-CN" sz="2400" dirty="0" smtClean="0"/>
              <a:t>c</a:t>
            </a:r>
            <a:r>
              <a:rPr lang="zh-CN" altLang="en-US" sz="2400" dirty="0" smtClean="0"/>
              <a:t>列的巧克力被吃掉的概率是多少</a:t>
            </a:r>
            <a:r>
              <a:rPr lang="en-US" altLang="zh-CN" sz="2400" dirty="0" smtClean="0"/>
              <a:t>?</a:t>
            </a:r>
          </a:p>
          <a:p>
            <a:r>
              <a:rPr lang="en-US" altLang="zh-CN" sz="2400" dirty="0" smtClean="0"/>
              <a:t>(2) </a:t>
            </a:r>
            <a:r>
              <a:rPr lang="zh-CN" altLang="en-US" sz="2400" dirty="0" smtClean="0"/>
              <a:t>求小</a:t>
            </a:r>
            <a:r>
              <a:rPr lang="en-US" altLang="zh-CN" sz="2400" dirty="0"/>
              <a:t>A</a:t>
            </a:r>
            <a:r>
              <a:rPr lang="zh-CN" altLang="en-US" sz="2400" dirty="0"/>
              <a:t>同学吃掉的巧克力的</a:t>
            </a:r>
            <a:r>
              <a:rPr lang="zh-CN" altLang="en-US" sz="2400" dirty="0" smtClean="0"/>
              <a:t>期望数量是多少</a:t>
            </a:r>
            <a:r>
              <a:rPr lang="en-US" altLang="zh-CN" sz="2400" dirty="0" smtClean="0"/>
              <a:t>?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05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08000"/>
            <a:ext cx="9692640" cy="5790121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当</a:t>
            </a:r>
            <a:r>
              <a:rPr lang="en-US" altLang="zh-CN" sz="2400" dirty="0"/>
              <a:t>m=n=2</a:t>
            </a:r>
            <a:r>
              <a:rPr lang="zh-CN" altLang="en-US" sz="2400" dirty="0"/>
              <a:t>时，小</a:t>
            </a:r>
            <a:r>
              <a:rPr lang="en-US" altLang="zh-CN" sz="2400" dirty="0"/>
              <a:t>A</a:t>
            </a:r>
            <a:r>
              <a:rPr lang="zh-CN" altLang="en-US" sz="2400" dirty="0"/>
              <a:t>同学共有</a:t>
            </a:r>
            <a:r>
              <a:rPr lang="en-US" altLang="zh-CN" sz="2400" dirty="0"/>
              <a:t>9</a:t>
            </a:r>
            <a:r>
              <a:rPr lang="zh-CN" altLang="en-US" sz="2400" dirty="0"/>
              <a:t>种等概率的</a:t>
            </a:r>
            <a:r>
              <a:rPr lang="zh-CN" altLang="en-US" sz="2400" dirty="0" smtClean="0"/>
              <a:t>吃法：</a:t>
            </a:r>
            <a:endParaRPr lang="en-US" altLang="zh-CN" sz="2400" dirty="0" smtClean="0"/>
          </a:p>
          <a:p>
            <a:r>
              <a:rPr lang="zh-CN" altLang="en-US" sz="2400" dirty="0" smtClean="0"/>
              <a:t>其中，有</a:t>
            </a:r>
            <a:r>
              <a:rPr lang="en-US" altLang="zh-CN" sz="2400" dirty="0"/>
              <a:t>4</a:t>
            </a:r>
            <a:r>
              <a:rPr lang="zh-CN" altLang="en-US" sz="2400" dirty="0" smtClean="0"/>
              <a:t>种方案会吃</a:t>
            </a:r>
            <a:r>
              <a:rPr lang="zh-CN" altLang="en-US" sz="2400" dirty="0"/>
              <a:t>掉</a:t>
            </a:r>
            <a:r>
              <a:rPr lang="en-US" altLang="zh-CN" sz="2400" dirty="0"/>
              <a:t>1</a:t>
            </a:r>
            <a:r>
              <a:rPr lang="zh-CN" altLang="en-US" sz="2400" dirty="0" smtClean="0"/>
              <a:t>颗：</a:t>
            </a:r>
            <a:endParaRPr lang="en-US" altLang="zh-CN" sz="2400" dirty="0" smtClean="0"/>
          </a:p>
          <a:p>
            <a:r>
              <a:rPr lang="en-US" altLang="zh-CN" sz="2400" dirty="0" smtClean="0"/>
              <a:t>{(1,1)(1,1)}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{(1,2)(1,2)}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{(2,1)(2,1)}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{(2,2)(2,2)}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r>
              <a:rPr lang="zh-CN" altLang="en-US" sz="2400" dirty="0" smtClean="0"/>
              <a:t>另外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种方案会吃掉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颗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en-US" altLang="zh-CN" sz="2400" dirty="0"/>
              <a:t>{(1,1</a:t>
            </a:r>
            <a:r>
              <a:rPr lang="en-US" altLang="zh-CN" sz="2400" dirty="0" smtClean="0"/>
              <a:t>)(2,1</a:t>
            </a:r>
            <a:r>
              <a:rPr lang="en-US" altLang="zh-CN" sz="2400" dirty="0"/>
              <a:t>)}</a:t>
            </a:r>
            <a:r>
              <a:rPr lang="zh-CN" altLang="en-US" sz="2400" dirty="0"/>
              <a:t>，</a:t>
            </a:r>
            <a:r>
              <a:rPr lang="en-US" altLang="zh-CN" sz="2400" dirty="0"/>
              <a:t>{(</a:t>
            </a:r>
            <a:r>
              <a:rPr lang="en-US" altLang="zh-CN" sz="2400" dirty="0" smtClean="0"/>
              <a:t>1,1)(</a:t>
            </a:r>
            <a:r>
              <a:rPr lang="en-US" altLang="zh-CN" sz="2400" dirty="0"/>
              <a:t>1,2)}</a:t>
            </a:r>
            <a:r>
              <a:rPr lang="zh-CN" altLang="en-US" sz="2400" dirty="0"/>
              <a:t>，</a:t>
            </a:r>
            <a:r>
              <a:rPr lang="en-US" altLang="zh-CN" sz="2400" dirty="0"/>
              <a:t>{(2,1)(</a:t>
            </a:r>
            <a:r>
              <a:rPr lang="en-US" altLang="zh-CN" sz="2400" dirty="0" smtClean="0"/>
              <a:t>2,2)}</a:t>
            </a:r>
            <a:r>
              <a:rPr lang="zh-CN" altLang="en-US" sz="2400" dirty="0"/>
              <a:t>，</a:t>
            </a:r>
            <a:r>
              <a:rPr lang="en-US" altLang="zh-CN" sz="2400" dirty="0" smtClean="0"/>
              <a:t>{(1,2</a:t>
            </a:r>
            <a:r>
              <a:rPr lang="en-US" altLang="zh-CN" sz="2400" dirty="0"/>
              <a:t>)(2,2)}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 smtClean="0"/>
              <a:t>最后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种方案会吃掉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颗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en-US" altLang="zh-CN" sz="2400" dirty="0"/>
              <a:t>{(1,1</a:t>
            </a:r>
            <a:r>
              <a:rPr lang="en-US" altLang="zh-CN" sz="2400" dirty="0" smtClean="0"/>
              <a:t>)(2,2)}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并且</a:t>
            </a:r>
            <a:r>
              <a:rPr lang="zh-CN" altLang="en-US" sz="2400" dirty="0"/>
              <a:t>每一颗巧克力被吃掉的概率都是</a:t>
            </a:r>
            <a:r>
              <a:rPr lang="en-US" altLang="zh-CN" sz="2400" dirty="0"/>
              <a:t>4/9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期望吃掉的巧克力的个数</a:t>
            </a:r>
            <a:r>
              <a:rPr lang="en-US" altLang="zh-CN" sz="2400" dirty="0" smtClean="0"/>
              <a:t>E(X)=(4/9)x1+(4/9)x2+(1/9)x4=16/9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15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08000"/>
            <a:ext cx="9692640" cy="5790121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先说一下如何随机选取矩形区域：</a:t>
            </a:r>
            <a:endParaRPr lang="en-US" altLang="zh-CN" sz="2400" dirty="0" smtClean="0"/>
          </a:p>
          <a:p>
            <a:r>
              <a:rPr lang="zh-CN" altLang="en-US" sz="2400" dirty="0" smtClean="0"/>
              <a:t>可以看作从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轴和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轴方向分别选择两个不为空的区间，</a:t>
            </a:r>
            <a:endParaRPr lang="en-US" altLang="zh-CN" sz="2400" dirty="0" smtClean="0"/>
          </a:p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轴上从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m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(m+1)</a:t>
            </a:r>
            <a:r>
              <a:rPr lang="zh-CN" altLang="en-US" sz="2400" dirty="0" smtClean="0"/>
              <a:t>个整点中选取一个区间的方案数是</a:t>
            </a:r>
            <a:r>
              <a:rPr lang="en-US" altLang="zh-CN" sz="2400" dirty="0" smtClean="0"/>
              <a:t>C(m+1,2)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在</a:t>
            </a:r>
            <a:r>
              <a:rPr lang="en-US" altLang="zh-CN" sz="2400" dirty="0" smtClean="0"/>
              <a:t>y</a:t>
            </a:r>
            <a:r>
              <a:rPr lang="zh-CN" altLang="en-US" sz="2400" dirty="0" smtClean="0"/>
              <a:t>轴</a:t>
            </a:r>
            <a:r>
              <a:rPr lang="zh-CN" altLang="en-US" sz="2400" dirty="0"/>
              <a:t>上从</a:t>
            </a:r>
            <a:r>
              <a:rPr lang="en-US" altLang="zh-CN" sz="2400" dirty="0"/>
              <a:t>0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(n+1</a:t>
            </a:r>
            <a:r>
              <a:rPr lang="en-US" altLang="zh-CN" sz="2400" dirty="0"/>
              <a:t>)</a:t>
            </a:r>
            <a:r>
              <a:rPr lang="zh-CN" altLang="en-US" sz="2400" dirty="0"/>
              <a:t>个整点中选取一个区间的方案数是</a:t>
            </a:r>
            <a:r>
              <a:rPr lang="en-US" altLang="zh-CN" sz="2400" dirty="0" smtClean="0"/>
              <a:t>C(n+1,2)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由于两个方向的选择是相互独立的，根据乘法原理，选择矩形区域的总方案数：</a:t>
            </a:r>
            <a:r>
              <a:rPr lang="en-US" altLang="zh-CN" sz="2400" dirty="0" smtClean="0"/>
              <a:t>S=C(n+1,2)</a:t>
            </a:r>
            <a:r>
              <a:rPr lang="en-US" altLang="zh-CN" sz="2400" dirty="0" err="1" smtClean="0"/>
              <a:t>xC</a:t>
            </a:r>
            <a:r>
              <a:rPr lang="en-US" altLang="zh-CN" sz="2400" dirty="0" smtClean="0"/>
              <a:t>(m+1,2)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同理，经过格点</a:t>
            </a:r>
            <a:r>
              <a:rPr lang="en-US" altLang="zh-CN" sz="2400" dirty="0" smtClean="0"/>
              <a:t>(x0,y0)</a:t>
            </a:r>
            <a:r>
              <a:rPr lang="zh-CN" altLang="en-US" sz="2400" dirty="0" smtClean="0"/>
              <a:t>的方案数可以表示为：</a:t>
            </a:r>
            <a:endParaRPr lang="en-US" altLang="zh-CN" sz="2400" dirty="0"/>
          </a:p>
          <a:p>
            <a:r>
              <a:rPr lang="en-US" altLang="zh-CN" sz="2400" dirty="0" smtClean="0"/>
              <a:t>D(x0,y0)=C(x0,1)</a:t>
            </a:r>
            <a:r>
              <a:rPr lang="en-US" altLang="zh-CN" sz="2400" dirty="0" err="1" smtClean="0"/>
              <a:t>xC</a:t>
            </a:r>
            <a:r>
              <a:rPr lang="en-US" altLang="zh-CN" sz="2400" dirty="0" smtClean="0"/>
              <a:t>(m-x0,1)</a:t>
            </a:r>
            <a:r>
              <a:rPr lang="en-US" altLang="zh-CN" sz="2400" dirty="0" err="1" smtClean="0"/>
              <a:t>xC</a:t>
            </a:r>
            <a:r>
              <a:rPr lang="en-US" altLang="zh-CN" sz="2400" dirty="0" smtClean="0"/>
              <a:t>(y0,1)</a:t>
            </a:r>
            <a:r>
              <a:rPr lang="en-US" altLang="zh-CN" sz="2400" dirty="0" err="1" smtClean="0"/>
              <a:t>xC</a:t>
            </a:r>
            <a:r>
              <a:rPr lang="en-US" altLang="zh-CN" sz="2400" dirty="0" smtClean="0"/>
              <a:t>(n-y0,1)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转化为古典</a:t>
            </a:r>
            <a:r>
              <a:rPr lang="zh-CN" altLang="en-US" sz="2400" dirty="0"/>
              <a:t>概</a:t>
            </a:r>
            <a:r>
              <a:rPr lang="zh-CN" altLang="en-US" sz="2400" dirty="0" smtClean="0"/>
              <a:t>型问题，被选中的概率：</a:t>
            </a:r>
            <a:r>
              <a:rPr lang="en-US" altLang="zh-CN" sz="2400" dirty="0" smtClean="0"/>
              <a:t>P(x0,y0)=D(x0,y0)/S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35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508000"/>
                <a:ext cx="9692640" cy="579012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接下来求期望，考虑期望的求法：</a:t>
                </a:r>
                <a:endParaRPr lang="en-US" altLang="zh-CN" sz="2400" dirty="0" smtClean="0"/>
              </a:p>
              <a:p>
                <a:r>
                  <a:rPr lang="en-US" altLang="zh-CN" sz="2400" dirty="0" smtClean="0"/>
                  <a:t>E(X)=Σ[</a:t>
                </a:r>
                <a:r>
                  <a:rPr lang="zh-CN" altLang="en-US" sz="2400" dirty="0" smtClean="0"/>
                  <a:t>每种方案吃掉的巧克力数量</a:t>
                </a:r>
                <a:r>
                  <a:rPr lang="en-US" altLang="zh-CN" sz="2400" dirty="0" smtClean="0"/>
                  <a:t>]/</a:t>
                </a:r>
                <a:r>
                  <a:rPr lang="zh-CN" altLang="en-US" sz="2400" dirty="0" smtClean="0"/>
                  <a:t>总方案数。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我们用一个</a:t>
                </a:r>
                <a:r>
                  <a:rPr lang="en-US" altLang="zh-CN" sz="2400" dirty="0" smtClean="0"/>
                  <a:t>0-1</a:t>
                </a:r>
                <a:r>
                  <a:rPr lang="zh-CN" altLang="en-US" sz="2400" dirty="0" smtClean="0"/>
                  <a:t>矩阵表示每种方案，用</a:t>
                </a:r>
                <a:r>
                  <a:rPr lang="en-US" altLang="zh-CN" sz="2400" dirty="0" smtClean="0"/>
                  <a:t>a[</a:t>
                </a:r>
                <a:r>
                  <a:rPr lang="en-US" altLang="zh-CN" sz="2400" dirty="0" err="1" smtClean="0"/>
                  <a:t>i,j</a:t>
                </a:r>
                <a:r>
                  <a:rPr lang="en-US" altLang="zh-CN" sz="2400" dirty="0" smtClean="0"/>
                  <a:t>]=0</a:t>
                </a:r>
                <a:r>
                  <a:rPr lang="zh-CN" altLang="en-US" sz="2400" dirty="0" smtClean="0"/>
                  <a:t>表示格点</a:t>
                </a:r>
                <a:r>
                  <a:rPr lang="en-US" altLang="zh-CN" sz="2400" dirty="0" smtClean="0"/>
                  <a:t>(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 err="1" smtClean="0"/>
                  <a:t>,j</a:t>
                </a:r>
                <a:r>
                  <a:rPr lang="en-US" altLang="zh-CN" sz="2400" dirty="0" smtClean="0"/>
                  <a:t>)</a:t>
                </a:r>
                <a:r>
                  <a:rPr lang="zh-CN" altLang="en-US" sz="2400" dirty="0" smtClean="0"/>
                  <a:t>内的巧克力没有被吃掉，用</a:t>
                </a:r>
                <a:r>
                  <a:rPr lang="en-US" altLang="zh-CN" sz="2400" dirty="0" smtClean="0"/>
                  <a:t>a[</a:t>
                </a:r>
                <a:r>
                  <a:rPr lang="en-US" altLang="zh-CN" sz="2400" dirty="0" err="1" smtClean="0"/>
                  <a:t>i,j</a:t>
                </a:r>
                <a:r>
                  <a:rPr lang="en-US" altLang="zh-CN" sz="2400" dirty="0" smtClean="0"/>
                  <a:t>]=1</a:t>
                </a:r>
                <a:r>
                  <a:rPr lang="zh-CN" altLang="en-US" sz="2400" dirty="0" smtClean="0"/>
                  <a:t>表示格点</a:t>
                </a:r>
                <a:r>
                  <a:rPr lang="en-US" altLang="zh-CN" sz="2400" dirty="0"/>
                  <a:t>(</a:t>
                </a:r>
                <a:r>
                  <a:rPr lang="en-US" altLang="zh-CN" sz="2400" dirty="0" err="1"/>
                  <a:t>i,j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内的</a:t>
                </a:r>
                <a:r>
                  <a:rPr lang="zh-CN" altLang="en-US" sz="2400" dirty="0" smtClean="0"/>
                  <a:t>巧克力可以被</a:t>
                </a:r>
                <a:r>
                  <a:rPr lang="zh-CN" altLang="en-US" sz="2400" dirty="0"/>
                  <a:t>吃</a:t>
                </a:r>
                <a:r>
                  <a:rPr lang="zh-CN" altLang="en-US" sz="2400" dirty="0" smtClean="0"/>
                  <a:t>掉。那么，这种方案可以吃掉的巧克力数量就是矩阵所有元素之和。</a:t>
                </a:r>
                <a:endParaRPr lang="en-US" altLang="zh-CN" sz="2400" dirty="0" smtClean="0"/>
              </a:p>
              <a:p>
                <a:endParaRPr lang="en-US" altLang="zh-CN" sz="2400" dirty="0" smtClean="0"/>
              </a:p>
              <a:p>
                <a:r>
                  <a:rPr lang="zh-CN" altLang="en-US" sz="2400" dirty="0" smtClean="0"/>
                  <a:t>对于</a:t>
                </a:r>
                <a:r>
                  <a:rPr lang="en-US" altLang="zh-CN" sz="2400" dirty="0" smtClean="0"/>
                  <a:t>2x2</a:t>
                </a:r>
                <a:r>
                  <a:rPr lang="zh-CN" altLang="en-US" sz="2400" dirty="0" smtClean="0"/>
                  <a:t>的情况，每种情况对应的</a:t>
                </a:r>
                <a:r>
                  <a:rPr lang="en-US" altLang="zh-CN" sz="2400" dirty="0" smtClean="0"/>
                  <a:t>0-1</a:t>
                </a:r>
                <a:r>
                  <a:rPr lang="zh-CN" altLang="en-US" sz="2400" dirty="0" smtClean="0"/>
                  <a:t>矩阵表示如下：</a:t>
                </a:r>
                <a:endParaRPr lang="en-US" altLang="zh-CN" sz="2400" dirty="0"/>
              </a:p>
              <a:p>
                <a:r>
                  <a:rPr lang="zh-CN" altLang="en-US" sz="2400" dirty="0" smtClean="0"/>
                  <a:t>取走</a:t>
                </a:r>
                <a:r>
                  <a:rPr lang="en-US" altLang="zh-CN" sz="2400" dirty="0" smtClean="0"/>
                  <a:t>1</a:t>
                </a:r>
                <a:r>
                  <a:rPr lang="zh-CN" altLang="en-US" sz="2400" dirty="0" smtClean="0"/>
                  <a:t>颗的方案：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 smtClean="0"/>
                  <a:t>，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 smtClean="0"/>
                  <a:t>，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 smtClean="0"/>
                  <a:t>，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 smtClean="0"/>
                  <a:t>，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取走</a:t>
                </a:r>
                <a:r>
                  <a:rPr lang="en-US" altLang="zh-CN" sz="2400" dirty="0" smtClean="0"/>
                  <a:t>2</a:t>
                </a:r>
                <a:r>
                  <a:rPr lang="zh-CN" altLang="en-US" sz="2400" dirty="0" smtClean="0"/>
                  <a:t>颗</a:t>
                </a:r>
                <a:r>
                  <a:rPr lang="zh-CN" altLang="en-US" sz="2400" dirty="0"/>
                  <a:t>的方案</a:t>
                </a:r>
                <a:r>
                  <a:rPr lang="zh-CN" altLang="en-US" sz="2400" dirty="0" smtClean="0"/>
                  <a:t>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 smtClean="0"/>
                  <a:t>，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 smtClean="0"/>
                  <a:t>，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 smtClean="0"/>
                  <a:t>，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 smtClean="0"/>
                  <a:t>，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取走</a:t>
                </a:r>
                <a:r>
                  <a:rPr lang="en-US" altLang="zh-CN" sz="2400" dirty="0" smtClean="0"/>
                  <a:t>4</a:t>
                </a:r>
                <a:r>
                  <a:rPr lang="zh-CN" altLang="en-US" sz="2400" dirty="0" smtClean="0"/>
                  <a:t>颗</a:t>
                </a:r>
                <a:r>
                  <a:rPr lang="zh-CN" altLang="en-US" sz="2400" dirty="0"/>
                  <a:t>的方案</a:t>
                </a:r>
                <a:r>
                  <a:rPr lang="zh-CN" altLang="en-US" sz="2400" dirty="0" smtClean="0"/>
                  <a:t>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508000"/>
                <a:ext cx="9692640" cy="5790121"/>
              </a:xfrm>
              <a:blipFill rotWithShape="0">
                <a:blip r:embed="rId3"/>
                <a:stretch>
                  <a:fillRect l="-440" t="-1579" r="-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65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261872" y="508000"/>
                <a:ext cx="9692640" cy="579012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 smtClean="0"/>
                  <a:t>根据定义，期望就等价于是将各个矩阵所有元素之和，累加在一起再乘以概率，也就是</a:t>
                </a:r>
                <a:r>
                  <a:rPr lang="en-US" altLang="zh-CN" sz="2400" dirty="0" smtClean="0"/>
                  <a:t>E(X)=(1+1+1+1+2+2+2+2+4)/9=16</a:t>
                </a:r>
                <a:r>
                  <a:rPr lang="en-US" altLang="zh-CN" sz="2400" dirty="0"/>
                  <a:t>/</a:t>
                </a:r>
                <a:r>
                  <a:rPr lang="en-US" altLang="zh-CN" sz="2400" dirty="0" smtClean="0"/>
                  <a:t>9</a:t>
                </a:r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endParaRPr lang="en-US" altLang="zh-CN" sz="2400" dirty="0" smtClean="0"/>
              </a:p>
              <a:p>
                <a:r>
                  <a:rPr lang="zh-CN" altLang="en-US" sz="2400" dirty="0" smtClean="0"/>
                  <a:t>我们也可以考虑每个格点对答案的贡献：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先对矩阵累加得到新的矩阵</a:t>
                </a:r>
                <a:r>
                  <a:rPr lang="en-US" altLang="zh-CN" sz="2400" dirty="0" smtClean="0"/>
                  <a:t>B</a:t>
                </a:r>
                <a:r>
                  <a:rPr lang="zh-CN" altLang="en-US" sz="2400" dirty="0" smtClean="0"/>
                  <a:t>，再对矩阵</a:t>
                </a:r>
                <a:r>
                  <a:rPr lang="en-US" altLang="zh-CN" sz="2400" dirty="0" smtClean="0"/>
                  <a:t>B</a:t>
                </a:r>
                <a:r>
                  <a:rPr lang="zh-CN" altLang="en-US" sz="2400" dirty="0" smtClean="0"/>
                  <a:t>的所有元素求和。</a:t>
                </a:r>
                <a:endParaRPr lang="en-US" altLang="zh-CN" sz="2400" dirty="0" smtClean="0"/>
              </a:p>
              <a:p>
                <a:r>
                  <a:rPr lang="en-US" altLang="zh-CN" sz="2400" dirty="0" smtClean="0"/>
                  <a:t>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/>
                  <a:t> 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/>
                  <a:t> 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/>
                  <a:t> 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/>
                  <a:t> +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/>
                  <a:t> 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/>
                  <a:t> 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/>
                  <a:t> 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/>
                  <a:t> +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400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矩阵</a:t>
                </a:r>
                <a:r>
                  <a:rPr lang="en-US" altLang="zh-CN" sz="2400" dirty="0" smtClean="0"/>
                  <a:t>B</a:t>
                </a:r>
                <a:r>
                  <a:rPr lang="zh-CN" altLang="en-US" sz="2400" dirty="0" smtClean="0"/>
                  <a:t>的元素</a:t>
                </a:r>
                <a:r>
                  <a:rPr lang="en-US" altLang="zh-CN" sz="2400" dirty="0" smtClean="0"/>
                  <a:t>b[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 err="1" smtClean="0"/>
                  <a:t>,j</a:t>
                </a:r>
                <a:r>
                  <a:rPr lang="en-US" altLang="zh-CN" sz="2400" dirty="0" smtClean="0"/>
                  <a:t>]</a:t>
                </a:r>
                <a:r>
                  <a:rPr lang="zh-CN" altLang="en-US" sz="2400" dirty="0" smtClean="0"/>
                  <a:t>的含义是格点</a:t>
                </a:r>
                <a:r>
                  <a:rPr lang="en-US" altLang="zh-CN" sz="2400" dirty="0" smtClean="0"/>
                  <a:t>(</a:t>
                </a:r>
                <a:r>
                  <a:rPr lang="en-US" altLang="zh-CN" sz="2400" dirty="0" err="1"/>
                  <a:t>i</a:t>
                </a:r>
                <a:r>
                  <a:rPr lang="en-US" altLang="zh-CN" sz="2400" dirty="0" err="1" smtClean="0"/>
                  <a:t>,j</a:t>
                </a:r>
                <a:r>
                  <a:rPr lang="en-US" altLang="zh-CN" sz="2400" dirty="0" smtClean="0"/>
                  <a:t>)</a:t>
                </a:r>
                <a:r>
                  <a:rPr lang="zh-CN" altLang="en-US" sz="2400" dirty="0" smtClean="0"/>
                  <a:t>被选择的方案数，除以总方案数就是概率。因此，每个格点对答案的贡献就是被选中的概率。</a:t>
                </a:r>
                <a:endParaRPr lang="en-US" altLang="zh-CN" sz="2400" dirty="0" smtClean="0"/>
              </a:p>
              <a:p>
                <a:r>
                  <a:rPr lang="zh-CN" altLang="en-US" sz="2400" dirty="0" smtClean="0"/>
                  <a:t>对之前计算出的概率求和就是答案：</a:t>
                </a:r>
                <a:r>
                  <a:rPr lang="en-US" altLang="zh-CN" sz="2400" dirty="0" smtClean="0"/>
                  <a:t>E(X)=(4/9)x4=16/9</a:t>
                </a:r>
                <a:r>
                  <a:rPr lang="zh-CN" altLang="en-US" sz="2400" dirty="0" smtClean="0"/>
                  <a:t>。</a:t>
                </a:r>
                <a:endParaRPr lang="en-US" altLang="zh-CN" sz="2400" dirty="0" smtClean="0"/>
              </a:p>
              <a:p>
                <a:endParaRPr lang="en-US" altLang="zh-CN" sz="2400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1872" y="508000"/>
                <a:ext cx="9692640" cy="5790121"/>
              </a:xfrm>
              <a:blipFill rotWithShape="0">
                <a:blip r:embed="rId3"/>
                <a:stretch>
                  <a:fillRect l="-440" t="-1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09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条件概率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99CCFF"/>
                </a:solidFill>
              </a:rPr>
              <a:t>全概率公式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P(A)=P(B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)</a:t>
            </a:r>
            <a:r>
              <a:rPr lang="en-US" altLang="zh-CN" sz="2400" dirty="0" err="1" smtClean="0"/>
              <a:t>xP</a:t>
            </a:r>
            <a:r>
              <a:rPr lang="en-US" altLang="zh-CN" sz="2400" dirty="0" smtClean="0"/>
              <a:t>(A|B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)+…+P(</a:t>
            </a:r>
            <a:r>
              <a:rPr lang="en-US" altLang="zh-CN" sz="2400" dirty="0" err="1" smtClean="0"/>
              <a:t>B</a:t>
            </a:r>
            <a:r>
              <a:rPr lang="en-US" altLang="zh-CN" sz="2400" baseline="-25000" dirty="0" err="1" smtClean="0"/>
              <a:t>n</a:t>
            </a:r>
            <a:r>
              <a:rPr lang="en-US" altLang="zh-CN" sz="2400" dirty="0" smtClean="0"/>
              <a:t>)</a:t>
            </a:r>
            <a:r>
              <a:rPr lang="en-US" altLang="zh-CN" sz="2400" dirty="0" err="1" smtClean="0"/>
              <a:t>xP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A|B</a:t>
            </a:r>
            <a:r>
              <a:rPr lang="en-US" altLang="zh-CN" sz="2400" baseline="-25000" dirty="0" err="1" smtClean="0"/>
              <a:t>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其中，</a:t>
            </a:r>
            <a:r>
              <a:rPr lang="en-US" altLang="zh-CN" sz="2400" dirty="0" smtClean="0"/>
              <a:t>B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,…,</a:t>
            </a:r>
            <a:r>
              <a:rPr lang="en-US" altLang="zh-CN" sz="2400" dirty="0" err="1" smtClean="0"/>
              <a:t>B</a:t>
            </a:r>
            <a:r>
              <a:rPr lang="en-US" altLang="zh-CN" sz="2400" baseline="-25000" dirty="0" err="1" smtClean="0"/>
              <a:t>n</a:t>
            </a:r>
            <a:r>
              <a:rPr lang="zh-CN" altLang="en-US" sz="2400" dirty="0" smtClean="0"/>
              <a:t>是互不相容的事件，且</a:t>
            </a:r>
            <a:r>
              <a:rPr lang="en-US" altLang="zh-CN" sz="2400" dirty="0" smtClean="0"/>
              <a:t>U(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B</a:t>
            </a:r>
            <a:r>
              <a:rPr lang="en-US" altLang="zh-CN" sz="2400" baseline="-25000" dirty="0" err="1"/>
              <a:t>n</a:t>
            </a:r>
            <a:r>
              <a:rPr lang="en-US" altLang="zh-CN" sz="2400" dirty="0" smtClean="0"/>
              <a:t>)=</a:t>
            </a:r>
            <a:r>
              <a:rPr lang="zh-CN" altLang="en-US" sz="2400" dirty="0" smtClean="0"/>
              <a:t>全集</a:t>
            </a:r>
            <a:r>
              <a:rPr lang="en-US" altLang="zh-CN" sz="2400" dirty="0" smtClean="0"/>
              <a:t>Ω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7957" y="3352133"/>
            <a:ext cx="3390900" cy="2857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93774" y="3352134"/>
            <a:ext cx="3487994" cy="285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8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4604" y="758952"/>
            <a:ext cx="9418320" cy="4049022"/>
          </a:xfrm>
          <a:effectLst>
            <a:reflection blurRad="6350" stA="40000" endPos="30000" dir="5400000" sy="-100000" algn="bl" rotWithShape="0"/>
          </a:effectLst>
        </p:spPr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50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18232" y="2332200"/>
            <a:ext cx="2603445" cy="3685142"/>
          </a:xfrm>
          <a:prstGeom prst="rect">
            <a:avLst/>
          </a:prstGeom>
          <a:effectLst>
            <a:reflection blurRad="6350" stA="50000" endA="300" endPos="90000" dist="50800" dir="5400000" sy="-100000" algn="bl" rotWithShape="0"/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63529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/>
              <a:t>状态转移矩阵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99CCFF"/>
                </a:solidFill>
              </a:rPr>
              <a:t>状态转移矩阵</a:t>
            </a:r>
            <a:r>
              <a:rPr lang="zh-CN" altLang="en-US" sz="2400" dirty="0" smtClean="0"/>
              <a:t>：设</a:t>
            </a:r>
            <a:r>
              <a:rPr lang="en-US" altLang="zh-CN" sz="2400" dirty="0" smtClean="0"/>
              <a:t>p(</a:t>
            </a:r>
            <a:r>
              <a:rPr lang="en-US" altLang="zh-CN" sz="2400" dirty="0" err="1"/>
              <a:t>i</a:t>
            </a:r>
            <a:r>
              <a:rPr lang="en-US" altLang="zh-CN" sz="2400" dirty="0" err="1" smtClean="0"/>
              <a:t>,j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表示从状态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转移到状态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的概率，可以理解为条件概率</a:t>
            </a:r>
            <a:r>
              <a:rPr lang="en-US" altLang="zh-CN" sz="2400" dirty="0" smtClean="0"/>
              <a:t>P(X</a:t>
            </a:r>
            <a:r>
              <a:rPr lang="en-US" altLang="zh-CN" sz="2400" baseline="-25000" dirty="0" smtClean="0"/>
              <a:t>t+1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j|X</a:t>
            </a:r>
            <a:r>
              <a:rPr lang="en-US" altLang="zh-CN" sz="2400" baseline="-25000" dirty="0" err="1" smtClean="0"/>
              <a:t>t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由</a:t>
            </a:r>
            <a:r>
              <a:rPr lang="zh-CN" altLang="en-US" sz="2400" dirty="0" smtClean="0">
                <a:solidFill>
                  <a:srgbClr val="F5F5A5"/>
                </a:solidFill>
              </a:rPr>
              <a:t>全概率公式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P(X</a:t>
            </a:r>
            <a:r>
              <a:rPr lang="en-US" altLang="zh-CN" sz="2400" baseline="-25000" dirty="0" smtClean="0"/>
              <a:t>t+1</a:t>
            </a:r>
            <a:r>
              <a:rPr lang="en-US" altLang="zh-CN" sz="2400" dirty="0" smtClean="0"/>
              <a:t>=j)=Σ[P(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t</a:t>
            </a:r>
            <a:r>
              <a:rPr lang="en-US" altLang="zh-CN" sz="2400" dirty="0"/>
              <a:t>=</a:t>
            </a:r>
            <a:r>
              <a:rPr lang="en-US" altLang="zh-CN" sz="2400" dirty="0" err="1"/>
              <a:t>i</a:t>
            </a:r>
            <a:r>
              <a:rPr lang="en-US" altLang="zh-CN" sz="2400" dirty="0" smtClean="0"/>
              <a:t>)</a:t>
            </a:r>
            <a:r>
              <a:rPr lang="en-US" altLang="zh-CN" sz="2400" dirty="0" err="1" smtClean="0"/>
              <a:t>xP</a:t>
            </a:r>
            <a:r>
              <a:rPr lang="en-US" altLang="zh-CN" sz="2400" dirty="0" smtClean="0"/>
              <a:t>(X</a:t>
            </a:r>
            <a:r>
              <a:rPr lang="en-US" altLang="zh-CN" sz="2400" baseline="-25000" dirty="0" smtClean="0"/>
              <a:t>t+1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j|X</a:t>
            </a:r>
            <a:r>
              <a:rPr lang="en-US" altLang="zh-CN" sz="2400" baseline="-25000" dirty="0" err="1" smtClean="0"/>
              <a:t>t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)]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若已知在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时刻各个状态的概率值为行向量</a:t>
            </a:r>
            <a:r>
              <a:rPr lang="en-US" altLang="zh-CN" sz="2400" dirty="0" smtClean="0"/>
              <a:t>p0</a:t>
            </a:r>
            <a:r>
              <a:rPr lang="zh-CN" altLang="en-US" sz="2400" dirty="0" smtClean="0"/>
              <a:t>，设状态转移矩阵为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，则在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t+n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时刻各个状态的概率值为</a:t>
            </a:r>
            <a:r>
              <a:rPr lang="en-US" altLang="zh-CN" sz="2400" dirty="0" err="1" smtClean="0"/>
              <a:t>p</a:t>
            </a:r>
            <a:r>
              <a:rPr lang="en-US" altLang="zh-CN" sz="2400" baseline="-25000" dirty="0" err="1" smtClean="0"/>
              <a:t>n</a:t>
            </a:r>
            <a:r>
              <a:rPr lang="en-US" altLang="zh-CN" sz="2400" dirty="0" smtClean="0"/>
              <a:t>=p</a:t>
            </a:r>
            <a:r>
              <a:rPr lang="en-US" altLang="zh-CN" sz="2400" baseline="-25000" dirty="0" smtClean="0"/>
              <a:t>0</a:t>
            </a:r>
            <a:r>
              <a:rPr lang="en-US" altLang="zh-CN" sz="2400" dirty="0" smtClean="0"/>
              <a:t>*(</a:t>
            </a:r>
            <a:r>
              <a:rPr lang="en-US" altLang="zh-CN" sz="2400" dirty="0" err="1" smtClean="0"/>
              <a:t>P^n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若把</a:t>
            </a:r>
            <a:r>
              <a:rPr lang="en-US" altLang="zh-CN" sz="2400" dirty="0" smtClean="0"/>
              <a:t>P</a:t>
            </a:r>
            <a:r>
              <a:rPr lang="zh-CN" altLang="en-US" sz="2400" dirty="0" smtClean="0"/>
              <a:t>转置一下，也就是</a:t>
            </a:r>
            <a:r>
              <a:rPr lang="en-US" altLang="zh-CN" sz="2400" dirty="0" smtClean="0"/>
              <a:t>p(</a:t>
            </a:r>
            <a:r>
              <a:rPr lang="en-US" altLang="zh-CN" sz="2400" dirty="0" err="1" smtClean="0"/>
              <a:t>i,j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表示从状态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到状态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的转移概率，则上述公式变为列向量</a:t>
            </a:r>
            <a:r>
              <a:rPr lang="en-US" altLang="zh-CN" sz="2400" dirty="0" err="1" smtClean="0"/>
              <a:t>p</a:t>
            </a:r>
            <a:r>
              <a:rPr lang="en-US" altLang="zh-CN" sz="2400" baseline="-25000" dirty="0" err="1" smtClean="0"/>
              <a:t>n</a:t>
            </a:r>
            <a:r>
              <a:rPr lang="en-US" altLang="zh-CN" sz="2400" dirty="0" smtClean="0"/>
              <a:t>’=(</a:t>
            </a:r>
            <a:r>
              <a:rPr lang="en-US" altLang="zh-CN" sz="2400" dirty="0" err="1" smtClean="0"/>
              <a:t>P^n</a:t>
            </a:r>
            <a:r>
              <a:rPr lang="en-US" altLang="zh-CN" sz="2400" dirty="0" smtClean="0"/>
              <a:t>)*p</a:t>
            </a:r>
            <a:r>
              <a:rPr lang="en-US" altLang="zh-CN" sz="2400" baseline="-25000" dirty="0" smtClean="0"/>
              <a:t>0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30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948022" y="1820027"/>
            <a:ext cx="9892632" cy="46490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 smtClean="0"/>
              <a:t>2.</a:t>
            </a:r>
            <a:r>
              <a:rPr lang="zh-CN" altLang="en-US" dirty="0" smtClean="0"/>
              <a:t>状态转移矩阵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99076" y="2719844"/>
            <a:ext cx="18473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zh-CN" dirty="0">
              <a:solidFill>
                <a:schemeClr val="bg1"/>
              </a:solidFill>
            </a:endParaRPr>
          </a:p>
          <a:p>
            <a:endParaRPr lang="zh-CN" altLang="zh-CN" dirty="0">
              <a:solidFill>
                <a:schemeClr val="bg1"/>
              </a:solidFill>
            </a:endParaRPr>
          </a:p>
          <a:p>
            <a:endParaRPr lang="zh-CN" altLang="zh-CN" dirty="0">
              <a:solidFill>
                <a:schemeClr val="bg1"/>
              </a:solidFill>
            </a:endParaRPr>
          </a:p>
          <a:p>
            <a:endParaRPr lang="zh-CN" altLang="zh-CN" dirty="0">
              <a:solidFill>
                <a:schemeClr val="bg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2266" y="1864272"/>
            <a:ext cx="5704763" cy="21767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7311560" y="1989424"/>
                <a:ext cx="1827295" cy="5542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560" y="1989424"/>
                <a:ext cx="1827295" cy="5542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7311560" y="2598921"/>
                <a:ext cx="185294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560" y="2598921"/>
                <a:ext cx="1852943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7311560" y="2939861"/>
                <a:ext cx="3312895" cy="5863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CN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zh-C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0.7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0.4</m:t>
                                    </m:r>
                                  </m:e>
                                  <m:e>
                                    <m:r>
                                      <a:rPr lang="en-US" altLang="zh-CN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0.6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560" y="2939861"/>
                <a:ext cx="3312895" cy="58637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752612" y="3808596"/>
                <a:ext cx="2609561" cy="11082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zh-CN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612" y="3808596"/>
                <a:ext cx="2609561" cy="110825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6715446" y="5027619"/>
                <a:ext cx="3922531" cy="11082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altLang="zh-CN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zh-CN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zh-CN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i="1" dirty="0" smtClean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zh-C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0.61</m:t>
                                </m:r>
                              </m:e>
                              <m:e>
                                <m:r>
                                  <a:rPr lang="en-US" altLang="zh-CN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0.39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446" y="5027619"/>
                <a:ext cx="3922531" cy="110825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1187" y="4350771"/>
            <a:ext cx="5704763" cy="161986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6627755" y="1909156"/>
            <a:ext cx="4125207" cy="447963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798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5729" y="365760"/>
            <a:ext cx="9464925" cy="1325562"/>
          </a:xfrm>
        </p:spPr>
        <p:txBody>
          <a:bodyPr/>
          <a:lstStyle/>
          <a:p>
            <a:r>
              <a:rPr lang="en-US" altLang="zh-CN" dirty="0"/>
              <a:t>3</a:t>
            </a:r>
            <a:r>
              <a:rPr lang="en-US" altLang="zh-CN" dirty="0" smtClean="0"/>
              <a:t>.</a:t>
            </a:r>
            <a:r>
              <a:rPr lang="zh-CN" altLang="en-US" dirty="0" smtClean="0"/>
              <a:t>矩阵快速幂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946784"/>
            <a:ext cx="9692640" cy="4351337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99CCFF"/>
                </a:solidFill>
              </a:rPr>
              <a:t>矩阵快速幂</a:t>
            </a:r>
            <a:r>
              <a:rPr lang="zh-CN" altLang="en-US" sz="2400" dirty="0" smtClean="0"/>
              <a:t>：与快速幂的原理完全相同，只不过将数值的乘法运算改为矩阵的乘法运算，时间复杂度为</a:t>
            </a:r>
            <a:r>
              <a:rPr lang="en-US" altLang="zh-CN" sz="2400" dirty="0" smtClean="0"/>
              <a:t>O(m^3*log(n))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>
                <a:solidFill>
                  <a:srgbClr val="F5F5A5"/>
                </a:solidFill>
              </a:rPr>
              <a:t>应用</a:t>
            </a:r>
            <a:r>
              <a:rPr lang="zh-CN" altLang="en-US" sz="2400" dirty="0" smtClean="0"/>
              <a:t>：由递推公式求数列的第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项。</a:t>
            </a:r>
            <a:endParaRPr lang="en-US" altLang="zh-CN" sz="2400" dirty="0" smtClean="0"/>
          </a:p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例题</a:t>
            </a:r>
            <a:r>
              <a:rPr lang="en-US" altLang="zh-CN" sz="2400" dirty="0" smtClean="0"/>
              <a:t>1】</a:t>
            </a:r>
            <a:r>
              <a:rPr lang="zh-CN" altLang="en-US" sz="2400" dirty="0" smtClean="0"/>
              <a:t>已知</a:t>
            </a:r>
            <a:r>
              <a:rPr lang="en-US" altLang="zh-CN" sz="2400" dirty="0" smtClean="0"/>
              <a:t>f(0)=1,f(1)=2,</a:t>
            </a:r>
            <a:r>
              <a:rPr lang="zh-CN" altLang="en-US" sz="2400" dirty="0" smtClean="0"/>
              <a:t>递推公式</a:t>
            </a:r>
            <a:r>
              <a:rPr lang="en-US" altLang="zh-CN" sz="2400" dirty="0" smtClean="0"/>
              <a:t>f(n)=f(n-1)+2*f(n-2)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写成矩阵的形式：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这样可以将计算</a:t>
            </a:r>
            <a:r>
              <a:rPr lang="en-US" altLang="zh-CN" sz="2400" dirty="0" smtClean="0"/>
              <a:t>f(n)</a:t>
            </a:r>
            <a:r>
              <a:rPr lang="zh-CN" altLang="en-US" sz="2400" dirty="0" smtClean="0"/>
              <a:t>的时间复杂度从</a:t>
            </a:r>
            <a:r>
              <a:rPr lang="en-US" altLang="zh-CN" sz="2400" dirty="0" smtClean="0"/>
              <a:t>O(n)</a:t>
            </a:r>
            <a:r>
              <a:rPr lang="zh-CN" altLang="en-US" sz="2400" dirty="0" smtClean="0"/>
              <a:t>降为</a:t>
            </a:r>
            <a:r>
              <a:rPr lang="en-US" altLang="zh-CN" sz="2400" dirty="0" smtClean="0"/>
              <a:t>O(8*log(n))</a:t>
            </a:r>
            <a:r>
              <a:rPr lang="zh-CN" altLang="en-US" sz="2400" dirty="0" smtClean="0"/>
              <a:t>。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800668" y="4531749"/>
                <a:ext cx="5115888" cy="783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zh-CN" altLang="en-US" sz="20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zh-CN" altLang="en-US" sz="20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668" y="4531749"/>
                <a:ext cx="5115888" cy="78386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638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530942"/>
            <a:ext cx="9692640" cy="5767179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【</a:t>
            </a:r>
            <a:r>
              <a:rPr lang="zh-CN" altLang="en-US" sz="2400" dirty="0" smtClean="0"/>
              <a:t>代码</a:t>
            </a:r>
            <a:r>
              <a:rPr lang="en-US" altLang="zh-CN" sz="2400" dirty="0" smtClean="0"/>
              <a:t>1-1】</a:t>
            </a:r>
            <a:r>
              <a:rPr lang="zh-CN" altLang="en-US" sz="2400" dirty="0" smtClean="0"/>
              <a:t>矩阵的定义。</a:t>
            </a:r>
            <a:endParaRPr lang="en-US" altLang="zh-CN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009A7F2E-58BD-4FC6-B3F9-23420240DC6F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1872" y="1040493"/>
            <a:ext cx="8411366" cy="498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数论和组合数学">
      <a:majorFont>
        <a:latin typeface="Calibri"/>
        <a:ea typeface="微软雅黑"/>
        <a:cs typeface=""/>
      </a:majorFont>
      <a:minorFont>
        <a:latin typeface="Consolas"/>
        <a:ea typeface="幼圆"/>
        <a:cs typeface="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视图</Template>
  <TotalTime>3054</TotalTime>
  <Words>3734</Words>
  <Application>Microsoft Office PowerPoint</Application>
  <PresentationFormat>宽屏</PresentationFormat>
  <Paragraphs>414</Paragraphs>
  <Slides>50</Slides>
  <Notes>47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宋体</vt:lpstr>
      <vt:lpstr>微软雅黑</vt:lpstr>
      <vt:lpstr>幼圆</vt:lpstr>
      <vt:lpstr>Arial</vt:lpstr>
      <vt:lpstr>Calibri</vt:lpstr>
      <vt:lpstr>Cambria Math</vt:lpstr>
      <vt:lpstr>Consolas</vt:lpstr>
      <vt:lpstr>Wingdings 2</vt:lpstr>
      <vt:lpstr>View</vt:lpstr>
      <vt:lpstr>概率递推+组合数学</vt:lpstr>
      <vt:lpstr>目录</vt:lpstr>
      <vt:lpstr>Part I : 概率递推</vt:lpstr>
      <vt:lpstr>1.条件概率</vt:lpstr>
      <vt:lpstr>1.条件概率</vt:lpstr>
      <vt:lpstr>2.状态转移矩阵</vt:lpstr>
      <vt:lpstr>2.状态转移矩阵</vt:lpstr>
      <vt:lpstr>3.矩阵快速幂</vt:lpstr>
      <vt:lpstr>PowerPoint 演示文稿</vt:lpstr>
      <vt:lpstr>PowerPoint 演示文稿</vt:lpstr>
      <vt:lpstr>4.数学期望</vt:lpstr>
      <vt:lpstr>4.数学期望</vt:lpstr>
      <vt:lpstr>4.数学期望</vt:lpstr>
      <vt:lpstr>5.概率dp</vt:lpstr>
      <vt:lpstr>5.概率dp</vt:lpstr>
      <vt:lpstr>6.高斯消元</vt:lpstr>
      <vt:lpstr>6.高斯消元</vt:lpstr>
      <vt:lpstr>6.高斯消元</vt:lpstr>
      <vt:lpstr>PowerPoint 演示文稿</vt:lpstr>
      <vt:lpstr>PowerPoint 演示文稿</vt:lpstr>
      <vt:lpstr>讨论这样几个问题：</vt:lpstr>
      <vt:lpstr>Part II : 组合数学</vt:lpstr>
      <vt:lpstr>1.组合数的性质</vt:lpstr>
      <vt:lpstr>1.组合数的性质</vt:lpstr>
      <vt:lpstr>2.组合数的计算</vt:lpstr>
      <vt:lpstr>2.组合数的计算</vt:lpstr>
      <vt:lpstr>PowerPoint 演示文稿</vt:lpstr>
      <vt:lpstr>2.组合数的计算</vt:lpstr>
      <vt:lpstr>PowerPoint 演示文稿</vt:lpstr>
      <vt:lpstr>2.组合数的计算</vt:lpstr>
      <vt:lpstr>PowerPoint 演示文稿</vt:lpstr>
      <vt:lpstr>2.组合数的计算</vt:lpstr>
      <vt:lpstr>PowerPoint 演示文稿</vt:lpstr>
      <vt:lpstr>3.组合数的应用</vt:lpstr>
      <vt:lpstr>3.组合数的应用</vt:lpstr>
      <vt:lpstr>3.组合数的应用</vt:lpstr>
      <vt:lpstr>4.错排问题</vt:lpstr>
      <vt:lpstr>4.错排问题</vt:lpstr>
      <vt:lpstr>5.卡特兰数</vt:lpstr>
      <vt:lpstr>5.卡特兰数</vt:lpstr>
      <vt:lpstr>6.容斥原理</vt:lpstr>
      <vt:lpstr>6.容斥原理</vt:lpstr>
      <vt:lpstr>6.容斥原理</vt:lpstr>
      <vt:lpstr>7.鸽巢原理</vt:lpstr>
      <vt:lpstr>最后再来看一个题目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数论</dc:title>
  <dc:creator>C-force</dc:creator>
  <cp:lastModifiedBy>C-force</cp:lastModifiedBy>
  <cp:revision>608</cp:revision>
  <dcterms:created xsi:type="dcterms:W3CDTF">2018-07-30T03:13:10Z</dcterms:created>
  <dcterms:modified xsi:type="dcterms:W3CDTF">2018-08-19T06:41:19Z</dcterms:modified>
</cp:coreProperties>
</file>