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60" r:id="rId6"/>
    <p:sldId id="299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89" r:id="rId15"/>
    <p:sldId id="290" r:id="rId16"/>
    <p:sldId id="291" r:id="rId17"/>
    <p:sldId id="292" r:id="rId18"/>
    <p:sldId id="270" r:id="rId19"/>
    <p:sldId id="284" r:id="rId20"/>
    <p:sldId id="285" r:id="rId21"/>
    <p:sldId id="287" r:id="rId22"/>
    <p:sldId id="293" r:id="rId23"/>
    <p:sldId id="283" r:id="rId24"/>
    <p:sldId id="286" r:id="rId25"/>
    <p:sldId id="281" r:id="rId26"/>
    <p:sldId id="282" r:id="rId27"/>
    <p:sldId id="274" r:id="rId28"/>
    <p:sldId id="271" r:id="rId29"/>
    <p:sldId id="280" r:id="rId30"/>
    <p:sldId id="272" r:id="rId31"/>
    <p:sldId id="277" r:id="rId32"/>
    <p:sldId id="279" r:id="rId33"/>
    <p:sldId id="294" r:id="rId34"/>
    <p:sldId id="296" r:id="rId35"/>
    <p:sldId id="298" r:id="rId36"/>
    <p:sldId id="297" r:id="rId37"/>
    <p:sldId id="273" r:id="rId38"/>
    <p:sldId id="275" r:id="rId39"/>
    <p:sldId id="288" r:id="rId40"/>
    <p:sldId id="278" r:id="rId41"/>
    <p:sldId id="25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4D5E8-6A72-4AD7-ABC6-2838B8E9527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14C32-22B1-4060-A549-C03BCA2B1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2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14C32-22B1-4060-A549-C03BCA2B10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1C84-1F57-44B9-8364-02498C6C01CF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9384-534A-435D-B3E4-D234207CE2D8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0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47A7-16E5-428C-AAD2-6C86EBA37676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77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D61A-49C2-46E6-82CA-0BB4EEBB054D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5CCF-8C40-478F-A9DD-06794E257FCF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5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5D5-C369-4559-9C56-608316E2870D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5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BC-A6F5-4FBB-A8A1-847A76AB0BE4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3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876-8F00-469F-BA6D-B841CB4070A7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121-0040-4169-9BEE-D6CFD34EA99B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A6AA-FFBD-4140-957C-90101BF4D428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5BB2-12B8-45F0-8F45-F6D6363FEAF1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809-E5E6-4BB4-8417-4C6F09AC3382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C3F9-78E8-4566-ADA5-350D3DBFC768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6993-450B-4C52-B2F9-FCF6E4F453FA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2185-E4FA-427A-9159-D7AB13B00935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A13D-5E10-40B2-80C1-B0AAB75E5901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7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BC1C-A122-48B0-B683-60BD79D4B20E}" type="datetime1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110D03-FCA0-4494-9A75-0CAF7D8C7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360doc.com/content/19/0303/18/32937624_818850914.s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/>
              <a:t>分块 </a:t>
            </a:r>
            <a:r>
              <a:rPr lang="en-US" altLang="zh-CN" sz="7200" b="1" dirty="0" smtClean="0"/>
              <a:t>&amp; </a:t>
            </a:r>
            <a:r>
              <a:rPr lang="zh-CN" altLang="en-US" sz="7200" b="1" dirty="0" smtClean="0"/>
              <a:t>分治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729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小</a:t>
            </a:r>
            <a:r>
              <a:rPr lang="en-US" altLang="zh-CN" sz="2000" dirty="0"/>
              <a:t>C</a:t>
            </a:r>
            <a:r>
              <a:rPr lang="zh-CN" altLang="en-US" sz="2000" dirty="0" smtClean="0"/>
              <a:t>同学</a:t>
            </a:r>
            <a:endParaRPr lang="en-US" altLang="zh-CN" sz="2000" dirty="0" smtClean="0"/>
          </a:p>
          <a:p>
            <a:r>
              <a:rPr lang="en-US" altLang="zh-CN" sz="2000" dirty="0" smtClean="0"/>
              <a:t>2019-5-8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还是刚才那个例子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把长度</a:t>
            </a:r>
            <a:r>
              <a:rPr lang="en-US" altLang="zh-CN" sz="2800" dirty="0" smtClean="0"/>
              <a:t>n=25</a:t>
            </a:r>
            <a:r>
              <a:rPr lang="zh-CN" altLang="en-US" sz="2800" dirty="0" smtClean="0"/>
              <a:t>的数组平均分成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块，每块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个元素：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需要维护的变量；</a:t>
            </a:r>
            <a:endParaRPr lang="en-US" altLang="zh-CN" sz="2800" dirty="0" smtClean="0"/>
          </a:p>
          <a:p>
            <a:r>
              <a:rPr lang="zh-CN" altLang="en-US" sz="2800" dirty="0" smtClean="0"/>
              <a:t>块偏移</a:t>
            </a:r>
            <a:r>
              <a:rPr lang="zh-CN" altLang="en-US" sz="2800" dirty="0"/>
              <a:t>量</a:t>
            </a:r>
            <a:r>
              <a:rPr lang="en-US" altLang="zh-CN" sz="2800" dirty="0"/>
              <a:t>add[k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，表示第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块内的元素整体都要增加的值。</a:t>
            </a:r>
            <a:endParaRPr lang="en-US" altLang="zh-CN" sz="2800" dirty="0" smtClean="0"/>
          </a:p>
          <a:p>
            <a:r>
              <a:rPr lang="zh-CN" altLang="en-US" sz="2800" dirty="0" smtClean="0"/>
              <a:t>块内元素和</a:t>
            </a:r>
            <a:r>
              <a:rPr lang="en-US" altLang="zh-CN" sz="2800" dirty="0" smtClean="0"/>
              <a:t>sum[k]</a:t>
            </a:r>
            <a:r>
              <a:rPr lang="zh-CN" altLang="en-US" sz="2800" dirty="0" smtClean="0"/>
              <a:t>，表示第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块内的所有元素和。</a:t>
            </a:r>
            <a:endParaRPr lang="en-US" altLang="zh-CN" sz="2800" dirty="0"/>
          </a:p>
          <a:p>
            <a:r>
              <a:rPr lang="zh-CN" altLang="en-US" sz="2800" dirty="0" smtClean="0"/>
              <a:t>块长度记作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不能被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整除，最后会剩余若干个元素，需要增加一块存放，所以长度会与之前的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块不同。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78834"/>
              </p:ext>
            </p:extLst>
          </p:nvPr>
        </p:nvGraphicFramePr>
        <p:xfrm>
          <a:off x="1784545" y="2057734"/>
          <a:ext cx="9566625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#1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Sum=15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#2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#3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Sum=15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#4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还是刚才那个例子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修改操作：</a:t>
            </a:r>
            <a:endParaRPr lang="en-US" altLang="zh-CN" sz="2800" dirty="0" smtClean="0"/>
          </a:p>
          <a:p>
            <a:r>
              <a:rPr lang="zh-CN" altLang="en-US" sz="2800" dirty="0" smtClean="0"/>
              <a:t>下标</a:t>
            </a:r>
            <a:r>
              <a:rPr lang="zh-CN" altLang="en-US" sz="2800" dirty="0"/>
              <a:t>从</a:t>
            </a:r>
            <a:r>
              <a:rPr lang="en-US" altLang="zh-CN" sz="2800" dirty="0"/>
              <a:t>5</a:t>
            </a:r>
            <a:r>
              <a:rPr lang="zh-CN" altLang="en-US" sz="2800" dirty="0"/>
              <a:t>开始到</a:t>
            </a:r>
            <a:r>
              <a:rPr lang="en-US" altLang="zh-CN" sz="2800" dirty="0"/>
              <a:t>15</a:t>
            </a:r>
            <a:r>
              <a:rPr lang="zh-CN" altLang="en-US" sz="2800" dirty="0"/>
              <a:t>结束的这段</a:t>
            </a:r>
            <a:r>
              <a:rPr lang="zh-CN" altLang="en-US" sz="2800" dirty="0" smtClean="0"/>
              <a:t>区间，被划分成完整的子块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、完整的子块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，以及不完整的子块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对于完整</a:t>
            </a:r>
            <a:r>
              <a:rPr lang="zh-CN" altLang="en-US" sz="2800" dirty="0" smtClean="0"/>
              <a:t>的子块，</a:t>
            </a:r>
            <a:r>
              <a:rPr lang="zh-CN" altLang="en-US" sz="2800" dirty="0"/>
              <a:t>将</a:t>
            </a:r>
            <a:r>
              <a:rPr lang="en-US" altLang="zh-CN" sz="2800" dirty="0"/>
              <a:t>add[k]</a:t>
            </a:r>
            <a:r>
              <a:rPr lang="zh-CN" altLang="en-US" sz="2800" dirty="0"/>
              <a:t>增加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表示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整体</a:t>
            </a:r>
            <a:r>
              <a:rPr lang="zh-CN" altLang="en-US" sz="2800" dirty="0"/>
              <a:t>增加</a:t>
            </a:r>
            <a:r>
              <a:rPr lang="en-US" altLang="zh-CN" sz="2800" dirty="0"/>
              <a:t>k</a:t>
            </a:r>
            <a:r>
              <a:rPr lang="zh-CN" altLang="en-US" sz="2800" dirty="0"/>
              <a:t>，而不</a:t>
            </a:r>
            <a:r>
              <a:rPr lang="zh-CN" altLang="en-US" sz="2800" dirty="0" smtClean="0"/>
              <a:t>修改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内</a:t>
            </a:r>
            <a:r>
              <a:rPr lang="zh-CN" altLang="en-US" sz="2800" dirty="0"/>
              <a:t>单独元素的值，同时</a:t>
            </a:r>
            <a:r>
              <a:rPr lang="en-US" altLang="zh-CN" sz="2800" dirty="0"/>
              <a:t>sum[k]</a:t>
            </a:r>
            <a:r>
              <a:rPr lang="zh-CN" altLang="en-US" sz="2800" dirty="0"/>
              <a:t>增加</a:t>
            </a:r>
            <a:r>
              <a:rPr lang="en-US" altLang="zh-CN" sz="2800" dirty="0"/>
              <a:t>x*length[k]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对于不完整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直接把每个独立的元素都增加</a:t>
            </a:r>
            <a:r>
              <a:rPr lang="en-US" altLang="zh-CN" sz="2800" dirty="0"/>
              <a:t>x</a:t>
            </a:r>
            <a:r>
              <a:rPr lang="zh-CN" altLang="en-US" sz="2800" dirty="0"/>
              <a:t>，同时也要把</a:t>
            </a:r>
            <a:r>
              <a:rPr lang="zh-CN" altLang="en-US" sz="2800" dirty="0" smtClean="0"/>
              <a:t>对应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sum[k]</a:t>
            </a:r>
            <a:r>
              <a:rPr lang="zh-CN" altLang="en-US" sz="2800" dirty="0"/>
              <a:t>增加</a:t>
            </a:r>
            <a:r>
              <a:rPr lang="en-US" altLang="zh-CN" sz="2800" dirty="0"/>
              <a:t>x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9545"/>
              </p:ext>
            </p:extLst>
          </p:nvPr>
        </p:nvGraphicFramePr>
        <p:xfrm>
          <a:off x="1758792" y="3097925"/>
          <a:ext cx="9566625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#1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+3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Sum=15+15=30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#2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+3 ,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Sum=10+15=25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#3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Sum=15+1=16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#4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还是刚才那个例子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499766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查询操作：</a:t>
            </a:r>
            <a:endParaRPr lang="en-US" altLang="zh-CN" sz="2800" dirty="0" smtClean="0"/>
          </a:p>
          <a:p>
            <a:r>
              <a:rPr lang="zh-CN" altLang="en-US" sz="2800" dirty="0" smtClean="0"/>
              <a:t>考虑下标</a:t>
            </a:r>
            <a:r>
              <a:rPr lang="zh-CN" altLang="en-US" sz="2800" dirty="0"/>
              <a:t>从</a:t>
            </a:r>
            <a:r>
              <a:rPr lang="en-US" altLang="zh-CN" sz="2800" dirty="0"/>
              <a:t>8</a:t>
            </a:r>
            <a:r>
              <a:rPr lang="zh-CN" altLang="en-US" sz="2800" dirty="0"/>
              <a:t>开始到</a:t>
            </a:r>
            <a:r>
              <a:rPr lang="en-US" altLang="zh-CN" sz="2800" dirty="0"/>
              <a:t>17</a:t>
            </a:r>
            <a:r>
              <a:rPr lang="zh-CN" altLang="en-US" sz="2800" dirty="0"/>
              <a:t>结束的这段</a:t>
            </a:r>
            <a:r>
              <a:rPr lang="zh-CN" altLang="en-US" sz="2800" dirty="0" smtClean="0"/>
              <a:t>区间，可以划分成完整的子块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，以及不完整的子块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、不完整的子块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对于完整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直接把</a:t>
            </a:r>
            <a:r>
              <a:rPr lang="en-US" altLang="zh-CN" sz="2800" dirty="0"/>
              <a:t>sum[k]</a:t>
            </a:r>
            <a:r>
              <a:rPr lang="zh-CN" altLang="en-US" sz="2800" dirty="0"/>
              <a:t>加到答案里去。</a:t>
            </a:r>
            <a:endParaRPr lang="en-US" altLang="zh-CN" sz="2800" dirty="0"/>
          </a:p>
          <a:p>
            <a:r>
              <a:rPr lang="zh-CN" altLang="en-US" sz="2800" dirty="0"/>
              <a:t>对于不完整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，逐个枚举</a:t>
            </a:r>
            <a:r>
              <a:rPr lang="zh-CN" altLang="en-US" sz="2800" dirty="0"/>
              <a:t>每个元素加到答案里去，在加的时候需要考虑块偏移量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最终的答案是：</a:t>
            </a:r>
            <a:r>
              <a:rPr lang="en-US" altLang="zh-CN" sz="2800" dirty="0" smtClean="0"/>
              <a:t>(4+3)+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5+3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+25+(2+0)+(2+0)+(3+0)=47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48014"/>
              </p:ext>
            </p:extLst>
          </p:nvPr>
        </p:nvGraphicFramePr>
        <p:xfrm>
          <a:off x="1711494" y="3097924"/>
          <a:ext cx="9566625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  <a:gridCol w="382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#0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#1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+3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Sum=30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#2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+3 ,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Sum=25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子块</a:t>
                      </a:r>
                      <a:r>
                        <a:rPr lang="en-US" altLang="zh-CN" b="1" dirty="0" smtClean="0"/>
                        <a:t>#3</a:t>
                      </a:r>
                      <a:r>
                        <a:rPr lang="zh-CN" altLang="en-US" b="1" dirty="0" smtClean="0"/>
                        <a:t>：</a:t>
                      </a:r>
                      <a:r>
                        <a:rPr lang="en-US" altLang="zh-CN" b="1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b="1" dirty="0" smtClean="0"/>
                        <a:t>Sum=16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#4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+0 , </a:t>
                      </a:r>
                    </a:p>
                    <a:p>
                      <a:pPr algn="ctr"/>
                      <a:r>
                        <a:rPr lang="en-US" altLang="zh-CN" dirty="0" smtClean="0"/>
                        <a:t>Sum=10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①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0" y="1998720"/>
            <a:ext cx="6859468" cy="42279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08160" y="1506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定义子块结构体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94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②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7" y="1475702"/>
            <a:ext cx="8277225" cy="496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2740" y="586044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初始化 数组分块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③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4" y="1911132"/>
            <a:ext cx="10619959" cy="45912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4654" y="14494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区间修改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5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④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763030"/>
            <a:ext cx="10749598" cy="48845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5015" y="12610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区间查询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⑤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17" y="1432160"/>
            <a:ext cx="6638926" cy="51573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04698" y="6127821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</a:t>
            </a:r>
            <a:r>
              <a:rPr lang="en-US" altLang="zh-CN" sz="2400" dirty="0" smtClean="0">
                <a:solidFill>
                  <a:schemeClr val="bg1"/>
                </a:solidFill>
              </a:rPr>
              <a:t>ain()</a:t>
            </a:r>
            <a:r>
              <a:rPr lang="zh-CN" altLang="en-US" sz="2400" dirty="0" smtClean="0">
                <a:solidFill>
                  <a:schemeClr val="bg1"/>
                </a:solidFill>
              </a:rPr>
              <a:t>函数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再举个例子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499766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给你一个长度为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的数组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[_]</a:t>
            </a:r>
            <a:r>
              <a:rPr lang="zh-CN" altLang="en-US" sz="2800" dirty="0"/>
              <a:t>，然后有</a:t>
            </a:r>
            <a:r>
              <a:rPr lang="en-US" altLang="zh-CN" sz="2800" dirty="0"/>
              <a:t>2</a:t>
            </a:r>
            <a:r>
              <a:rPr lang="zh-CN" altLang="en-US" sz="2800" dirty="0"/>
              <a:t>种操作：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1  L  R  x     	      =&gt;   </a:t>
            </a:r>
            <a:r>
              <a:rPr lang="zh-CN" altLang="en-US" sz="2800" dirty="0"/>
              <a:t>将区间</a:t>
            </a:r>
            <a:r>
              <a:rPr lang="en-US" altLang="zh-CN" sz="2800" dirty="0"/>
              <a:t>[L,R]</a:t>
            </a:r>
            <a:r>
              <a:rPr lang="zh-CN" altLang="en-US" sz="2800" dirty="0"/>
              <a:t>内</a:t>
            </a:r>
            <a:r>
              <a:rPr lang="zh-CN" altLang="en-US" sz="2800" dirty="0" smtClean="0"/>
              <a:t>的所有元素都变成</a:t>
            </a:r>
            <a:r>
              <a:rPr lang="en-US" altLang="zh-CN" sz="2800" dirty="0" smtClean="0"/>
              <a:t>x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2  L  R         	      =&gt;   </a:t>
            </a:r>
            <a:r>
              <a:rPr lang="zh-CN" altLang="en-US" sz="2800" dirty="0"/>
              <a:t>输出区间</a:t>
            </a:r>
            <a:r>
              <a:rPr lang="en-US" altLang="zh-CN" sz="2800" dirty="0"/>
              <a:t>[L,R]</a:t>
            </a:r>
            <a:r>
              <a:rPr lang="zh-CN" altLang="en-US" sz="2800" dirty="0" smtClean="0"/>
              <a:t>内所有元素的和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总共有</a:t>
            </a:r>
            <a:r>
              <a:rPr lang="en-US" altLang="zh-CN" sz="2800" dirty="0"/>
              <a:t>q</a:t>
            </a:r>
            <a:r>
              <a:rPr lang="zh-CN" altLang="en-US" sz="2800" dirty="0"/>
              <a:t>次这样的操作。</a:t>
            </a:r>
            <a:endParaRPr lang="en-US" altLang="zh-CN" sz="2800" dirty="0"/>
          </a:p>
          <a:p>
            <a:r>
              <a:rPr lang="zh-CN" altLang="en-US" sz="2800" dirty="0"/>
              <a:t>其中</a:t>
            </a:r>
            <a:r>
              <a:rPr lang="en-US" altLang="zh-CN" sz="2800" dirty="0"/>
              <a:t>1&lt;=n&lt;=10</a:t>
            </a:r>
            <a:r>
              <a:rPr lang="en-US" altLang="zh-CN" sz="2800" baseline="300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1&lt;=q&lt;=</a:t>
            </a:r>
            <a:r>
              <a:rPr lang="en-US" altLang="zh-CN" sz="2800" dirty="0" smtClean="0"/>
              <a:t>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再举个例子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499766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需要维护的变量：</a:t>
            </a:r>
            <a:endParaRPr lang="en-US" altLang="zh-CN" sz="2800" dirty="0" smtClean="0"/>
          </a:p>
          <a:p>
            <a:r>
              <a:rPr lang="zh-CN" altLang="en-US" sz="2800" dirty="0" smtClean="0"/>
              <a:t>块相同值</a:t>
            </a:r>
            <a:r>
              <a:rPr lang="en-US" altLang="zh-CN" sz="2800" dirty="0" smtClean="0"/>
              <a:t>value[k]</a:t>
            </a:r>
            <a:r>
              <a:rPr lang="zh-CN" altLang="en-US" sz="2800" dirty="0" smtClean="0"/>
              <a:t>，表示第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块内的元素都是</a:t>
            </a:r>
            <a:r>
              <a:rPr lang="en-US" altLang="zh-CN" sz="2800" dirty="0" smtClean="0"/>
              <a:t>value[k]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块相同标记</a:t>
            </a:r>
            <a:r>
              <a:rPr lang="en-US" altLang="zh-CN" sz="2800" dirty="0" err="1" smtClean="0"/>
              <a:t>Is_equal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，表示第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块内的元素是否都相同。</a:t>
            </a:r>
            <a:endParaRPr lang="en-US" altLang="zh-CN" sz="2800" dirty="0" smtClean="0"/>
          </a:p>
          <a:p>
            <a:r>
              <a:rPr lang="zh-CN" altLang="en-US" sz="2800" dirty="0" smtClean="0"/>
              <a:t>块</a:t>
            </a:r>
            <a:r>
              <a:rPr lang="zh-CN" altLang="en-US" sz="2800" dirty="0"/>
              <a:t>内元素和</a:t>
            </a:r>
            <a:r>
              <a:rPr lang="en-US" altLang="zh-CN" sz="2800" dirty="0"/>
              <a:t>sum[k]</a:t>
            </a:r>
            <a:r>
              <a:rPr lang="zh-CN" altLang="en-US" sz="2800" dirty="0"/>
              <a:t>，表示第</a:t>
            </a:r>
            <a:r>
              <a:rPr lang="en-US" altLang="zh-CN" sz="2800" dirty="0"/>
              <a:t>k</a:t>
            </a:r>
            <a:r>
              <a:rPr lang="zh-CN" altLang="en-US" sz="2800" dirty="0"/>
              <a:t>块内的所有元素和。</a:t>
            </a:r>
            <a:endParaRPr lang="en-US" altLang="zh-CN" sz="2800" dirty="0"/>
          </a:p>
          <a:p>
            <a:r>
              <a:rPr lang="zh-CN" altLang="en-US" sz="2800" dirty="0"/>
              <a:t>块长度记作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[k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，跟上一个例子相同。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区间修改</a:t>
            </a:r>
            <a:r>
              <a:rPr lang="en-US" altLang="zh-CN" sz="4800" b="1" dirty="0"/>
              <a:t>/</a:t>
            </a:r>
            <a:r>
              <a:rPr lang="zh-CN" altLang="en-US" sz="4800" b="1" dirty="0" smtClean="0"/>
              <a:t>区间查询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区间修改：</a:t>
            </a:r>
            <a:endParaRPr lang="en-US" altLang="zh-CN" sz="2800" b="1" dirty="0" smtClean="0"/>
          </a:p>
          <a:p>
            <a:r>
              <a:rPr lang="zh-CN" altLang="en-US" sz="2800" dirty="0" smtClean="0"/>
              <a:t>每次对一段区间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整体修改，将每个元素都增加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减少某个特定的值，或者把这个区间里边的数全部变成相同的值。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区间查询：</a:t>
            </a:r>
            <a:endParaRPr lang="en-US" altLang="zh-CN" sz="2800" b="1" dirty="0" smtClean="0"/>
          </a:p>
          <a:p>
            <a:r>
              <a:rPr lang="zh-CN" altLang="en-US" sz="2800" dirty="0" smtClean="0"/>
              <a:t>每次查询一段区间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内的最大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最小元素，或者这个区间里边所有元素的和。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再举个例子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5206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区间修改：</a:t>
            </a:r>
            <a:endParaRPr lang="en-US" altLang="zh-CN" sz="2800" b="1" dirty="0" smtClean="0"/>
          </a:p>
          <a:p>
            <a:r>
              <a:rPr lang="zh-CN" altLang="en-US" sz="2800" dirty="0" smtClean="0"/>
              <a:t>对于</a:t>
            </a:r>
            <a:r>
              <a:rPr lang="zh-CN" altLang="en-US" sz="2800" dirty="0"/>
              <a:t>完整的子块，</a:t>
            </a:r>
            <a:r>
              <a:rPr lang="zh-CN" altLang="en-US" sz="2800" dirty="0" smtClean="0"/>
              <a:t>直接把</a:t>
            </a:r>
            <a:r>
              <a:rPr lang="en-US" altLang="zh-CN" sz="2800" dirty="0" err="1" smtClean="0"/>
              <a:t>Is_equal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设为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，修改整体的公有值</a:t>
            </a:r>
            <a:r>
              <a:rPr lang="en-US" altLang="zh-CN" sz="2800" dirty="0" smtClean="0"/>
              <a:t>value[k]</a:t>
            </a:r>
            <a:r>
              <a:rPr lang="zh-CN" altLang="en-US" sz="2800" dirty="0" smtClean="0"/>
              <a:t>，更新</a:t>
            </a:r>
            <a:r>
              <a:rPr lang="en-US" altLang="zh-CN" sz="2800" dirty="0" smtClean="0"/>
              <a:t>sum[k]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value[k]</a:t>
            </a:r>
            <a:r>
              <a:rPr lang="zh-CN" altLang="en-US" sz="2800" dirty="0" smtClean="0"/>
              <a:t>*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对于不</a:t>
            </a:r>
            <a:r>
              <a:rPr lang="zh-CN" altLang="en-US" sz="2800" dirty="0"/>
              <a:t>完整的子块，</a:t>
            </a:r>
            <a:r>
              <a:rPr lang="zh-CN" altLang="en-US" sz="2800" dirty="0" smtClean="0"/>
              <a:t>首先把</a:t>
            </a:r>
            <a:r>
              <a:rPr lang="en-US" altLang="zh-CN" sz="2800" dirty="0" err="1" smtClean="0"/>
              <a:t>Is_equal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设为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，然后逐个枚举所有元素</a:t>
            </a:r>
            <a:r>
              <a:rPr lang="zh-CN" altLang="en-US" sz="2800" dirty="0"/>
              <a:t>进行修改</a:t>
            </a:r>
            <a:r>
              <a:rPr lang="zh-CN" altLang="en-US" sz="2800" dirty="0" smtClean="0"/>
              <a:t>，同时更新</a:t>
            </a:r>
            <a:r>
              <a:rPr lang="en-US" altLang="zh-CN" sz="2800" dirty="0" smtClean="0"/>
              <a:t>sum[k]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b="1" dirty="0" smtClean="0"/>
              <a:t>区间查询：</a:t>
            </a:r>
            <a:endParaRPr lang="en-US" altLang="zh-CN" sz="2800" b="1" dirty="0"/>
          </a:p>
          <a:p>
            <a:r>
              <a:rPr lang="zh-CN" altLang="en-US" sz="2800" dirty="0"/>
              <a:t>对于完整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，直接把</a:t>
            </a:r>
            <a:r>
              <a:rPr lang="en-US" altLang="zh-CN" sz="2800" dirty="0" smtClean="0"/>
              <a:t>sum[k]</a:t>
            </a:r>
            <a:r>
              <a:rPr lang="zh-CN" altLang="en-US" sz="2800" dirty="0" smtClean="0"/>
              <a:t>加到答案里去。</a:t>
            </a:r>
            <a:endParaRPr lang="en-US" altLang="zh-CN" sz="2800" dirty="0"/>
          </a:p>
          <a:p>
            <a:r>
              <a:rPr lang="zh-CN" altLang="en-US" sz="2800" dirty="0"/>
              <a:t>对于不</a:t>
            </a:r>
            <a:r>
              <a:rPr lang="zh-CN" altLang="en-US" sz="2800" dirty="0" smtClean="0"/>
              <a:t>完整的</a:t>
            </a:r>
            <a:r>
              <a:rPr lang="zh-CN" altLang="en-US" sz="2800" dirty="0"/>
              <a:t>子块</a:t>
            </a:r>
            <a:r>
              <a:rPr lang="zh-CN" altLang="en-US" sz="2800" dirty="0" smtClean="0"/>
              <a:t>，如果</a:t>
            </a:r>
            <a:r>
              <a:rPr lang="zh-CN" altLang="en-US" sz="2800" dirty="0"/>
              <a:t>子块</a:t>
            </a:r>
            <a:r>
              <a:rPr lang="en-US" altLang="zh-CN" sz="2800" dirty="0" err="1" smtClean="0"/>
              <a:t>Is_equal</a:t>
            </a:r>
            <a:r>
              <a:rPr lang="en-US" altLang="zh-CN" sz="2800" dirty="0" smtClean="0"/>
              <a:t>[k]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，直接计入答案，否则需要枚举每个元素加到答案里去。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⑥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3" y="1403131"/>
            <a:ext cx="8761994" cy="2791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28" y="2859313"/>
            <a:ext cx="10295975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代码：分块法求区间和 ⑦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6" y="1533757"/>
            <a:ext cx="7736683" cy="23996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2206171"/>
            <a:ext cx="10504761" cy="42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还要再举一个例子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499766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给你一个长度为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的数组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[_]</a:t>
            </a:r>
            <a:r>
              <a:rPr lang="zh-CN" altLang="en-US" sz="2800" dirty="0"/>
              <a:t>，然后有</a:t>
            </a:r>
            <a:r>
              <a:rPr lang="en-US" altLang="zh-CN" sz="2800" dirty="0"/>
              <a:t>2</a:t>
            </a:r>
            <a:r>
              <a:rPr lang="zh-CN" altLang="en-US" sz="2800" dirty="0"/>
              <a:t>种操作：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1 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  x     </a:t>
            </a:r>
            <a:r>
              <a:rPr lang="en-US" altLang="zh-CN" sz="2800" dirty="0"/>
              <a:t>	      =&gt;   </a:t>
            </a:r>
            <a:r>
              <a:rPr lang="zh-CN" altLang="en-US" sz="2800" dirty="0" smtClean="0"/>
              <a:t>将下标为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的元素变成</a:t>
            </a:r>
            <a:r>
              <a:rPr lang="en-US" altLang="zh-CN" sz="2800" dirty="0" smtClean="0"/>
              <a:t>x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2  L  R         	      =&gt;   </a:t>
            </a:r>
            <a:r>
              <a:rPr lang="zh-CN" altLang="en-US" sz="2800" dirty="0"/>
              <a:t>输出区间</a:t>
            </a:r>
            <a:r>
              <a:rPr lang="en-US" altLang="zh-CN" sz="2800" dirty="0"/>
              <a:t>[L,R]</a:t>
            </a:r>
            <a:r>
              <a:rPr lang="zh-CN" altLang="en-US" sz="2800" dirty="0" smtClean="0"/>
              <a:t>内所有元素的最大值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总共有</a:t>
            </a:r>
            <a:r>
              <a:rPr lang="en-US" altLang="zh-CN" sz="2800" dirty="0"/>
              <a:t>q</a:t>
            </a:r>
            <a:r>
              <a:rPr lang="zh-CN" altLang="en-US" sz="2800" dirty="0"/>
              <a:t>次这样的操作。</a:t>
            </a:r>
            <a:endParaRPr lang="en-US" altLang="zh-CN" sz="2800" dirty="0"/>
          </a:p>
          <a:p>
            <a:r>
              <a:rPr lang="zh-CN" altLang="en-US" sz="2800" dirty="0"/>
              <a:t>其中</a:t>
            </a:r>
            <a:r>
              <a:rPr lang="en-US" altLang="zh-CN" sz="2800" dirty="0"/>
              <a:t>1&lt;=n</a:t>
            </a:r>
            <a:r>
              <a:rPr lang="en-US" altLang="zh-CN" sz="2800" dirty="0" smtClean="0"/>
              <a:t>&lt;=10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1&lt;=q</a:t>
            </a:r>
            <a:r>
              <a:rPr lang="en-US" altLang="zh-CN" sz="2800" dirty="0" smtClean="0"/>
              <a:t>&lt;=10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还要再举一个例子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504696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需要维护的变量：</a:t>
            </a:r>
            <a:endParaRPr lang="en-US" altLang="zh-CN" sz="2800" dirty="0" smtClean="0"/>
          </a:p>
          <a:p>
            <a:r>
              <a:rPr lang="zh-CN" altLang="en-US" sz="2800" dirty="0" smtClean="0"/>
              <a:t>块</a:t>
            </a:r>
            <a:r>
              <a:rPr lang="zh-CN" altLang="en-US" sz="2800" dirty="0"/>
              <a:t>长度记作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[k]</a:t>
            </a:r>
            <a:r>
              <a:rPr lang="zh-CN" altLang="en-US" sz="2800" dirty="0" smtClean="0"/>
              <a:t>，跟之前的例子相同。</a:t>
            </a:r>
            <a:endParaRPr lang="en-US" altLang="zh-CN" sz="2800" dirty="0" smtClean="0"/>
          </a:p>
          <a:p>
            <a:r>
              <a:rPr lang="zh-CN" altLang="en-US" sz="2800" dirty="0"/>
              <a:t>块</a:t>
            </a:r>
            <a:r>
              <a:rPr lang="zh-CN" altLang="en-US" sz="2800" dirty="0" smtClean="0"/>
              <a:t>内排序数组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[k][_]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表示第</a:t>
            </a:r>
            <a:r>
              <a:rPr lang="en-US" altLang="zh-CN" sz="2800" dirty="0"/>
              <a:t>k</a:t>
            </a:r>
            <a:r>
              <a:rPr lang="zh-CN" altLang="en-US" sz="2800" dirty="0"/>
              <a:t>块内所有</a:t>
            </a:r>
            <a:r>
              <a:rPr lang="zh-CN" altLang="en-US" sz="2800" dirty="0" smtClean="0"/>
              <a:t>元素按照降序排序的数组，其中</a:t>
            </a:r>
            <a:r>
              <a:rPr lang="en-US" altLang="zh-CN" sz="2800" dirty="0" smtClean="0"/>
              <a:t>b[k][0]</a:t>
            </a:r>
            <a:r>
              <a:rPr lang="zh-CN" altLang="en-US" sz="2800" dirty="0" smtClean="0"/>
              <a:t>表示第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块内的最大</a:t>
            </a:r>
            <a:r>
              <a:rPr lang="zh-CN" altLang="en-US" sz="2800" dirty="0"/>
              <a:t>值</a:t>
            </a:r>
            <a:r>
              <a:rPr lang="zh-CN" altLang="en-US" sz="2800" dirty="0" smtClean="0"/>
              <a:t>。单点修改时，要用</a:t>
            </a:r>
            <a:r>
              <a:rPr lang="en-US" altLang="zh-CN" sz="2800" dirty="0" smtClean="0"/>
              <a:t>O(</a:t>
            </a:r>
            <a:r>
              <a:rPr lang="zh-CN" altLang="en-US" sz="2800" dirty="0"/>
              <a:t>√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的时间对数组</a:t>
            </a:r>
            <a:r>
              <a:rPr lang="en-US" altLang="zh-CN" sz="2800" dirty="0" smtClean="0"/>
              <a:t>b[k][_]</a:t>
            </a:r>
            <a:r>
              <a:rPr lang="zh-CN" altLang="en-US" sz="2800" dirty="0" smtClean="0"/>
              <a:t>进行一趟冒泡排序。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总时间复杂度：</a:t>
            </a:r>
            <a:r>
              <a:rPr lang="en-US" altLang="zh-CN" sz="2800" dirty="0" smtClean="0"/>
              <a:t>O(nlog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n+q</a:t>
            </a:r>
            <a:r>
              <a:rPr lang="zh-CN" altLang="en-US" sz="2800" dirty="0" smtClean="0"/>
              <a:t>√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en-US" sz="2800" dirty="0" smtClean="0"/>
              <a:t>拓展：区间第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大的分块做法。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进阶应用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子树修改子树查询：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（把树按照</a:t>
            </a:r>
            <a:r>
              <a:rPr lang="en-US" altLang="zh-CN" sz="2800" b="1" dirty="0" smtClean="0"/>
              <a:t>DFS</a:t>
            </a:r>
            <a:r>
              <a:rPr lang="zh-CN" altLang="en-US" sz="2800" b="1" dirty="0" smtClean="0"/>
              <a:t>顺序拆成链，然后用线段树或者分块法）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给你一棵树，每个节点有一个</a:t>
            </a:r>
            <a:r>
              <a:rPr lang="en-US" altLang="zh-CN" sz="2800" dirty="0" smtClean="0"/>
              <a:t>value</a:t>
            </a:r>
            <a:r>
              <a:rPr lang="zh-CN" altLang="en-US" sz="2800" dirty="0" smtClean="0"/>
              <a:t>值。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现在有两种操作：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1  u  x    	  =&gt;  </a:t>
            </a:r>
            <a:r>
              <a:rPr lang="zh-CN" altLang="en-US" sz="2800" dirty="0" smtClean="0"/>
              <a:t>把以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为根的子树所有节点值增加</a:t>
            </a:r>
            <a:r>
              <a:rPr lang="en-US" altLang="zh-CN" sz="2800" dirty="0" smtClean="0"/>
              <a:t>x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2  u    	  =&gt;  </a:t>
            </a:r>
            <a:r>
              <a:rPr lang="zh-CN" altLang="en-US" sz="2800" dirty="0" smtClean="0"/>
              <a:t>查询以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为根的子树所有节点的元素和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从根节点开始先序遍历，记录下每个节点进栈出栈的次序（分别记作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），而以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为根的子树就对应区间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内的节点。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10511" y="1904605"/>
            <a:ext cx="2050561" cy="1449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进阶应用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91" y="1403132"/>
            <a:ext cx="3147360" cy="366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97" y="1605869"/>
            <a:ext cx="3163021" cy="34609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691" y="5443258"/>
            <a:ext cx="5794452" cy="8724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55427" y="5648668"/>
            <a:ext cx="344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将树按照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序拆成链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193143" y="3077029"/>
            <a:ext cx="3106057" cy="257163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9298" y="3193143"/>
            <a:ext cx="2247445" cy="245552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五边形 22"/>
          <p:cNvSpPr/>
          <p:nvPr/>
        </p:nvSpPr>
        <p:spPr>
          <a:xfrm flipH="1">
            <a:off x="9283563" y="1144320"/>
            <a:ext cx="2477510" cy="526028"/>
          </a:xfrm>
          <a:prstGeom prst="homePlate">
            <a:avLst/>
          </a:prstGeom>
          <a:solidFill>
            <a:srgbClr val="FFFF00"/>
          </a:solidFill>
          <a:ln w="6350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New Skill</a:t>
            </a:r>
            <a:endParaRPr lang="zh-CN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0512" y="1904605"/>
            <a:ext cx="2050561" cy="144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b="1" dirty="0" smtClean="0">
                <a:latin typeface="+mn-ea"/>
              </a:rPr>
              <a:t>树上分块法：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000" dirty="0" smtClean="0"/>
              <a:t>① 王室联邦分块</a:t>
            </a:r>
            <a:endParaRPr lang="en-US" altLang="zh-CN" sz="2000" dirty="0" smtClean="0"/>
          </a:p>
          <a:p>
            <a:r>
              <a:rPr lang="zh-CN" altLang="en-US" sz="2000" dirty="0" smtClean="0"/>
              <a:t>② 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序分块</a:t>
            </a:r>
            <a:endParaRPr lang="en-US" altLang="zh-CN" sz="2000" dirty="0" smtClean="0"/>
          </a:p>
          <a:p>
            <a:r>
              <a:rPr lang="zh-CN" altLang="en-US" sz="2000" dirty="0" smtClean="0"/>
              <a:t>③ </a:t>
            </a:r>
            <a:r>
              <a:rPr lang="en-US" altLang="zh-CN" sz="2000" dirty="0" smtClean="0"/>
              <a:t>SIZE</a:t>
            </a:r>
            <a:r>
              <a:rPr lang="zh-CN" altLang="en-US" sz="2000" dirty="0" smtClean="0"/>
              <a:t>分块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8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89213" y="4800599"/>
            <a:ext cx="8915400" cy="845457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上边这个动图演示了分块法的具体流程</a:t>
            </a:r>
            <a:endParaRPr lang="zh-CN" altLang="en-US" sz="3200" dirty="0"/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8" b="21178"/>
          <a:stretch>
            <a:fillRect/>
          </a:stretch>
        </p:blipFill>
        <p:spPr/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分治法（</a:t>
            </a:r>
            <a:r>
              <a:rPr lang="en-US" altLang="zh-CN" sz="4800" b="1" dirty="0" smtClean="0"/>
              <a:t>Divide and Conquer</a:t>
            </a:r>
            <a:r>
              <a:rPr lang="zh-CN" altLang="en-US" sz="4800" b="1" dirty="0" smtClean="0"/>
              <a:t>）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虽然看起来名字很像，但是分治和分块其实没啥关系。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分治</a:t>
            </a:r>
            <a:r>
              <a:rPr lang="zh-CN" altLang="en-US" sz="2800" dirty="0" smtClean="0"/>
              <a:t>法由两部分构成，先分后治。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）首先将原问题分成</a:t>
            </a:r>
            <a:r>
              <a:rPr lang="zh-CN" altLang="en-US" sz="2800" dirty="0"/>
              <a:t>一些小的问题然后递归求解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）然后再将各个小问题得到的答案合并在一起。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分</a:t>
            </a:r>
            <a:r>
              <a:rPr lang="zh-CN" altLang="en-US" sz="2800" dirty="0"/>
              <a:t>好说，怎么分都可以</a:t>
            </a:r>
            <a:r>
              <a:rPr lang="zh-CN" altLang="en-US" sz="2800" dirty="0" smtClean="0"/>
              <a:t>。例如把</a:t>
            </a:r>
            <a:r>
              <a:rPr lang="zh-CN" altLang="en-US" sz="2800" dirty="0"/>
              <a:t>一个序列从中间分成两半，然后再把两个子序列从中间</a:t>
            </a:r>
            <a:r>
              <a:rPr lang="zh-CN" altLang="en-US" sz="2800" dirty="0" smtClean="0"/>
              <a:t>分开，直到不能再划分为止。</a:t>
            </a:r>
            <a:endParaRPr lang="zh-CN" altLang="en-US" sz="2800" dirty="0"/>
          </a:p>
          <a:p>
            <a:r>
              <a:rPr lang="zh-CN" altLang="en-US" sz="2800" dirty="0" smtClean="0"/>
              <a:t>分治法的核心是治，如何把子问题的答案合并去考虑。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19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2996" y="268014"/>
            <a:ext cx="10193032" cy="88489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归并排序的示意图：（二路归并排序）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94" y="923046"/>
            <a:ext cx="7493923" cy="57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举一个例子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给你一个长度为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的数组</a:t>
            </a:r>
            <a:r>
              <a:rPr lang="en-US" altLang="zh-CN" sz="2800" dirty="0" smtClean="0"/>
              <a:t>a[_]</a:t>
            </a:r>
            <a:r>
              <a:rPr lang="zh-CN" altLang="en-US" sz="2800" dirty="0" smtClean="0"/>
              <a:t>，然后有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种操作：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1  L  R  x     	      =&gt;   </a:t>
            </a:r>
            <a:r>
              <a:rPr lang="zh-CN" altLang="en-US" sz="2800" dirty="0" smtClean="0"/>
              <a:t>将区间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内的所有元素都加上</a:t>
            </a:r>
            <a:r>
              <a:rPr lang="en-US" altLang="zh-CN" sz="2800" dirty="0" smtClean="0"/>
              <a:t>x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2  L  R         	      =&gt;   </a:t>
            </a:r>
            <a:r>
              <a:rPr lang="zh-CN" altLang="en-US" sz="2800" dirty="0" smtClean="0"/>
              <a:t>输出区间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内所有元素的和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总共有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次这样的操作。</a:t>
            </a:r>
            <a:endParaRPr lang="en-US" altLang="zh-CN" sz="2800" dirty="0" smtClean="0"/>
          </a:p>
          <a:p>
            <a:r>
              <a:rPr lang="zh-CN" altLang="en-US" sz="2800" dirty="0" smtClean="0"/>
              <a:t>其中</a:t>
            </a:r>
            <a:r>
              <a:rPr lang="en-US" altLang="zh-CN" sz="2800" dirty="0" smtClean="0"/>
              <a:t>1&lt;=n&lt;=10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1&lt;=q&lt;=10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为什么可以用分治法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510502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关注排序问题的以下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个特点</a:t>
            </a:r>
            <a:r>
              <a:rPr lang="zh-CN" altLang="en-US" sz="2800" dirty="0"/>
              <a:t>：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）长度</a:t>
            </a:r>
            <a:r>
              <a:rPr lang="zh-CN" altLang="en-US" sz="2800" dirty="0"/>
              <a:t>较小的</a:t>
            </a:r>
            <a:r>
              <a:rPr lang="zh-CN" altLang="en-US" sz="2800" dirty="0" smtClean="0"/>
              <a:t>序列，排序速度非常</a:t>
            </a:r>
            <a:r>
              <a:rPr lang="zh-CN" altLang="en-US" sz="2800" dirty="0"/>
              <a:t>快。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）合并</a:t>
            </a:r>
            <a:r>
              <a:rPr lang="zh-CN" altLang="en-US" sz="2800" dirty="0"/>
              <a:t>两个有序的</a:t>
            </a:r>
            <a:r>
              <a:rPr lang="zh-CN" altLang="en-US" sz="2800" dirty="0" smtClean="0"/>
              <a:t>序列的速度也</a:t>
            </a:r>
            <a:r>
              <a:rPr lang="zh-CN" altLang="en-US" sz="2800" dirty="0"/>
              <a:t>很快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先把规模较小的问题处理好，再去解决大规模的问题，这样可以提高效率。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能够降低时间复杂度的方法，从以下两个角度考虑：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）避免重复计算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）减少不必要的计算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代码：归并排序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" y="1403132"/>
            <a:ext cx="7829375" cy="3752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96" y="4193627"/>
            <a:ext cx="5981865" cy="23175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11579" y="5569608"/>
            <a:ext cx="41520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应用：统计数列的逆序对</a:t>
            </a:r>
            <a:endParaRPr lang="en-US" altLang="zh-CN" sz="2800" b="1" dirty="0" smtClean="0"/>
          </a:p>
          <a:p>
            <a:r>
              <a:rPr lang="en-US" altLang="zh-CN" sz="2400" b="1" dirty="0" smtClean="0"/>
              <a:t>[ HihoCoder-1141</a:t>
            </a:r>
            <a:r>
              <a:rPr lang="zh-CN" altLang="en-US" sz="2400" b="1" dirty="0"/>
              <a:t> </a:t>
            </a:r>
            <a:r>
              <a:rPr lang="en-US" altLang="zh-CN" sz="2400" b="1" dirty="0" smtClean="0"/>
              <a:t>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平面最近点对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平面坐标系中有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个点，给你这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个点的坐标，求出距离最近的两个点之间的距离。（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&lt;=n&lt;=10</a:t>
            </a:r>
            <a:r>
              <a:rPr lang="en-US" altLang="zh-CN" sz="2800" baseline="30000" dirty="0" smtClean="0"/>
              <a:t>5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做法</a:t>
            </a:r>
            <a:r>
              <a:rPr lang="zh-CN" altLang="en-US" sz="2800" dirty="0" smtClean="0"/>
              <a:t>：暴力枚举</a:t>
            </a:r>
            <a:r>
              <a:rPr lang="zh-CN" altLang="en-US" sz="2800" dirty="0"/>
              <a:t>两个</a:t>
            </a:r>
            <a:r>
              <a:rPr lang="zh-CN" altLang="en-US" sz="2800" dirty="0" smtClean="0"/>
              <a:t>点计算距离。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有没有更快的做法呢</a:t>
            </a:r>
            <a:r>
              <a:rPr lang="en-US" altLang="zh-CN" sz="2800" dirty="0" smtClean="0"/>
              <a:t>???</a:t>
            </a:r>
          </a:p>
          <a:p>
            <a:r>
              <a:rPr lang="zh-CN" altLang="en-US" sz="2800" dirty="0" smtClean="0"/>
              <a:t>是否存在不必要的计算</a:t>
            </a:r>
            <a:r>
              <a:rPr lang="en-US" altLang="zh-CN" sz="2800" dirty="0" smtClean="0"/>
              <a:t>???</a:t>
            </a:r>
          </a:p>
          <a:p>
            <a:r>
              <a:rPr lang="zh-CN" altLang="en-US" sz="2800" dirty="0" smtClean="0"/>
              <a:t>从几何学的角度出发，我们是不是只需要考虑，以当前枚举的点为中心的某个半径范围以内的点即可</a:t>
            </a:r>
            <a:r>
              <a:rPr lang="en-US" altLang="zh-CN" sz="2800" dirty="0" smtClean="0"/>
              <a:t>???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平面最近点对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分治法求解平面最近点对：</a:t>
            </a:r>
            <a:endParaRPr lang="en-US" altLang="zh-CN" sz="2800" dirty="0" smtClean="0"/>
          </a:p>
          <a:p>
            <a:r>
              <a:rPr lang="zh-CN" altLang="en-US" sz="2800" b="1" dirty="0" smtClean="0"/>
              <a:t>分</a:t>
            </a:r>
            <a:r>
              <a:rPr lang="zh-CN" altLang="en-US" sz="2800" dirty="0" smtClean="0"/>
              <a:t>：考虑这样一种划分方式，将所有的点按照横坐标排序，横坐标相同时按照纵坐标排序，然后把点集从中间二分，得到点平均数量为</a:t>
            </a:r>
            <a:r>
              <a:rPr lang="en-US" altLang="zh-CN" sz="2800" dirty="0" smtClean="0"/>
              <a:t>n/2</a:t>
            </a:r>
            <a:r>
              <a:rPr lang="zh-CN" altLang="en-US" sz="2800" dirty="0" smtClean="0"/>
              <a:t>的两个子集，直到不能划分为止。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b="1" dirty="0" smtClean="0"/>
              <a:t>治</a:t>
            </a:r>
            <a:r>
              <a:rPr lang="zh-CN" altLang="en-US" sz="2800" dirty="0" smtClean="0"/>
              <a:t>：如果已经求出了两个子集内部的最近点对，在合并时只需要考虑跨越分界线的情况。此时如果枚举所有的情况，仍然是</a:t>
            </a:r>
            <a:r>
              <a:rPr lang="en-US" altLang="zh-CN" sz="2800" dirty="0" smtClean="0"/>
              <a:t>O(n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的复杂度，这里我们要利用当前的已经求出的最优解来进行优化（类似于剪枝）。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平面最近点对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划分方法如右图所示：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16</a:t>
            </a:r>
            <a:r>
              <a:rPr lang="zh-CN" altLang="en-US" sz="2800" dirty="0" smtClean="0"/>
              <a:t>个点被分成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个子集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求出每个子集内部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最近点对的距离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然后选择一个最小值。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然后把子集合并，考虑分界线周围的点。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086" y="1623202"/>
            <a:ext cx="5829525" cy="3983069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6477000" y="2171588"/>
            <a:ext cx="4503172" cy="2629012"/>
            <a:chOff x="6477000" y="2171588"/>
            <a:chExt cx="4503172" cy="262901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77000" y="3219450"/>
              <a:ext cx="266700" cy="7905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000875" y="2724150"/>
              <a:ext cx="19051" cy="20764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545614" y="3105150"/>
              <a:ext cx="255362" cy="736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058150" y="2171588"/>
              <a:ext cx="268514" cy="211466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45715" y="2971800"/>
              <a:ext cx="506977" cy="79057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9912350" y="2489199"/>
              <a:ext cx="271691" cy="127317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0509250" y="2971800"/>
              <a:ext cx="470922" cy="13144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384963" y="2971800"/>
              <a:ext cx="271691" cy="127317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平面最近点对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在合并的时候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如果当前答案是</a:t>
            </a:r>
            <a:r>
              <a:rPr lang="en-US" altLang="zh-CN" sz="2800" dirty="0" err="1" smtClean="0"/>
              <a:t>mindist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那么只需要考虑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分割线左右两侧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mindist</a:t>
            </a:r>
            <a:r>
              <a:rPr lang="zh-CN" altLang="en-US" sz="2800" dirty="0" smtClean="0"/>
              <a:t>范围内的点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同理，纵坐标也是这样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从小到大排序之后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只需要考虑比当前节点的纵坐标大</a:t>
            </a:r>
            <a:r>
              <a:rPr lang="en-US" altLang="zh-CN" sz="2800" dirty="0" err="1" smtClean="0"/>
              <a:t>mindist</a:t>
            </a:r>
            <a:r>
              <a:rPr lang="zh-CN" altLang="en-US" sz="2800" dirty="0" smtClean="0"/>
              <a:t>范围内的点即可</a:t>
            </a:r>
            <a:endParaRPr lang="en-US" altLang="zh-CN" sz="28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086" y="1623201"/>
            <a:ext cx="5829525" cy="400944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87" y="1623201"/>
            <a:ext cx="5845734" cy="40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89"/>
            <a:ext cx="10193032" cy="50905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这样，缩小了枚举范围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目前的做法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复杂度是</a:t>
            </a:r>
            <a:r>
              <a:rPr lang="en-US" altLang="zh-CN" sz="2800" dirty="0" smtClean="0"/>
              <a:t>O(nlog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n)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《</a:t>
            </a:r>
            <a:r>
              <a:rPr lang="zh-CN" altLang="en-US" sz="2800" dirty="0"/>
              <a:t>算法导论</a:t>
            </a:r>
            <a:r>
              <a:rPr lang="en-US" altLang="zh-CN" sz="2800" dirty="0"/>
              <a:t>》</a:t>
            </a:r>
            <a:r>
              <a:rPr lang="zh-CN" altLang="en-US" sz="2800" dirty="0" smtClean="0"/>
              <a:t>里边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也</a:t>
            </a:r>
            <a:r>
              <a:rPr lang="zh-CN" altLang="en-US" sz="2800" dirty="0"/>
              <a:t>有这个经典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做法略有不同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u="sng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</a:t>
            </a:r>
            <a:r>
              <a:rPr lang="en-US" altLang="zh-CN" sz="2000" b="1" u="sng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://www.360doc.com/content/19/0303/18/32937624_818850914.shtml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970691" y="362608"/>
            <a:ext cx="9533922" cy="1040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b="1" smtClean="0"/>
              <a:t>平面最近点对</a:t>
            </a:r>
            <a:endParaRPr lang="zh-CN" altLang="en-US" sz="4800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87" y="1623201"/>
            <a:ext cx="5845734" cy="40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树分治（点分治）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树分治主要应用是统计一</a:t>
            </a:r>
            <a:r>
              <a:rPr lang="zh-CN" altLang="en-US" sz="2800" dirty="0"/>
              <a:t>棵</a:t>
            </a:r>
            <a:r>
              <a:rPr lang="zh-CN" altLang="en-US" sz="2800" dirty="0" smtClean="0"/>
              <a:t>树上有多少条满足条件的路径。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例如，给定一棵树，求这棵树上有多少对节点，满足这两个节点之间的距离（路径长度）小于等于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分治法：如果从默认的树根开始把整棵树都</a:t>
            </a:r>
            <a:r>
              <a:rPr lang="en-US" altLang="zh-CN" sz="2800" dirty="0" smtClean="0"/>
              <a:t>DFS</a:t>
            </a:r>
            <a:r>
              <a:rPr lang="zh-CN" altLang="en-US" sz="2800" dirty="0" smtClean="0"/>
              <a:t>一遍，当遍历到节点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的时候，分别考虑“经过节点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的路径的答案”以及“以节点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个孩子</a:t>
            </a:r>
            <a:r>
              <a:rPr lang="en-US" altLang="zh-CN" sz="2800" dirty="0" smtClean="0"/>
              <a:t>vi</a:t>
            </a:r>
            <a:r>
              <a:rPr lang="zh-CN" altLang="en-US" sz="2800" dirty="0" smtClean="0"/>
              <a:t>为根节点的子树的答案”，将这两部分的答案合并就是以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为根节点的子树的答案。</a:t>
            </a:r>
            <a:endParaRPr lang="en-US" altLang="zh-CN" sz="2800" dirty="0" smtClean="0"/>
          </a:p>
          <a:p>
            <a:r>
              <a:rPr lang="zh-CN" altLang="en-US" sz="2800" dirty="0" smtClean="0"/>
              <a:t>对于一个有</a:t>
            </a:r>
            <a:r>
              <a:rPr lang="en-US" altLang="zh-CN" sz="2800" dirty="0"/>
              <a:t>m</a:t>
            </a:r>
            <a:r>
              <a:rPr lang="zh-CN" altLang="en-US" sz="2800" dirty="0" smtClean="0"/>
              <a:t>个节点的子树，时间复杂度是</a:t>
            </a:r>
            <a:r>
              <a:rPr lang="en-US" altLang="zh-CN" sz="2800" dirty="0" smtClean="0"/>
              <a:t>O(m)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最坏情况</a:t>
            </a:r>
            <a:r>
              <a:rPr lang="en-US" altLang="zh-CN" sz="2800" dirty="0" smtClean="0"/>
              <a:t>O(n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：整棵树是长度为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的链。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树的重心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对于刚才那个问题，我们虽然采用了分治法，但是由于子树划分不合理，仍然无法降低时间复杂度。</a:t>
            </a:r>
            <a:endParaRPr lang="en-US" altLang="zh-CN" sz="2800" dirty="0" smtClean="0"/>
          </a:p>
          <a:p>
            <a:r>
              <a:rPr lang="zh-CN" altLang="en-US" sz="2800" dirty="0" smtClean="0"/>
              <a:t>这里我们引出</a:t>
            </a:r>
            <a:r>
              <a:rPr lang="zh-CN" altLang="en-US" sz="2800" b="1" dirty="0" smtClean="0"/>
              <a:t>树的重心</a:t>
            </a:r>
            <a:r>
              <a:rPr lang="zh-CN" altLang="en-US" sz="2800" dirty="0" smtClean="0"/>
              <a:t>的概念：</a:t>
            </a:r>
            <a:endParaRPr lang="en-US" altLang="zh-CN" sz="2800" dirty="0" smtClean="0"/>
          </a:p>
          <a:p>
            <a:r>
              <a:rPr lang="zh-CN" altLang="en-US" sz="2800" dirty="0" smtClean="0"/>
              <a:t>如果我们可以在树上找到一个点，满足这个点的所有子树中最大的子树（节点数量最多的子树）的节点数量最少，那么这个点就是树的重心。</a:t>
            </a:r>
            <a:r>
              <a:rPr lang="zh-CN" altLang="en-US" sz="2800" b="1" dirty="0" smtClean="0"/>
              <a:t>（子树的节点数量至少能够减半）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dirty="0" smtClean="0"/>
              <a:t>以树的重心作为树分治的划分点，能够使得拆分出来的子树尽可能平衡，树分治的时间效率可以降到</a:t>
            </a:r>
            <a:r>
              <a:rPr lang="en-US" altLang="zh-CN" sz="2800" dirty="0" smtClean="0"/>
              <a:t>O(nlog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树的重心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764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树的</a:t>
            </a:r>
            <a:r>
              <a:rPr lang="zh-CN" altLang="en-US" sz="2800" dirty="0" smtClean="0"/>
              <a:t>重心的寻找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任意一个节点 </a:t>
            </a:r>
            <a:r>
              <a:rPr lang="en-US" altLang="zh-CN" sz="2800" dirty="0"/>
              <a:t>Root </a:t>
            </a:r>
            <a:r>
              <a:rPr lang="zh-CN" altLang="en-US" sz="2800" dirty="0"/>
              <a:t>出发开始 </a:t>
            </a:r>
            <a:r>
              <a:rPr lang="en-US" altLang="zh-CN" sz="2800" dirty="0"/>
              <a:t>DFS</a:t>
            </a:r>
            <a:r>
              <a:rPr lang="zh-CN" altLang="en-US" sz="2800" dirty="0" smtClean="0"/>
              <a:t>，维护以当前节点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为根的子</a:t>
            </a:r>
            <a:r>
              <a:rPr lang="zh-CN" altLang="en-US" sz="2800" dirty="0"/>
              <a:t>树的节点数，并求</a:t>
            </a:r>
            <a:r>
              <a:rPr lang="zh-CN" altLang="en-US" sz="2800" dirty="0" smtClean="0"/>
              <a:t>出所有</a:t>
            </a:r>
            <a:r>
              <a:rPr lang="zh-CN" altLang="en-US" sz="2800" dirty="0"/>
              <a:t>子</a:t>
            </a:r>
            <a:r>
              <a:rPr lang="zh-CN" altLang="en-US" sz="2800" dirty="0" smtClean="0"/>
              <a:t>树中的</a:t>
            </a:r>
            <a:r>
              <a:rPr lang="zh-CN" altLang="en-US" sz="2800" dirty="0"/>
              <a:t>最大节点数</a:t>
            </a:r>
            <a:r>
              <a:rPr lang="zh-CN" altLang="en-US" sz="2800" dirty="0" smtClean="0"/>
              <a:t>，当考虑完所有的节点时，令最大节点数达到最小</a:t>
            </a:r>
            <a:r>
              <a:rPr lang="zh-CN" altLang="en-US" sz="2800" dirty="0"/>
              <a:t>的节点就是树</a:t>
            </a:r>
            <a:r>
              <a:rPr lang="zh-CN" altLang="en-US" sz="2800" dirty="0" smtClean="0"/>
              <a:t>的重心。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（实际上是个树形</a:t>
            </a:r>
            <a:r>
              <a:rPr lang="en-US" altLang="zh-CN" sz="2800" dirty="0" err="1" smtClean="0"/>
              <a:t>dp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时间</a:t>
            </a:r>
            <a:r>
              <a:rPr lang="zh-CN" altLang="en-US" sz="2800" dirty="0"/>
              <a:t>复杂</a:t>
            </a:r>
            <a:r>
              <a:rPr lang="zh-CN" altLang="en-US" sz="2800" dirty="0" smtClean="0"/>
              <a:t>度：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右图绿色节点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就是树的重心。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3630" r="2960" b="5824"/>
          <a:stretch/>
        </p:blipFill>
        <p:spPr>
          <a:xfrm>
            <a:off x="7487177" y="3620579"/>
            <a:ext cx="4017434" cy="29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举一个例子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假设有这样一个长度</a:t>
            </a:r>
            <a:r>
              <a:rPr lang="en-US" altLang="zh-CN" sz="2800" dirty="0" smtClean="0"/>
              <a:t>n=25</a:t>
            </a:r>
            <a:r>
              <a:rPr lang="zh-CN" altLang="en-US" sz="2800" dirty="0" smtClean="0"/>
              <a:t>的数组：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现在把下标从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开始到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结束的这段区间内的每个元素都加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然后查询下标从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开始到</a:t>
            </a:r>
            <a:r>
              <a:rPr lang="en-US" altLang="zh-CN" sz="2800" dirty="0" smtClean="0"/>
              <a:t>17</a:t>
            </a:r>
            <a:r>
              <a:rPr lang="zh-CN" altLang="en-US" sz="2800" dirty="0" smtClean="0"/>
              <a:t>结束的这段区间内所有元素的和：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对于这次查询操作，输出的结果是：</a:t>
            </a:r>
            <a:endParaRPr lang="en-US" altLang="zh-CN" sz="2800" dirty="0" smtClean="0"/>
          </a:p>
          <a:p>
            <a:r>
              <a:rPr lang="en-US" altLang="zh-CN" sz="2800" dirty="0" smtClean="0"/>
              <a:t>7+8+3+4+5+6+7+2+2+3=47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03620"/>
              </p:ext>
            </p:extLst>
          </p:nvPr>
        </p:nvGraphicFramePr>
        <p:xfrm>
          <a:off x="1753013" y="2154255"/>
          <a:ext cx="926707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12228"/>
              </p:ext>
            </p:extLst>
          </p:nvPr>
        </p:nvGraphicFramePr>
        <p:xfrm>
          <a:off x="1753012" y="3284117"/>
          <a:ext cx="926707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55133"/>
              </p:ext>
            </p:extLst>
          </p:nvPr>
        </p:nvGraphicFramePr>
        <p:xfrm>
          <a:off x="1753011" y="4400673"/>
          <a:ext cx="926707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  <a:gridCol w="370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代码：寻找树的重心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0" y="1410221"/>
            <a:ext cx="4805318" cy="2527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72" y="5256795"/>
            <a:ext cx="4924425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577" y="1728018"/>
            <a:ext cx="5391150" cy="441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89555" y="4795130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main()</a:t>
            </a:r>
            <a:r>
              <a:rPr lang="zh-CN" altLang="en-US" sz="2400" dirty="0" smtClean="0"/>
              <a:t>函数里的调用方法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66901" y="38868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声明全局变量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89178" y="126635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求树的重心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4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最后放一张二叉树的图片</a:t>
            </a:r>
            <a:endParaRPr lang="zh-CN" altLang="en-US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91" y="1403132"/>
            <a:ext cx="8005842" cy="509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51" y="4424863"/>
            <a:ext cx="1418492" cy="18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选择合适的数据结构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普通数组：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对于单个元素的修改是</a:t>
            </a:r>
            <a:r>
              <a:rPr lang="en-US" altLang="zh-CN" sz="2800" dirty="0" smtClean="0"/>
              <a:t>O(1)</a:t>
            </a:r>
            <a:r>
              <a:rPr lang="zh-CN" altLang="en-US" sz="2800" dirty="0" smtClean="0"/>
              <a:t>的，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区间修改需要用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的时间从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逐个修改每一个元素，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区间查询也需要用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的时间遍历每一个元素然后求和。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如果这样的操作有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次，最坏时间复杂度</a:t>
            </a:r>
            <a:r>
              <a:rPr lang="en-US" altLang="zh-CN" sz="2800" dirty="0" smtClean="0"/>
              <a:t>O(nq)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我们要考虑选择合适的数据结构来降低时间复杂度。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选择合适的数据结构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09226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前缀和数组（单次修改 多次查询）：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设原始数组</a:t>
            </a:r>
            <a:r>
              <a:rPr lang="en-US" altLang="zh-CN" sz="2800" dirty="0" smtClean="0"/>
              <a:t>a[_]</a:t>
            </a:r>
            <a:r>
              <a:rPr lang="zh-CN" altLang="en-US" sz="2800" dirty="0" smtClean="0"/>
              <a:t>，前缀和数组</a:t>
            </a:r>
            <a:r>
              <a:rPr lang="en-US" altLang="zh-CN" sz="2800" dirty="0" smtClean="0"/>
              <a:t>s[0]=0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s[k+1]=s[k]+a[k]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区间修改是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的，在修改位置之后的前缀和也要被更新。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区间查询是</a:t>
            </a:r>
            <a:r>
              <a:rPr lang="en-US" altLang="zh-CN" sz="2800" dirty="0" smtClean="0"/>
              <a:t>O(1)</a:t>
            </a:r>
            <a:r>
              <a:rPr lang="zh-CN" altLang="en-US" sz="2800" dirty="0" smtClean="0"/>
              <a:t>的，因为</a:t>
            </a:r>
            <a:r>
              <a:rPr lang="en-US" altLang="zh-CN" sz="2800" dirty="0" smtClean="0"/>
              <a:t>a[L]+…+a[R]=s[R+1]-s[L]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/>
              <a:t>差分数组（多次修改 </a:t>
            </a:r>
            <a:r>
              <a:rPr lang="zh-CN" altLang="en-US" sz="2800" b="1" dirty="0" smtClean="0"/>
              <a:t>单次</a:t>
            </a:r>
            <a:r>
              <a:rPr lang="zh-CN" altLang="en-US" sz="2800" b="1" dirty="0"/>
              <a:t>查询）：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设原始数组</a:t>
            </a:r>
            <a:r>
              <a:rPr lang="en-US" altLang="zh-CN" sz="2800" dirty="0" smtClean="0"/>
              <a:t>a[_]</a:t>
            </a:r>
            <a:r>
              <a:rPr lang="zh-CN" altLang="en-US" sz="2800" dirty="0" smtClean="0"/>
              <a:t>，差分数组</a:t>
            </a:r>
            <a:r>
              <a:rPr lang="en-US" altLang="zh-CN" sz="2800" dirty="0" smtClean="0"/>
              <a:t>d[0]=0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d[k+1]=a[k+1]-a[k]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区间修改是</a:t>
            </a:r>
            <a:r>
              <a:rPr lang="en-US" altLang="zh-CN" sz="2800" dirty="0" smtClean="0"/>
              <a:t>O(1)</a:t>
            </a:r>
            <a:r>
              <a:rPr lang="zh-CN" altLang="en-US" sz="2800" dirty="0" smtClean="0"/>
              <a:t>的，只需要让</a:t>
            </a:r>
            <a:r>
              <a:rPr lang="en-US" altLang="zh-CN" sz="2800" dirty="0" smtClean="0"/>
              <a:t>d[L]+=x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d[R+1]-=x</a:t>
            </a:r>
            <a:r>
              <a:rPr lang="zh-CN" altLang="en-US" sz="2800" dirty="0" smtClean="0"/>
              <a:t>即可。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区间查询是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的，需要对差分数组求前缀和。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选择合适的数据结构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树状数组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线段树：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使用平均的思想构造了一种数据结构，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使得区间修改和区间查询的复杂度都是</a:t>
            </a:r>
            <a:r>
              <a:rPr lang="en-US" altLang="zh-CN" sz="2800" dirty="0" smtClean="0"/>
              <a:t>O(log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n)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分块法：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dirty="0" smtClean="0"/>
              <a:t>    本质也是平均的思想，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相比于树状数组和线段树似乎更容易理解，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区间修改和区间查询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复杂</a:t>
            </a:r>
            <a:r>
              <a:rPr lang="zh-CN" altLang="en-US" sz="2800" dirty="0"/>
              <a:t>度都是</a:t>
            </a:r>
            <a:r>
              <a:rPr lang="en-US" altLang="zh-CN" sz="2800" dirty="0" smtClean="0"/>
              <a:t>O(</a:t>
            </a:r>
            <a:r>
              <a:rPr lang="zh-CN" altLang="en-US" sz="2800" dirty="0" smtClean="0"/>
              <a:t>√</a:t>
            </a:r>
            <a:r>
              <a:rPr lang="en-US" altLang="zh-CN" sz="2800" dirty="0" smtClean="0"/>
              <a:t>n)</a:t>
            </a:r>
            <a:r>
              <a:rPr lang="zh-CN" altLang="en-US" sz="28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分块法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474542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分块的思想是，把原数组分割成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个长度为</a:t>
            </a:r>
            <a:r>
              <a:rPr lang="en-US" altLang="zh-CN" sz="2800" dirty="0"/>
              <a:t>s</a:t>
            </a:r>
            <a:r>
              <a:rPr lang="zh-CN" altLang="en-US" sz="2800" dirty="0" smtClean="0"/>
              <a:t>的子块。</a:t>
            </a:r>
          </a:p>
          <a:p>
            <a:r>
              <a:rPr lang="zh-CN" altLang="en-US" sz="2800" dirty="0" smtClean="0"/>
              <a:t>在对区间</a:t>
            </a:r>
            <a:r>
              <a:rPr lang="en-US" altLang="zh-CN" sz="2800" dirty="0" smtClean="0"/>
              <a:t>[L,R]</a:t>
            </a:r>
            <a:r>
              <a:rPr lang="zh-CN" altLang="en-US" sz="2800" dirty="0" smtClean="0"/>
              <a:t>进行修改或者查询操作时，我们将这个区间拆分成“不超过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个完整的子块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不超过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个不完整的子块”。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对于每一个完整的子块，我们维护一个块内的答案（比如块内最大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最小值、块内元素和、块内元素偏移量等），并且将这一块作为一个整体来处理。</a:t>
            </a:r>
            <a:endParaRPr lang="en-US" altLang="zh-CN" sz="2800" dirty="0" smtClean="0"/>
          </a:p>
          <a:p>
            <a:r>
              <a:rPr lang="zh-CN" altLang="en-US" sz="2800" dirty="0" smtClean="0"/>
              <a:t>对于每一个不完整子块，我们暴力枚举所有的元素单独处理。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37739"/>
              </p:ext>
            </p:extLst>
          </p:nvPr>
        </p:nvGraphicFramePr>
        <p:xfrm>
          <a:off x="1700921" y="3275111"/>
          <a:ext cx="9803695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092"/>
                <a:gridCol w="245093"/>
                <a:gridCol w="245093"/>
                <a:gridCol w="245092"/>
                <a:gridCol w="245092"/>
                <a:gridCol w="245093"/>
                <a:gridCol w="245093"/>
                <a:gridCol w="245092"/>
                <a:gridCol w="245092"/>
                <a:gridCol w="245093"/>
                <a:gridCol w="245093"/>
                <a:gridCol w="245092"/>
                <a:gridCol w="980369"/>
                <a:gridCol w="980369"/>
                <a:gridCol w="980369"/>
                <a:gridCol w="980369"/>
                <a:gridCol w="980369"/>
                <a:gridCol w="245092"/>
                <a:gridCol w="245093"/>
                <a:gridCol w="245093"/>
                <a:gridCol w="245092"/>
                <a:gridCol w="245092"/>
                <a:gridCol w="245093"/>
                <a:gridCol w="245093"/>
                <a:gridCol w="2450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整块</a:t>
                      </a:r>
                      <a:r>
                        <a:rPr lang="en-US" altLang="zh-CN" dirty="0" smtClean="0"/>
                        <a:t>#A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整块</a:t>
                      </a:r>
                      <a:r>
                        <a:rPr lang="en-US" altLang="zh-CN" dirty="0" smtClean="0"/>
                        <a:t>#B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整块</a:t>
                      </a:r>
                      <a:r>
                        <a:rPr lang="en-US" altLang="zh-CN" dirty="0" smtClean="0"/>
                        <a:t>#C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整块</a:t>
                      </a:r>
                      <a:r>
                        <a:rPr lang="en-US" altLang="zh-CN" dirty="0" smtClean="0"/>
                        <a:t>#D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整块</a:t>
                      </a:r>
                      <a:r>
                        <a:rPr lang="en-US" altLang="zh-CN" dirty="0" smtClean="0"/>
                        <a:t>#E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#1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#2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#7</a:t>
                      </a:r>
                      <a:endParaRPr lang="zh-CN" altLang="en-US" dirty="0" smtClean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#8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子块</a:t>
                      </a:r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09848" y="3105806"/>
            <a:ext cx="6117021" cy="1072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91" y="362608"/>
            <a:ext cx="9533922" cy="10405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分块法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579" y="1513490"/>
            <a:ext cx="10193032" cy="51553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时间复杂度直接受到块尺寸的影响：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假设数组长度为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，平均分成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个子块，每块长度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=n/m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对于每一个完整的子块，处理的时间复杂度是</a:t>
            </a:r>
            <a:r>
              <a:rPr lang="en-US" altLang="zh-CN" sz="2800" dirty="0" smtClean="0"/>
              <a:t>O(1)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完整的子块不超过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个，所以这部分的复杂度最坏是</a:t>
            </a:r>
            <a:r>
              <a:rPr lang="en-US" altLang="zh-CN" sz="2800" dirty="0" smtClean="0"/>
              <a:t>O(m)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对于每一个不完整子块，处理的时间复杂度是</a:t>
            </a:r>
            <a:r>
              <a:rPr lang="en-US" altLang="zh-CN" sz="2800" dirty="0" smtClean="0"/>
              <a:t>O(s)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不完整的子块不超过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个，所以这部分的复杂度最坏是</a:t>
            </a:r>
            <a:r>
              <a:rPr lang="en-US" altLang="zh-CN" sz="2800" dirty="0" smtClean="0"/>
              <a:t>O(2s)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显然，块太多或者块太少都会增大复杂度。</a:t>
            </a:r>
            <a:endParaRPr lang="en-US" altLang="zh-CN" sz="2800" dirty="0" smtClean="0"/>
          </a:p>
          <a:p>
            <a:r>
              <a:rPr lang="zh-CN" altLang="en-US" sz="2800" dirty="0" smtClean="0"/>
              <a:t>通常，取</a:t>
            </a:r>
            <a:r>
              <a:rPr lang="en-US" altLang="zh-CN" sz="2800" dirty="0" smtClean="0"/>
              <a:t>m=s=</a:t>
            </a:r>
            <a:r>
              <a:rPr lang="zh-CN" altLang="en-US" sz="2800" dirty="0" smtClean="0"/>
              <a:t>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，所以分块法的平均时间复杂度是</a:t>
            </a:r>
            <a:r>
              <a:rPr lang="en-US" altLang="zh-CN" sz="2800" dirty="0" smtClean="0"/>
              <a:t>O(</a:t>
            </a:r>
            <a:r>
              <a:rPr lang="zh-CN" altLang="en-US" sz="2800" dirty="0"/>
              <a:t>√</a:t>
            </a:r>
            <a:r>
              <a:rPr lang="en-US" altLang="zh-CN" sz="2800" dirty="0"/>
              <a:t>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D03-FCA0-4494-9A75-0CAF7D8C72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1587</TotalTime>
  <Words>2979</Words>
  <Application>Microsoft Office PowerPoint</Application>
  <PresentationFormat>宽屏</PresentationFormat>
  <Paragraphs>495</Paragraphs>
  <Slides>41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分块 &amp; 分治</vt:lpstr>
      <vt:lpstr>区间修改/区间查询</vt:lpstr>
      <vt:lpstr>举一个例子</vt:lpstr>
      <vt:lpstr>举一个例子</vt:lpstr>
      <vt:lpstr>选择合适的数据结构</vt:lpstr>
      <vt:lpstr>选择合适的数据结构</vt:lpstr>
      <vt:lpstr>选择合适的数据结构</vt:lpstr>
      <vt:lpstr>分块法</vt:lpstr>
      <vt:lpstr>分块法</vt:lpstr>
      <vt:lpstr>还是刚才那个例子</vt:lpstr>
      <vt:lpstr>还是刚才那个例子</vt:lpstr>
      <vt:lpstr>还是刚才那个例子</vt:lpstr>
      <vt:lpstr>代码：分块法求区间和 ①</vt:lpstr>
      <vt:lpstr>代码：分块法求区间和 ②</vt:lpstr>
      <vt:lpstr>代码：分块法求区间和 ③</vt:lpstr>
      <vt:lpstr>代码：分块法求区间和 ④</vt:lpstr>
      <vt:lpstr>代码：分块法求区间和 ⑤</vt:lpstr>
      <vt:lpstr>再举个例子</vt:lpstr>
      <vt:lpstr>再举个例子</vt:lpstr>
      <vt:lpstr>再举个例子</vt:lpstr>
      <vt:lpstr>代码：分块法求区间和 ⑥</vt:lpstr>
      <vt:lpstr>代码：分块法求区间和 ⑦</vt:lpstr>
      <vt:lpstr>还要再举一个例子</vt:lpstr>
      <vt:lpstr>还要再举一个例子</vt:lpstr>
      <vt:lpstr>进阶应用</vt:lpstr>
      <vt:lpstr>进阶应用</vt:lpstr>
      <vt:lpstr>上边这个动图演示了分块法的具体流程</vt:lpstr>
      <vt:lpstr>分治法（Divide and Conquer）</vt:lpstr>
      <vt:lpstr>PowerPoint 演示文稿</vt:lpstr>
      <vt:lpstr>为什么可以用分治法</vt:lpstr>
      <vt:lpstr>代码：归并排序</vt:lpstr>
      <vt:lpstr>平面最近点对</vt:lpstr>
      <vt:lpstr>平面最近点对</vt:lpstr>
      <vt:lpstr>平面最近点对</vt:lpstr>
      <vt:lpstr>平面最近点对</vt:lpstr>
      <vt:lpstr>PowerPoint 演示文稿</vt:lpstr>
      <vt:lpstr>树分治（点分治）</vt:lpstr>
      <vt:lpstr>树的重心</vt:lpstr>
      <vt:lpstr>树的重心</vt:lpstr>
      <vt:lpstr>代码：寻找树的重心</vt:lpstr>
      <vt:lpstr>最后放一张二叉树的图片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 &amp; 分治</dc:title>
  <dc:creator>C-force</dc:creator>
  <cp:lastModifiedBy>C-force</cp:lastModifiedBy>
  <cp:revision>228</cp:revision>
  <dcterms:created xsi:type="dcterms:W3CDTF">2019-05-04T05:10:39Z</dcterms:created>
  <dcterms:modified xsi:type="dcterms:W3CDTF">2019-05-08T05:12:29Z</dcterms:modified>
</cp:coreProperties>
</file>