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0" r:id="rId4"/>
    <p:sldId id="273" r:id="rId5"/>
    <p:sldId id="277" r:id="rId6"/>
    <p:sldId id="266" r:id="rId7"/>
    <p:sldId id="276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709" autoAdjust="0"/>
  </p:normalViewPr>
  <p:slideViewPr>
    <p:cSldViewPr snapToGrid="0">
      <p:cViewPr varScale="1">
        <p:scale>
          <a:sx n="47" d="100"/>
          <a:sy n="47" d="100"/>
        </p:scale>
        <p:origin x="8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6AAEC-CF5B-4914-AF45-BB25B8EC956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3F21-1247-40F3-9A4F-5ADD6AAC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найти в нашем</a:t>
            </a:r>
            <a:r>
              <a:rPr lang="ru-RU" baseline="0" dirty="0" smtClean="0"/>
              <a:t> коде</a:t>
            </a:r>
            <a:r>
              <a:rPr lang="ru-RU" dirty="0" smtClean="0"/>
              <a:t> все зависимости от</a:t>
            </a:r>
            <a:r>
              <a:rPr lang="ru-RU" baseline="0" dirty="0" smtClean="0"/>
              <a:t> сторонних библиотек.</a:t>
            </a:r>
          </a:p>
          <a:p>
            <a:r>
              <a:rPr lang="ru-RU" dirty="0" smtClean="0"/>
              <a:t>В результате для</a:t>
            </a:r>
            <a:r>
              <a:rPr lang="ru-RU" baseline="0" dirty="0" smtClean="0"/>
              <a:t> каждой зависимости мы должны получить запись «В методе </a:t>
            </a:r>
            <a:r>
              <a:rPr lang="en-US" baseline="0" dirty="0" err="1" smtClean="0"/>
              <a:t>SoSmth</a:t>
            </a:r>
            <a:r>
              <a:rPr lang="ru-RU" baseline="0" dirty="0" smtClean="0"/>
              <a:t> класса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OurClass</a:t>
            </a:r>
            <a:r>
              <a:rPr lang="ru-RU" baseline="0" dirty="0" smtClean="0"/>
              <a:t> вызывается метод</a:t>
            </a:r>
            <a:r>
              <a:rPr lang="en-US" baseline="0" dirty="0" smtClean="0"/>
              <a:t> Any </a:t>
            </a:r>
            <a:r>
              <a:rPr lang="ru-RU" baseline="0" dirty="0" smtClean="0"/>
              <a:t>класса </a:t>
            </a:r>
            <a:r>
              <a:rPr lang="en-US" baseline="0" dirty="0" smtClean="0"/>
              <a:t>Enumerable</a:t>
            </a:r>
            <a:r>
              <a:rPr lang="ru-RU" baseline="0" dirty="0" smtClean="0"/>
              <a:t>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9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5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2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Через рефлексию мы можем найти интерфейсы, которые наш класс реализует, базовые классы, типы используемые</a:t>
            </a:r>
            <a:r>
              <a:rPr lang="ru-RU" baseline="0" dirty="0" smtClean="0"/>
              <a:t> в сигнатуре методов, но не можем проанализировать тело метода.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общем случае статическая сборка может состоять из четырех элементов: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Манифест сборки, который содержит метаданные сборки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Метаданные типов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Реализующий типы код на промежуточном языке </a:t>
            </a:r>
            <a:r>
              <a:rPr lang="ru-RU" dirty="0" err="1" smtClean="0"/>
              <a:t>MSIL.Он</a:t>
            </a:r>
            <a:r>
              <a:rPr lang="ru-RU" dirty="0" smtClean="0"/>
              <a:t> создается компилятором из одного или нескольких файлов исходного кода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Набор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88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System.Reflection.Metadata</a:t>
            </a:r>
            <a:r>
              <a:rPr lang="en-US" dirty="0" smtClean="0"/>
              <a:t> </a:t>
            </a:r>
            <a:r>
              <a:rPr lang="ru-RU" dirty="0" smtClean="0"/>
              <a:t>предоставляет</a:t>
            </a:r>
            <a:r>
              <a:rPr lang="ru-RU" baseline="0" dirty="0" smtClean="0"/>
              <a:t> более низкоуровневое АПИ для доступа к метаданным сборок.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Mono.Cecil</a:t>
            </a:r>
            <a:r>
              <a:rPr lang="en-US" dirty="0" smtClean="0"/>
              <a:t> </a:t>
            </a:r>
            <a:r>
              <a:rPr lang="ru-RU" dirty="0" smtClean="0"/>
              <a:t>позволяет работать не только с метаданными сборок, но и с </a:t>
            </a:r>
            <a:r>
              <a:rPr lang="en-US" dirty="0" smtClean="0"/>
              <a:t>CIL-</a:t>
            </a:r>
            <a:r>
              <a:rPr lang="ru-RU" dirty="0" smtClean="0"/>
              <a:t>кодом.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3F21-1247-40F3-9A4F-5ADD6AAC9DB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docs/tools+libraries/libraries/Mono.Ceci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rtfs.directum.ru/tfs/OIR/NOMAD/_git/NomadUtils?path=/src/DependencyAnalyzer&amp;version=GB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docs/tools+libraries/libraries/Mono.Ceci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зависимостей с помощью</a:t>
            </a:r>
            <a:r>
              <a:rPr lang="en-US" dirty="0" smtClean="0"/>
              <a:t> </a:t>
            </a:r>
            <a:r>
              <a:rPr lang="ru-RU" dirty="0" err="1" smtClean="0">
                <a:hlinkClick r:id="rId2"/>
              </a:rPr>
              <a:t>Mono.Cecil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Зыкина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8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тела методов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0396" y="1997839"/>
            <a:ext cx="10761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TypeReference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GetTypesFromBody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MethodDefinition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method)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TypeReference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instruction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instruction.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Operand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TypeReference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instruction.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Operand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MethodReference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ReturnType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AddRange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Parameters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AddRange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GenericParameters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types;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563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71653"/>
              </p:ext>
            </p:extLst>
          </p:nvPr>
        </p:nvGraphicFramePr>
        <p:xfrm>
          <a:off x="1014311" y="2449629"/>
          <a:ext cx="97202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System.Reflection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System.Reflection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.Metadata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Mono.Cecil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Просмотр метаданных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Только определения</a:t>
                      </a:r>
                      <a:r>
                        <a:rPr lang="ru-RU" baseline="0" smtClean="0"/>
                        <a:t> типов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Просмотр </a:t>
                      </a:r>
                      <a:r>
                        <a:rPr lang="en-US" dirty="0" smtClean="0"/>
                        <a:t>CIL </a:t>
                      </a:r>
                      <a:r>
                        <a:rPr lang="ru-RU" dirty="0" smtClean="0"/>
                        <a:t>кода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1024127" y="4913697"/>
            <a:ext cx="9720073" cy="5053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hlinkClick r:id="rId2"/>
              </a:rPr>
              <a:t>Репозиторий с готовой утилитой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3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440" y="1797385"/>
            <a:ext cx="10011032" cy="40233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ICloneable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IEquatable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DoSmth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str.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x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601233" y="1806987"/>
            <a:ext cx="9580603" cy="4023360"/>
          </a:xfrm>
          <a:prstGeom prst="rect">
            <a:avLst/>
          </a:prstGeom>
          <a:solidFill>
            <a:schemeClr val="bg1"/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ICloneable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IEquatable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ICollection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B8B"/>
                </a:solidFill>
                <a:latin typeface="Consolas" panose="020B0609020204030204" pitchFamily="49" charset="0"/>
              </a:rPr>
              <a:t>DoSmth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ReadLine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Any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 =&gt; x ==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936082" y="3904946"/>
            <a:ext cx="2703296" cy="1584318"/>
            <a:chOff x="1626668" y="5124490"/>
            <a:chExt cx="3022334" cy="1584318"/>
          </a:xfrm>
        </p:grpSpPr>
        <p:sp>
          <p:nvSpPr>
            <p:cNvPr id="5" name="Скругленная прямоугольная выноска 4"/>
            <p:cNvSpPr/>
            <p:nvPr/>
          </p:nvSpPr>
          <p:spPr>
            <a:xfrm rot="10800000">
              <a:off x="1626670" y="5124490"/>
              <a:ext cx="3022332" cy="138603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626668" y="5124490"/>
              <a:ext cx="3022333" cy="15843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/>
                  </a:solidFill>
                </a:rPr>
                <a:t>В методе </a:t>
              </a:r>
              <a:r>
                <a:rPr lang="en-US" b="1" u="sng" dirty="0">
                  <a:solidFill>
                    <a:schemeClr val="accent2"/>
                  </a:solidFill>
                </a:rPr>
                <a:t>DoSmth</a:t>
              </a:r>
              <a:r>
                <a:rPr lang="ru-RU" dirty="0">
                  <a:solidFill>
                    <a:schemeClr val="accent2"/>
                  </a:solidFill>
                </a:rPr>
                <a:t> класса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b="1" u="sng" dirty="0">
                  <a:solidFill>
                    <a:schemeClr val="accent2"/>
                  </a:solidFill>
                </a:rPr>
                <a:t>OurClass</a:t>
              </a:r>
              <a:r>
                <a:rPr lang="ru-RU" dirty="0">
                  <a:solidFill>
                    <a:schemeClr val="accent2"/>
                  </a:solidFill>
                </a:rPr>
                <a:t> вызывается метод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u="sng" dirty="0">
                  <a:solidFill>
                    <a:schemeClr val="accent2"/>
                  </a:solidFill>
                </a:rPr>
                <a:t>Any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ru-RU" dirty="0">
                  <a:solidFill>
                    <a:schemeClr val="accent2"/>
                  </a:solidFill>
                </a:rPr>
                <a:t>класса </a:t>
              </a:r>
              <a:r>
                <a:rPr lang="en-US" b="1" u="sng" dirty="0">
                  <a:solidFill>
                    <a:schemeClr val="accent2"/>
                  </a:solidFill>
                </a:rPr>
                <a:t>Enumerable</a:t>
              </a:r>
              <a:endParaRPr lang="ru-RU" b="1" u="sng" dirty="0">
                <a:solidFill>
                  <a:schemeClr val="accent2"/>
                </a:solidFill>
              </a:endParaRPr>
            </a:p>
            <a:p>
              <a:pPr algn="ctr"/>
              <a:endParaRPr lang="ru-RU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Объект 2"/>
          <p:cNvSpPr txBox="1">
            <a:spLocks/>
          </p:cNvSpPr>
          <p:nvPr/>
        </p:nvSpPr>
        <p:spPr>
          <a:xfrm>
            <a:off x="1608440" y="1797385"/>
            <a:ext cx="9580603" cy="4023360"/>
          </a:xfrm>
          <a:prstGeom prst="rect">
            <a:avLst/>
          </a:prstGeom>
          <a:solidFill>
            <a:schemeClr val="bg1"/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ICloneable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IEquatable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ICollection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B8B"/>
                </a:solidFill>
                <a:latin typeface="Consolas" panose="020B0609020204030204" pitchFamily="49" charset="0"/>
              </a:rPr>
              <a:t>DoSmth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ReadLine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Any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 =&gt; x ==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Константы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Поля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Свойства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События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Операторы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Индексаторы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Вложенные типы</a:t>
            </a:r>
            <a:endParaRPr lang="ru-RU" sz="1400" dirty="0">
              <a:solidFill>
                <a:prstClr val="black"/>
              </a:solidFill>
            </a:endParaRP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279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9" grpId="0" uiExpand="1" build="allAtOnce" animBg="1"/>
      <p:bldP spid="9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Получение информации о типах, определенных в сборке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Создание объектов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ru-RU" dirty="0" smtClean="0"/>
              <a:t>Вызов методов (даже приватных)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Генерация новых сборок (</a:t>
            </a:r>
            <a:r>
              <a:rPr lang="en-US" dirty="0" err="1" smtClean="0"/>
              <a:t>System.Reflection.Emit</a:t>
            </a:r>
            <a:r>
              <a:rPr lang="ru-RU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Нельзя изменять существующие 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3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12373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2400" dirty="0"/>
              <a:t>Получение типов параметров методов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endParaRPr lang="ru-RU" sz="2000" dirty="0"/>
          </a:p>
          <a:p>
            <a:r>
              <a:rPr lang="en-US" sz="20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     Assembly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LoadFile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DefinedTypes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SelectMany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(type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DeclaredMethods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SelectMany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(method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GetParameters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(parameter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РЕФЛЕКСИЯ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440" y="1797385"/>
            <a:ext cx="10011032" cy="40233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ICloneable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IEquatable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DoSmth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2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str.</a:t>
            </a:r>
            <a:r>
              <a:rPr lang="en-US" sz="1600" dirty="0">
                <a:solidFill>
                  <a:srgbClr val="008B8B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x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720"/>
              </a:lnSpc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601233" y="1806987"/>
            <a:ext cx="9580603" cy="4023360"/>
          </a:xfrm>
          <a:prstGeom prst="rect">
            <a:avLst/>
          </a:prstGeom>
          <a:solidFill>
            <a:schemeClr val="bg1"/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OurClass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ICloneable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IEquatable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8B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ICollection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B8B"/>
                </a:solidFill>
                <a:latin typeface="Consolas" panose="020B0609020204030204" pitchFamily="49" charset="0"/>
              </a:rPr>
              <a:t>DoSmth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sz="1600" dirty="0" smtClean="0">
                <a:solidFill>
                  <a:srgbClr val="00008B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ReadLine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str.</a:t>
            </a:r>
            <a:r>
              <a:rPr lang="en-US" sz="1600" dirty="0" smtClean="0">
                <a:solidFill>
                  <a:srgbClr val="008B8B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Any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 =&gt; x ==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ts val="720"/>
              </a:lnSpc>
              <a:buFont typeface="Tw Cen MT" panose="020B0602020104020603" pitchFamily="34" charset="0"/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45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сборок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1826"/>
              </p:ext>
            </p:extLst>
          </p:nvPr>
        </p:nvGraphicFramePr>
        <p:xfrm>
          <a:off x="2582697" y="2839453"/>
          <a:ext cx="6872439" cy="342882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87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20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Assembly manifest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0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Type metadata</a:t>
                      </a:r>
                      <a:endParaRPr lang="ru-RU" sz="3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0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CIL code</a:t>
                      </a:r>
                      <a:endParaRPr lang="ru-RU" sz="3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0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Resources</a:t>
                      </a:r>
                      <a:endParaRPr lang="ru-RU" sz="3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16633" y="1934678"/>
            <a:ext cx="9720073" cy="65451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SomeAssembly.dll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System.Reflection.Metadata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62743" y="1953859"/>
            <a:ext cx="1066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PrintTypeNames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OpenRead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PEReader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PEReader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(stream))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metadataReader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GetMetadataReader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metadataReader.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TypeReferences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(var handle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metadataReader.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GetTypeReference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(handle);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metadataReader.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@namespace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metadataReader.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{@namespace}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Mono.Cecil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Просмотр</a:t>
            </a:r>
            <a:r>
              <a:rPr lang="en-US" dirty="0" smtClean="0"/>
              <a:t> </a:t>
            </a:r>
            <a:r>
              <a:rPr lang="ru-RU" dirty="0" smtClean="0"/>
              <a:t>метаданных сборок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Просмотр </a:t>
            </a:r>
            <a:r>
              <a:rPr lang="en-US" dirty="0" smtClean="0"/>
              <a:t>CIL</a:t>
            </a:r>
            <a:r>
              <a:rPr lang="ru-RU" dirty="0" smtClean="0"/>
              <a:t>-кода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Создание </a:t>
            </a:r>
            <a:r>
              <a:rPr lang="ru-RU" dirty="0"/>
              <a:t>своих сборок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Модификация существующих сборок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u="sng" dirty="0" err="1" smtClean="0">
                <a:hlinkClick r:id="rId2"/>
              </a:rPr>
              <a:t>Mono.Cecil</a:t>
            </a:r>
            <a:endParaRPr lang="ru-RU" u="sng" dirty="0" smtClean="0">
              <a:hlinkClick r:id="rId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Mono.Cecil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876073" y="2349295"/>
            <a:ext cx="10452862" cy="4051505"/>
          </a:xfrm>
        </p:spPr>
        <p:txBody>
          <a:bodyPr/>
          <a:lstStyle/>
          <a:p>
            <a:r>
              <a:rPr lang="ru-RU" dirty="0" smtClean="0"/>
              <a:t>Получение типов параметров методов: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module = </a:t>
            </a:r>
            <a:r>
              <a:rPr lang="en-US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ModuleDefinition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ReadModule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parameterTypes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Types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SelectMany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(type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SelectMany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(method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(parameter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41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863</TotalTime>
  <Words>671</Words>
  <PresentationFormat>Широкоэкранный</PresentationFormat>
  <Paragraphs>164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Интеграл</vt:lpstr>
      <vt:lpstr>Анализ зависимостей с помощью Mono.Cecil  </vt:lpstr>
      <vt:lpstr>Задача</vt:lpstr>
      <vt:lpstr>Рефлексия</vt:lpstr>
      <vt:lpstr>РЕФЛЕКСИЯ</vt:lpstr>
      <vt:lpstr>РЕФЛЕКСИЯ</vt:lpstr>
      <vt:lpstr>Содержимое сборок</vt:lpstr>
      <vt:lpstr>System.Reflection.Metadata</vt:lpstr>
      <vt:lpstr>Mono.Cecil</vt:lpstr>
      <vt:lpstr>Mono.Cecil</vt:lpstr>
      <vt:lpstr>Анализ тела методов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2020-05-08T16:57:45Z</dcterms:created>
  <dcterms:modified xsi:type="dcterms:W3CDTF">2021-11-26T20:01:39Z</dcterms:modified>
</cp:coreProperties>
</file>