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8" r:id="rId5"/>
    <p:sldId id="259" r:id="rId6"/>
    <p:sldId id="264" r:id="rId7"/>
    <p:sldId id="265" r:id="rId8"/>
    <p:sldId id="267" r:id="rId9"/>
    <p:sldId id="279" r:id="rId10"/>
    <p:sldId id="261" r:id="rId11"/>
    <p:sldId id="268" r:id="rId12"/>
    <p:sldId id="269" r:id="rId13"/>
    <p:sldId id="271" r:id="rId14"/>
    <p:sldId id="280" r:id="rId15"/>
    <p:sldId id="262" r:id="rId16"/>
    <p:sldId id="272" r:id="rId17"/>
    <p:sldId id="273" r:id="rId18"/>
    <p:sldId id="282" r:id="rId19"/>
    <p:sldId id="263" r:id="rId20"/>
    <p:sldId id="274" r:id="rId21"/>
    <p:sldId id="275" r:id="rId22"/>
    <p:sldId id="284" r:id="rId23"/>
    <p:sldId id="276" r:id="rId24"/>
    <p:sldId id="281" r:id="rId25"/>
    <p:sldId id="283" r:id="rId26"/>
    <p:sldId id="288" r:id="rId27"/>
    <p:sldId id="289" r:id="rId28"/>
    <p:sldId id="286" r:id="rId29"/>
    <p:sldId id="290" r:id="rId30"/>
    <p:sldId id="291" r:id="rId31"/>
    <p:sldId id="294" r:id="rId32"/>
    <p:sldId id="287" r:id="rId33"/>
    <p:sldId id="292" r:id="rId34"/>
    <p:sldId id="285" r:id="rId35"/>
  </p:sldIdLst>
  <p:sldSz cx="19199225"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97" autoAdjust="0"/>
    <p:restoredTop sz="94660"/>
  </p:normalViewPr>
  <p:slideViewPr>
    <p:cSldViewPr snapToGrid="0">
      <p:cViewPr varScale="1">
        <p:scale>
          <a:sx n="44" d="100"/>
          <a:sy n="44" d="100"/>
        </p:scale>
        <p:origin x="3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9903" y="1767462"/>
            <a:ext cx="14399419" cy="3759917"/>
          </a:xfrm>
        </p:spPr>
        <p:txBody>
          <a:bodyPr anchor="b"/>
          <a:lstStyle>
            <a:lvl1pPr algn="ctr">
              <a:defRPr sz="9448"/>
            </a:lvl1pPr>
          </a:lstStyle>
          <a:p>
            <a:r>
              <a:rPr lang="en-US"/>
              <a:t>Click to edit Master title style</a:t>
            </a:r>
            <a:endParaRPr lang="en-US" dirty="0"/>
          </a:p>
        </p:txBody>
      </p:sp>
      <p:sp>
        <p:nvSpPr>
          <p:cNvPr id="3" name="Subtitle 2"/>
          <p:cNvSpPr>
            <a:spLocks noGrp="1"/>
          </p:cNvSpPr>
          <p:nvPr>
            <p:ph type="subTitle" idx="1"/>
          </p:nvPr>
        </p:nvSpPr>
        <p:spPr>
          <a:xfrm>
            <a:off x="2399903" y="5672376"/>
            <a:ext cx="14399419" cy="2607442"/>
          </a:xfrm>
        </p:spPr>
        <p:txBody>
          <a:bodyPr/>
          <a:lstStyle>
            <a:lvl1pPr marL="0" indent="0" algn="ctr">
              <a:buNone/>
              <a:defRPr sz="3779"/>
            </a:lvl1pPr>
            <a:lvl2pPr marL="719953" indent="0" algn="ctr">
              <a:buNone/>
              <a:defRPr sz="3149"/>
            </a:lvl2pPr>
            <a:lvl3pPr marL="1439906" indent="0" algn="ctr">
              <a:buNone/>
              <a:defRPr sz="2834"/>
            </a:lvl3pPr>
            <a:lvl4pPr marL="2159859" indent="0" algn="ctr">
              <a:buNone/>
              <a:defRPr sz="2520"/>
            </a:lvl4pPr>
            <a:lvl5pPr marL="2879811" indent="0" algn="ctr">
              <a:buNone/>
              <a:defRPr sz="2520"/>
            </a:lvl5pPr>
            <a:lvl6pPr marL="3599764" indent="0" algn="ctr">
              <a:buNone/>
              <a:defRPr sz="2520"/>
            </a:lvl6pPr>
            <a:lvl7pPr marL="4319717" indent="0" algn="ctr">
              <a:buNone/>
              <a:defRPr sz="2520"/>
            </a:lvl7pPr>
            <a:lvl8pPr marL="5039670" indent="0" algn="ctr">
              <a:buNone/>
              <a:defRPr sz="2520"/>
            </a:lvl8pPr>
            <a:lvl9pPr marL="5759623"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5532C-26BD-4162-8C08-080C66EB8317}"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108402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5532C-26BD-4162-8C08-080C66EB8317}"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327076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39445" y="574987"/>
            <a:ext cx="4139833"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19947" y="574987"/>
            <a:ext cx="12179508"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5532C-26BD-4162-8C08-080C66EB8317}"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230550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5532C-26BD-4162-8C08-080C66EB8317}"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116679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9947" y="2692442"/>
            <a:ext cx="16559332" cy="4492401"/>
          </a:xfrm>
        </p:spPr>
        <p:txBody>
          <a:bodyPr anchor="b"/>
          <a:lstStyle>
            <a:lvl1pPr>
              <a:defRPr sz="9448"/>
            </a:lvl1pPr>
          </a:lstStyle>
          <a:p>
            <a:r>
              <a:rPr lang="en-US"/>
              <a:t>Click to edit Master title style</a:t>
            </a:r>
            <a:endParaRPr lang="en-US" dirty="0"/>
          </a:p>
        </p:txBody>
      </p:sp>
      <p:sp>
        <p:nvSpPr>
          <p:cNvPr id="3" name="Text Placeholder 2"/>
          <p:cNvSpPr>
            <a:spLocks noGrp="1"/>
          </p:cNvSpPr>
          <p:nvPr>
            <p:ph type="body" idx="1"/>
          </p:nvPr>
        </p:nvSpPr>
        <p:spPr>
          <a:xfrm>
            <a:off x="1309947" y="7227343"/>
            <a:ext cx="16559332" cy="2362447"/>
          </a:xfrm>
        </p:spPr>
        <p:txBody>
          <a:bodyPr/>
          <a:lstStyle>
            <a:lvl1pPr marL="0" indent="0">
              <a:buNone/>
              <a:defRPr sz="3779">
                <a:solidFill>
                  <a:schemeClr val="tx1">
                    <a:tint val="75000"/>
                  </a:schemeClr>
                </a:solidFill>
              </a:defRPr>
            </a:lvl1pPr>
            <a:lvl2pPr marL="719953" indent="0">
              <a:buNone/>
              <a:defRPr sz="3149">
                <a:solidFill>
                  <a:schemeClr val="tx1">
                    <a:tint val="75000"/>
                  </a:schemeClr>
                </a:solidFill>
              </a:defRPr>
            </a:lvl2pPr>
            <a:lvl3pPr marL="1439906" indent="0">
              <a:buNone/>
              <a:defRPr sz="2834">
                <a:solidFill>
                  <a:schemeClr val="tx1">
                    <a:tint val="75000"/>
                  </a:schemeClr>
                </a:solidFill>
              </a:defRPr>
            </a:lvl3pPr>
            <a:lvl4pPr marL="2159859" indent="0">
              <a:buNone/>
              <a:defRPr sz="2520">
                <a:solidFill>
                  <a:schemeClr val="tx1">
                    <a:tint val="75000"/>
                  </a:schemeClr>
                </a:solidFill>
              </a:defRPr>
            </a:lvl4pPr>
            <a:lvl5pPr marL="2879811" indent="0">
              <a:buNone/>
              <a:defRPr sz="2520">
                <a:solidFill>
                  <a:schemeClr val="tx1">
                    <a:tint val="75000"/>
                  </a:schemeClr>
                </a:solidFill>
              </a:defRPr>
            </a:lvl5pPr>
            <a:lvl6pPr marL="3599764" indent="0">
              <a:buNone/>
              <a:defRPr sz="2520">
                <a:solidFill>
                  <a:schemeClr val="tx1">
                    <a:tint val="75000"/>
                  </a:schemeClr>
                </a:solidFill>
              </a:defRPr>
            </a:lvl6pPr>
            <a:lvl7pPr marL="4319717" indent="0">
              <a:buNone/>
              <a:defRPr sz="2520">
                <a:solidFill>
                  <a:schemeClr val="tx1">
                    <a:tint val="75000"/>
                  </a:schemeClr>
                </a:solidFill>
              </a:defRPr>
            </a:lvl7pPr>
            <a:lvl8pPr marL="5039670" indent="0">
              <a:buNone/>
              <a:defRPr sz="2520">
                <a:solidFill>
                  <a:schemeClr val="tx1">
                    <a:tint val="75000"/>
                  </a:schemeClr>
                </a:solidFill>
              </a:defRPr>
            </a:lvl8pPr>
            <a:lvl9pPr marL="5759623" indent="0">
              <a:buNone/>
              <a:defRPr sz="25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5532C-26BD-4162-8C08-080C66EB8317}"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42069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19947" y="2874937"/>
            <a:ext cx="8159671"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19607" y="2874937"/>
            <a:ext cx="8159671"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5532C-26BD-4162-8C08-080C66EB8317}"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340494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447" y="574988"/>
            <a:ext cx="16559332"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448" y="2647443"/>
            <a:ext cx="812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Click to edit Master text styles</a:t>
            </a:r>
          </a:p>
        </p:txBody>
      </p:sp>
      <p:sp>
        <p:nvSpPr>
          <p:cNvPr id="4" name="Content Placeholder 3"/>
          <p:cNvSpPr>
            <a:spLocks noGrp="1"/>
          </p:cNvSpPr>
          <p:nvPr>
            <p:ph sz="half" idx="2"/>
          </p:nvPr>
        </p:nvSpPr>
        <p:spPr>
          <a:xfrm>
            <a:off x="1322448" y="3944914"/>
            <a:ext cx="8122171"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19608" y="2647443"/>
            <a:ext cx="816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Click to edit Master text styles</a:t>
            </a:r>
          </a:p>
        </p:txBody>
      </p:sp>
      <p:sp>
        <p:nvSpPr>
          <p:cNvPr id="6" name="Content Placeholder 5"/>
          <p:cNvSpPr>
            <a:spLocks noGrp="1"/>
          </p:cNvSpPr>
          <p:nvPr>
            <p:ph sz="quarter" idx="4"/>
          </p:nvPr>
        </p:nvSpPr>
        <p:spPr>
          <a:xfrm>
            <a:off x="9719608" y="3944914"/>
            <a:ext cx="8162171"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5532C-26BD-4162-8C08-080C66EB8317}" type="datetimeFigureOut">
              <a:rPr lang="en-US" smtClean="0"/>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134792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5532C-26BD-4162-8C08-080C66EB8317}" type="datetimeFigureOut">
              <a:rPr lang="en-US" smtClean="0"/>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123821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5532C-26BD-4162-8C08-080C66EB8317}" type="datetimeFigureOut">
              <a:rPr lang="en-US" smtClean="0"/>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301377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8162171" y="1554966"/>
            <a:ext cx="9719608" cy="7674832"/>
          </a:xfrm>
        </p:spPr>
        <p:txBody>
          <a:bodyPr/>
          <a:lstStyle>
            <a:lvl1pPr>
              <a:defRPr sz="5039"/>
            </a:lvl1pPr>
            <a:lvl2pPr>
              <a:defRPr sz="4409"/>
            </a:lvl2pPr>
            <a:lvl3pPr>
              <a:defRPr sz="3779"/>
            </a:lvl3pPr>
            <a:lvl4pPr>
              <a:defRPr sz="3149"/>
            </a:lvl4pPr>
            <a:lvl5pPr>
              <a:defRPr sz="3149"/>
            </a:lvl5pPr>
            <a:lvl6pPr>
              <a:defRPr sz="3149"/>
            </a:lvl6pPr>
            <a:lvl7pPr>
              <a:defRPr sz="3149"/>
            </a:lvl7pPr>
            <a:lvl8pPr>
              <a:defRPr sz="3149"/>
            </a:lvl8pPr>
            <a:lvl9pPr>
              <a:defRPr sz="31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Click to edit Master text styles</a:t>
            </a:r>
          </a:p>
        </p:txBody>
      </p:sp>
      <p:sp>
        <p:nvSpPr>
          <p:cNvPr id="5" name="Date Placeholder 4"/>
          <p:cNvSpPr>
            <a:spLocks noGrp="1"/>
          </p:cNvSpPr>
          <p:nvPr>
            <p:ph type="dt" sz="half" idx="10"/>
          </p:nvPr>
        </p:nvSpPr>
        <p:spPr/>
        <p:txBody>
          <a:bodyPr/>
          <a:lstStyle/>
          <a:p>
            <a:fld id="{4B15532C-26BD-4162-8C08-080C66EB8317}"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25276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62171" y="1554966"/>
            <a:ext cx="9719608" cy="7674832"/>
          </a:xfrm>
        </p:spPr>
        <p:txBody>
          <a:bodyPr anchor="t"/>
          <a:lstStyle>
            <a:lvl1pPr marL="0" indent="0">
              <a:buNone/>
              <a:defRPr sz="5039"/>
            </a:lvl1pPr>
            <a:lvl2pPr marL="719953" indent="0">
              <a:buNone/>
              <a:defRPr sz="4409"/>
            </a:lvl2pPr>
            <a:lvl3pPr marL="1439906" indent="0">
              <a:buNone/>
              <a:defRPr sz="3779"/>
            </a:lvl3pPr>
            <a:lvl4pPr marL="2159859" indent="0">
              <a:buNone/>
              <a:defRPr sz="3149"/>
            </a:lvl4pPr>
            <a:lvl5pPr marL="2879811" indent="0">
              <a:buNone/>
              <a:defRPr sz="3149"/>
            </a:lvl5pPr>
            <a:lvl6pPr marL="3599764" indent="0">
              <a:buNone/>
              <a:defRPr sz="3149"/>
            </a:lvl6pPr>
            <a:lvl7pPr marL="4319717" indent="0">
              <a:buNone/>
              <a:defRPr sz="3149"/>
            </a:lvl7pPr>
            <a:lvl8pPr marL="5039670" indent="0">
              <a:buNone/>
              <a:defRPr sz="3149"/>
            </a:lvl8pPr>
            <a:lvl9pPr marL="5759623" indent="0">
              <a:buNone/>
              <a:defRPr sz="3149"/>
            </a:lvl9pPr>
          </a:lstStyle>
          <a:p>
            <a:r>
              <a:rPr lang="en-US"/>
              <a:t>Click icon to add picture</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Click to edit Master text styles</a:t>
            </a:r>
          </a:p>
        </p:txBody>
      </p:sp>
      <p:sp>
        <p:nvSpPr>
          <p:cNvPr id="5" name="Date Placeholder 4"/>
          <p:cNvSpPr>
            <a:spLocks noGrp="1"/>
          </p:cNvSpPr>
          <p:nvPr>
            <p:ph type="dt" sz="half" idx="10"/>
          </p:nvPr>
        </p:nvSpPr>
        <p:spPr/>
        <p:txBody>
          <a:bodyPr/>
          <a:lstStyle/>
          <a:p>
            <a:fld id="{4B15532C-26BD-4162-8C08-080C66EB8317}" type="datetimeFigureOut">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7683C-A31A-4791-9818-61DE79470B01}" type="slidenum">
              <a:rPr lang="en-US" smtClean="0"/>
              <a:t>‹#›</a:t>
            </a:fld>
            <a:endParaRPr lang="en-US"/>
          </a:p>
        </p:txBody>
      </p:sp>
    </p:spTree>
    <p:extLst>
      <p:ext uri="{BB962C8B-B14F-4D97-AF65-F5344CB8AC3E}">
        <p14:creationId xmlns:p14="http://schemas.microsoft.com/office/powerpoint/2010/main" val="85431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9947" y="574988"/>
            <a:ext cx="16559332"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19947" y="2874937"/>
            <a:ext cx="16559332"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9947" y="10009781"/>
            <a:ext cx="4319826"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4B15532C-26BD-4162-8C08-080C66EB8317}" type="datetimeFigureOut">
              <a:rPr lang="en-US" smtClean="0"/>
              <a:t>11/28/2019</a:t>
            </a:fld>
            <a:endParaRPr lang="en-US"/>
          </a:p>
        </p:txBody>
      </p:sp>
      <p:sp>
        <p:nvSpPr>
          <p:cNvPr id="5" name="Footer Placeholder 4"/>
          <p:cNvSpPr>
            <a:spLocks noGrp="1"/>
          </p:cNvSpPr>
          <p:nvPr>
            <p:ph type="ftr" sz="quarter" idx="3"/>
          </p:nvPr>
        </p:nvSpPr>
        <p:spPr>
          <a:xfrm>
            <a:off x="6359744" y="10009781"/>
            <a:ext cx="6479738"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559452" y="10009781"/>
            <a:ext cx="4319826"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A627683C-A31A-4791-9818-61DE79470B01}" type="slidenum">
              <a:rPr lang="en-US" smtClean="0"/>
              <a:t>‹#›</a:t>
            </a:fld>
            <a:endParaRPr lang="en-US"/>
          </a:p>
        </p:txBody>
      </p:sp>
    </p:spTree>
    <p:extLst>
      <p:ext uri="{BB962C8B-B14F-4D97-AF65-F5344CB8AC3E}">
        <p14:creationId xmlns:p14="http://schemas.microsoft.com/office/powerpoint/2010/main" val="5573824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39906"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76" indent="-359976" algn="l" defTabSz="1439906"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29" indent="-359976" algn="l" defTabSz="1439906" rtl="0" eaLnBrk="1" latinLnBrk="0" hangingPunct="1">
        <a:lnSpc>
          <a:spcPct val="90000"/>
        </a:lnSpc>
        <a:spcBef>
          <a:spcPts val="787"/>
        </a:spcBef>
        <a:buFont typeface="Arial" panose="020B0604020202020204" pitchFamily="34" charset="0"/>
        <a:buChar char="•"/>
        <a:defRPr sz="3779" kern="1200">
          <a:solidFill>
            <a:schemeClr val="tx1"/>
          </a:solidFill>
          <a:latin typeface="+mn-lt"/>
          <a:ea typeface="+mn-ea"/>
          <a:cs typeface="+mn-cs"/>
        </a:defRPr>
      </a:lvl2pPr>
      <a:lvl3pPr marL="1799882" indent="-359976" algn="l" defTabSz="1439906" rtl="0" eaLnBrk="1" latinLnBrk="0" hangingPunct="1">
        <a:lnSpc>
          <a:spcPct val="90000"/>
        </a:lnSpc>
        <a:spcBef>
          <a:spcPts val="787"/>
        </a:spcBef>
        <a:buFont typeface="Arial" panose="020B0604020202020204" pitchFamily="34" charset="0"/>
        <a:buChar char="•"/>
        <a:defRPr sz="3149" kern="1200">
          <a:solidFill>
            <a:schemeClr val="tx1"/>
          </a:solidFill>
          <a:latin typeface="+mn-lt"/>
          <a:ea typeface="+mn-ea"/>
          <a:cs typeface="+mn-cs"/>
        </a:defRPr>
      </a:lvl3pPr>
      <a:lvl4pPr marL="2519835"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4pPr>
      <a:lvl5pPr marL="3239788"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5pPr>
      <a:lvl6pPr marL="3959741"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6pPr>
      <a:lvl7pPr marL="4679693"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7pPr>
      <a:lvl8pPr marL="5399646"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8pPr>
      <a:lvl9pPr marL="6119599"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9pPr>
    </p:bodyStyle>
    <p:otherStyle>
      <a:defPPr>
        <a:defRPr lang="en-US"/>
      </a:defPPr>
      <a:lvl1pPr marL="0" algn="l" defTabSz="1439906" rtl="0" eaLnBrk="1" latinLnBrk="0" hangingPunct="1">
        <a:defRPr sz="2834" kern="1200">
          <a:solidFill>
            <a:schemeClr val="tx1"/>
          </a:solidFill>
          <a:latin typeface="+mn-lt"/>
          <a:ea typeface="+mn-ea"/>
          <a:cs typeface="+mn-cs"/>
        </a:defRPr>
      </a:lvl1pPr>
      <a:lvl2pPr marL="719953" algn="l" defTabSz="1439906" rtl="0" eaLnBrk="1" latinLnBrk="0" hangingPunct="1">
        <a:defRPr sz="2834" kern="1200">
          <a:solidFill>
            <a:schemeClr val="tx1"/>
          </a:solidFill>
          <a:latin typeface="+mn-lt"/>
          <a:ea typeface="+mn-ea"/>
          <a:cs typeface="+mn-cs"/>
        </a:defRPr>
      </a:lvl2pPr>
      <a:lvl3pPr marL="1439906" algn="l" defTabSz="1439906" rtl="0" eaLnBrk="1" latinLnBrk="0" hangingPunct="1">
        <a:defRPr sz="2834" kern="1200">
          <a:solidFill>
            <a:schemeClr val="tx1"/>
          </a:solidFill>
          <a:latin typeface="+mn-lt"/>
          <a:ea typeface="+mn-ea"/>
          <a:cs typeface="+mn-cs"/>
        </a:defRPr>
      </a:lvl3pPr>
      <a:lvl4pPr marL="2159859" algn="l" defTabSz="1439906" rtl="0" eaLnBrk="1" latinLnBrk="0" hangingPunct="1">
        <a:defRPr sz="2834" kern="1200">
          <a:solidFill>
            <a:schemeClr val="tx1"/>
          </a:solidFill>
          <a:latin typeface="+mn-lt"/>
          <a:ea typeface="+mn-ea"/>
          <a:cs typeface="+mn-cs"/>
        </a:defRPr>
      </a:lvl4pPr>
      <a:lvl5pPr marL="2879811" algn="l" defTabSz="1439906" rtl="0" eaLnBrk="1" latinLnBrk="0" hangingPunct="1">
        <a:defRPr sz="2834" kern="1200">
          <a:solidFill>
            <a:schemeClr val="tx1"/>
          </a:solidFill>
          <a:latin typeface="+mn-lt"/>
          <a:ea typeface="+mn-ea"/>
          <a:cs typeface="+mn-cs"/>
        </a:defRPr>
      </a:lvl5pPr>
      <a:lvl6pPr marL="3599764" algn="l" defTabSz="1439906" rtl="0" eaLnBrk="1" latinLnBrk="0" hangingPunct="1">
        <a:defRPr sz="2834" kern="1200">
          <a:solidFill>
            <a:schemeClr val="tx1"/>
          </a:solidFill>
          <a:latin typeface="+mn-lt"/>
          <a:ea typeface="+mn-ea"/>
          <a:cs typeface="+mn-cs"/>
        </a:defRPr>
      </a:lvl6pPr>
      <a:lvl7pPr marL="4319717" algn="l" defTabSz="1439906" rtl="0" eaLnBrk="1" latinLnBrk="0" hangingPunct="1">
        <a:defRPr sz="2834" kern="1200">
          <a:solidFill>
            <a:schemeClr val="tx1"/>
          </a:solidFill>
          <a:latin typeface="+mn-lt"/>
          <a:ea typeface="+mn-ea"/>
          <a:cs typeface="+mn-cs"/>
        </a:defRPr>
      </a:lvl7pPr>
      <a:lvl8pPr marL="5039670" algn="l" defTabSz="1439906" rtl="0" eaLnBrk="1" latinLnBrk="0" hangingPunct="1">
        <a:defRPr sz="2834" kern="1200">
          <a:solidFill>
            <a:schemeClr val="tx1"/>
          </a:solidFill>
          <a:latin typeface="+mn-lt"/>
          <a:ea typeface="+mn-ea"/>
          <a:cs typeface="+mn-cs"/>
        </a:defRPr>
      </a:lvl8pPr>
      <a:lvl9pPr marL="5759623" algn="l" defTabSz="1439906" rtl="0" eaLnBrk="1" latinLnBrk="0" hangingPunct="1">
        <a:defRPr sz="28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BE7-B3A4-4747-A353-11FF33E430B5}"/>
              </a:ext>
            </a:extLst>
          </p:cNvPr>
          <p:cNvSpPr>
            <a:spLocks noGrp="1"/>
          </p:cNvSpPr>
          <p:nvPr>
            <p:ph type="ctrTitle"/>
          </p:nvPr>
        </p:nvSpPr>
        <p:spPr/>
        <p:txBody>
          <a:bodyPr/>
          <a:lstStyle/>
          <a:p>
            <a:r>
              <a:rPr lang="es-MX" dirty="0"/>
              <a:t>Manual de proyecto</a:t>
            </a:r>
            <a:endParaRPr lang="en-US" dirty="0"/>
          </a:p>
        </p:txBody>
      </p:sp>
      <p:sp>
        <p:nvSpPr>
          <p:cNvPr id="3" name="Subtitle 2">
            <a:extLst>
              <a:ext uri="{FF2B5EF4-FFF2-40B4-BE49-F238E27FC236}">
                <a16:creationId xmlns:a16="http://schemas.microsoft.com/office/drawing/2014/main" id="{BE3BEED2-77D8-40EE-AF25-83DEADB2BC1B}"/>
              </a:ext>
            </a:extLst>
          </p:cNvPr>
          <p:cNvSpPr>
            <a:spLocks noGrp="1"/>
          </p:cNvSpPr>
          <p:nvPr>
            <p:ph type="subTitle" idx="1"/>
          </p:nvPr>
        </p:nvSpPr>
        <p:spPr/>
        <p:txBody>
          <a:bodyPr/>
          <a:lstStyle/>
          <a:p>
            <a:r>
              <a:rPr lang="es-MX" dirty="0"/>
              <a:t>Seminario de Algoritmia</a:t>
            </a:r>
            <a:endParaRPr lang="en-US" dirty="0"/>
          </a:p>
        </p:txBody>
      </p:sp>
    </p:spTree>
    <p:extLst>
      <p:ext uri="{BB962C8B-B14F-4D97-AF65-F5344CB8AC3E}">
        <p14:creationId xmlns:p14="http://schemas.microsoft.com/office/powerpoint/2010/main" val="1355186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6583-0EB8-49E8-BB5F-D93DE9348E05}"/>
              </a:ext>
            </a:extLst>
          </p:cNvPr>
          <p:cNvSpPr>
            <a:spLocks noGrp="1"/>
          </p:cNvSpPr>
          <p:nvPr>
            <p:ph type="title"/>
          </p:nvPr>
        </p:nvSpPr>
        <p:spPr>
          <a:xfrm>
            <a:off x="1319794" y="4356155"/>
            <a:ext cx="16559636" cy="2087455"/>
          </a:xfrm>
        </p:spPr>
        <p:txBody>
          <a:bodyPr/>
          <a:lstStyle/>
          <a:p>
            <a:pPr algn="ctr"/>
            <a:r>
              <a:rPr lang="es-MX" dirty="0"/>
              <a:t>Sección de estaciones</a:t>
            </a:r>
            <a:endParaRPr lang="en-US" dirty="0"/>
          </a:p>
        </p:txBody>
      </p:sp>
    </p:spTree>
    <p:extLst>
      <p:ext uri="{BB962C8B-B14F-4D97-AF65-F5344CB8AC3E}">
        <p14:creationId xmlns:p14="http://schemas.microsoft.com/office/powerpoint/2010/main" val="374941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6FB282-AF78-4756-BB5B-B37B9F67E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516" y="515996"/>
            <a:ext cx="13464324" cy="7329369"/>
          </a:xfrm>
          <a:prstGeom prst="rect">
            <a:avLst/>
          </a:prstGeom>
        </p:spPr>
      </p:pic>
      <p:cxnSp>
        <p:nvCxnSpPr>
          <p:cNvPr id="12" name="Straight Arrow Connector 11">
            <a:extLst>
              <a:ext uri="{FF2B5EF4-FFF2-40B4-BE49-F238E27FC236}">
                <a16:creationId xmlns:a16="http://schemas.microsoft.com/office/drawing/2014/main" id="{ACFAEE41-8F21-44AC-A688-0990DC0A0470}"/>
              </a:ext>
            </a:extLst>
          </p:cNvPr>
          <p:cNvCxnSpPr>
            <a:cxnSpLocks/>
          </p:cNvCxnSpPr>
          <p:nvPr/>
        </p:nvCxnSpPr>
        <p:spPr>
          <a:xfrm flipH="1">
            <a:off x="2422613" y="7722387"/>
            <a:ext cx="1" cy="11168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DC4D6CF-9493-43FF-B048-EF765B8A499B}"/>
              </a:ext>
            </a:extLst>
          </p:cNvPr>
          <p:cNvCxnSpPr>
            <a:cxnSpLocks/>
          </p:cNvCxnSpPr>
          <p:nvPr/>
        </p:nvCxnSpPr>
        <p:spPr>
          <a:xfrm flipH="1">
            <a:off x="8665028" y="5508172"/>
            <a:ext cx="1" cy="3483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E4E687-9A79-4B0B-B700-385942DC988E}"/>
              </a:ext>
            </a:extLst>
          </p:cNvPr>
          <p:cNvCxnSpPr>
            <a:cxnSpLocks/>
          </p:cNvCxnSpPr>
          <p:nvPr/>
        </p:nvCxnSpPr>
        <p:spPr>
          <a:xfrm flipH="1">
            <a:off x="11354663" y="5937129"/>
            <a:ext cx="1" cy="13127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0D1E2B-6585-4307-A45E-B3C408C77646}"/>
              </a:ext>
            </a:extLst>
          </p:cNvPr>
          <p:cNvCxnSpPr>
            <a:cxnSpLocks/>
          </p:cNvCxnSpPr>
          <p:nvPr/>
        </p:nvCxnSpPr>
        <p:spPr>
          <a:xfrm>
            <a:off x="14194971" y="4985657"/>
            <a:ext cx="1001486" cy="522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D6ACDA-4CE1-4EE4-BC15-D436FAF675C0}"/>
              </a:ext>
            </a:extLst>
          </p:cNvPr>
          <p:cNvSpPr txBox="1"/>
          <p:nvPr/>
        </p:nvSpPr>
        <p:spPr>
          <a:xfrm>
            <a:off x="1785257" y="8839200"/>
            <a:ext cx="3113309" cy="646331"/>
          </a:xfrm>
          <a:prstGeom prst="rect">
            <a:avLst/>
          </a:prstGeom>
          <a:noFill/>
        </p:spPr>
        <p:txBody>
          <a:bodyPr wrap="square" rtlCol="0">
            <a:spAutoFit/>
          </a:bodyPr>
          <a:lstStyle/>
          <a:p>
            <a:r>
              <a:rPr lang="es-MX" dirty="0"/>
              <a:t>Mapa para seleccionar la ubicación de la estación</a:t>
            </a:r>
            <a:endParaRPr lang="en-US" dirty="0"/>
          </a:p>
        </p:txBody>
      </p:sp>
      <p:sp>
        <p:nvSpPr>
          <p:cNvPr id="23" name="TextBox 22">
            <a:extLst>
              <a:ext uri="{FF2B5EF4-FFF2-40B4-BE49-F238E27FC236}">
                <a16:creationId xmlns:a16="http://schemas.microsoft.com/office/drawing/2014/main" id="{124B7491-2E85-4B4F-BE8E-336111477A22}"/>
              </a:ext>
            </a:extLst>
          </p:cNvPr>
          <p:cNvSpPr txBox="1"/>
          <p:nvPr/>
        </p:nvSpPr>
        <p:spPr>
          <a:xfrm>
            <a:off x="7304313" y="8991600"/>
            <a:ext cx="2721429" cy="369332"/>
          </a:xfrm>
          <a:prstGeom prst="rect">
            <a:avLst/>
          </a:prstGeom>
          <a:noFill/>
        </p:spPr>
        <p:txBody>
          <a:bodyPr wrap="square" rtlCol="0">
            <a:spAutoFit/>
          </a:bodyPr>
          <a:lstStyle/>
          <a:p>
            <a:r>
              <a:rPr lang="es-MX" dirty="0"/>
              <a:t>Datos de la estación</a:t>
            </a:r>
            <a:endParaRPr lang="en-US" dirty="0"/>
          </a:p>
        </p:txBody>
      </p:sp>
      <p:sp>
        <p:nvSpPr>
          <p:cNvPr id="24" name="TextBox 23">
            <a:extLst>
              <a:ext uri="{FF2B5EF4-FFF2-40B4-BE49-F238E27FC236}">
                <a16:creationId xmlns:a16="http://schemas.microsoft.com/office/drawing/2014/main" id="{0A2221D1-6A78-45C3-B0DF-0EF54435229C}"/>
              </a:ext>
            </a:extLst>
          </p:cNvPr>
          <p:cNvSpPr txBox="1"/>
          <p:nvPr/>
        </p:nvSpPr>
        <p:spPr>
          <a:xfrm>
            <a:off x="10494691" y="7302700"/>
            <a:ext cx="2721429" cy="1477328"/>
          </a:xfrm>
          <a:prstGeom prst="rect">
            <a:avLst/>
          </a:prstGeom>
          <a:noFill/>
        </p:spPr>
        <p:txBody>
          <a:bodyPr wrap="square" rtlCol="0">
            <a:spAutoFit/>
          </a:bodyPr>
          <a:lstStyle/>
          <a:p>
            <a:r>
              <a:rPr lang="es-MX" dirty="0"/>
              <a:t>Número de ‘hoja’ de la tabla de estaciones.</a:t>
            </a:r>
          </a:p>
          <a:p>
            <a:endParaRPr lang="es-MX" dirty="0"/>
          </a:p>
          <a:p>
            <a:r>
              <a:rPr lang="es-MX" dirty="0"/>
              <a:t>La tabla sólo muestra 100 datos a la vez.</a:t>
            </a:r>
            <a:endParaRPr lang="en-US" dirty="0"/>
          </a:p>
        </p:txBody>
      </p:sp>
      <p:sp>
        <p:nvSpPr>
          <p:cNvPr id="25" name="TextBox 24">
            <a:extLst>
              <a:ext uri="{FF2B5EF4-FFF2-40B4-BE49-F238E27FC236}">
                <a16:creationId xmlns:a16="http://schemas.microsoft.com/office/drawing/2014/main" id="{6A3A4D41-6B04-4A47-98A5-41A80115FD05}"/>
              </a:ext>
            </a:extLst>
          </p:cNvPr>
          <p:cNvSpPr txBox="1"/>
          <p:nvPr/>
        </p:nvSpPr>
        <p:spPr>
          <a:xfrm>
            <a:off x="15425056" y="5246914"/>
            <a:ext cx="2721429" cy="369332"/>
          </a:xfrm>
          <a:prstGeom prst="rect">
            <a:avLst/>
          </a:prstGeom>
          <a:noFill/>
        </p:spPr>
        <p:txBody>
          <a:bodyPr wrap="square" rtlCol="0">
            <a:spAutoFit/>
          </a:bodyPr>
          <a:lstStyle/>
          <a:p>
            <a:r>
              <a:rPr lang="es-MX" dirty="0"/>
              <a:t>Tabla de las estaciones.</a:t>
            </a:r>
            <a:endParaRPr lang="en-US" dirty="0"/>
          </a:p>
        </p:txBody>
      </p:sp>
      <p:sp>
        <p:nvSpPr>
          <p:cNvPr id="26" name="TextBox 25">
            <a:extLst>
              <a:ext uri="{FF2B5EF4-FFF2-40B4-BE49-F238E27FC236}">
                <a16:creationId xmlns:a16="http://schemas.microsoft.com/office/drawing/2014/main" id="{0399F07B-F337-4BD2-AA43-DBAB35A60D77}"/>
              </a:ext>
            </a:extLst>
          </p:cNvPr>
          <p:cNvSpPr txBox="1"/>
          <p:nvPr/>
        </p:nvSpPr>
        <p:spPr>
          <a:xfrm>
            <a:off x="15045782" y="8686017"/>
            <a:ext cx="2721429" cy="646331"/>
          </a:xfrm>
          <a:prstGeom prst="rect">
            <a:avLst/>
          </a:prstGeom>
          <a:noFill/>
        </p:spPr>
        <p:txBody>
          <a:bodyPr wrap="square" rtlCol="0">
            <a:spAutoFit/>
          </a:bodyPr>
          <a:lstStyle/>
          <a:p>
            <a:r>
              <a:rPr lang="es-MX" dirty="0">
                <a:solidFill>
                  <a:srgbClr val="FF0000"/>
                </a:solidFill>
              </a:rPr>
              <a:t>Las estaciones sirven como vértices de un grafo</a:t>
            </a:r>
            <a:endParaRPr lang="en-US" dirty="0">
              <a:solidFill>
                <a:srgbClr val="FF0000"/>
              </a:solidFill>
            </a:endParaRPr>
          </a:p>
        </p:txBody>
      </p:sp>
    </p:spTree>
    <p:extLst>
      <p:ext uri="{BB962C8B-B14F-4D97-AF65-F5344CB8AC3E}">
        <p14:creationId xmlns:p14="http://schemas.microsoft.com/office/powerpoint/2010/main" val="415595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82C5ED-22AA-4FA7-9603-20BB0BF01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065" y="513787"/>
            <a:ext cx="10323049" cy="6804415"/>
          </a:xfrm>
          <a:prstGeom prst="rect">
            <a:avLst/>
          </a:prstGeom>
        </p:spPr>
      </p:pic>
      <p:cxnSp>
        <p:nvCxnSpPr>
          <p:cNvPr id="4" name="Straight Arrow Connector 3">
            <a:extLst>
              <a:ext uri="{FF2B5EF4-FFF2-40B4-BE49-F238E27FC236}">
                <a16:creationId xmlns:a16="http://schemas.microsoft.com/office/drawing/2014/main" id="{2F628094-737F-4F8B-AEA6-A197E5919FD3}"/>
              </a:ext>
            </a:extLst>
          </p:cNvPr>
          <p:cNvCxnSpPr/>
          <p:nvPr/>
        </p:nvCxnSpPr>
        <p:spPr>
          <a:xfrm flipH="1">
            <a:off x="5617029" y="5725885"/>
            <a:ext cx="217714" cy="23730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8DED1C7-C83D-4A3C-B06F-4F7B5ED18B7E}"/>
              </a:ext>
            </a:extLst>
          </p:cNvPr>
          <p:cNvSpPr txBox="1"/>
          <p:nvPr/>
        </p:nvSpPr>
        <p:spPr>
          <a:xfrm>
            <a:off x="3352800" y="8098971"/>
            <a:ext cx="4963886" cy="1477328"/>
          </a:xfrm>
          <a:prstGeom prst="rect">
            <a:avLst/>
          </a:prstGeom>
          <a:noFill/>
        </p:spPr>
        <p:txBody>
          <a:bodyPr wrap="square" rtlCol="0">
            <a:spAutoFit/>
          </a:bodyPr>
          <a:lstStyle/>
          <a:p>
            <a:r>
              <a:rPr lang="es-MX" dirty="0"/>
              <a:t>Al hacer </a:t>
            </a:r>
            <a:r>
              <a:rPr lang="es-MX" dirty="0" err="1"/>
              <a:t>click</a:t>
            </a:r>
            <a:r>
              <a:rPr lang="es-MX" dirty="0"/>
              <a:t> en el mapa, se selecciona la ubicación de la estación.</a:t>
            </a:r>
          </a:p>
          <a:p>
            <a:endParaRPr lang="es-MX" dirty="0"/>
          </a:p>
          <a:p>
            <a:r>
              <a:rPr lang="es-MX" dirty="0"/>
              <a:t>La latitud y longitud de la ubicación actual  se muestra en los datos de la estación.</a:t>
            </a:r>
            <a:endParaRPr lang="en-US" dirty="0"/>
          </a:p>
        </p:txBody>
      </p:sp>
      <p:cxnSp>
        <p:nvCxnSpPr>
          <p:cNvPr id="7" name="Connector: Elbow 6">
            <a:extLst>
              <a:ext uri="{FF2B5EF4-FFF2-40B4-BE49-F238E27FC236}">
                <a16:creationId xmlns:a16="http://schemas.microsoft.com/office/drawing/2014/main" id="{AAA18790-54D9-49D5-9D6B-A3EAFD4282AA}"/>
              </a:ext>
            </a:extLst>
          </p:cNvPr>
          <p:cNvCxnSpPr>
            <a:stCxn id="5" idx="3"/>
          </p:cNvCxnSpPr>
          <p:nvPr/>
        </p:nvCxnSpPr>
        <p:spPr>
          <a:xfrm flipV="1">
            <a:off x="8316686" y="6226628"/>
            <a:ext cx="1545771" cy="2611007"/>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6A175F77-6996-4BD6-BB29-B3C8E93BC921}"/>
              </a:ext>
            </a:extLst>
          </p:cNvPr>
          <p:cNvCxnSpPr>
            <a:cxnSpLocks/>
          </p:cNvCxnSpPr>
          <p:nvPr/>
        </p:nvCxnSpPr>
        <p:spPr>
          <a:xfrm flipV="1">
            <a:off x="7903029" y="6226628"/>
            <a:ext cx="4223657" cy="3349671"/>
          </a:xfrm>
          <a:prstGeom prst="bentConnector3">
            <a:avLst>
              <a:gd name="adj1" fmla="val 10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24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932DD1-9327-436F-AFDB-5405DC586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02" y="629737"/>
            <a:ext cx="12661190" cy="7164434"/>
          </a:xfrm>
          <a:prstGeom prst="rect">
            <a:avLst/>
          </a:prstGeom>
        </p:spPr>
      </p:pic>
      <p:cxnSp>
        <p:nvCxnSpPr>
          <p:cNvPr id="4" name="Straight Arrow Connector 3">
            <a:extLst>
              <a:ext uri="{FF2B5EF4-FFF2-40B4-BE49-F238E27FC236}">
                <a16:creationId xmlns:a16="http://schemas.microsoft.com/office/drawing/2014/main" id="{07886D83-416C-4C6F-B8BB-392AA4DD8C33}"/>
              </a:ext>
            </a:extLst>
          </p:cNvPr>
          <p:cNvCxnSpPr/>
          <p:nvPr/>
        </p:nvCxnSpPr>
        <p:spPr>
          <a:xfrm>
            <a:off x="12562114" y="2525486"/>
            <a:ext cx="12192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50D604C-7CE5-4801-9831-59503F247102}"/>
              </a:ext>
            </a:extLst>
          </p:cNvPr>
          <p:cNvSpPr txBox="1"/>
          <p:nvPr/>
        </p:nvSpPr>
        <p:spPr>
          <a:xfrm>
            <a:off x="14020800" y="2329543"/>
            <a:ext cx="3744686" cy="2585323"/>
          </a:xfrm>
          <a:prstGeom prst="rect">
            <a:avLst/>
          </a:prstGeom>
          <a:noFill/>
        </p:spPr>
        <p:txBody>
          <a:bodyPr wrap="square" rtlCol="0">
            <a:spAutoFit/>
          </a:bodyPr>
          <a:lstStyle/>
          <a:p>
            <a:r>
              <a:rPr lang="es-MX" dirty="0"/>
              <a:t>Al hacer doble </a:t>
            </a:r>
            <a:r>
              <a:rPr lang="es-MX" dirty="0" err="1"/>
              <a:t>click</a:t>
            </a:r>
            <a:r>
              <a:rPr lang="es-MX" dirty="0"/>
              <a:t> sobre alguna estación, se muestran los datos de la estación seleccionada.</a:t>
            </a:r>
          </a:p>
          <a:p>
            <a:endParaRPr lang="es-MX" dirty="0"/>
          </a:p>
          <a:p>
            <a:r>
              <a:rPr lang="es-MX" dirty="0"/>
              <a:t>Incluso  se muestra la ubicación en el mapa.</a:t>
            </a:r>
          </a:p>
          <a:p>
            <a:endParaRPr lang="es-MX" dirty="0"/>
          </a:p>
          <a:p>
            <a:r>
              <a:rPr lang="es-MX" dirty="0"/>
              <a:t>La ubicación puede cambiarse y todos </a:t>
            </a:r>
            <a:r>
              <a:rPr lang="es-MX" dirty="0" err="1"/>
              <a:t>losdatos</a:t>
            </a:r>
            <a:r>
              <a:rPr lang="es-MX" dirty="0"/>
              <a:t>. </a:t>
            </a:r>
            <a:endParaRPr lang="en-US" dirty="0"/>
          </a:p>
        </p:txBody>
      </p:sp>
    </p:spTree>
    <p:extLst>
      <p:ext uri="{BB962C8B-B14F-4D97-AF65-F5344CB8AC3E}">
        <p14:creationId xmlns:p14="http://schemas.microsoft.com/office/powerpoint/2010/main" val="259600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3" name="Content Placeholder 2">
            <a:extLst>
              <a:ext uri="{FF2B5EF4-FFF2-40B4-BE49-F238E27FC236}">
                <a16:creationId xmlns:a16="http://schemas.microsoft.com/office/drawing/2014/main" id="{A4B1479E-D7A3-4440-911B-AA42C6D3C08E}"/>
              </a:ext>
            </a:extLst>
          </p:cNvPr>
          <p:cNvSpPr>
            <a:spLocks noGrp="1"/>
          </p:cNvSpPr>
          <p:nvPr>
            <p:ph idx="1"/>
          </p:nvPr>
        </p:nvSpPr>
        <p:spPr/>
        <p:txBody>
          <a:bodyPr>
            <a:normAutofit/>
          </a:bodyPr>
          <a:lstStyle/>
          <a:p>
            <a:r>
              <a:rPr lang="es-MX" dirty="0"/>
              <a:t>Primero no sabíamos cómo insertar coordenadas correctas para las estaciones (las primeras se cargaron de un .</a:t>
            </a:r>
            <a:r>
              <a:rPr lang="es-MX" dirty="0" err="1"/>
              <a:t>csv</a:t>
            </a:r>
            <a:r>
              <a:rPr lang="es-MX" dirty="0"/>
              <a:t>) que se registren, investigando descubrimos que se puede agregar un ‘</a:t>
            </a:r>
            <a:r>
              <a:rPr lang="es-MX" dirty="0" err="1"/>
              <a:t>Gmap</a:t>
            </a:r>
            <a:r>
              <a:rPr lang="es-MX" dirty="0"/>
              <a:t>’, donde se pueden poner marcadores, polígonos, rutas y direcciones.</a:t>
            </a:r>
          </a:p>
          <a:p>
            <a:r>
              <a:rPr lang="es-MX" dirty="0"/>
              <a:t>Usamos el </a:t>
            </a:r>
            <a:r>
              <a:rPr lang="es-MX" dirty="0" err="1"/>
              <a:t>Gmap</a:t>
            </a:r>
            <a:r>
              <a:rPr lang="es-MX" dirty="0"/>
              <a:t> para seleccionar de forma sencilla la ubicación de la estación.</a:t>
            </a:r>
            <a:endParaRPr lang="en-US" dirty="0"/>
          </a:p>
        </p:txBody>
      </p:sp>
    </p:spTree>
    <p:extLst>
      <p:ext uri="{BB962C8B-B14F-4D97-AF65-F5344CB8AC3E}">
        <p14:creationId xmlns:p14="http://schemas.microsoft.com/office/powerpoint/2010/main" val="453791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6583-0EB8-49E8-BB5F-D93DE9348E05}"/>
              </a:ext>
            </a:extLst>
          </p:cNvPr>
          <p:cNvSpPr>
            <a:spLocks noGrp="1"/>
          </p:cNvSpPr>
          <p:nvPr>
            <p:ph type="title"/>
          </p:nvPr>
        </p:nvSpPr>
        <p:spPr>
          <a:xfrm>
            <a:off x="1319794" y="4356155"/>
            <a:ext cx="16559636" cy="2087455"/>
          </a:xfrm>
        </p:spPr>
        <p:txBody>
          <a:bodyPr/>
          <a:lstStyle/>
          <a:p>
            <a:pPr algn="ctr"/>
            <a:r>
              <a:rPr lang="es-MX" dirty="0"/>
              <a:t>Sección de viajes</a:t>
            </a:r>
            <a:endParaRPr lang="en-US" dirty="0"/>
          </a:p>
        </p:txBody>
      </p:sp>
    </p:spTree>
    <p:extLst>
      <p:ext uri="{BB962C8B-B14F-4D97-AF65-F5344CB8AC3E}">
        <p14:creationId xmlns:p14="http://schemas.microsoft.com/office/powerpoint/2010/main" val="58522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459ED7-1461-4A69-BD27-B42AC5442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78" y="490323"/>
            <a:ext cx="12870071" cy="6411220"/>
          </a:xfrm>
          <a:prstGeom prst="rect">
            <a:avLst/>
          </a:prstGeom>
        </p:spPr>
      </p:pic>
      <p:cxnSp>
        <p:nvCxnSpPr>
          <p:cNvPr id="6" name="Straight Arrow Connector 5">
            <a:extLst>
              <a:ext uri="{FF2B5EF4-FFF2-40B4-BE49-F238E27FC236}">
                <a16:creationId xmlns:a16="http://schemas.microsoft.com/office/drawing/2014/main" id="{E47B5A78-8A80-4BF5-860C-F8776304BDB5}"/>
              </a:ext>
            </a:extLst>
          </p:cNvPr>
          <p:cNvCxnSpPr/>
          <p:nvPr/>
        </p:nvCxnSpPr>
        <p:spPr>
          <a:xfrm>
            <a:off x="3831771" y="5399881"/>
            <a:ext cx="0" cy="18723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9597FB6-3A54-4930-A3CD-14B36FC822D6}"/>
              </a:ext>
            </a:extLst>
          </p:cNvPr>
          <p:cNvSpPr txBox="1"/>
          <p:nvPr/>
        </p:nvSpPr>
        <p:spPr>
          <a:xfrm>
            <a:off x="2895600" y="7598228"/>
            <a:ext cx="1872342" cy="369332"/>
          </a:xfrm>
          <a:prstGeom prst="rect">
            <a:avLst/>
          </a:prstGeom>
          <a:noFill/>
        </p:spPr>
        <p:txBody>
          <a:bodyPr wrap="square" rtlCol="0">
            <a:spAutoFit/>
          </a:bodyPr>
          <a:lstStyle/>
          <a:p>
            <a:r>
              <a:rPr lang="es-MX" dirty="0"/>
              <a:t>Datos del viaje.</a:t>
            </a:r>
          </a:p>
        </p:txBody>
      </p:sp>
      <p:sp>
        <p:nvSpPr>
          <p:cNvPr id="8" name="TextBox 7">
            <a:extLst>
              <a:ext uri="{FF2B5EF4-FFF2-40B4-BE49-F238E27FC236}">
                <a16:creationId xmlns:a16="http://schemas.microsoft.com/office/drawing/2014/main" id="{46960D9C-4C53-422D-919D-F634630374DE}"/>
              </a:ext>
            </a:extLst>
          </p:cNvPr>
          <p:cNvSpPr txBox="1"/>
          <p:nvPr/>
        </p:nvSpPr>
        <p:spPr>
          <a:xfrm>
            <a:off x="13999029" y="490322"/>
            <a:ext cx="4626418" cy="2677656"/>
          </a:xfrm>
          <a:prstGeom prst="rect">
            <a:avLst/>
          </a:prstGeom>
          <a:noFill/>
        </p:spPr>
        <p:txBody>
          <a:bodyPr wrap="square" rtlCol="0">
            <a:spAutoFit/>
          </a:bodyPr>
          <a:lstStyle/>
          <a:p>
            <a:r>
              <a:rPr lang="es-MX" sz="2400" dirty="0"/>
              <a:t>Se tienen 3 tablas: la de usuarios estaciones y viajes, las primeras 2 sirven como referencia en el momento de registrar un viaje.</a:t>
            </a:r>
          </a:p>
          <a:p>
            <a:endParaRPr lang="es-MX" sz="2400" dirty="0"/>
          </a:p>
          <a:p>
            <a:r>
              <a:rPr lang="es-MX" sz="2400" dirty="0">
                <a:solidFill>
                  <a:srgbClr val="FF0000"/>
                </a:solidFill>
              </a:rPr>
              <a:t>Los viajes sirven como aristas de un grafo.</a:t>
            </a:r>
            <a:endParaRPr lang="en-US" sz="2400" dirty="0">
              <a:solidFill>
                <a:srgbClr val="FF0000"/>
              </a:solidFill>
            </a:endParaRPr>
          </a:p>
        </p:txBody>
      </p:sp>
    </p:spTree>
    <p:extLst>
      <p:ext uri="{BB962C8B-B14F-4D97-AF65-F5344CB8AC3E}">
        <p14:creationId xmlns:p14="http://schemas.microsoft.com/office/powerpoint/2010/main" val="276243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106925-65C9-4A4B-813A-DF1FF4ABD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871" y="1092127"/>
            <a:ext cx="12155596" cy="5915851"/>
          </a:xfrm>
          <a:prstGeom prst="rect">
            <a:avLst/>
          </a:prstGeom>
        </p:spPr>
      </p:pic>
      <p:sp>
        <p:nvSpPr>
          <p:cNvPr id="6" name="TextBox 5">
            <a:extLst>
              <a:ext uri="{FF2B5EF4-FFF2-40B4-BE49-F238E27FC236}">
                <a16:creationId xmlns:a16="http://schemas.microsoft.com/office/drawing/2014/main" id="{3BD4DD81-6B3D-4D2C-81E8-386525FC88F7}"/>
              </a:ext>
            </a:extLst>
          </p:cNvPr>
          <p:cNvSpPr txBox="1"/>
          <p:nvPr/>
        </p:nvSpPr>
        <p:spPr>
          <a:xfrm>
            <a:off x="3285898" y="7768644"/>
            <a:ext cx="12627428" cy="1938992"/>
          </a:xfrm>
          <a:prstGeom prst="rect">
            <a:avLst/>
          </a:prstGeom>
          <a:noFill/>
        </p:spPr>
        <p:txBody>
          <a:bodyPr wrap="square" rtlCol="0">
            <a:spAutoFit/>
          </a:bodyPr>
          <a:lstStyle/>
          <a:p>
            <a:r>
              <a:rPr lang="es-MX" sz="2400" dirty="0"/>
              <a:t>Al igual que en las otras secciones, se pueden consultar los datos de un viaje haciendo doble </a:t>
            </a:r>
            <a:r>
              <a:rPr lang="es-MX" sz="2400" dirty="0" err="1"/>
              <a:t>click</a:t>
            </a:r>
            <a:r>
              <a:rPr lang="es-MX" sz="2400" dirty="0"/>
              <a:t> en la celda del viaje deseado.</a:t>
            </a:r>
          </a:p>
          <a:p>
            <a:endParaRPr lang="es-MX" sz="2400" dirty="0"/>
          </a:p>
          <a:p>
            <a:r>
              <a:rPr lang="es-MX" sz="2400" dirty="0"/>
              <a:t>Se pueden modificar los datos de un viaje, eliminar un viaje  y crear uno nuevo a partir del ya existente.</a:t>
            </a:r>
            <a:endParaRPr lang="en-US" sz="2400" dirty="0"/>
          </a:p>
        </p:txBody>
      </p:sp>
    </p:spTree>
    <p:extLst>
      <p:ext uri="{BB962C8B-B14F-4D97-AF65-F5344CB8AC3E}">
        <p14:creationId xmlns:p14="http://schemas.microsoft.com/office/powerpoint/2010/main" val="276956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6" name="Content Placeholder 5">
            <a:extLst>
              <a:ext uri="{FF2B5EF4-FFF2-40B4-BE49-F238E27FC236}">
                <a16:creationId xmlns:a16="http://schemas.microsoft.com/office/drawing/2014/main" id="{3B0E7B3F-5508-4FF8-9DD4-985143149FD1}"/>
              </a:ext>
            </a:extLst>
          </p:cNvPr>
          <p:cNvSpPr>
            <a:spLocks noGrp="1"/>
          </p:cNvSpPr>
          <p:nvPr>
            <p:ph idx="1"/>
          </p:nvPr>
        </p:nvSpPr>
        <p:spPr/>
        <p:txBody>
          <a:bodyPr/>
          <a:lstStyle/>
          <a:p>
            <a:r>
              <a:rPr lang="es-MX" dirty="0"/>
              <a:t>Al principio el registro de un viaje no se registraba porque el formato en el que se introducía la fecha  y tiempo en la BD no era correcto, después de investigar en internet supimos el formato correcto para insertar desde </a:t>
            </a:r>
            <a:r>
              <a:rPr lang="es-MX" dirty="0" err="1"/>
              <a:t>c#</a:t>
            </a:r>
            <a:r>
              <a:rPr lang="es-MX" dirty="0"/>
              <a:t> a </a:t>
            </a:r>
            <a:r>
              <a:rPr lang="es-MX" dirty="0" err="1"/>
              <a:t>MySql</a:t>
            </a:r>
            <a:r>
              <a:rPr lang="es-MX" dirty="0"/>
              <a:t>.</a:t>
            </a:r>
          </a:p>
          <a:p>
            <a:r>
              <a:rPr lang="en-US" dirty="0"/>
              <a:t>Para </a:t>
            </a:r>
            <a:r>
              <a:rPr lang="es-MX" dirty="0"/>
              <a:t>mostrar el tiempo y fecha fue un poco engorroso, ya que hay que extraer por separado cada campo del tipo de dato DATETIME de </a:t>
            </a:r>
            <a:r>
              <a:rPr lang="es-MX" dirty="0" err="1"/>
              <a:t>MySql</a:t>
            </a:r>
            <a:r>
              <a:rPr lang="es-MX" dirty="0"/>
              <a:t>.</a:t>
            </a:r>
          </a:p>
        </p:txBody>
      </p:sp>
    </p:spTree>
    <p:extLst>
      <p:ext uri="{BB962C8B-B14F-4D97-AF65-F5344CB8AC3E}">
        <p14:creationId xmlns:p14="http://schemas.microsoft.com/office/powerpoint/2010/main" val="1986675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6583-0EB8-49E8-BB5F-D93DE9348E05}"/>
              </a:ext>
            </a:extLst>
          </p:cNvPr>
          <p:cNvSpPr>
            <a:spLocks noGrp="1"/>
          </p:cNvSpPr>
          <p:nvPr>
            <p:ph type="title"/>
          </p:nvPr>
        </p:nvSpPr>
        <p:spPr>
          <a:xfrm>
            <a:off x="1319794" y="4356155"/>
            <a:ext cx="16559636" cy="2087455"/>
          </a:xfrm>
        </p:spPr>
        <p:txBody>
          <a:bodyPr/>
          <a:lstStyle/>
          <a:p>
            <a:pPr algn="ctr"/>
            <a:r>
              <a:rPr lang="es-MX" dirty="0"/>
              <a:t>Sección de rutas</a:t>
            </a:r>
            <a:endParaRPr lang="en-US" dirty="0"/>
          </a:p>
        </p:txBody>
      </p:sp>
    </p:spTree>
    <p:extLst>
      <p:ext uri="{BB962C8B-B14F-4D97-AF65-F5344CB8AC3E}">
        <p14:creationId xmlns:p14="http://schemas.microsoft.com/office/powerpoint/2010/main" val="218770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9F70A-A312-46DC-8CE9-8F7FD0FCE165}"/>
              </a:ext>
            </a:extLst>
          </p:cNvPr>
          <p:cNvSpPr>
            <a:spLocks noGrp="1"/>
          </p:cNvSpPr>
          <p:nvPr>
            <p:ph type="title"/>
          </p:nvPr>
        </p:nvSpPr>
        <p:spPr>
          <a:xfrm>
            <a:off x="1319794" y="4356155"/>
            <a:ext cx="16559636" cy="2087455"/>
          </a:xfrm>
        </p:spPr>
        <p:txBody>
          <a:bodyPr/>
          <a:lstStyle/>
          <a:p>
            <a:pPr algn="ctr"/>
            <a:r>
              <a:rPr lang="es-MX" dirty="0"/>
              <a:t>Cargado de la base de datos</a:t>
            </a:r>
            <a:endParaRPr lang="en-US" dirty="0"/>
          </a:p>
        </p:txBody>
      </p:sp>
    </p:spTree>
    <p:extLst>
      <p:ext uri="{BB962C8B-B14F-4D97-AF65-F5344CB8AC3E}">
        <p14:creationId xmlns:p14="http://schemas.microsoft.com/office/powerpoint/2010/main" val="2388359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CD255B-C205-41E6-9CBF-023800956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61" y="689324"/>
            <a:ext cx="12917703" cy="6373114"/>
          </a:xfrm>
          <a:prstGeom prst="rect">
            <a:avLst/>
          </a:prstGeom>
        </p:spPr>
      </p:pic>
      <p:sp>
        <p:nvSpPr>
          <p:cNvPr id="5" name="TextBox 4">
            <a:extLst>
              <a:ext uri="{FF2B5EF4-FFF2-40B4-BE49-F238E27FC236}">
                <a16:creationId xmlns:a16="http://schemas.microsoft.com/office/drawing/2014/main" id="{8718B0A2-5D39-4920-BC94-03E4BAE523AF}"/>
              </a:ext>
            </a:extLst>
          </p:cNvPr>
          <p:cNvSpPr txBox="1"/>
          <p:nvPr/>
        </p:nvSpPr>
        <p:spPr>
          <a:xfrm>
            <a:off x="957943" y="7228114"/>
            <a:ext cx="4397828" cy="923330"/>
          </a:xfrm>
          <a:prstGeom prst="rect">
            <a:avLst/>
          </a:prstGeom>
          <a:noFill/>
        </p:spPr>
        <p:txBody>
          <a:bodyPr wrap="square" rtlCol="0">
            <a:spAutoFit/>
          </a:bodyPr>
          <a:lstStyle/>
          <a:p>
            <a:r>
              <a:rPr lang="es-MX" dirty="0"/>
              <a:t>Se tiene un mapa donde se pueden ver todas las estaciones registradas en la base de datos.</a:t>
            </a:r>
            <a:endParaRPr lang="en-US" dirty="0"/>
          </a:p>
        </p:txBody>
      </p:sp>
      <p:sp>
        <p:nvSpPr>
          <p:cNvPr id="6" name="Right Brace 5">
            <a:extLst>
              <a:ext uri="{FF2B5EF4-FFF2-40B4-BE49-F238E27FC236}">
                <a16:creationId xmlns:a16="http://schemas.microsoft.com/office/drawing/2014/main" id="{13F44362-0189-40CB-9A72-1432C42B76CF}"/>
              </a:ext>
            </a:extLst>
          </p:cNvPr>
          <p:cNvSpPr/>
          <p:nvPr/>
        </p:nvSpPr>
        <p:spPr>
          <a:xfrm>
            <a:off x="13527314" y="1219200"/>
            <a:ext cx="435429" cy="418068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450521BD-AE50-4746-B395-6035AC4B5452}"/>
              </a:ext>
            </a:extLst>
          </p:cNvPr>
          <p:cNvSpPr txBox="1"/>
          <p:nvPr/>
        </p:nvSpPr>
        <p:spPr>
          <a:xfrm>
            <a:off x="14412685" y="3091543"/>
            <a:ext cx="2293257" cy="646331"/>
          </a:xfrm>
          <a:prstGeom prst="rect">
            <a:avLst/>
          </a:prstGeom>
          <a:noFill/>
        </p:spPr>
        <p:txBody>
          <a:bodyPr wrap="square" rtlCol="0">
            <a:spAutoFit/>
          </a:bodyPr>
          <a:lstStyle/>
          <a:p>
            <a:r>
              <a:rPr lang="es-MX" dirty="0"/>
              <a:t>Datos de la creación de la ruta.</a:t>
            </a:r>
            <a:endParaRPr lang="en-US" dirty="0"/>
          </a:p>
        </p:txBody>
      </p:sp>
    </p:spTree>
    <p:extLst>
      <p:ext uri="{BB962C8B-B14F-4D97-AF65-F5344CB8AC3E}">
        <p14:creationId xmlns:p14="http://schemas.microsoft.com/office/powerpoint/2010/main" val="2505020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F12DF-8B17-4E78-B248-EAA0607AD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229" y="373844"/>
            <a:ext cx="10994572" cy="5026037"/>
          </a:xfrm>
          <a:prstGeom prst="rect">
            <a:avLst/>
          </a:prstGeom>
        </p:spPr>
      </p:pic>
      <p:sp>
        <p:nvSpPr>
          <p:cNvPr id="4" name="TextBox 3">
            <a:extLst>
              <a:ext uri="{FF2B5EF4-FFF2-40B4-BE49-F238E27FC236}">
                <a16:creationId xmlns:a16="http://schemas.microsoft.com/office/drawing/2014/main" id="{10AF2703-CD05-48F6-B31B-2E9965401B5C}"/>
              </a:ext>
            </a:extLst>
          </p:cNvPr>
          <p:cNvSpPr txBox="1"/>
          <p:nvPr/>
        </p:nvSpPr>
        <p:spPr>
          <a:xfrm>
            <a:off x="195943" y="638629"/>
            <a:ext cx="6792686" cy="923330"/>
          </a:xfrm>
          <a:prstGeom prst="rect">
            <a:avLst/>
          </a:prstGeom>
          <a:noFill/>
        </p:spPr>
        <p:txBody>
          <a:bodyPr wrap="square" rtlCol="0">
            <a:spAutoFit/>
          </a:bodyPr>
          <a:lstStyle/>
          <a:p>
            <a:r>
              <a:rPr lang="es-MX" dirty="0"/>
              <a:t>Para comenzar con la creación de una ruta, basta con hacer </a:t>
            </a:r>
            <a:r>
              <a:rPr lang="es-MX" dirty="0" err="1"/>
              <a:t>click</a:t>
            </a:r>
            <a:r>
              <a:rPr lang="es-MX" dirty="0"/>
              <a:t> sobre alguna estación en el mapa, después se muestran las conexiones (aristas) de esa estación y se aña de la estación a los nodos de la ruta.</a:t>
            </a:r>
            <a:endParaRPr lang="en-US" dirty="0"/>
          </a:p>
        </p:txBody>
      </p:sp>
      <p:pic>
        <p:nvPicPr>
          <p:cNvPr id="6" name="Picture 5">
            <a:extLst>
              <a:ext uri="{FF2B5EF4-FFF2-40B4-BE49-F238E27FC236}">
                <a16:creationId xmlns:a16="http://schemas.microsoft.com/office/drawing/2014/main" id="{97997C82-CE61-47FE-8519-E73621F5F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3" y="5638799"/>
            <a:ext cx="9522685" cy="4787119"/>
          </a:xfrm>
          <a:prstGeom prst="rect">
            <a:avLst/>
          </a:prstGeom>
        </p:spPr>
      </p:pic>
      <p:sp>
        <p:nvSpPr>
          <p:cNvPr id="7" name="TextBox 6">
            <a:extLst>
              <a:ext uri="{FF2B5EF4-FFF2-40B4-BE49-F238E27FC236}">
                <a16:creationId xmlns:a16="http://schemas.microsoft.com/office/drawing/2014/main" id="{354ADCA7-0A2D-4602-932C-4A9CA6BB8315}"/>
              </a:ext>
            </a:extLst>
          </p:cNvPr>
          <p:cNvSpPr txBox="1"/>
          <p:nvPr/>
        </p:nvSpPr>
        <p:spPr>
          <a:xfrm>
            <a:off x="10297886" y="6555030"/>
            <a:ext cx="6422571" cy="2031325"/>
          </a:xfrm>
          <a:prstGeom prst="rect">
            <a:avLst/>
          </a:prstGeom>
          <a:noFill/>
        </p:spPr>
        <p:txBody>
          <a:bodyPr wrap="square" rtlCol="0">
            <a:spAutoFit/>
          </a:bodyPr>
          <a:lstStyle/>
          <a:p>
            <a:r>
              <a:rPr lang="es-MX" dirty="0"/>
              <a:t>Al seleccionar la siguiente estación, se dibuja la ruta en el mapa y se muestran las conexiones de la última estación añadida.</a:t>
            </a:r>
          </a:p>
          <a:p>
            <a:endParaRPr lang="es-MX" dirty="0"/>
          </a:p>
          <a:p>
            <a:r>
              <a:rPr lang="es-MX" dirty="0"/>
              <a:t>Sólo se guarda la ruta en la base de datos si tiene nombre y más de 2 estaciones registradas como nodos.</a:t>
            </a:r>
          </a:p>
          <a:p>
            <a:endParaRPr lang="es-MX" dirty="0"/>
          </a:p>
          <a:p>
            <a:r>
              <a:rPr lang="es-MX" dirty="0"/>
              <a:t>También se muestra la distancia acumulada de la ruta.</a:t>
            </a:r>
            <a:endParaRPr lang="en-US" dirty="0"/>
          </a:p>
        </p:txBody>
      </p:sp>
    </p:spTree>
    <p:extLst>
      <p:ext uri="{BB962C8B-B14F-4D97-AF65-F5344CB8AC3E}">
        <p14:creationId xmlns:p14="http://schemas.microsoft.com/office/powerpoint/2010/main" val="3293523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3" name="Content Placeholder 2">
            <a:extLst>
              <a:ext uri="{FF2B5EF4-FFF2-40B4-BE49-F238E27FC236}">
                <a16:creationId xmlns:a16="http://schemas.microsoft.com/office/drawing/2014/main" id="{A4B1479E-D7A3-4440-911B-AA42C6D3C08E}"/>
              </a:ext>
            </a:extLst>
          </p:cNvPr>
          <p:cNvSpPr>
            <a:spLocks noGrp="1"/>
          </p:cNvSpPr>
          <p:nvPr>
            <p:ph idx="1"/>
          </p:nvPr>
        </p:nvSpPr>
        <p:spPr/>
        <p:txBody>
          <a:bodyPr>
            <a:normAutofit lnSpcReduction="10000"/>
          </a:bodyPr>
          <a:lstStyle/>
          <a:p>
            <a:r>
              <a:rPr lang="es-MX" dirty="0"/>
              <a:t>Fue tardado y algo confuso programar la creación de las rutas, ya que primero había que mostrar las conexiones del último nodo en la lista de la ruta, después había que verificar que el siguiente nodo seleccionado tuviera una conexión con el nodo anterior.</a:t>
            </a:r>
          </a:p>
          <a:p>
            <a:r>
              <a:rPr lang="es-MX" dirty="0"/>
              <a:t>Afortunadamente </a:t>
            </a:r>
            <a:r>
              <a:rPr lang="es-MX" dirty="0" err="1"/>
              <a:t>Gmap</a:t>
            </a:r>
            <a:r>
              <a:rPr lang="es-MX" dirty="0"/>
              <a:t> tiene una forma sencilla de agregar rutas y de calcular su distancia entre todos los puntos.</a:t>
            </a:r>
          </a:p>
          <a:p>
            <a:r>
              <a:rPr lang="es-MX" dirty="0"/>
              <a:t>Primero queríamos mostrar todas las conexiones de todas las estaciones, pero terminamos descartando esta idea ya que el mapa se volvía ilegible por tantas líneas tan pegadas entre si, además de que el programa se volvía muy lento por todo lo que tenía que dibujar en el mapa.</a:t>
            </a:r>
            <a:endParaRPr lang="en-US" dirty="0"/>
          </a:p>
        </p:txBody>
      </p:sp>
    </p:spTree>
    <p:extLst>
      <p:ext uri="{BB962C8B-B14F-4D97-AF65-F5344CB8AC3E}">
        <p14:creationId xmlns:p14="http://schemas.microsoft.com/office/powerpoint/2010/main" val="820656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B48854-4496-4248-B0C9-B1B2D77E6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7" y="214578"/>
            <a:ext cx="4050831" cy="4671411"/>
          </a:xfrm>
          <a:prstGeom prst="rect">
            <a:avLst/>
          </a:prstGeom>
        </p:spPr>
      </p:pic>
      <p:pic>
        <p:nvPicPr>
          <p:cNvPr id="5" name="Picture 4">
            <a:extLst>
              <a:ext uri="{FF2B5EF4-FFF2-40B4-BE49-F238E27FC236}">
                <a16:creationId xmlns:a16="http://schemas.microsoft.com/office/drawing/2014/main" id="{656CE447-8990-4D6B-90DC-B2311FFD5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64" y="214578"/>
            <a:ext cx="3768099" cy="4726091"/>
          </a:xfrm>
          <a:prstGeom prst="rect">
            <a:avLst/>
          </a:prstGeom>
        </p:spPr>
      </p:pic>
      <p:pic>
        <p:nvPicPr>
          <p:cNvPr id="7" name="Picture 6">
            <a:extLst>
              <a:ext uri="{FF2B5EF4-FFF2-40B4-BE49-F238E27FC236}">
                <a16:creationId xmlns:a16="http://schemas.microsoft.com/office/drawing/2014/main" id="{E70A8295-1997-4924-9C2D-E5387B3D2D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6714" y="214578"/>
            <a:ext cx="3768099" cy="4671411"/>
          </a:xfrm>
          <a:prstGeom prst="rect">
            <a:avLst/>
          </a:prstGeom>
        </p:spPr>
      </p:pic>
      <p:sp>
        <p:nvSpPr>
          <p:cNvPr id="8" name="TextBox 7">
            <a:extLst>
              <a:ext uri="{FF2B5EF4-FFF2-40B4-BE49-F238E27FC236}">
                <a16:creationId xmlns:a16="http://schemas.microsoft.com/office/drawing/2014/main" id="{3EA4FDC1-78AA-440E-8938-1645A818945B}"/>
              </a:ext>
            </a:extLst>
          </p:cNvPr>
          <p:cNvSpPr txBox="1"/>
          <p:nvPr/>
        </p:nvSpPr>
        <p:spPr>
          <a:xfrm>
            <a:off x="5421084" y="7117814"/>
            <a:ext cx="8881157" cy="1938992"/>
          </a:xfrm>
          <a:prstGeom prst="rect">
            <a:avLst/>
          </a:prstGeom>
          <a:noFill/>
        </p:spPr>
        <p:txBody>
          <a:bodyPr wrap="square" rtlCol="0">
            <a:spAutoFit/>
          </a:bodyPr>
          <a:lstStyle/>
          <a:p>
            <a:r>
              <a:rPr lang="es-MX" sz="2400" dirty="0"/>
              <a:t>Se pueden ordenar las rutas por 3 atributos: fecha (más nuevo a más viejo), distancia (mayor a menor) y una segunda distancia (menor a mayor).</a:t>
            </a:r>
          </a:p>
          <a:p>
            <a:endParaRPr lang="es-MX" sz="2400" dirty="0"/>
          </a:p>
          <a:p>
            <a:r>
              <a:rPr lang="es-MX" sz="2400" dirty="0"/>
              <a:t>El algoritmo de ordenamiento usado es </a:t>
            </a:r>
            <a:r>
              <a:rPr lang="es-MX" sz="2400" dirty="0" err="1"/>
              <a:t>QuickSort</a:t>
            </a:r>
            <a:r>
              <a:rPr lang="es-MX" sz="2400" dirty="0"/>
              <a:t>.</a:t>
            </a:r>
            <a:endParaRPr lang="en-US" sz="2400" dirty="0"/>
          </a:p>
        </p:txBody>
      </p:sp>
      <p:sp>
        <p:nvSpPr>
          <p:cNvPr id="9" name="TextBox 8">
            <a:extLst>
              <a:ext uri="{FF2B5EF4-FFF2-40B4-BE49-F238E27FC236}">
                <a16:creationId xmlns:a16="http://schemas.microsoft.com/office/drawing/2014/main" id="{C319FFFC-187F-4258-98C3-A7A92A707500}"/>
              </a:ext>
            </a:extLst>
          </p:cNvPr>
          <p:cNvSpPr txBox="1"/>
          <p:nvPr/>
        </p:nvSpPr>
        <p:spPr>
          <a:xfrm>
            <a:off x="435427" y="4940669"/>
            <a:ext cx="3768099" cy="646331"/>
          </a:xfrm>
          <a:prstGeom prst="rect">
            <a:avLst/>
          </a:prstGeom>
          <a:noFill/>
        </p:spPr>
        <p:txBody>
          <a:bodyPr wrap="square" rtlCol="0">
            <a:spAutoFit/>
          </a:bodyPr>
          <a:lstStyle/>
          <a:p>
            <a:r>
              <a:rPr lang="es-MX" dirty="0"/>
              <a:t>Ordenamiento por fecha (más nuevo a más viejo)</a:t>
            </a:r>
            <a:endParaRPr lang="en-US" dirty="0"/>
          </a:p>
        </p:txBody>
      </p:sp>
      <p:sp>
        <p:nvSpPr>
          <p:cNvPr id="10" name="TextBox 9">
            <a:extLst>
              <a:ext uri="{FF2B5EF4-FFF2-40B4-BE49-F238E27FC236}">
                <a16:creationId xmlns:a16="http://schemas.microsoft.com/office/drawing/2014/main" id="{34985A24-180B-4FAB-BA4E-F37DC0267785}"/>
              </a:ext>
            </a:extLst>
          </p:cNvPr>
          <p:cNvSpPr txBox="1"/>
          <p:nvPr/>
        </p:nvSpPr>
        <p:spPr>
          <a:xfrm>
            <a:off x="6965263" y="4940669"/>
            <a:ext cx="3768099" cy="646331"/>
          </a:xfrm>
          <a:prstGeom prst="rect">
            <a:avLst/>
          </a:prstGeom>
          <a:noFill/>
        </p:spPr>
        <p:txBody>
          <a:bodyPr wrap="square" rtlCol="0">
            <a:spAutoFit/>
          </a:bodyPr>
          <a:lstStyle/>
          <a:p>
            <a:r>
              <a:rPr lang="es-MX" dirty="0"/>
              <a:t>Ordenamiento por distancia ( mayor a menor)</a:t>
            </a:r>
            <a:endParaRPr lang="en-US" dirty="0"/>
          </a:p>
        </p:txBody>
      </p:sp>
      <p:sp>
        <p:nvSpPr>
          <p:cNvPr id="11" name="TextBox 10">
            <a:extLst>
              <a:ext uri="{FF2B5EF4-FFF2-40B4-BE49-F238E27FC236}">
                <a16:creationId xmlns:a16="http://schemas.microsoft.com/office/drawing/2014/main" id="{D3D4914E-01BA-47F8-A937-B99F660E722C}"/>
              </a:ext>
            </a:extLst>
          </p:cNvPr>
          <p:cNvSpPr txBox="1"/>
          <p:nvPr/>
        </p:nvSpPr>
        <p:spPr>
          <a:xfrm>
            <a:off x="13986713" y="4940668"/>
            <a:ext cx="3768099" cy="646331"/>
          </a:xfrm>
          <a:prstGeom prst="rect">
            <a:avLst/>
          </a:prstGeom>
          <a:noFill/>
        </p:spPr>
        <p:txBody>
          <a:bodyPr wrap="square" rtlCol="0">
            <a:spAutoFit/>
          </a:bodyPr>
          <a:lstStyle/>
          <a:p>
            <a:r>
              <a:rPr lang="es-MX" dirty="0"/>
              <a:t>Ordenamiento por  distancia (menor a mayor)</a:t>
            </a:r>
            <a:endParaRPr lang="en-US" dirty="0"/>
          </a:p>
        </p:txBody>
      </p:sp>
    </p:spTree>
    <p:extLst>
      <p:ext uri="{BB962C8B-B14F-4D97-AF65-F5344CB8AC3E}">
        <p14:creationId xmlns:p14="http://schemas.microsoft.com/office/powerpoint/2010/main" val="100585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3" name="Content Placeholder 2">
            <a:extLst>
              <a:ext uri="{FF2B5EF4-FFF2-40B4-BE49-F238E27FC236}">
                <a16:creationId xmlns:a16="http://schemas.microsoft.com/office/drawing/2014/main" id="{A4B1479E-D7A3-4440-911B-AA42C6D3C08E}"/>
              </a:ext>
            </a:extLst>
          </p:cNvPr>
          <p:cNvSpPr>
            <a:spLocks noGrp="1"/>
          </p:cNvSpPr>
          <p:nvPr>
            <p:ph idx="1"/>
          </p:nvPr>
        </p:nvSpPr>
        <p:spPr/>
        <p:txBody>
          <a:bodyPr>
            <a:normAutofit/>
          </a:bodyPr>
          <a:lstStyle/>
          <a:p>
            <a:r>
              <a:rPr lang="es-MX" dirty="0"/>
              <a:t>No fue difícil aplicar Quicksort a la lista de rutas que se tienen, aunque nos equivocamos en las condiciones y al principio mostraba los datos al revés.</a:t>
            </a:r>
          </a:p>
          <a:p>
            <a:r>
              <a:rPr lang="es-MX" dirty="0"/>
              <a:t>Los cambios en el orden se hacen sobre una copia de la tabla original de la base de datos, ya que cambiar directamente la base de datos significaría mucho tiempo de cómputo y posibles errores al mover los datos de la tabla.</a:t>
            </a:r>
            <a:endParaRPr lang="en-US" dirty="0"/>
          </a:p>
        </p:txBody>
      </p:sp>
    </p:spTree>
    <p:extLst>
      <p:ext uri="{BB962C8B-B14F-4D97-AF65-F5344CB8AC3E}">
        <p14:creationId xmlns:p14="http://schemas.microsoft.com/office/powerpoint/2010/main" val="3362474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FF75-B186-49FF-86C5-92AF3B092B79}"/>
              </a:ext>
            </a:extLst>
          </p:cNvPr>
          <p:cNvSpPr>
            <a:spLocks noGrp="1"/>
          </p:cNvSpPr>
          <p:nvPr>
            <p:ph type="title"/>
          </p:nvPr>
        </p:nvSpPr>
        <p:spPr>
          <a:xfrm>
            <a:off x="1319946" y="4356153"/>
            <a:ext cx="16559332" cy="2087455"/>
          </a:xfrm>
        </p:spPr>
        <p:txBody>
          <a:bodyPr/>
          <a:lstStyle/>
          <a:p>
            <a:pPr algn="ctr"/>
            <a:r>
              <a:rPr lang="es-MX" dirty="0"/>
              <a:t>Algoritmo de búsqueda binaria</a:t>
            </a:r>
            <a:endParaRPr lang="en-US" dirty="0"/>
          </a:p>
        </p:txBody>
      </p:sp>
    </p:spTree>
    <p:extLst>
      <p:ext uri="{BB962C8B-B14F-4D97-AF65-F5344CB8AC3E}">
        <p14:creationId xmlns:p14="http://schemas.microsoft.com/office/powerpoint/2010/main" val="1696974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8A64E2-66A9-4E47-9A76-6FE95B1B74BF}"/>
              </a:ext>
            </a:extLst>
          </p:cNvPr>
          <p:cNvSpPr txBox="1"/>
          <p:nvPr/>
        </p:nvSpPr>
        <p:spPr>
          <a:xfrm>
            <a:off x="1458685" y="1197430"/>
            <a:ext cx="16851085" cy="2677656"/>
          </a:xfrm>
          <a:prstGeom prst="rect">
            <a:avLst/>
          </a:prstGeom>
          <a:noFill/>
        </p:spPr>
        <p:txBody>
          <a:bodyPr wrap="square" rtlCol="0">
            <a:spAutoFit/>
          </a:bodyPr>
          <a:lstStyle/>
          <a:p>
            <a:r>
              <a:rPr lang="es-MX" sz="2800" dirty="0"/>
              <a:t>La búsqueda binaria de rutas se hace por el nombre re ruta.</a:t>
            </a:r>
          </a:p>
          <a:p>
            <a:r>
              <a:rPr lang="es-MX" sz="2800" dirty="0"/>
              <a:t>Cada que se hace la búsqueda primero se ordenan las rutas por nombre en orden alfabético y después se realiza la búsqueda.</a:t>
            </a:r>
          </a:p>
          <a:p>
            <a:r>
              <a:rPr lang="es-MX" sz="2800" dirty="0"/>
              <a:t>Los datos que se usan para la búsqueda son una copia de los datos originales extraídos de la base de datos.</a:t>
            </a:r>
          </a:p>
          <a:p>
            <a:r>
              <a:rPr lang="es-MX" sz="2800" dirty="0"/>
              <a:t>Si se encuentra el resultado lo mostrará en la tabla de abajo.</a:t>
            </a:r>
            <a:r>
              <a:rPr lang="en-US" sz="2800" dirty="0"/>
              <a:t> Si no, </a:t>
            </a:r>
            <a:r>
              <a:rPr lang="es-MX" sz="2800" dirty="0"/>
              <a:t>correrá el algoritmo 5 veces más en caso de que se inserte un nuevo registro en ese tiempo.</a:t>
            </a:r>
          </a:p>
        </p:txBody>
      </p:sp>
      <p:sp>
        <p:nvSpPr>
          <p:cNvPr id="3" name="TextBox 2">
            <a:extLst>
              <a:ext uri="{FF2B5EF4-FFF2-40B4-BE49-F238E27FC236}">
                <a16:creationId xmlns:a16="http://schemas.microsoft.com/office/drawing/2014/main" id="{519B5268-9DAD-454A-9CE8-23A772F385D2}"/>
              </a:ext>
            </a:extLst>
          </p:cNvPr>
          <p:cNvSpPr txBox="1"/>
          <p:nvPr/>
        </p:nvSpPr>
        <p:spPr>
          <a:xfrm>
            <a:off x="1458684" y="4463143"/>
            <a:ext cx="5094515" cy="584775"/>
          </a:xfrm>
          <a:prstGeom prst="rect">
            <a:avLst/>
          </a:prstGeom>
          <a:noFill/>
        </p:spPr>
        <p:txBody>
          <a:bodyPr wrap="square" rtlCol="0">
            <a:spAutoFit/>
          </a:bodyPr>
          <a:lstStyle/>
          <a:p>
            <a:r>
              <a:rPr lang="es-MX" sz="3200" b="1" dirty="0"/>
              <a:t>Ejemplo de ruta encontrada</a:t>
            </a:r>
            <a:endParaRPr lang="en-US" sz="3200" b="1" dirty="0"/>
          </a:p>
        </p:txBody>
      </p:sp>
      <p:pic>
        <p:nvPicPr>
          <p:cNvPr id="5" name="Picture 4">
            <a:extLst>
              <a:ext uri="{FF2B5EF4-FFF2-40B4-BE49-F238E27FC236}">
                <a16:creationId xmlns:a16="http://schemas.microsoft.com/office/drawing/2014/main" id="{4DE0CCCA-10B0-4943-AABC-501996435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74" y="5197035"/>
            <a:ext cx="4144310" cy="2677656"/>
          </a:xfrm>
          <a:prstGeom prst="rect">
            <a:avLst/>
          </a:prstGeom>
        </p:spPr>
      </p:pic>
      <p:pic>
        <p:nvPicPr>
          <p:cNvPr id="7" name="Picture 6">
            <a:extLst>
              <a:ext uri="{FF2B5EF4-FFF2-40B4-BE49-F238E27FC236}">
                <a16:creationId xmlns:a16="http://schemas.microsoft.com/office/drawing/2014/main" id="{66F98B3A-7E23-466E-82BB-3E363A0E6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5284" y="6369867"/>
            <a:ext cx="3684327" cy="4296257"/>
          </a:xfrm>
          <a:prstGeom prst="rect">
            <a:avLst/>
          </a:prstGeom>
        </p:spPr>
      </p:pic>
      <p:sp>
        <p:nvSpPr>
          <p:cNvPr id="8" name="TextBox 7">
            <a:extLst>
              <a:ext uri="{FF2B5EF4-FFF2-40B4-BE49-F238E27FC236}">
                <a16:creationId xmlns:a16="http://schemas.microsoft.com/office/drawing/2014/main" id="{8158C072-8AF3-4E6D-AFE4-EE85DBD84286}"/>
              </a:ext>
            </a:extLst>
          </p:cNvPr>
          <p:cNvSpPr txBox="1"/>
          <p:nvPr/>
        </p:nvSpPr>
        <p:spPr>
          <a:xfrm>
            <a:off x="10450275" y="4463142"/>
            <a:ext cx="6008925" cy="584775"/>
          </a:xfrm>
          <a:prstGeom prst="rect">
            <a:avLst/>
          </a:prstGeom>
          <a:noFill/>
        </p:spPr>
        <p:txBody>
          <a:bodyPr wrap="square" rtlCol="0">
            <a:spAutoFit/>
          </a:bodyPr>
          <a:lstStyle/>
          <a:p>
            <a:r>
              <a:rPr lang="es-MX" sz="3200" b="1" dirty="0"/>
              <a:t>Ejemplo de ruta no encontrada</a:t>
            </a:r>
            <a:endParaRPr lang="en-US" sz="3200" b="1" dirty="0"/>
          </a:p>
        </p:txBody>
      </p:sp>
      <p:pic>
        <p:nvPicPr>
          <p:cNvPr id="10" name="Picture 9">
            <a:extLst>
              <a:ext uri="{FF2B5EF4-FFF2-40B4-BE49-F238E27FC236}">
                <a16:creationId xmlns:a16="http://schemas.microsoft.com/office/drawing/2014/main" id="{557F6EF2-52F9-4D98-89F8-1A931F95B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3057" y="5269647"/>
            <a:ext cx="2981741" cy="2676899"/>
          </a:xfrm>
          <a:prstGeom prst="rect">
            <a:avLst/>
          </a:prstGeom>
        </p:spPr>
      </p:pic>
      <p:pic>
        <p:nvPicPr>
          <p:cNvPr id="12" name="Picture 11">
            <a:extLst>
              <a:ext uri="{FF2B5EF4-FFF2-40B4-BE49-F238E27FC236}">
                <a16:creationId xmlns:a16="http://schemas.microsoft.com/office/drawing/2014/main" id="{7D6A8CEA-44AD-4F3F-A1AC-D09F005F6D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7335" y="8171455"/>
            <a:ext cx="3051756" cy="2356240"/>
          </a:xfrm>
          <a:prstGeom prst="rect">
            <a:avLst/>
          </a:prstGeom>
        </p:spPr>
      </p:pic>
      <p:pic>
        <p:nvPicPr>
          <p:cNvPr id="14" name="Picture 13">
            <a:extLst>
              <a:ext uri="{FF2B5EF4-FFF2-40B4-BE49-F238E27FC236}">
                <a16:creationId xmlns:a16="http://schemas.microsoft.com/office/drawing/2014/main" id="{3699ADF4-C11C-481A-8D09-2529517B08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20383" y="8174635"/>
            <a:ext cx="3027412" cy="2353059"/>
          </a:xfrm>
          <a:prstGeom prst="rect">
            <a:avLst/>
          </a:prstGeom>
        </p:spPr>
      </p:pic>
      <p:pic>
        <p:nvPicPr>
          <p:cNvPr id="16" name="Picture 15">
            <a:extLst>
              <a:ext uri="{FF2B5EF4-FFF2-40B4-BE49-F238E27FC236}">
                <a16:creationId xmlns:a16="http://schemas.microsoft.com/office/drawing/2014/main" id="{72C4846F-01F5-4BD9-90E8-363D203E55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86056" y="8171454"/>
            <a:ext cx="3027412" cy="2356240"/>
          </a:xfrm>
          <a:prstGeom prst="rect">
            <a:avLst/>
          </a:prstGeom>
        </p:spPr>
      </p:pic>
    </p:spTree>
    <p:extLst>
      <p:ext uri="{BB962C8B-B14F-4D97-AF65-F5344CB8AC3E}">
        <p14:creationId xmlns:p14="http://schemas.microsoft.com/office/powerpoint/2010/main" val="2837685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69873F-6159-4970-83F5-BDBF3854C1BB}"/>
              </a:ext>
            </a:extLst>
          </p:cNvPr>
          <p:cNvSpPr>
            <a:spLocks noGrp="1"/>
          </p:cNvSpPr>
          <p:nvPr>
            <p:ph type="title"/>
          </p:nvPr>
        </p:nvSpPr>
        <p:spPr/>
        <p:txBody>
          <a:bodyPr/>
          <a:lstStyle/>
          <a:p>
            <a:r>
              <a:rPr lang="es-MX" dirty="0"/>
              <a:t>Conclusión</a:t>
            </a:r>
            <a:endParaRPr lang="en-US" dirty="0"/>
          </a:p>
        </p:txBody>
      </p:sp>
      <p:sp>
        <p:nvSpPr>
          <p:cNvPr id="4" name="Content Placeholder 3">
            <a:extLst>
              <a:ext uri="{FF2B5EF4-FFF2-40B4-BE49-F238E27FC236}">
                <a16:creationId xmlns:a16="http://schemas.microsoft.com/office/drawing/2014/main" id="{198AA6E6-9A25-4E44-AAD5-F79568F29420}"/>
              </a:ext>
            </a:extLst>
          </p:cNvPr>
          <p:cNvSpPr>
            <a:spLocks noGrp="1"/>
          </p:cNvSpPr>
          <p:nvPr>
            <p:ph idx="1"/>
          </p:nvPr>
        </p:nvSpPr>
        <p:spPr/>
        <p:txBody>
          <a:bodyPr/>
          <a:lstStyle/>
          <a:p>
            <a:r>
              <a:rPr lang="es-MX" dirty="0"/>
              <a:t>Este algoritmo es bastante simple y eficiente, más so se recomienda si no puedes asegurar que los datos estén siempre ordenados o si hay elementos con los mismo valores en el campo sobre el que se hace la búsqueda.</a:t>
            </a:r>
            <a:endParaRPr lang="en-US" dirty="0"/>
          </a:p>
        </p:txBody>
      </p:sp>
    </p:spTree>
    <p:extLst>
      <p:ext uri="{BB962C8B-B14F-4D97-AF65-F5344CB8AC3E}">
        <p14:creationId xmlns:p14="http://schemas.microsoft.com/office/powerpoint/2010/main" val="2038620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FF75-B186-49FF-86C5-92AF3B092B79}"/>
              </a:ext>
            </a:extLst>
          </p:cNvPr>
          <p:cNvSpPr>
            <a:spLocks noGrp="1"/>
          </p:cNvSpPr>
          <p:nvPr>
            <p:ph type="title"/>
          </p:nvPr>
        </p:nvSpPr>
        <p:spPr>
          <a:xfrm>
            <a:off x="1319946" y="4356153"/>
            <a:ext cx="16559332" cy="2087455"/>
          </a:xfrm>
        </p:spPr>
        <p:txBody>
          <a:bodyPr/>
          <a:lstStyle/>
          <a:p>
            <a:pPr algn="ctr"/>
            <a:r>
              <a:rPr lang="es-MX" dirty="0"/>
              <a:t>Algoritmo de Kruskal</a:t>
            </a:r>
            <a:endParaRPr lang="en-US" dirty="0"/>
          </a:p>
        </p:txBody>
      </p:sp>
    </p:spTree>
    <p:extLst>
      <p:ext uri="{BB962C8B-B14F-4D97-AF65-F5344CB8AC3E}">
        <p14:creationId xmlns:p14="http://schemas.microsoft.com/office/powerpoint/2010/main" val="1270660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B1DF38-5D3A-409B-80B0-A0711E90D25B}"/>
              </a:ext>
            </a:extLst>
          </p:cNvPr>
          <p:cNvSpPr txBox="1"/>
          <p:nvPr/>
        </p:nvSpPr>
        <p:spPr>
          <a:xfrm>
            <a:off x="587829" y="522514"/>
            <a:ext cx="17852571" cy="954107"/>
          </a:xfrm>
          <a:prstGeom prst="rect">
            <a:avLst/>
          </a:prstGeom>
          <a:noFill/>
        </p:spPr>
        <p:txBody>
          <a:bodyPr wrap="square" rtlCol="0">
            <a:spAutoFit/>
          </a:bodyPr>
          <a:lstStyle/>
          <a:p>
            <a:r>
              <a:rPr lang="es-MX" sz="2800" dirty="0"/>
              <a:t>El algoritmo de </a:t>
            </a:r>
            <a:r>
              <a:rPr lang="es-MX" sz="2800" dirty="0" err="1"/>
              <a:t>kruskal</a:t>
            </a:r>
            <a:r>
              <a:rPr lang="es-MX" sz="2800" dirty="0"/>
              <a:t> se hace tomando datos desde la base de datos, primero se ordenan con la siguiente comando ‘SELECT*FROM arista OREDER BY w  ASC’, este comando ordena las aristas de forma ascendente.</a:t>
            </a:r>
            <a:endParaRPr lang="en-US" sz="2800" dirty="0"/>
          </a:p>
        </p:txBody>
      </p:sp>
      <p:sp>
        <p:nvSpPr>
          <p:cNvPr id="3" name="TextBox 2">
            <a:extLst>
              <a:ext uri="{FF2B5EF4-FFF2-40B4-BE49-F238E27FC236}">
                <a16:creationId xmlns:a16="http://schemas.microsoft.com/office/drawing/2014/main" id="{BDDCD55F-35B6-4AEC-A333-25023E9A8190}"/>
              </a:ext>
            </a:extLst>
          </p:cNvPr>
          <p:cNvSpPr txBox="1"/>
          <p:nvPr/>
        </p:nvSpPr>
        <p:spPr>
          <a:xfrm>
            <a:off x="587829" y="1894114"/>
            <a:ext cx="17852571" cy="523220"/>
          </a:xfrm>
          <a:prstGeom prst="rect">
            <a:avLst/>
          </a:prstGeom>
          <a:noFill/>
        </p:spPr>
        <p:txBody>
          <a:bodyPr wrap="square" rtlCol="0">
            <a:spAutoFit/>
          </a:bodyPr>
          <a:lstStyle/>
          <a:p>
            <a:r>
              <a:rPr lang="es-MX" sz="2800" dirty="0"/>
              <a:t>Cuando termina el algoritmo muestra el grafo en el mapa con la distancia total del grafo.</a:t>
            </a:r>
            <a:endParaRPr lang="en-US" sz="2800" dirty="0"/>
          </a:p>
        </p:txBody>
      </p:sp>
      <p:pic>
        <p:nvPicPr>
          <p:cNvPr id="5" name="Picture 4">
            <a:extLst>
              <a:ext uri="{FF2B5EF4-FFF2-40B4-BE49-F238E27FC236}">
                <a16:creationId xmlns:a16="http://schemas.microsoft.com/office/drawing/2014/main" id="{631DE136-47FD-47B8-B780-B5300F84B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0172" y="1679407"/>
            <a:ext cx="4888802" cy="1651622"/>
          </a:xfrm>
          <a:prstGeom prst="rect">
            <a:avLst/>
          </a:prstGeom>
        </p:spPr>
      </p:pic>
      <p:pic>
        <p:nvPicPr>
          <p:cNvPr id="7" name="Picture 6">
            <a:extLst>
              <a:ext uri="{FF2B5EF4-FFF2-40B4-BE49-F238E27FC236}">
                <a16:creationId xmlns:a16="http://schemas.microsoft.com/office/drawing/2014/main" id="{EF373BFA-4217-4A20-AAE1-CD93F2DF4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3338" y="3486624"/>
            <a:ext cx="6535062" cy="6354062"/>
          </a:xfrm>
          <a:prstGeom prst="rect">
            <a:avLst/>
          </a:prstGeom>
        </p:spPr>
      </p:pic>
      <p:pic>
        <p:nvPicPr>
          <p:cNvPr id="9" name="Picture 8">
            <a:extLst>
              <a:ext uri="{FF2B5EF4-FFF2-40B4-BE49-F238E27FC236}">
                <a16:creationId xmlns:a16="http://schemas.microsoft.com/office/drawing/2014/main" id="{7B5CADDA-E0B8-4EF3-8C33-F1CCE35ED9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188" y="2708693"/>
            <a:ext cx="9154803" cy="7131993"/>
          </a:xfrm>
          <a:prstGeom prst="rect">
            <a:avLst/>
          </a:prstGeom>
        </p:spPr>
      </p:pic>
    </p:spTree>
    <p:extLst>
      <p:ext uri="{BB962C8B-B14F-4D97-AF65-F5344CB8AC3E}">
        <p14:creationId xmlns:p14="http://schemas.microsoft.com/office/powerpoint/2010/main" val="107318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E30D55-7A02-42D9-8839-EF395F48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3192" y="209091"/>
            <a:ext cx="6775560" cy="4329612"/>
          </a:xfrm>
          <a:prstGeom prst="rect">
            <a:avLst/>
          </a:prstGeom>
        </p:spPr>
      </p:pic>
      <p:pic>
        <p:nvPicPr>
          <p:cNvPr id="6" name="Picture 5">
            <a:extLst>
              <a:ext uri="{FF2B5EF4-FFF2-40B4-BE49-F238E27FC236}">
                <a16:creationId xmlns:a16="http://schemas.microsoft.com/office/drawing/2014/main" id="{2B2BC9A3-F347-4101-B6ED-2E17A0B9F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23" y="4887788"/>
            <a:ext cx="5999868" cy="4832577"/>
          </a:xfrm>
          <a:prstGeom prst="rect">
            <a:avLst/>
          </a:prstGeom>
        </p:spPr>
      </p:pic>
      <p:sp>
        <p:nvSpPr>
          <p:cNvPr id="7" name="TextBox 6">
            <a:extLst>
              <a:ext uri="{FF2B5EF4-FFF2-40B4-BE49-F238E27FC236}">
                <a16:creationId xmlns:a16="http://schemas.microsoft.com/office/drawing/2014/main" id="{2C81E074-34D9-4B7B-BB30-52AAEFA447CC}"/>
              </a:ext>
            </a:extLst>
          </p:cNvPr>
          <p:cNvSpPr txBox="1"/>
          <p:nvPr/>
        </p:nvSpPr>
        <p:spPr>
          <a:xfrm>
            <a:off x="919322" y="829073"/>
            <a:ext cx="10899842" cy="2862322"/>
          </a:xfrm>
          <a:prstGeom prst="rect">
            <a:avLst/>
          </a:prstGeom>
          <a:noFill/>
        </p:spPr>
        <p:txBody>
          <a:bodyPr wrap="square" rtlCol="0">
            <a:spAutoFit/>
          </a:bodyPr>
          <a:lstStyle/>
          <a:p>
            <a:r>
              <a:rPr lang="es-MX" sz="3600" dirty="0"/>
              <a:t>Se hicieron 2 programas para cargar la base de datos, el primero en </a:t>
            </a:r>
            <a:r>
              <a:rPr lang="es-MX" sz="3600" dirty="0" err="1"/>
              <a:t>c++</a:t>
            </a:r>
            <a:r>
              <a:rPr lang="es-MX" sz="3600" dirty="0"/>
              <a:t> y el segundo en c#.</a:t>
            </a:r>
          </a:p>
          <a:p>
            <a:endParaRPr lang="es-MX" sz="3600" dirty="0"/>
          </a:p>
          <a:p>
            <a:r>
              <a:rPr lang="es-MX" sz="3600" dirty="0"/>
              <a:t>El primero está en inglés porque es como acostumbro programar, así que la mayoría del código está en inglés.</a:t>
            </a:r>
            <a:endParaRPr lang="en-US" sz="3600" dirty="0"/>
          </a:p>
        </p:txBody>
      </p:sp>
      <p:sp>
        <p:nvSpPr>
          <p:cNvPr id="8" name="TextBox 7">
            <a:extLst>
              <a:ext uri="{FF2B5EF4-FFF2-40B4-BE49-F238E27FC236}">
                <a16:creationId xmlns:a16="http://schemas.microsoft.com/office/drawing/2014/main" id="{890B5300-AFB6-49CB-B1BE-409B262459B6}"/>
              </a:ext>
            </a:extLst>
          </p:cNvPr>
          <p:cNvSpPr txBox="1"/>
          <p:nvPr/>
        </p:nvSpPr>
        <p:spPr>
          <a:xfrm>
            <a:off x="7636020" y="6000372"/>
            <a:ext cx="9512517" cy="3970318"/>
          </a:xfrm>
          <a:prstGeom prst="rect">
            <a:avLst/>
          </a:prstGeom>
          <a:noFill/>
        </p:spPr>
        <p:txBody>
          <a:bodyPr wrap="square" rtlCol="0">
            <a:spAutoFit/>
          </a:bodyPr>
          <a:lstStyle/>
          <a:p>
            <a:r>
              <a:rPr lang="es-MX" sz="3600" dirty="0"/>
              <a:t>La opción de artistas es para insertar en la base de datos conexiones únicas entre dos estaciones.</a:t>
            </a:r>
          </a:p>
          <a:p>
            <a:endParaRPr lang="es-MX" sz="3600" dirty="0"/>
          </a:p>
          <a:p>
            <a:r>
              <a:rPr lang="es-MX" sz="3600" dirty="0"/>
              <a:t>Puede haber varios viajes (conexiones) entre 2 puntos del mapa, con que exista 1 quiere decir que hay una conexión entre ambas estaciones (vértices de un grafo)</a:t>
            </a:r>
            <a:endParaRPr lang="en-US" sz="3600" dirty="0"/>
          </a:p>
        </p:txBody>
      </p:sp>
      <p:cxnSp>
        <p:nvCxnSpPr>
          <p:cNvPr id="10" name="Straight Arrow Connector 9">
            <a:extLst>
              <a:ext uri="{FF2B5EF4-FFF2-40B4-BE49-F238E27FC236}">
                <a16:creationId xmlns:a16="http://schemas.microsoft.com/office/drawing/2014/main" id="{9A34D891-F3EA-4253-9736-1EA0E9F4AF19}"/>
              </a:ext>
            </a:extLst>
          </p:cNvPr>
          <p:cNvCxnSpPr/>
          <p:nvPr/>
        </p:nvCxnSpPr>
        <p:spPr>
          <a:xfrm>
            <a:off x="5628791" y="6610763"/>
            <a:ext cx="20072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528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8EA99B-9D79-47E6-A5C1-5AE4C1119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21" y="407598"/>
            <a:ext cx="5623761" cy="2030802"/>
          </a:xfrm>
          <a:prstGeom prst="rect">
            <a:avLst/>
          </a:prstGeom>
        </p:spPr>
      </p:pic>
      <p:pic>
        <p:nvPicPr>
          <p:cNvPr id="3" name="Picture 2">
            <a:extLst>
              <a:ext uri="{FF2B5EF4-FFF2-40B4-BE49-F238E27FC236}">
                <a16:creationId xmlns:a16="http://schemas.microsoft.com/office/drawing/2014/main" id="{8DB5DD6F-D081-4330-96FB-1445BA8B4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21" y="2547824"/>
            <a:ext cx="8286922" cy="7292862"/>
          </a:xfrm>
          <a:prstGeom prst="rect">
            <a:avLst/>
          </a:prstGeom>
        </p:spPr>
      </p:pic>
      <p:pic>
        <p:nvPicPr>
          <p:cNvPr id="4" name="Picture 3">
            <a:extLst>
              <a:ext uri="{FF2B5EF4-FFF2-40B4-BE49-F238E27FC236}">
                <a16:creationId xmlns:a16="http://schemas.microsoft.com/office/drawing/2014/main" id="{D6EC4F36-54EB-4B14-8BB0-399C2F97A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8441" y="1066529"/>
            <a:ext cx="9288171" cy="8012157"/>
          </a:xfrm>
          <a:prstGeom prst="rect">
            <a:avLst/>
          </a:prstGeom>
        </p:spPr>
      </p:pic>
    </p:spTree>
    <p:extLst>
      <p:ext uri="{BB962C8B-B14F-4D97-AF65-F5344CB8AC3E}">
        <p14:creationId xmlns:p14="http://schemas.microsoft.com/office/powerpoint/2010/main" val="1287677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03EC-2083-448B-A9FE-046677D66F50}"/>
              </a:ext>
            </a:extLst>
          </p:cNvPr>
          <p:cNvSpPr>
            <a:spLocks noGrp="1"/>
          </p:cNvSpPr>
          <p:nvPr>
            <p:ph type="title"/>
          </p:nvPr>
        </p:nvSpPr>
        <p:spPr/>
        <p:txBody>
          <a:bodyPr/>
          <a:lstStyle/>
          <a:p>
            <a:r>
              <a:rPr lang="es-MX" dirty="0"/>
              <a:t>Conclusión </a:t>
            </a:r>
            <a:endParaRPr lang="en-US" dirty="0"/>
          </a:p>
        </p:txBody>
      </p:sp>
      <p:sp>
        <p:nvSpPr>
          <p:cNvPr id="3" name="Content Placeholder 2">
            <a:extLst>
              <a:ext uri="{FF2B5EF4-FFF2-40B4-BE49-F238E27FC236}">
                <a16:creationId xmlns:a16="http://schemas.microsoft.com/office/drawing/2014/main" id="{FA05CF6A-5554-49F4-A0F5-392E7F59A892}"/>
              </a:ext>
            </a:extLst>
          </p:cNvPr>
          <p:cNvSpPr>
            <a:spLocks noGrp="1"/>
          </p:cNvSpPr>
          <p:nvPr>
            <p:ph idx="1"/>
          </p:nvPr>
        </p:nvSpPr>
        <p:spPr/>
        <p:txBody>
          <a:bodyPr/>
          <a:lstStyle/>
          <a:p>
            <a:r>
              <a:rPr lang="es-MX" dirty="0"/>
              <a:t>Este algoritmo es confiable para generar u árbol de recubrimiento mínimo, es sencillo de programar y rápido en ejecutar.</a:t>
            </a:r>
          </a:p>
          <a:p>
            <a:r>
              <a:rPr lang="es-MX" dirty="0"/>
              <a:t>Tuvimos problemas con esta sección ya que al principio generaba un bosque de árboles no conectados, revisando línea por línea descubrimos que omitimos la unión de los árboles y por es se veía puras líneas entre 2 estaciones sin conectarse a las demás.</a:t>
            </a:r>
            <a:endParaRPr lang="en-US" dirty="0"/>
          </a:p>
        </p:txBody>
      </p:sp>
    </p:spTree>
    <p:extLst>
      <p:ext uri="{BB962C8B-B14F-4D97-AF65-F5344CB8AC3E}">
        <p14:creationId xmlns:p14="http://schemas.microsoft.com/office/powerpoint/2010/main" val="3508708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FF75-B186-49FF-86C5-92AF3B092B79}"/>
              </a:ext>
            </a:extLst>
          </p:cNvPr>
          <p:cNvSpPr>
            <a:spLocks noGrp="1"/>
          </p:cNvSpPr>
          <p:nvPr>
            <p:ph type="title"/>
          </p:nvPr>
        </p:nvSpPr>
        <p:spPr>
          <a:xfrm>
            <a:off x="1319946" y="4356153"/>
            <a:ext cx="16559332" cy="2087455"/>
          </a:xfrm>
        </p:spPr>
        <p:txBody>
          <a:bodyPr/>
          <a:lstStyle/>
          <a:p>
            <a:pPr algn="ctr"/>
            <a:r>
              <a:rPr lang="es-MX" dirty="0"/>
              <a:t>Algoritmo de Dijkstra</a:t>
            </a:r>
            <a:endParaRPr lang="en-US" dirty="0"/>
          </a:p>
        </p:txBody>
      </p:sp>
    </p:spTree>
    <p:extLst>
      <p:ext uri="{BB962C8B-B14F-4D97-AF65-F5344CB8AC3E}">
        <p14:creationId xmlns:p14="http://schemas.microsoft.com/office/powerpoint/2010/main" val="2468696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9BF3-63F8-4CAF-9954-B2A818E73137}"/>
              </a:ext>
            </a:extLst>
          </p:cNvPr>
          <p:cNvSpPr txBox="1"/>
          <p:nvPr/>
        </p:nvSpPr>
        <p:spPr>
          <a:xfrm>
            <a:off x="631370" y="500743"/>
            <a:ext cx="8665029" cy="1384995"/>
          </a:xfrm>
          <a:prstGeom prst="rect">
            <a:avLst/>
          </a:prstGeom>
          <a:noFill/>
        </p:spPr>
        <p:txBody>
          <a:bodyPr wrap="square" rtlCol="0">
            <a:spAutoFit/>
          </a:bodyPr>
          <a:lstStyle/>
          <a:p>
            <a:r>
              <a:rPr lang="es-MX" sz="2800" dirty="0"/>
              <a:t>El algoritmo de Dijkstra al terminar muestra en la tabla la distancia mínima que recorrió para llegar a cada nodo del grafo desde x nodo.</a:t>
            </a:r>
            <a:endParaRPr lang="en-US" sz="2800" dirty="0"/>
          </a:p>
        </p:txBody>
      </p:sp>
      <p:pic>
        <p:nvPicPr>
          <p:cNvPr id="4" name="Picture 3">
            <a:extLst>
              <a:ext uri="{FF2B5EF4-FFF2-40B4-BE49-F238E27FC236}">
                <a16:creationId xmlns:a16="http://schemas.microsoft.com/office/drawing/2014/main" id="{454B1577-BC37-4682-883E-F41D74CB0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70" y="2634909"/>
            <a:ext cx="4427767" cy="5086569"/>
          </a:xfrm>
          <a:prstGeom prst="rect">
            <a:avLst/>
          </a:prstGeom>
        </p:spPr>
      </p:pic>
      <p:pic>
        <p:nvPicPr>
          <p:cNvPr id="6" name="Picture 5">
            <a:extLst>
              <a:ext uri="{FF2B5EF4-FFF2-40B4-BE49-F238E27FC236}">
                <a16:creationId xmlns:a16="http://schemas.microsoft.com/office/drawing/2014/main" id="{9F852D87-7C35-4C5E-B79A-81676C9E6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086" y="2184544"/>
            <a:ext cx="5263427" cy="5980308"/>
          </a:xfrm>
          <a:prstGeom prst="rect">
            <a:avLst/>
          </a:prstGeom>
        </p:spPr>
      </p:pic>
      <p:pic>
        <p:nvPicPr>
          <p:cNvPr id="8" name="Picture 7">
            <a:extLst>
              <a:ext uri="{FF2B5EF4-FFF2-40B4-BE49-F238E27FC236}">
                <a16:creationId xmlns:a16="http://schemas.microsoft.com/office/drawing/2014/main" id="{6B4FBBB2-60BD-4FBA-85EC-A56EF5890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70529" y="2634909"/>
            <a:ext cx="4907825" cy="5529943"/>
          </a:xfrm>
          <a:prstGeom prst="rect">
            <a:avLst/>
          </a:prstGeom>
        </p:spPr>
      </p:pic>
    </p:spTree>
    <p:extLst>
      <p:ext uri="{BB962C8B-B14F-4D97-AF65-F5344CB8AC3E}">
        <p14:creationId xmlns:p14="http://schemas.microsoft.com/office/powerpoint/2010/main" val="543414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128-0626-4AD6-A30B-11E8050475FA}"/>
              </a:ext>
            </a:extLst>
          </p:cNvPr>
          <p:cNvSpPr>
            <a:spLocks noGrp="1"/>
          </p:cNvSpPr>
          <p:nvPr>
            <p:ph type="title"/>
          </p:nvPr>
        </p:nvSpPr>
        <p:spPr/>
        <p:txBody>
          <a:bodyPr/>
          <a:lstStyle/>
          <a:p>
            <a:r>
              <a:rPr lang="es-MX" dirty="0"/>
              <a:t>Conclusión</a:t>
            </a:r>
            <a:br>
              <a:rPr lang="es-MX" dirty="0"/>
            </a:br>
            <a:endParaRPr lang="en-US" dirty="0"/>
          </a:p>
        </p:txBody>
      </p:sp>
      <p:sp>
        <p:nvSpPr>
          <p:cNvPr id="3" name="Content Placeholder 2">
            <a:extLst>
              <a:ext uri="{FF2B5EF4-FFF2-40B4-BE49-F238E27FC236}">
                <a16:creationId xmlns:a16="http://schemas.microsoft.com/office/drawing/2014/main" id="{1190D3B6-611B-4EBA-898C-84B7250BA186}"/>
              </a:ext>
            </a:extLst>
          </p:cNvPr>
          <p:cNvSpPr>
            <a:spLocks noGrp="1"/>
          </p:cNvSpPr>
          <p:nvPr>
            <p:ph idx="1"/>
          </p:nvPr>
        </p:nvSpPr>
        <p:spPr/>
        <p:txBody>
          <a:bodyPr/>
          <a:lstStyle/>
          <a:p>
            <a:r>
              <a:rPr lang="es-MX" dirty="0"/>
              <a:t>Esta sección nos costó trabajo ya que nos revolvimos a la hora de programar, tuvimos errores como entrar en ciclos infinitos, generar datos erróneos, no encontrar nodos y errores fatales que terminaban la aplicación.</a:t>
            </a:r>
          </a:p>
          <a:p>
            <a:r>
              <a:rPr lang="es-MX" dirty="0"/>
              <a:t>Usando prueba y error logramos resolver los problemas mencionados.</a:t>
            </a:r>
          </a:p>
          <a:p>
            <a:r>
              <a:rPr lang="es-MX" dirty="0"/>
              <a:t>Dijkstra puede ser tardado en ejecutarse, ya que a mayor cantidad de nodos, crece exponencialmente el tiempo </a:t>
            </a:r>
            <a:r>
              <a:rPr lang="es-MX"/>
              <a:t>de ejecución.</a:t>
            </a:r>
            <a:endParaRPr lang="en-US" dirty="0"/>
          </a:p>
        </p:txBody>
      </p:sp>
    </p:spTree>
    <p:extLst>
      <p:ext uri="{BB962C8B-B14F-4D97-AF65-F5344CB8AC3E}">
        <p14:creationId xmlns:p14="http://schemas.microsoft.com/office/powerpoint/2010/main" val="308702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3" name="Content Placeholder 2">
            <a:extLst>
              <a:ext uri="{FF2B5EF4-FFF2-40B4-BE49-F238E27FC236}">
                <a16:creationId xmlns:a16="http://schemas.microsoft.com/office/drawing/2014/main" id="{A4B1479E-D7A3-4440-911B-AA42C6D3C08E}"/>
              </a:ext>
            </a:extLst>
          </p:cNvPr>
          <p:cNvSpPr>
            <a:spLocks noGrp="1"/>
          </p:cNvSpPr>
          <p:nvPr>
            <p:ph idx="1"/>
          </p:nvPr>
        </p:nvSpPr>
        <p:spPr/>
        <p:txBody>
          <a:bodyPr>
            <a:normAutofit lnSpcReduction="10000"/>
          </a:bodyPr>
          <a:lstStyle/>
          <a:p>
            <a:r>
              <a:rPr lang="es-MX" dirty="0"/>
              <a:t>Lo complicado de esta sección fue insertar las fechas desde el .</a:t>
            </a:r>
            <a:r>
              <a:rPr lang="es-MX" dirty="0" err="1"/>
              <a:t>csv</a:t>
            </a:r>
            <a:r>
              <a:rPr lang="es-MX" dirty="0"/>
              <a:t> a la base de datos, ya que al principio no se insertaron con el formato correcto y en la base de datos aparecían fechas como ‘00/</a:t>
            </a:r>
            <a:r>
              <a:rPr lang="es-MX" dirty="0" err="1"/>
              <a:t>jan</a:t>
            </a:r>
            <a:r>
              <a:rPr lang="es-MX" dirty="0"/>
              <a:t>/0000’ en todos los registros.</a:t>
            </a:r>
          </a:p>
          <a:p>
            <a:r>
              <a:rPr lang="es-MX" dirty="0"/>
              <a:t>Otro de los problemas que surgieron fue las ortografía en los comandos de inserción de datos, algunas comillas fueron omitidas en los comandos y se insertaban datos incorrectos.</a:t>
            </a:r>
          </a:p>
          <a:p>
            <a:r>
              <a:rPr lang="es-MX" dirty="0"/>
              <a:t>Lo aprendido fue insertar datos desde un .</a:t>
            </a:r>
            <a:r>
              <a:rPr lang="es-MX" dirty="0" err="1"/>
              <a:t>csv</a:t>
            </a:r>
            <a:r>
              <a:rPr lang="es-MX" dirty="0"/>
              <a:t> a una base de datos </a:t>
            </a:r>
            <a:r>
              <a:rPr lang="es-MX" dirty="0" err="1"/>
              <a:t>MySql</a:t>
            </a:r>
            <a:r>
              <a:rPr lang="es-MX" dirty="0"/>
              <a:t> usando </a:t>
            </a:r>
            <a:r>
              <a:rPr lang="es-MX" dirty="0" err="1"/>
              <a:t>c++</a:t>
            </a:r>
            <a:r>
              <a:rPr lang="es-MX" dirty="0"/>
              <a:t> y c#; descubrimos que </a:t>
            </a:r>
            <a:r>
              <a:rPr lang="es-MX" dirty="0" err="1"/>
              <a:t>c#</a:t>
            </a:r>
            <a:r>
              <a:rPr lang="es-MX" dirty="0"/>
              <a:t> es más sencillo para separar e insertar los datos en la BD que en </a:t>
            </a:r>
            <a:r>
              <a:rPr lang="es-MX" dirty="0" err="1"/>
              <a:t>c++</a:t>
            </a:r>
            <a:r>
              <a:rPr lang="es-MX" dirty="0"/>
              <a:t>, ya que tiene más herramientas para la conversión de fechas.</a:t>
            </a:r>
            <a:endParaRPr lang="en-US" dirty="0"/>
          </a:p>
        </p:txBody>
      </p:sp>
    </p:spTree>
    <p:extLst>
      <p:ext uri="{BB962C8B-B14F-4D97-AF65-F5344CB8AC3E}">
        <p14:creationId xmlns:p14="http://schemas.microsoft.com/office/powerpoint/2010/main" val="81428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6583-0EB8-49E8-BB5F-D93DE9348E05}"/>
              </a:ext>
            </a:extLst>
          </p:cNvPr>
          <p:cNvSpPr>
            <a:spLocks noGrp="1"/>
          </p:cNvSpPr>
          <p:nvPr>
            <p:ph type="title"/>
          </p:nvPr>
        </p:nvSpPr>
        <p:spPr>
          <a:xfrm>
            <a:off x="1319794" y="4356155"/>
            <a:ext cx="16559636" cy="2087455"/>
          </a:xfrm>
        </p:spPr>
        <p:txBody>
          <a:bodyPr/>
          <a:lstStyle/>
          <a:p>
            <a:pPr algn="ctr"/>
            <a:r>
              <a:rPr lang="es-MX" dirty="0"/>
              <a:t>Sección de usuarios</a:t>
            </a:r>
            <a:endParaRPr lang="en-US" dirty="0"/>
          </a:p>
        </p:txBody>
      </p:sp>
    </p:spTree>
    <p:extLst>
      <p:ext uri="{BB962C8B-B14F-4D97-AF65-F5344CB8AC3E}">
        <p14:creationId xmlns:p14="http://schemas.microsoft.com/office/powerpoint/2010/main" val="392461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68F398-73E8-41CD-9252-BD92D736D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81" y="1280425"/>
            <a:ext cx="12887961" cy="7270542"/>
          </a:xfrm>
          <a:prstGeom prst="rect">
            <a:avLst/>
          </a:prstGeom>
        </p:spPr>
      </p:pic>
      <p:cxnSp>
        <p:nvCxnSpPr>
          <p:cNvPr id="6" name="Straight Arrow Connector 5">
            <a:extLst>
              <a:ext uri="{FF2B5EF4-FFF2-40B4-BE49-F238E27FC236}">
                <a16:creationId xmlns:a16="http://schemas.microsoft.com/office/drawing/2014/main" id="{5713F950-3023-4C24-B2D6-77653BB0E5D9}"/>
              </a:ext>
            </a:extLst>
          </p:cNvPr>
          <p:cNvCxnSpPr/>
          <p:nvPr/>
        </p:nvCxnSpPr>
        <p:spPr>
          <a:xfrm>
            <a:off x="12910457" y="5704114"/>
            <a:ext cx="18288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70B48CB-1E22-486D-92F0-EC9C281257DC}"/>
              </a:ext>
            </a:extLst>
          </p:cNvPr>
          <p:cNvSpPr txBox="1"/>
          <p:nvPr/>
        </p:nvSpPr>
        <p:spPr>
          <a:xfrm>
            <a:off x="14909992" y="5519448"/>
            <a:ext cx="1897552" cy="369332"/>
          </a:xfrm>
          <a:prstGeom prst="rect">
            <a:avLst/>
          </a:prstGeom>
          <a:noFill/>
        </p:spPr>
        <p:txBody>
          <a:bodyPr wrap="square" rtlCol="0">
            <a:spAutoFit/>
          </a:bodyPr>
          <a:lstStyle/>
          <a:p>
            <a:r>
              <a:rPr lang="es-MX" dirty="0"/>
              <a:t>Tabla de usuarios</a:t>
            </a:r>
            <a:endParaRPr lang="en-US" dirty="0"/>
          </a:p>
        </p:txBody>
      </p:sp>
      <p:cxnSp>
        <p:nvCxnSpPr>
          <p:cNvPr id="9" name="Straight Arrow Connector 8">
            <a:extLst>
              <a:ext uri="{FF2B5EF4-FFF2-40B4-BE49-F238E27FC236}">
                <a16:creationId xmlns:a16="http://schemas.microsoft.com/office/drawing/2014/main" id="{1FEA690A-358D-4D5A-9E00-A1031EC77840}"/>
              </a:ext>
            </a:extLst>
          </p:cNvPr>
          <p:cNvCxnSpPr>
            <a:cxnSpLocks/>
          </p:cNvCxnSpPr>
          <p:nvPr/>
        </p:nvCxnSpPr>
        <p:spPr>
          <a:xfrm flipV="1">
            <a:off x="11389895" y="1556084"/>
            <a:ext cx="2434962" cy="385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529361C-A6E9-49DA-B8EA-7ED1729B3FA0}"/>
              </a:ext>
            </a:extLst>
          </p:cNvPr>
          <p:cNvSpPr txBox="1"/>
          <p:nvPr/>
        </p:nvSpPr>
        <p:spPr>
          <a:xfrm>
            <a:off x="14068926" y="1280425"/>
            <a:ext cx="2738618" cy="369332"/>
          </a:xfrm>
          <a:prstGeom prst="rect">
            <a:avLst/>
          </a:prstGeom>
          <a:noFill/>
        </p:spPr>
        <p:txBody>
          <a:bodyPr wrap="square" rtlCol="0">
            <a:spAutoFit/>
          </a:bodyPr>
          <a:lstStyle/>
          <a:p>
            <a:r>
              <a:rPr lang="es-MX" dirty="0"/>
              <a:t>Buscar un usuario por ID</a:t>
            </a:r>
            <a:endParaRPr lang="en-US" dirty="0"/>
          </a:p>
        </p:txBody>
      </p:sp>
      <p:cxnSp>
        <p:nvCxnSpPr>
          <p:cNvPr id="13" name="Straight Arrow Connector 12">
            <a:extLst>
              <a:ext uri="{FF2B5EF4-FFF2-40B4-BE49-F238E27FC236}">
                <a16:creationId xmlns:a16="http://schemas.microsoft.com/office/drawing/2014/main" id="{FE1192D6-A343-4B52-B738-B47961FD6E0A}"/>
              </a:ext>
            </a:extLst>
          </p:cNvPr>
          <p:cNvCxnSpPr/>
          <p:nvPr/>
        </p:nvCxnSpPr>
        <p:spPr>
          <a:xfrm>
            <a:off x="8133347" y="8550967"/>
            <a:ext cx="0" cy="5449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643D61-D2A5-4299-AC8C-3BBB79CAB20E}"/>
              </a:ext>
            </a:extLst>
          </p:cNvPr>
          <p:cNvSpPr txBox="1"/>
          <p:nvPr/>
        </p:nvSpPr>
        <p:spPr>
          <a:xfrm>
            <a:off x="7668125" y="9160042"/>
            <a:ext cx="2294019" cy="1200329"/>
          </a:xfrm>
          <a:prstGeom prst="rect">
            <a:avLst/>
          </a:prstGeom>
          <a:noFill/>
        </p:spPr>
        <p:txBody>
          <a:bodyPr wrap="square" rtlCol="0">
            <a:spAutoFit/>
          </a:bodyPr>
          <a:lstStyle/>
          <a:p>
            <a:r>
              <a:rPr lang="es-MX" dirty="0"/>
              <a:t>Número de ‘hoja’ en la tabla.</a:t>
            </a:r>
          </a:p>
          <a:p>
            <a:r>
              <a:rPr lang="en-US" dirty="0"/>
              <a:t>*</a:t>
            </a:r>
            <a:r>
              <a:rPr lang="es-MX" dirty="0"/>
              <a:t>la tabla muestra 100 resultados a la vez.</a:t>
            </a:r>
          </a:p>
        </p:txBody>
      </p:sp>
    </p:spTree>
    <p:extLst>
      <p:ext uri="{BB962C8B-B14F-4D97-AF65-F5344CB8AC3E}">
        <p14:creationId xmlns:p14="http://schemas.microsoft.com/office/powerpoint/2010/main" val="120055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F9C76F-CDBD-4C2F-9E38-397A9937B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205" y="2744013"/>
            <a:ext cx="9386813" cy="5311735"/>
          </a:xfrm>
          <a:prstGeom prst="rect">
            <a:avLst/>
          </a:prstGeom>
        </p:spPr>
      </p:pic>
      <p:cxnSp>
        <p:nvCxnSpPr>
          <p:cNvPr id="5" name="Straight Arrow Connector 4">
            <a:extLst>
              <a:ext uri="{FF2B5EF4-FFF2-40B4-BE49-F238E27FC236}">
                <a16:creationId xmlns:a16="http://schemas.microsoft.com/office/drawing/2014/main" id="{DE40D759-FCFD-46AE-9368-CA43B9883C18}"/>
              </a:ext>
            </a:extLst>
          </p:cNvPr>
          <p:cNvCxnSpPr/>
          <p:nvPr/>
        </p:nvCxnSpPr>
        <p:spPr>
          <a:xfrm flipV="1">
            <a:off x="7213600" y="2307771"/>
            <a:ext cx="1161143" cy="26561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CACFE98-968C-4190-9F84-6F54BB31D0AC}"/>
              </a:ext>
            </a:extLst>
          </p:cNvPr>
          <p:cNvCxnSpPr/>
          <p:nvPr/>
        </p:nvCxnSpPr>
        <p:spPr>
          <a:xfrm flipH="1">
            <a:off x="3976914" y="6081892"/>
            <a:ext cx="2249715" cy="522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CAC40EA-183C-42B2-9EEF-607990145375}"/>
              </a:ext>
            </a:extLst>
          </p:cNvPr>
          <p:cNvCxnSpPr/>
          <p:nvPr/>
        </p:nvCxnSpPr>
        <p:spPr>
          <a:xfrm flipH="1">
            <a:off x="4223657" y="6822528"/>
            <a:ext cx="2002972" cy="5370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471E24C-5C1F-44EE-8F24-E53C53B15C0D}"/>
              </a:ext>
            </a:extLst>
          </p:cNvPr>
          <p:cNvCxnSpPr/>
          <p:nvPr/>
        </p:nvCxnSpPr>
        <p:spPr>
          <a:xfrm>
            <a:off x="6226629" y="8055748"/>
            <a:ext cx="0" cy="957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757A04-7812-4418-9347-7E3FABA319C5}"/>
              </a:ext>
            </a:extLst>
          </p:cNvPr>
          <p:cNvSpPr txBox="1"/>
          <p:nvPr/>
        </p:nvSpPr>
        <p:spPr>
          <a:xfrm>
            <a:off x="8505371" y="2047821"/>
            <a:ext cx="2438400" cy="369332"/>
          </a:xfrm>
          <a:prstGeom prst="rect">
            <a:avLst/>
          </a:prstGeom>
          <a:noFill/>
        </p:spPr>
        <p:txBody>
          <a:bodyPr wrap="square" rtlCol="0">
            <a:spAutoFit/>
          </a:bodyPr>
          <a:lstStyle/>
          <a:p>
            <a:r>
              <a:rPr lang="es-MX" dirty="0"/>
              <a:t>Nombre del usuario</a:t>
            </a:r>
            <a:endParaRPr lang="en-US" dirty="0"/>
          </a:p>
        </p:txBody>
      </p:sp>
      <p:sp>
        <p:nvSpPr>
          <p:cNvPr id="13" name="TextBox 12">
            <a:extLst>
              <a:ext uri="{FF2B5EF4-FFF2-40B4-BE49-F238E27FC236}">
                <a16:creationId xmlns:a16="http://schemas.microsoft.com/office/drawing/2014/main" id="{E0C4E8FF-8DC3-4B40-94D0-9289D2AA651C}"/>
              </a:ext>
            </a:extLst>
          </p:cNvPr>
          <p:cNvSpPr txBox="1"/>
          <p:nvPr/>
        </p:nvSpPr>
        <p:spPr>
          <a:xfrm>
            <a:off x="1625600" y="6259507"/>
            <a:ext cx="2249715" cy="646331"/>
          </a:xfrm>
          <a:prstGeom prst="rect">
            <a:avLst/>
          </a:prstGeom>
          <a:noFill/>
        </p:spPr>
        <p:txBody>
          <a:bodyPr wrap="square" rtlCol="0">
            <a:spAutoFit/>
          </a:bodyPr>
          <a:lstStyle/>
          <a:p>
            <a:r>
              <a:rPr lang="es-MX" dirty="0"/>
              <a:t>Género (masculino/femenino)</a:t>
            </a:r>
            <a:endParaRPr lang="en-US" dirty="0"/>
          </a:p>
        </p:txBody>
      </p:sp>
      <p:sp>
        <p:nvSpPr>
          <p:cNvPr id="14" name="TextBox 13">
            <a:extLst>
              <a:ext uri="{FF2B5EF4-FFF2-40B4-BE49-F238E27FC236}">
                <a16:creationId xmlns:a16="http://schemas.microsoft.com/office/drawing/2014/main" id="{3CA06FEF-66A2-477A-BEFE-31B4531D1A84}"/>
              </a:ext>
            </a:extLst>
          </p:cNvPr>
          <p:cNvSpPr txBox="1"/>
          <p:nvPr/>
        </p:nvSpPr>
        <p:spPr>
          <a:xfrm>
            <a:off x="1828801" y="7359556"/>
            <a:ext cx="2148114" cy="369332"/>
          </a:xfrm>
          <a:prstGeom prst="rect">
            <a:avLst/>
          </a:prstGeom>
          <a:noFill/>
        </p:spPr>
        <p:txBody>
          <a:bodyPr wrap="square" rtlCol="0">
            <a:spAutoFit/>
          </a:bodyPr>
          <a:lstStyle/>
          <a:p>
            <a:r>
              <a:rPr lang="es-MX" dirty="0"/>
              <a:t>Año de nacimiento</a:t>
            </a:r>
            <a:endParaRPr lang="en-US" dirty="0"/>
          </a:p>
        </p:txBody>
      </p:sp>
      <p:sp>
        <p:nvSpPr>
          <p:cNvPr id="15" name="TextBox 14">
            <a:extLst>
              <a:ext uri="{FF2B5EF4-FFF2-40B4-BE49-F238E27FC236}">
                <a16:creationId xmlns:a16="http://schemas.microsoft.com/office/drawing/2014/main" id="{D0E9EE5C-A5E2-4BB5-96C0-4DA963D0EEF2}"/>
              </a:ext>
            </a:extLst>
          </p:cNvPr>
          <p:cNvSpPr txBox="1"/>
          <p:nvPr/>
        </p:nvSpPr>
        <p:spPr>
          <a:xfrm>
            <a:off x="4513943" y="9109718"/>
            <a:ext cx="4339769" cy="1200329"/>
          </a:xfrm>
          <a:prstGeom prst="rect">
            <a:avLst/>
          </a:prstGeom>
          <a:noFill/>
        </p:spPr>
        <p:txBody>
          <a:bodyPr wrap="square" rtlCol="0">
            <a:spAutoFit/>
          </a:bodyPr>
          <a:lstStyle/>
          <a:p>
            <a:r>
              <a:rPr lang="es-MX" dirty="0"/>
              <a:t>Registra</a:t>
            </a:r>
            <a:r>
              <a:rPr lang="en-US" dirty="0"/>
              <a:t> a un nuevo </a:t>
            </a:r>
            <a:r>
              <a:rPr lang="es-MX" dirty="0"/>
              <a:t>usuario.</a:t>
            </a:r>
          </a:p>
          <a:p>
            <a:r>
              <a:rPr lang="es-MX" dirty="0"/>
              <a:t>El id se genera automáticamente, colocando al usuario al final de la tabla (en la última ‘hoja’ de la tabla)</a:t>
            </a:r>
          </a:p>
        </p:txBody>
      </p:sp>
    </p:spTree>
    <p:extLst>
      <p:ext uri="{BB962C8B-B14F-4D97-AF65-F5344CB8AC3E}">
        <p14:creationId xmlns:p14="http://schemas.microsoft.com/office/powerpoint/2010/main" val="96506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08A470-F300-40DB-A430-ADF479778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07" y="2524487"/>
            <a:ext cx="10683742" cy="5750787"/>
          </a:xfrm>
          <a:prstGeom prst="rect">
            <a:avLst/>
          </a:prstGeom>
        </p:spPr>
      </p:pic>
      <p:sp>
        <p:nvSpPr>
          <p:cNvPr id="4" name="TextBox 3">
            <a:extLst>
              <a:ext uri="{FF2B5EF4-FFF2-40B4-BE49-F238E27FC236}">
                <a16:creationId xmlns:a16="http://schemas.microsoft.com/office/drawing/2014/main" id="{1E4CE636-60BA-4C36-8661-DEDFEF57214F}"/>
              </a:ext>
            </a:extLst>
          </p:cNvPr>
          <p:cNvSpPr txBox="1"/>
          <p:nvPr/>
        </p:nvSpPr>
        <p:spPr>
          <a:xfrm>
            <a:off x="12115800" y="4061052"/>
            <a:ext cx="6219918" cy="2677656"/>
          </a:xfrm>
          <a:prstGeom prst="rect">
            <a:avLst/>
          </a:prstGeom>
          <a:noFill/>
        </p:spPr>
        <p:txBody>
          <a:bodyPr wrap="square" rtlCol="0">
            <a:spAutoFit/>
          </a:bodyPr>
          <a:lstStyle/>
          <a:p>
            <a:r>
              <a:rPr lang="es-MX" sz="2400" dirty="0"/>
              <a:t>Para modificar  a un usuario se  puede buscar la ID o hacer doble </a:t>
            </a:r>
            <a:r>
              <a:rPr lang="es-MX" sz="2400" dirty="0" err="1"/>
              <a:t>click</a:t>
            </a:r>
            <a:r>
              <a:rPr lang="es-MX" sz="2400" dirty="0"/>
              <a:t> sobre  el ID deseado.</a:t>
            </a:r>
          </a:p>
          <a:p>
            <a:endParaRPr lang="es-MX" sz="2400" dirty="0"/>
          </a:p>
          <a:p>
            <a:r>
              <a:rPr lang="es-MX" sz="2400" dirty="0"/>
              <a:t>Después se presiona el botón de ‘modificar’.</a:t>
            </a:r>
          </a:p>
          <a:p>
            <a:endParaRPr lang="es-MX" sz="2400" dirty="0"/>
          </a:p>
          <a:p>
            <a:r>
              <a:rPr lang="es-MX" sz="2400" dirty="0"/>
              <a:t>Si se presiona ‘nuevo’ se va a crear un usuario con los mismos datos pero un ID diferente</a:t>
            </a:r>
            <a:endParaRPr lang="en-US" sz="2400" dirty="0"/>
          </a:p>
        </p:txBody>
      </p:sp>
    </p:spTree>
    <p:extLst>
      <p:ext uri="{BB962C8B-B14F-4D97-AF65-F5344CB8AC3E}">
        <p14:creationId xmlns:p14="http://schemas.microsoft.com/office/powerpoint/2010/main" val="424547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CD2-ADEB-42CC-A6A2-66191A14F5DC}"/>
              </a:ext>
            </a:extLst>
          </p:cNvPr>
          <p:cNvSpPr>
            <a:spLocks noGrp="1"/>
          </p:cNvSpPr>
          <p:nvPr>
            <p:ph type="title"/>
          </p:nvPr>
        </p:nvSpPr>
        <p:spPr/>
        <p:txBody>
          <a:bodyPr/>
          <a:lstStyle/>
          <a:p>
            <a:r>
              <a:rPr lang="es-MX" dirty="0"/>
              <a:t>Conclusión</a:t>
            </a:r>
            <a:endParaRPr lang="en-US" dirty="0"/>
          </a:p>
        </p:txBody>
      </p:sp>
      <p:sp>
        <p:nvSpPr>
          <p:cNvPr id="3" name="Content Placeholder 2">
            <a:extLst>
              <a:ext uri="{FF2B5EF4-FFF2-40B4-BE49-F238E27FC236}">
                <a16:creationId xmlns:a16="http://schemas.microsoft.com/office/drawing/2014/main" id="{A4B1479E-D7A3-4440-911B-AA42C6D3C08E}"/>
              </a:ext>
            </a:extLst>
          </p:cNvPr>
          <p:cNvSpPr>
            <a:spLocks noGrp="1"/>
          </p:cNvSpPr>
          <p:nvPr>
            <p:ph idx="1"/>
          </p:nvPr>
        </p:nvSpPr>
        <p:spPr/>
        <p:txBody>
          <a:bodyPr>
            <a:normAutofit/>
          </a:bodyPr>
          <a:lstStyle/>
          <a:p>
            <a:r>
              <a:rPr lang="es-MX" dirty="0"/>
              <a:t>Lo complicado de esta sección fue modificar los datos ya existentes.</a:t>
            </a:r>
          </a:p>
          <a:p>
            <a:r>
              <a:rPr lang="es-MX" dirty="0"/>
              <a:t>La ortografía en los comandos fue otro problema frecuente en los comandos, seguido faltaban comas, comillas o paréntesis, por lo que la inserción y consulta de datos fallaban.</a:t>
            </a:r>
          </a:p>
          <a:p>
            <a:r>
              <a:rPr lang="es-MX" dirty="0"/>
              <a:t>También cambiamos la forma de asignar el ID, primero el ID era igual al número de registros, pero si se eliminan registros y se vuelven a crear otros, entonces va a haber problemas con el ID; la solución que tomamos fue generar el ID a partir del último ID en la tabla de usuarios, se toma y se aumenta.</a:t>
            </a:r>
            <a:endParaRPr lang="en-US" dirty="0"/>
          </a:p>
        </p:txBody>
      </p:sp>
    </p:spTree>
    <p:extLst>
      <p:ext uri="{BB962C8B-B14F-4D97-AF65-F5344CB8AC3E}">
        <p14:creationId xmlns:p14="http://schemas.microsoft.com/office/powerpoint/2010/main" val="4251675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TotalTime>
  <Words>1574</Words>
  <Application>Microsoft Office PowerPoint</Application>
  <PresentationFormat>Custom</PresentationFormat>
  <Paragraphs>105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Manual de proyecto</vt:lpstr>
      <vt:lpstr>Cargado de la base de datos</vt:lpstr>
      <vt:lpstr>PowerPoint Presentation</vt:lpstr>
      <vt:lpstr>Conclusión</vt:lpstr>
      <vt:lpstr>Sección de usuarios</vt:lpstr>
      <vt:lpstr>PowerPoint Presentation</vt:lpstr>
      <vt:lpstr>PowerPoint Presentation</vt:lpstr>
      <vt:lpstr>PowerPoint Presentation</vt:lpstr>
      <vt:lpstr>Conclusión</vt:lpstr>
      <vt:lpstr>Sección de estaciones</vt:lpstr>
      <vt:lpstr>PowerPoint Presentation</vt:lpstr>
      <vt:lpstr>PowerPoint Presentation</vt:lpstr>
      <vt:lpstr>PowerPoint Presentation</vt:lpstr>
      <vt:lpstr>Conclusión</vt:lpstr>
      <vt:lpstr>Sección de viajes</vt:lpstr>
      <vt:lpstr>PowerPoint Presentation</vt:lpstr>
      <vt:lpstr>PowerPoint Presentation</vt:lpstr>
      <vt:lpstr>Conclusión</vt:lpstr>
      <vt:lpstr>Sección de rutas</vt:lpstr>
      <vt:lpstr>PowerPoint Presentation</vt:lpstr>
      <vt:lpstr>PowerPoint Presentation</vt:lpstr>
      <vt:lpstr>Conclusión</vt:lpstr>
      <vt:lpstr>PowerPoint Presentation</vt:lpstr>
      <vt:lpstr>Conclusión</vt:lpstr>
      <vt:lpstr>Algoritmo de búsqueda binaria</vt:lpstr>
      <vt:lpstr>PowerPoint Presentation</vt:lpstr>
      <vt:lpstr>Conclusión</vt:lpstr>
      <vt:lpstr>Algoritmo de Kruskal</vt:lpstr>
      <vt:lpstr>PowerPoint Presentation</vt:lpstr>
      <vt:lpstr>PowerPoint Presentation</vt:lpstr>
      <vt:lpstr>Conclusión </vt:lpstr>
      <vt:lpstr>Algoritmo de Dijkstra</vt:lpstr>
      <vt:lpstr>PowerPoint Presentation</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de proyecto</dc:title>
  <dc:creator>Paula</dc:creator>
  <cp:lastModifiedBy>Paula</cp:lastModifiedBy>
  <cp:revision>18</cp:revision>
  <dcterms:created xsi:type="dcterms:W3CDTF">2019-11-25T04:22:00Z</dcterms:created>
  <dcterms:modified xsi:type="dcterms:W3CDTF">2019-11-29T01:05:00Z</dcterms:modified>
</cp:coreProperties>
</file>