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8" r:id="rId5"/>
    <p:sldId id="259" r:id="rId6"/>
    <p:sldId id="264" r:id="rId7"/>
    <p:sldId id="265" r:id="rId8"/>
    <p:sldId id="267" r:id="rId9"/>
    <p:sldId id="279" r:id="rId10"/>
    <p:sldId id="261" r:id="rId11"/>
    <p:sldId id="268" r:id="rId12"/>
    <p:sldId id="269" r:id="rId13"/>
    <p:sldId id="271" r:id="rId14"/>
    <p:sldId id="280" r:id="rId15"/>
    <p:sldId id="262" r:id="rId16"/>
    <p:sldId id="272" r:id="rId17"/>
    <p:sldId id="273" r:id="rId18"/>
    <p:sldId id="282" r:id="rId19"/>
    <p:sldId id="263" r:id="rId20"/>
    <p:sldId id="274" r:id="rId21"/>
    <p:sldId id="275" r:id="rId22"/>
    <p:sldId id="284" r:id="rId23"/>
    <p:sldId id="283" r:id="rId24"/>
    <p:sldId id="276" r:id="rId25"/>
    <p:sldId id="281" r:id="rId26"/>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4660"/>
  </p:normalViewPr>
  <p:slideViewPr>
    <p:cSldViewPr snapToGrid="0">
      <p:cViewPr varScale="1">
        <p:scale>
          <a:sx n="44" d="100"/>
          <a:sy n="44" d="100"/>
        </p:scale>
        <p:origin x="3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0840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327076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230550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16679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5532C-26BD-4162-8C08-080C66EB8317}"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42069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5532C-26BD-4162-8C08-080C66EB8317}"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34049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Click to 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Click to 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5532C-26BD-4162-8C08-080C66EB8317}"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3479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5532C-26BD-4162-8C08-080C66EB8317}"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23821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5532C-26BD-4162-8C08-080C66EB8317}"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30137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Click to edit Master text styles</a:t>
            </a:r>
          </a:p>
        </p:txBody>
      </p:sp>
      <p:sp>
        <p:nvSpPr>
          <p:cNvPr id="5" name="Date Placeholder 4"/>
          <p:cNvSpPr>
            <a:spLocks noGrp="1"/>
          </p:cNvSpPr>
          <p:nvPr>
            <p:ph type="dt" sz="half" idx="10"/>
          </p:nvPr>
        </p:nvSpPr>
        <p:spPr/>
        <p:txBody>
          <a:bodyPr/>
          <a:lstStyle/>
          <a:p>
            <a:fld id="{4B15532C-26BD-4162-8C08-080C66EB8317}"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25276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Click to edit Master text styles</a:t>
            </a:r>
          </a:p>
        </p:txBody>
      </p:sp>
      <p:sp>
        <p:nvSpPr>
          <p:cNvPr id="5" name="Date Placeholder 4"/>
          <p:cNvSpPr>
            <a:spLocks noGrp="1"/>
          </p:cNvSpPr>
          <p:nvPr>
            <p:ph type="dt" sz="half" idx="10"/>
          </p:nvPr>
        </p:nvSpPr>
        <p:spPr/>
        <p:txBody>
          <a:bodyPr/>
          <a:lstStyle/>
          <a:p>
            <a:fld id="{4B15532C-26BD-4162-8C08-080C66EB8317}"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85431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4B15532C-26BD-4162-8C08-080C66EB8317}" type="datetimeFigureOut">
              <a:rPr lang="en-US" smtClean="0"/>
              <a:t>11/24/2019</a:t>
            </a:fld>
            <a:endParaRPr lang="en-US"/>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A627683C-A31A-4791-9818-61DE79470B01}" type="slidenum">
              <a:rPr lang="en-US" smtClean="0"/>
              <a:t>‹#›</a:t>
            </a:fld>
            <a:endParaRPr lang="en-US"/>
          </a:p>
        </p:txBody>
      </p:sp>
    </p:spTree>
    <p:extLst>
      <p:ext uri="{BB962C8B-B14F-4D97-AF65-F5344CB8AC3E}">
        <p14:creationId xmlns:p14="http://schemas.microsoft.com/office/powerpoint/2010/main" val="5573824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BE7-B3A4-4747-A353-11FF33E430B5}"/>
              </a:ext>
            </a:extLst>
          </p:cNvPr>
          <p:cNvSpPr>
            <a:spLocks noGrp="1"/>
          </p:cNvSpPr>
          <p:nvPr>
            <p:ph type="ctrTitle"/>
          </p:nvPr>
        </p:nvSpPr>
        <p:spPr/>
        <p:txBody>
          <a:bodyPr/>
          <a:lstStyle/>
          <a:p>
            <a:r>
              <a:rPr lang="es-MX" dirty="0"/>
              <a:t>Manual de proyecto</a:t>
            </a:r>
            <a:endParaRPr lang="en-US" dirty="0"/>
          </a:p>
        </p:txBody>
      </p:sp>
      <p:sp>
        <p:nvSpPr>
          <p:cNvPr id="3" name="Subtitle 2">
            <a:extLst>
              <a:ext uri="{FF2B5EF4-FFF2-40B4-BE49-F238E27FC236}">
                <a16:creationId xmlns:a16="http://schemas.microsoft.com/office/drawing/2014/main" id="{BE3BEED2-77D8-40EE-AF25-83DEADB2BC1B}"/>
              </a:ext>
            </a:extLst>
          </p:cNvPr>
          <p:cNvSpPr>
            <a:spLocks noGrp="1"/>
          </p:cNvSpPr>
          <p:nvPr>
            <p:ph type="subTitle" idx="1"/>
          </p:nvPr>
        </p:nvSpPr>
        <p:spPr/>
        <p:txBody>
          <a:bodyPr/>
          <a:lstStyle/>
          <a:p>
            <a:r>
              <a:rPr lang="es-MX" dirty="0"/>
              <a:t>Seminario de Algoritmia</a:t>
            </a:r>
            <a:endParaRPr lang="en-US" dirty="0"/>
          </a:p>
        </p:txBody>
      </p:sp>
    </p:spTree>
    <p:extLst>
      <p:ext uri="{BB962C8B-B14F-4D97-AF65-F5344CB8AC3E}">
        <p14:creationId xmlns:p14="http://schemas.microsoft.com/office/powerpoint/2010/main" val="135518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estaciones</a:t>
            </a:r>
            <a:endParaRPr lang="en-US" dirty="0"/>
          </a:p>
        </p:txBody>
      </p:sp>
    </p:spTree>
    <p:extLst>
      <p:ext uri="{BB962C8B-B14F-4D97-AF65-F5344CB8AC3E}">
        <p14:creationId xmlns:p14="http://schemas.microsoft.com/office/powerpoint/2010/main" val="374941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6FB282-AF78-4756-BB5B-B37B9F67E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16" y="515996"/>
            <a:ext cx="13464324" cy="7329369"/>
          </a:xfrm>
          <a:prstGeom prst="rect">
            <a:avLst/>
          </a:prstGeom>
        </p:spPr>
      </p:pic>
      <p:cxnSp>
        <p:nvCxnSpPr>
          <p:cNvPr id="12" name="Straight Arrow Connector 11">
            <a:extLst>
              <a:ext uri="{FF2B5EF4-FFF2-40B4-BE49-F238E27FC236}">
                <a16:creationId xmlns:a16="http://schemas.microsoft.com/office/drawing/2014/main" id="{ACFAEE41-8F21-44AC-A688-0990DC0A0470}"/>
              </a:ext>
            </a:extLst>
          </p:cNvPr>
          <p:cNvCxnSpPr>
            <a:cxnSpLocks/>
          </p:cNvCxnSpPr>
          <p:nvPr/>
        </p:nvCxnSpPr>
        <p:spPr>
          <a:xfrm flipH="1">
            <a:off x="2422613" y="7722387"/>
            <a:ext cx="1" cy="1116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C4D6CF-9493-43FF-B048-EF765B8A499B}"/>
              </a:ext>
            </a:extLst>
          </p:cNvPr>
          <p:cNvCxnSpPr>
            <a:cxnSpLocks/>
          </p:cNvCxnSpPr>
          <p:nvPr/>
        </p:nvCxnSpPr>
        <p:spPr>
          <a:xfrm flipH="1">
            <a:off x="8665028" y="5508172"/>
            <a:ext cx="1" cy="3483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E4E687-9A79-4B0B-B700-385942DC988E}"/>
              </a:ext>
            </a:extLst>
          </p:cNvPr>
          <p:cNvCxnSpPr>
            <a:cxnSpLocks/>
          </p:cNvCxnSpPr>
          <p:nvPr/>
        </p:nvCxnSpPr>
        <p:spPr>
          <a:xfrm flipH="1">
            <a:off x="11354663" y="5937129"/>
            <a:ext cx="1" cy="13127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0D1E2B-6585-4307-A45E-B3C408C77646}"/>
              </a:ext>
            </a:extLst>
          </p:cNvPr>
          <p:cNvCxnSpPr>
            <a:cxnSpLocks/>
          </p:cNvCxnSpPr>
          <p:nvPr/>
        </p:nvCxnSpPr>
        <p:spPr>
          <a:xfrm>
            <a:off x="14194971" y="4985657"/>
            <a:ext cx="1001486" cy="52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D6ACDA-4CE1-4EE4-BC15-D436FAF675C0}"/>
              </a:ext>
            </a:extLst>
          </p:cNvPr>
          <p:cNvSpPr txBox="1"/>
          <p:nvPr/>
        </p:nvSpPr>
        <p:spPr>
          <a:xfrm>
            <a:off x="1785257" y="8839200"/>
            <a:ext cx="3113309" cy="646331"/>
          </a:xfrm>
          <a:prstGeom prst="rect">
            <a:avLst/>
          </a:prstGeom>
          <a:noFill/>
        </p:spPr>
        <p:txBody>
          <a:bodyPr wrap="square" rtlCol="0">
            <a:spAutoFit/>
          </a:bodyPr>
          <a:lstStyle/>
          <a:p>
            <a:r>
              <a:rPr lang="es-MX" dirty="0"/>
              <a:t>Mapa para seleccionar la ubicación de la estación</a:t>
            </a:r>
            <a:endParaRPr lang="en-US" dirty="0"/>
          </a:p>
        </p:txBody>
      </p:sp>
      <p:sp>
        <p:nvSpPr>
          <p:cNvPr id="23" name="TextBox 22">
            <a:extLst>
              <a:ext uri="{FF2B5EF4-FFF2-40B4-BE49-F238E27FC236}">
                <a16:creationId xmlns:a16="http://schemas.microsoft.com/office/drawing/2014/main" id="{124B7491-2E85-4B4F-BE8E-336111477A22}"/>
              </a:ext>
            </a:extLst>
          </p:cNvPr>
          <p:cNvSpPr txBox="1"/>
          <p:nvPr/>
        </p:nvSpPr>
        <p:spPr>
          <a:xfrm>
            <a:off x="7304313" y="8991600"/>
            <a:ext cx="2721429" cy="369332"/>
          </a:xfrm>
          <a:prstGeom prst="rect">
            <a:avLst/>
          </a:prstGeom>
          <a:noFill/>
        </p:spPr>
        <p:txBody>
          <a:bodyPr wrap="square" rtlCol="0">
            <a:spAutoFit/>
          </a:bodyPr>
          <a:lstStyle/>
          <a:p>
            <a:r>
              <a:rPr lang="es-MX" dirty="0"/>
              <a:t>Datos de la estación</a:t>
            </a:r>
            <a:endParaRPr lang="en-US" dirty="0"/>
          </a:p>
        </p:txBody>
      </p:sp>
      <p:sp>
        <p:nvSpPr>
          <p:cNvPr id="24" name="TextBox 23">
            <a:extLst>
              <a:ext uri="{FF2B5EF4-FFF2-40B4-BE49-F238E27FC236}">
                <a16:creationId xmlns:a16="http://schemas.microsoft.com/office/drawing/2014/main" id="{0A2221D1-6A78-45C3-B0DF-0EF54435229C}"/>
              </a:ext>
            </a:extLst>
          </p:cNvPr>
          <p:cNvSpPr txBox="1"/>
          <p:nvPr/>
        </p:nvSpPr>
        <p:spPr>
          <a:xfrm>
            <a:off x="10494691" y="7302700"/>
            <a:ext cx="2721429" cy="1477328"/>
          </a:xfrm>
          <a:prstGeom prst="rect">
            <a:avLst/>
          </a:prstGeom>
          <a:noFill/>
        </p:spPr>
        <p:txBody>
          <a:bodyPr wrap="square" rtlCol="0">
            <a:spAutoFit/>
          </a:bodyPr>
          <a:lstStyle/>
          <a:p>
            <a:r>
              <a:rPr lang="es-MX" dirty="0"/>
              <a:t>Número de ‘hoja’ de la tabla de estaciones.</a:t>
            </a:r>
          </a:p>
          <a:p>
            <a:endParaRPr lang="es-MX" dirty="0"/>
          </a:p>
          <a:p>
            <a:r>
              <a:rPr lang="es-MX" dirty="0"/>
              <a:t>La tabla sólo muestra 100 datos a la vez.</a:t>
            </a:r>
            <a:endParaRPr lang="en-US" dirty="0"/>
          </a:p>
        </p:txBody>
      </p:sp>
      <p:sp>
        <p:nvSpPr>
          <p:cNvPr id="25" name="TextBox 24">
            <a:extLst>
              <a:ext uri="{FF2B5EF4-FFF2-40B4-BE49-F238E27FC236}">
                <a16:creationId xmlns:a16="http://schemas.microsoft.com/office/drawing/2014/main" id="{6A3A4D41-6B04-4A47-98A5-41A80115FD05}"/>
              </a:ext>
            </a:extLst>
          </p:cNvPr>
          <p:cNvSpPr txBox="1"/>
          <p:nvPr/>
        </p:nvSpPr>
        <p:spPr>
          <a:xfrm>
            <a:off x="15425056" y="5246914"/>
            <a:ext cx="2721429" cy="369332"/>
          </a:xfrm>
          <a:prstGeom prst="rect">
            <a:avLst/>
          </a:prstGeom>
          <a:noFill/>
        </p:spPr>
        <p:txBody>
          <a:bodyPr wrap="square" rtlCol="0">
            <a:spAutoFit/>
          </a:bodyPr>
          <a:lstStyle/>
          <a:p>
            <a:r>
              <a:rPr lang="es-MX" dirty="0"/>
              <a:t>Tabla de las estaciones.</a:t>
            </a:r>
            <a:endParaRPr lang="en-US" dirty="0"/>
          </a:p>
        </p:txBody>
      </p:sp>
      <p:sp>
        <p:nvSpPr>
          <p:cNvPr id="26" name="TextBox 25">
            <a:extLst>
              <a:ext uri="{FF2B5EF4-FFF2-40B4-BE49-F238E27FC236}">
                <a16:creationId xmlns:a16="http://schemas.microsoft.com/office/drawing/2014/main" id="{0399F07B-F337-4BD2-AA43-DBAB35A60D77}"/>
              </a:ext>
            </a:extLst>
          </p:cNvPr>
          <p:cNvSpPr txBox="1"/>
          <p:nvPr/>
        </p:nvSpPr>
        <p:spPr>
          <a:xfrm>
            <a:off x="15045782" y="8686017"/>
            <a:ext cx="2721429" cy="646331"/>
          </a:xfrm>
          <a:prstGeom prst="rect">
            <a:avLst/>
          </a:prstGeom>
          <a:noFill/>
        </p:spPr>
        <p:txBody>
          <a:bodyPr wrap="square" rtlCol="0">
            <a:spAutoFit/>
          </a:bodyPr>
          <a:lstStyle/>
          <a:p>
            <a:r>
              <a:rPr lang="es-MX" dirty="0">
                <a:solidFill>
                  <a:srgbClr val="FF0000"/>
                </a:solidFill>
              </a:rPr>
              <a:t>Las estaciones sirven como vértices de un grafo</a:t>
            </a:r>
            <a:endParaRPr lang="en-US" dirty="0">
              <a:solidFill>
                <a:srgbClr val="FF0000"/>
              </a:solidFill>
            </a:endParaRPr>
          </a:p>
        </p:txBody>
      </p:sp>
    </p:spTree>
    <p:extLst>
      <p:ext uri="{BB962C8B-B14F-4D97-AF65-F5344CB8AC3E}">
        <p14:creationId xmlns:p14="http://schemas.microsoft.com/office/powerpoint/2010/main" val="415595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82C5ED-22AA-4FA7-9603-20BB0BF01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065" y="513787"/>
            <a:ext cx="10323049" cy="6804415"/>
          </a:xfrm>
          <a:prstGeom prst="rect">
            <a:avLst/>
          </a:prstGeom>
        </p:spPr>
      </p:pic>
      <p:cxnSp>
        <p:nvCxnSpPr>
          <p:cNvPr id="4" name="Straight Arrow Connector 3">
            <a:extLst>
              <a:ext uri="{FF2B5EF4-FFF2-40B4-BE49-F238E27FC236}">
                <a16:creationId xmlns:a16="http://schemas.microsoft.com/office/drawing/2014/main" id="{2F628094-737F-4F8B-AEA6-A197E5919FD3}"/>
              </a:ext>
            </a:extLst>
          </p:cNvPr>
          <p:cNvCxnSpPr/>
          <p:nvPr/>
        </p:nvCxnSpPr>
        <p:spPr>
          <a:xfrm flipH="1">
            <a:off x="5617029" y="5725885"/>
            <a:ext cx="217714" cy="23730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8DED1C7-C83D-4A3C-B06F-4F7B5ED18B7E}"/>
              </a:ext>
            </a:extLst>
          </p:cNvPr>
          <p:cNvSpPr txBox="1"/>
          <p:nvPr/>
        </p:nvSpPr>
        <p:spPr>
          <a:xfrm>
            <a:off x="3352800" y="8098971"/>
            <a:ext cx="4963886" cy="1477328"/>
          </a:xfrm>
          <a:prstGeom prst="rect">
            <a:avLst/>
          </a:prstGeom>
          <a:noFill/>
        </p:spPr>
        <p:txBody>
          <a:bodyPr wrap="square" rtlCol="0">
            <a:spAutoFit/>
          </a:bodyPr>
          <a:lstStyle/>
          <a:p>
            <a:r>
              <a:rPr lang="es-MX" dirty="0"/>
              <a:t>Al hacer </a:t>
            </a:r>
            <a:r>
              <a:rPr lang="es-MX" dirty="0" err="1"/>
              <a:t>click</a:t>
            </a:r>
            <a:r>
              <a:rPr lang="es-MX" dirty="0"/>
              <a:t> en el mapa, se selecciona la ubicación de la estación.</a:t>
            </a:r>
          </a:p>
          <a:p>
            <a:endParaRPr lang="es-MX" dirty="0"/>
          </a:p>
          <a:p>
            <a:r>
              <a:rPr lang="es-MX" dirty="0"/>
              <a:t>La latitud y longitud de la ubicación actual  se muestra en los datos de la estación.</a:t>
            </a:r>
            <a:endParaRPr lang="en-US" dirty="0"/>
          </a:p>
        </p:txBody>
      </p:sp>
      <p:cxnSp>
        <p:nvCxnSpPr>
          <p:cNvPr id="7" name="Connector: Elbow 6">
            <a:extLst>
              <a:ext uri="{FF2B5EF4-FFF2-40B4-BE49-F238E27FC236}">
                <a16:creationId xmlns:a16="http://schemas.microsoft.com/office/drawing/2014/main" id="{AAA18790-54D9-49D5-9D6B-A3EAFD4282AA}"/>
              </a:ext>
            </a:extLst>
          </p:cNvPr>
          <p:cNvCxnSpPr>
            <a:stCxn id="5" idx="3"/>
          </p:cNvCxnSpPr>
          <p:nvPr/>
        </p:nvCxnSpPr>
        <p:spPr>
          <a:xfrm flipV="1">
            <a:off x="8316686" y="6226628"/>
            <a:ext cx="1545771" cy="261100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6A175F77-6996-4BD6-BB29-B3C8E93BC921}"/>
              </a:ext>
            </a:extLst>
          </p:cNvPr>
          <p:cNvCxnSpPr>
            <a:cxnSpLocks/>
          </p:cNvCxnSpPr>
          <p:nvPr/>
        </p:nvCxnSpPr>
        <p:spPr>
          <a:xfrm flipV="1">
            <a:off x="7903029" y="6226628"/>
            <a:ext cx="4223657" cy="3349671"/>
          </a:xfrm>
          <a:prstGeom prst="bentConnector3">
            <a:avLst>
              <a:gd name="adj1" fmla="val 10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24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932DD1-9327-436F-AFDB-5405DC586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02" y="629737"/>
            <a:ext cx="12661190" cy="7164434"/>
          </a:xfrm>
          <a:prstGeom prst="rect">
            <a:avLst/>
          </a:prstGeom>
        </p:spPr>
      </p:pic>
      <p:cxnSp>
        <p:nvCxnSpPr>
          <p:cNvPr id="4" name="Straight Arrow Connector 3">
            <a:extLst>
              <a:ext uri="{FF2B5EF4-FFF2-40B4-BE49-F238E27FC236}">
                <a16:creationId xmlns:a16="http://schemas.microsoft.com/office/drawing/2014/main" id="{07886D83-416C-4C6F-B8BB-392AA4DD8C33}"/>
              </a:ext>
            </a:extLst>
          </p:cNvPr>
          <p:cNvCxnSpPr/>
          <p:nvPr/>
        </p:nvCxnSpPr>
        <p:spPr>
          <a:xfrm>
            <a:off x="12562114" y="2525486"/>
            <a:ext cx="1219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50D604C-7CE5-4801-9831-59503F247102}"/>
              </a:ext>
            </a:extLst>
          </p:cNvPr>
          <p:cNvSpPr txBox="1"/>
          <p:nvPr/>
        </p:nvSpPr>
        <p:spPr>
          <a:xfrm>
            <a:off x="14020800" y="2329543"/>
            <a:ext cx="3744686" cy="2585323"/>
          </a:xfrm>
          <a:prstGeom prst="rect">
            <a:avLst/>
          </a:prstGeom>
          <a:noFill/>
        </p:spPr>
        <p:txBody>
          <a:bodyPr wrap="square" rtlCol="0">
            <a:spAutoFit/>
          </a:bodyPr>
          <a:lstStyle/>
          <a:p>
            <a:r>
              <a:rPr lang="es-MX" dirty="0"/>
              <a:t>Al hacer doble </a:t>
            </a:r>
            <a:r>
              <a:rPr lang="es-MX" dirty="0" err="1"/>
              <a:t>click</a:t>
            </a:r>
            <a:r>
              <a:rPr lang="es-MX" dirty="0"/>
              <a:t> sobre alguna estación, se muestran los datos de la estación seleccionada.</a:t>
            </a:r>
          </a:p>
          <a:p>
            <a:endParaRPr lang="es-MX" dirty="0"/>
          </a:p>
          <a:p>
            <a:r>
              <a:rPr lang="es-MX" dirty="0"/>
              <a:t>Incluso  se muestra la ubicación en el mapa.</a:t>
            </a:r>
          </a:p>
          <a:p>
            <a:endParaRPr lang="es-MX" dirty="0"/>
          </a:p>
          <a:p>
            <a:r>
              <a:rPr lang="es-MX" dirty="0"/>
              <a:t>La ubicación puede cambiarse y todos </a:t>
            </a:r>
            <a:r>
              <a:rPr lang="es-MX" dirty="0" err="1"/>
              <a:t>losdatos</a:t>
            </a:r>
            <a:r>
              <a:rPr lang="es-MX" dirty="0"/>
              <a:t>. </a:t>
            </a:r>
            <a:endParaRPr lang="en-US" dirty="0"/>
          </a:p>
        </p:txBody>
      </p:sp>
    </p:spTree>
    <p:extLst>
      <p:ext uri="{BB962C8B-B14F-4D97-AF65-F5344CB8AC3E}">
        <p14:creationId xmlns:p14="http://schemas.microsoft.com/office/powerpoint/2010/main" val="259600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a:bodyPr>
          <a:lstStyle/>
          <a:p>
            <a:r>
              <a:rPr lang="es-MX" dirty="0"/>
              <a:t>Primero no sabíamos cómo insertar coordenadas correctas para las estaciones (las primeras se cargaron de un .</a:t>
            </a:r>
            <a:r>
              <a:rPr lang="es-MX" dirty="0" err="1"/>
              <a:t>csv</a:t>
            </a:r>
            <a:r>
              <a:rPr lang="es-MX" dirty="0"/>
              <a:t>) que se registren, investigando descubrimos que se puede agregar un ‘</a:t>
            </a:r>
            <a:r>
              <a:rPr lang="es-MX" dirty="0" err="1"/>
              <a:t>Gmap</a:t>
            </a:r>
            <a:r>
              <a:rPr lang="es-MX" dirty="0"/>
              <a:t>’, donde se pueden poner marcadores, polígonos, rutas y direcciones.</a:t>
            </a:r>
          </a:p>
          <a:p>
            <a:r>
              <a:rPr lang="es-MX" dirty="0"/>
              <a:t>Usamos el </a:t>
            </a:r>
            <a:r>
              <a:rPr lang="es-MX" dirty="0" err="1"/>
              <a:t>Gmap</a:t>
            </a:r>
            <a:r>
              <a:rPr lang="es-MX" dirty="0"/>
              <a:t> para seleccionar de forma sencilla la ubicación de la estación.</a:t>
            </a:r>
            <a:endParaRPr lang="en-US" dirty="0"/>
          </a:p>
        </p:txBody>
      </p:sp>
    </p:spTree>
    <p:extLst>
      <p:ext uri="{BB962C8B-B14F-4D97-AF65-F5344CB8AC3E}">
        <p14:creationId xmlns:p14="http://schemas.microsoft.com/office/powerpoint/2010/main" val="45379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viajes</a:t>
            </a:r>
            <a:endParaRPr lang="en-US" dirty="0"/>
          </a:p>
        </p:txBody>
      </p:sp>
    </p:spTree>
    <p:extLst>
      <p:ext uri="{BB962C8B-B14F-4D97-AF65-F5344CB8AC3E}">
        <p14:creationId xmlns:p14="http://schemas.microsoft.com/office/powerpoint/2010/main" val="58522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459ED7-1461-4A69-BD27-B42AC5442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78" y="490323"/>
            <a:ext cx="12870071" cy="6411220"/>
          </a:xfrm>
          <a:prstGeom prst="rect">
            <a:avLst/>
          </a:prstGeom>
        </p:spPr>
      </p:pic>
      <p:cxnSp>
        <p:nvCxnSpPr>
          <p:cNvPr id="6" name="Straight Arrow Connector 5">
            <a:extLst>
              <a:ext uri="{FF2B5EF4-FFF2-40B4-BE49-F238E27FC236}">
                <a16:creationId xmlns:a16="http://schemas.microsoft.com/office/drawing/2014/main" id="{E47B5A78-8A80-4BF5-860C-F8776304BDB5}"/>
              </a:ext>
            </a:extLst>
          </p:cNvPr>
          <p:cNvCxnSpPr/>
          <p:nvPr/>
        </p:nvCxnSpPr>
        <p:spPr>
          <a:xfrm>
            <a:off x="3831771" y="5399881"/>
            <a:ext cx="0" cy="18723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597FB6-3A54-4930-A3CD-14B36FC822D6}"/>
              </a:ext>
            </a:extLst>
          </p:cNvPr>
          <p:cNvSpPr txBox="1"/>
          <p:nvPr/>
        </p:nvSpPr>
        <p:spPr>
          <a:xfrm>
            <a:off x="2895600" y="7598228"/>
            <a:ext cx="1872342" cy="369332"/>
          </a:xfrm>
          <a:prstGeom prst="rect">
            <a:avLst/>
          </a:prstGeom>
          <a:noFill/>
        </p:spPr>
        <p:txBody>
          <a:bodyPr wrap="square" rtlCol="0">
            <a:spAutoFit/>
          </a:bodyPr>
          <a:lstStyle/>
          <a:p>
            <a:r>
              <a:rPr lang="es-MX" dirty="0"/>
              <a:t>Datos del viaje.</a:t>
            </a:r>
          </a:p>
        </p:txBody>
      </p:sp>
      <p:sp>
        <p:nvSpPr>
          <p:cNvPr id="8" name="TextBox 7">
            <a:extLst>
              <a:ext uri="{FF2B5EF4-FFF2-40B4-BE49-F238E27FC236}">
                <a16:creationId xmlns:a16="http://schemas.microsoft.com/office/drawing/2014/main" id="{46960D9C-4C53-422D-919D-F634630374DE}"/>
              </a:ext>
            </a:extLst>
          </p:cNvPr>
          <p:cNvSpPr txBox="1"/>
          <p:nvPr/>
        </p:nvSpPr>
        <p:spPr>
          <a:xfrm>
            <a:off x="13999029" y="490322"/>
            <a:ext cx="4626418" cy="2677656"/>
          </a:xfrm>
          <a:prstGeom prst="rect">
            <a:avLst/>
          </a:prstGeom>
          <a:noFill/>
        </p:spPr>
        <p:txBody>
          <a:bodyPr wrap="square" rtlCol="0">
            <a:spAutoFit/>
          </a:bodyPr>
          <a:lstStyle/>
          <a:p>
            <a:r>
              <a:rPr lang="es-MX" sz="2400" dirty="0"/>
              <a:t>Se tienen 3 tablas: la de usuarios estaciones y viajes, las primeras 2 sirven como referencia en el momento de registrar un viaje.</a:t>
            </a:r>
          </a:p>
          <a:p>
            <a:endParaRPr lang="es-MX" sz="2400" dirty="0"/>
          </a:p>
          <a:p>
            <a:r>
              <a:rPr lang="es-MX" sz="2400" dirty="0">
                <a:solidFill>
                  <a:srgbClr val="FF0000"/>
                </a:solidFill>
              </a:rPr>
              <a:t>Los viajes sirven como aristas de un grafo.</a:t>
            </a:r>
            <a:endParaRPr lang="en-US" sz="2400" dirty="0">
              <a:solidFill>
                <a:srgbClr val="FF0000"/>
              </a:solidFill>
            </a:endParaRPr>
          </a:p>
        </p:txBody>
      </p:sp>
    </p:spTree>
    <p:extLst>
      <p:ext uri="{BB962C8B-B14F-4D97-AF65-F5344CB8AC3E}">
        <p14:creationId xmlns:p14="http://schemas.microsoft.com/office/powerpoint/2010/main" val="276243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06925-65C9-4A4B-813A-DF1FF4ABD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871" y="1092127"/>
            <a:ext cx="12155596" cy="5915851"/>
          </a:xfrm>
          <a:prstGeom prst="rect">
            <a:avLst/>
          </a:prstGeom>
        </p:spPr>
      </p:pic>
      <p:sp>
        <p:nvSpPr>
          <p:cNvPr id="6" name="TextBox 5">
            <a:extLst>
              <a:ext uri="{FF2B5EF4-FFF2-40B4-BE49-F238E27FC236}">
                <a16:creationId xmlns:a16="http://schemas.microsoft.com/office/drawing/2014/main" id="{3BD4DD81-6B3D-4D2C-81E8-386525FC88F7}"/>
              </a:ext>
            </a:extLst>
          </p:cNvPr>
          <p:cNvSpPr txBox="1"/>
          <p:nvPr/>
        </p:nvSpPr>
        <p:spPr>
          <a:xfrm>
            <a:off x="3285898" y="7768644"/>
            <a:ext cx="12627428" cy="1938992"/>
          </a:xfrm>
          <a:prstGeom prst="rect">
            <a:avLst/>
          </a:prstGeom>
          <a:noFill/>
        </p:spPr>
        <p:txBody>
          <a:bodyPr wrap="square" rtlCol="0">
            <a:spAutoFit/>
          </a:bodyPr>
          <a:lstStyle/>
          <a:p>
            <a:r>
              <a:rPr lang="es-MX" sz="2400" dirty="0"/>
              <a:t>Al igual que en las otras secciones, se pueden consultar los datos de un viaje haciendo doble </a:t>
            </a:r>
            <a:r>
              <a:rPr lang="es-MX" sz="2400" dirty="0" err="1"/>
              <a:t>click</a:t>
            </a:r>
            <a:r>
              <a:rPr lang="es-MX" sz="2400" dirty="0"/>
              <a:t> en la celda del viaje deseado.</a:t>
            </a:r>
          </a:p>
          <a:p>
            <a:endParaRPr lang="es-MX" sz="2400" dirty="0"/>
          </a:p>
          <a:p>
            <a:r>
              <a:rPr lang="es-MX" sz="2400" dirty="0"/>
              <a:t>Se pueden modificar los datos de un viaje, eliminar un viaje  y crear uno nuevo a partir del ya existente.</a:t>
            </a:r>
            <a:endParaRPr lang="en-US" sz="2400" dirty="0"/>
          </a:p>
        </p:txBody>
      </p:sp>
    </p:spTree>
    <p:extLst>
      <p:ext uri="{BB962C8B-B14F-4D97-AF65-F5344CB8AC3E}">
        <p14:creationId xmlns:p14="http://schemas.microsoft.com/office/powerpoint/2010/main" val="276956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6" name="Content Placeholder 5">
            <a:extLst>
              <a:ext uri="{FF2B5EF4-FFF2-40B4-BE49-F238E27FC236}">
                <a16:creationId xmlns:a16="http://schemas.microsoft.com/office/drawing/2014/main" id="{3B0E7B3F-5508-4FF8-9DD4-985143149FD1}"/>
              </a:ext>
            </a:extLst>
          </p:cNvPr>
          <p:cNvSpPr>
            <a:spLocks noGrp="1"/>
          </p:cNvSpPr>
          <p:nvPr>
            <p:ph idx="1"/>
          </p:nvPr>
        </p:nvSpPr>
        <p:spPr/>
        <p:txBody>
          <a:bodyPr/>
          <a:lstStyle/>
          <a:p>
            <a:r>
              <a:rPr lang="es-MX" dirty="0"/>
              <a:t>Al principio el registro de un viaje no se registraba porque el formato en el que se introducía la fecha  y tiempo en la BD no era correcto, después de investigar en internet supimos el formato correcto para insertar desde </a:t>
            </a:r>
            <a:r>
              <a:rPr lang="es-MX" dirty="0" err="1"/>
              <a:t>c#</a:t>
            </a:r>
            <a:r>
              <a:rPr lang="es-MX" dirty="0"/>
              <a:t> a </a:t>
            </a:r>
            <a:r>
              <a:rPr lang="es-MX" dirty="0" err="1"/>
              <a:t>MySql</a:t>
            </a:r>
            <a:r>
              <a:rPr lang="es-MX" dirty="0"/>
              <a:t>.</a:t>
            </a:r>
          </a:p>
          <a:p>
            <a:r>
              <a:rPr lang="en-US" dirty="0"/>
              <a:t>Para </a:t>
            </a:r>
            <a:r>
              <a:rPr lang="es-MX" dirty="0"/>
              <a:t>mostrar el tiempo y fecha fue un poco engorroso, ya que hay que extraer por separado cada campo del tipo de dato DATETIME de </a:t>
            </a:r>
            <a:r>
              <a:rPr lang="es-MX" dirty="0" err="1"/>
              <a:t>MySql</a:t>
            </a:r>
            <a:r>
              <a:rPr lang="es-MX" dirty="0"/>
              <a:t>.</a:t>
            </a:r>
          </a:p>
        </p:txBody>
      </p:sp>
    </p:spTree>
    <p:extLst>
      <p:ext uri="{BB962C8B-B14F-4D97-AF65-F5344CB8AC3E}">
        <p14:creationId xmlns:p14="http://schemas.microsoft.com/office/powerpoint/2010/main" val="198667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rutas</a:t>
            </a:r>
            <a:endParaRPr lang="en-US" dirty="0"/>
          </a:p>
        </p:txBody>
      </p:sp>
    </p:spTree>
    <p:extLst>
      <p:ext uri="{BB962C8B-B14F-4D97-AF65-F5344CB8AC3E}">
        <p14:creationId xmlns:p14="http://schemas.microsoft.com/office/powerpoint/2010/main" val="218770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9F70A-A312-46DC-8CE9-8F7FD0FCE165}"/>
              </a:ext>
            </a:extLst>
          </p:cNvPr>
          <p:cNvSpPr>
            <a:spLocks noGrp="1"/>
          </p:cNvSpPr>
          <p:nvPr>
            <p:ph type="title"/>
          </p:nvPr>
        </p:nvSpPr>
        <p:spPr>
          <a:xfrm>
            <a:off x="1319794" y="4356155"/>
            <a:ext cx="16559636" cy="2087455"/>
          </a:xfrm>
        </p:spPr>
        <p:txBody>
          <a:bodyPr/>
          <a:lstStyle/>
          <a:p>
            <a:pPr algn="ctr"/>
            <a:r>
              <a:rPr lang="es-MX" dirty="0"/>
              <a:t>Cargado de la base de datos</a:t>
            </a:r>
            <a:endParaRPr lang="en-US" dirty="0"/>
          </a:p>
        </p:txBody>
      </p:sp>
    </p:spTree>
    <p:extLst>
      <p:ext uri="{BB962C8B-B14F-4D97-AF65-F5344CB8AC3E}">
        <p14:creationId xmlns:p14="http://schemas.microsoft.com/office/powerpoint/2010/main" val="238835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CD255B-C205-41E6-9CBF-02380095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61" y="689324"/>
            <a:ext cx="12917703" cy="6373114"/>
          </a:xfrm>
          <a:prstGeom prst="rect">
            <a:avLst/>
          </a:prstGeom>
        </p:spPr>
      </p:pic>
      <p:sp>
        <p:nvSpPr>
          <p:cNvPr id="5" name="TextBox 4">
            <a:extLst>
              <a:ext uri="{FF2B5EF4-FFF2-40B4-BE49-F238E27FC236}">
                <a16:creationId xmlns:a16="http://schemas.microsoft.com/office/drawing/2014/main" id="{8718B0A2-5D39-4920-BC94-03E4BAE523AF}"/>
              </a:ext>
            </a:extLst>
          </p:cNvPr>
          <p:cNvSpPr txBox="1"/>
          <p:nvPr/>
        </p:nvSpPr>
        <p:spPr>
          <a:xfrm>
            <a:off x="957943" y="7228114"/>
            <a:ext cx="4397828" cy="923330"/>
          </a:xfrm>
          <a:prstGeom prst="rect">
            <a:avLst/>
          </a:prstGeom>
          <a:noFill/>
        </p:spPr>
        <p:txBody>
          <a:bodyPr wrap="square" rtlCol="0">
            <a:spAutoFit/>
          </a:bodyPr>
          <a:lstStyle/>
          <a:p>
            <a:r>
              <a:rPr lang="es-MX" dirty="0"/>
              <a:t>Se tiene un mapa donde se pueden ver todas las estaciones registradas en la base de datos.</a:t>
            </a:r>
            <a:endParaRPr lang="en-US" dirty="0"/>
          </a:p>
        </p:txBody>
      </p:sp>
      <p:sp>
        <p:nvSpPr>
          <p:cNvPr id="6" name="Right Brace 5">
            <a:extLst>
              <a:ext uri="{FF2B5EF4-FFF2-40B4-BE49-F238E27FC236}">
                <a16:creationId xmlns:a16="http://schemas.microsoft.com/office/drawing/2014/main" id="{13F44362-0189-40CB-9A72-1432C42B76CF}"/>
              </a:ext>
            </a:extLst>
          </p:cNvPr>
          <p:cNvSpPr/>
          <p:nvPr/>
        </p:nvSpPr>
        <p:spPr>
          <a:xfrm>
            <a:off x="13527314" y="1219200"/>
            <a:ext cx="435429" cy="418068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450521BD-AE50-4746-B395-6035AC4B5452}"/>
              </a:ext>
            </a:extLst>
          </p:cNvPr>
          <p:cNvSpPr txBox="1"/>
          <p:nvPr/>
        </p:nvSpPr>
        <p:spPr>
          <a:xfrm>
            <a:off x="14412685" y="3091543"/>
            <a:ext cx="2293257" cy="646331"/>
          </a:xfrm>
          <a:prstGeom prst="rect">
            <a:avLst/>
          </a:prstGeom>
          <a:noFill/>
        </p:spPr>
        <p:txBody>
          <a:bodyPr wrap="square" rtlCol="0">
            <a:spAutoFit/>
          </a:bodyPr>
          <a:lstStyle/>
          <a:p>
            <a:r>
              <a:rPr lang="es-MX" dirty="0"/>
              <a:t>Datos de la creación de la ruta.</a:t>
            </a:r>
            <a:endParaRPr lang="en-US" dirty="0"/>
          </a:p>
        </p:txBody>
      </p:sp>
    </p:spTree>
    <p:extLst>
      <p:ext uri="{BB962C8B-B14F-4D97-AF65-F5344CB8AC3E}">
        <p14:creationId xmlns:p14="http://schemas.microsoft.com/office/powerpoint/2010/main" val="250502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F12DF-8B17-4E78-B248-EAA0607AD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229" y="373844"/>
            <a:ext cx="10994572" cy="5026037"/>
          </a:xfrm>
          <a:prstGeom prst="rect">
            <a:avLst/>
          </a:prstGeom>
        </p:spPr>
      </p:pic>
      <p:sp>
        <p:nvSpPr>
          <p:cNvPr id="4" name="TextBox 3">
            <a:extLst>
              <a:ext uri="{FF2B5EF4-FFF2-40B4-BE49-F238E27FC236}">
                <a16:creationId xmlns:a16="http://schemas.microsoft.com/office/drawing/2014/main" id="{10AF2703-CD05-48F6-B31B-2E9965401B5C}"/>
              </a:ext>
            </a:extLst>
          </p:cNvPr>
          <p:cNvSpPr txBox="1"/>
          <p:nvPr/>
        </p:nvSpPr>
        <p:spPr>
          <a:xfrm>
            <a:off x="195943" y="638629"/>
            <a:ext cx="6792686" cy="923330"/>
          </a:xfrm>
          <a:prstGeom prst="rect">
            <a:avLst/>
          </a:prstGeom>
          <a:noFill/>
        </p:spPr>
        <p:txBody>
          <a:bodyPr wrap="square" rtlCol="0">
            <a:spAutoFit/>
          </a:bodyPr>
          <a:lstStyle/>
          <a:p>
            <a:r>
              <a:rPr lang="es-MX" dirty="0"/>
              <a:t>Para comenzar con la creación de una ruta, basta con hacer </a:t>
            </a:r>
            <a:r>
              <a:rPr lang="es-MX" dirty="0" err="1"/>
              <a:t>click</a:t>
            </a:r>
            <a:r>
              <a:rPr lang="es-MX" dirty="0"/>
              <a:t> sobre alguna estación en el mapa, después se muestran las conexiones (aristas) de esa estación y se aña de la estación a los nodos de la ruta.</a:t>
            </a:r>
            <a:endParaRPr lang="en-US" dirty="0"/>
          </a:p>
        </p:txBody>
      </p:sp>
      <p:pic>
        <p:nvPicPr>
          <p:cNvPr id="6" name="Picture 5">
            <a:extLst>
              <a:ext uri="{FF2B5EF4-FFF2-40B4-BE49-F238E27FC236}">
                <a16:creationId xmlns:a16="http://schemas.microsoft.com/office/drawing/2014/main" id="{97997C82-CE61-47FE-8519-E73621F5F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3" y="5638799"/>
            <a:ext cx="9522685" cy="4787119"/>
          </a:xfrm>
          <a:prstGeom prst="rect">
            <a:avLst/>
          </a:prstGeom>
        </p:spPr>
      </p:pic>
      <p:sp>
        <p:nvSpPr>
          <p:cNvPr id="7" name="TextBox 6">
            <a:extLst>
              <a:ext uri="{FF2B5EF4-FFF2-40B4-BE49-F238E27FC236}">
                <a16:creationId xmlns:a16="http://schemas.microsoft.com/office/drawing/2014/main" id="{354ADCA7-0A2D-4602-932C-4A9CA6BB8315}"/>
              </a:ext>
            </a:extLst>
          </p:cNvPr>
          <p:cNvSpPr txBox="1"/>
          <p:nvPr/>
        </p:nvSpPr>
        <p:spPr>
          <a:xfrm>
            <a:off x="10297886" y="6555030"/>
            <a:ext cx="6422571" cy="2031325"/>
          </a:xfrm>
          <a:prstGeom prst="rect">
            <a:avLst/>
          </a:prstGeom>
          <a:noFill/>
        </p:spPr>
        <p:txBody>
          <a:bodyPr wrap="square" rtlCol="0">
            <a:spAutoFit/>
          </a:bodyPr>
          <a:lstStyle/>
          <a:p>
            <a:r>
              <a:rPr lang="es-MX" dirty="0"/>
              <a:t>Al seleccionar la siguiente estación, se dibuja la ruta en el mapa y se muestran las conexiones de la última estación añadida.</a:t>
            </a:r>
          </a:p>
          <a:p>
            <a:endParaRPr lang="es-MX" dirty="0"/>
          </a:p>
          <a:p>
            <a:r>
              <a:rPr lang="es-MX" dirty="0"/>
              <a:t>Sólo se guarda la ruta en la base de datos si tiene nombre y más de 2 estaciones registradas como nodos.</a:t>
            </a:r>
          </a:p>
          <a:p>
            <a:endParaRPr lang="es-MX" dirty="0"/>
          </a:p>
          <a:p>
            <a:r>
              <a:rPr lang="es-MX" dirty="0"/>
              <a:t>También se muestra la distancia acumulada de la ruta.</a:t>
            </a:r>
            <a:endParaRPr lang="en-US" dirty="0"/>
          </a:p>
        </p:txBody>
      </p:sp>
    </p:spTree>
    <p:extLst>
      <p:ext uri="{BB962C8B-B14F-4D97-AF65-F5344CB8AC3E}">
        <p14:creationId xmlns:p14="http://schemas.microsoft.com/office/powerpoint/2010/main" val="329352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lnSpcReduction="10000"/>
          </a:bodyPr>
          <a:lstStyle/>
          <a:p>
            <a:r>
              <a:rPr lang="es-MX" dirty="0"/>
              <a:t>Fue tardado y algo confuso programar la creación de las rutas, ya que primero había que mostrar las conexiones del último nodo en la lista de la ruta, después había que verificar que el siguiente nodo seleccionado tuviera una conexión con el nodo anterior.</a:t>
            </a:r>
          </a:p>
          <a:p>
            <a:r>
              <a:rPr lang="es-MX" dirty="0"/>
              <a:t>Afortunadamente </a:t>
            </a:r>
            <a:r>
              <a:rPr lang="es-MX" dirty="0" err="1"/>
              <a:t>Gmap</a:t>
            </a:r>
            <a:r>
              <a:rPr lang="es-MX" dirty="0"/>
              <a:t> tiene una forma sencilla de agregar rutas y de calcular su distancia entre todos los puntos.</a:t>
            </a:r>
          </a:p>
          <a:p>
            <a:r>
              <a:rPr lang="es-MX" dirty="0"/>
              <a:t>Primero queríamos mostrar todas las conexiones de todas las estaciones, pero terminamos descartando esta idea ya que el mapa se volvía ilegible por tantas líneas tan pegadas entre si, además de que el programa se volvía muy lento por todo lo que tenía que dibujar en el mapa.</a:t>
            </a:r>
            <a:endParaRPr lang="en-US" dirty="0"/>
          </a:p>
        </p:txBody>
      </p:sp>
    </p:spTree>
    <p:extLst>
      <p:ext uri="{BB962C8B-B14F-4D97-AF65-F5344CB8AC3E}">
        <p14:creationId xmlns:p14="http://schemas.microsoft.com/office/powerpoint/2010/main" val="820656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FF75-B186-49FF-86C5-92AF3B092B79}"/>
              </a:ext>
            </a:extLst>
          </p:cNvPr>
          <p:cNvSpPr>
            <a:spLocks noGrp="1"/>
          </p:cNvSpPr>
          <p:nvPr>
            <p:ph type="title"/>
          </p:nvPr>
        </p:nvSpPr>
        <p:spPr>
          <a:xfrm>
            <a:off x="1319946" y="4356153"/>
            <a:ext cx="16559332" cy="2087455"/>
          </a:xfrm>
        </p:spPr>
        <p:txBody>
          <a:bodyPr/>
          <a:lstStyle/>
          <a:p>
            <a:pPr algn="ctr"/>
            <a:r>
              <a:rPr lang="es-MX" dirty="0"/>
              <a:t>Algoritmo de ordenamiento </a:t>
            </a:r>
            <a:r>
              <a:rPr lang="es-MX" dirty="0" err="1"/>
              <a:t>QuickSort</a:t>
            </a:r>
            <a:endParaRPr lang="en-US" dirty="0"/>
          </a:p>
        </p:txBody>
      </p:sp>
    </p:spTree>
    <p:extLst>
      <p:ext uri="{BB962C8B-B14F-4D97-AF65-F5344CB8AC3E}">
        <p14:creationId xmlns:p14="http://schemas.microsoft.com/office/powerpoint/2010/main" val="1696974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48854-4496-4248-B0C9-B1B2D77E6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7" y="214578"/>
            <a:ext cx="4050831" cy="4671411"/>
          </a:xfrm>
          <a:prstGeom prst="rect">
            <a:avLst/>
          </a:prstGeom>
        </p:spPr>
      </p:pic>
      <p:pic>
        <p:nvPicPr>
          <p:cNvPr id="5" name="Picture 4">
            <a:extLst>
              <a:ext uri="{FF2B5EF4-FFF2-40B4-BE49-F238E27FC236}">
                <a16:creationId xmlns:a16="http://schemas.microsoft.com/office/drawing/2014/main" id="{656CE447-8990-4D6B-90DC-B2311FFD5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64" y="214578"/>
            <a:ext cx="3768099" cy="4726091"/>
          </a:xfrm>
          <a:prstGeom prst="rect">
            <a:avLst/>
          </a:prstGeom>
        </p:spPr>
      </p:pic>
      <p:pic>
        <p:nvPicPr>
          <p:cNvPr id="7" name="Picture 6">
            <a:extLst>
              <a:ext uri="{FF2B5EF4-FFF2-40B4-BE49-F238E27FC236}">
                <a16:creationId xmlns:a16="http://schemas.microsoft.com/office/drawing/2014/main" id="{E70A8295-1997-4924-9C2D-E5387B3D2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6714" y="214578"/>
            <a:ext cx="3768099" cy="4671411"/>
          </a:xfrm>
          <a:prstGeom prst="rect">
            <a:avLst/>
          </a:prstGeom>
        </p:spPr>
      </p:pic>
      <p:sp>
        <p:nvSpPr>
          <p:cNvPr id="8" name="TextBox 7">
            <a:extLst>
              <a:ext uri="{FF2B5EF4-FFF2-40B4-BE49-F238E27FC236}">
                <a16:creationId xmlns:a16="http://schemas.microsoft.com/office/drawing/2014/main" id="{3EA4FDC1-78AA-440E-8938-1645A818945B}"/>
              </a:ext>
            </a:extLst>
          </p:cNvPr>
          <p:cNvSpPr txBox="1"/>
          <p:nvPr/>
        </p:nvSpPr>
        <p:spPr>
          <a:xfrm>
            <a:off x="5421084" y="7117814"/>
            <a:ext cx="8881157" cy="1938992"/>
          </a:xfrm>
          <a:prstGeom prst="rect">
            <a:avLst/>
          </a:prstGeom>
          <a:noFill/>
        </p:spPr>
        <p:txBody>
          <a:bodyPr wrap="square" rtlCol="0">
            <a:spAutoFit/>
          </a:bodyPr>
          <a:lstStyle/>
          <a:p>
            <a:r>
              <a:rPr lang="es-MX" sz="2400" dirty="0"/>
              <a:t>Se pueden ordenar las rutas por 3 atributos: fecha (más nuevo a más viejo), distancia (mayor a menor) y una segunda distancia (menor a mayor).</a:t>
            </a:r>
          </a:p>
          <a:p>
            <a:endParaRPr lang="es-MX" sz="2400" dirty="0"/>
          </a:p>
          <a:p>
            <a:r>
              <a:rPr lang="es-MX" sz="2400" dirty="0"/>
              <a:t>El algoritmo de ordenamiento usado es </a:t>
            </a:r>
            <a:r>
              <a:rPr lang="es-MX" sz="2400" dirty="0" err="1"/>
              <a:t>QuickSort</a:t>
            </a:r>
            <a:r>
              <a:rPr lang="es-MX" sz="2400" dirty="0"/>
              <a:t>.</a:t>
            </a:r>
            <a:endParaRPr lang="en-US" sz="2400" dirty="0"/>
          </a:p>
        </p:txBody>
      </p:sp>
      <p:sp>
        <p:nvSpPr>
          <p:cNvPr id="9" name="TextBox 8">
            <a:extLst>
              <a:ext uri="{FF2B5EF4-FFF2-40B4-BE49-F238E27FC236}">
                <a16:creationId xmlns:a16="http://schemas.microsoft.com/office/drawing/2014/main" id="{C319FFFC-187F-4258-98C3-A7A92A707500}"/>
              </a:ext>
            </a:extLst>
          </p:cNvPr>
          <p:cNvSpPr txBox="1"/>
          <p:nvPr/>
        </p:nvSpPr>
        <p:spPr>
          <a:xfrm>
            <a:off x="435427" y="4940669"/>
            <a:ext cx="3768099" cy="646331"/>
          </a:xfrm>
          <a:prstGeom prst="rect">
            <a:avLst/>
          </a:prstGeom>
          <a:noFill/>
        </p:spPr>
        <p:txBody>
          <a:bodyPr wrap="square" rtlCol="0">
            <a:spAutoFit/>
          </a:bodyPr>
          <a:lstStyle/>
          <a:p>
            <a:r>
              <a:rPr lang="es-MX" dirty="0"/>
              <a:t>Ordenamiento por fecha (más nuevo a más viejo)</a:t>
            </a:r>
            <a:endParaRPr lang="en-US" dirty="0"/>
          </a:p>
        </p:txBody>
      </p:sp>
      <p:sp>
        <p:nvSpPr>
          <p:cNvPr id="10" name="TextBox 9">
            <a:extLst>
              <a:ext uri="{FF2B5EF4-FFF2-40B4-BE49-F238E27FC236}">
                <a16:creationId xmlns:a16="http://schemas.microsoft.com/office/drawing/2014/main" id="{34985A24-180B-4FAB-BA4E-F37DC0267785}"/>
              </a:ext>
            </a:extLst>
          </p:cNvPr>
          <p:cNvSpPr txBox="1"/>
          <p:nvPr/>
        </p:nvSpPr>
        <p:spPr>
          <a:xfrm>
            <a:off x="6965263" y="4940669"/>
            <a:ext cx="3768099" cy="646331"/>
          </a:xfrm>
          <a:prstGeom prst="rect">
            <a:avLst/>
          </a:prstGeom>
          <a:noFill/>
        </p:spPr>
        <p:txBody>
          <a:bodyPr wrap="square" rtlCol="0">
            <a:spAutoFit/>
          </a:bodyPr>
          <a:lstStyle/>
          <a:p>
            <a:r>
              <a:rPr lang="es-MX" dirty="0"/>
              <a:t>Ordenamiento por distancia ( mayor a menor)</a:t>
            </a:r>
            <a:endParaRPr lang="en-US" dirty="0"/>
          </a:p>
        </p:txBody>
      </p:sp>
      <p:sp>
        <p:nvSpPr>
          <p:cNvPr id="11" name="TextBox 10">
            <a:extLst>
              <a:ext uri="{FF2B5EF4-FFF2-40B4-BE49-F238E27FC236}">
                <a16:creationId xmlns:a16="http://schemas.microsoft.com/office/drawing/2014/main" id="{D3D4914E-01BA-47F8-A937-B99F660E722C}"/>
              </a:ext>
            </a:extLst>
          </p:cNvPr>
          <p:cNvSpPr txBox="1"/>
          <p:nvPr/>
        </p:nvSpPr>
        <p:spPr>
          <a:xfrm>
            <a:off x="13986713" y="4940668"/>
            <a:ext cx="3768099" cy="646331"/>
          </a:xfrm>
          <a:prstGeom prst="rect">
            <a:avLst/>
          </a:prstGeom>
          <a:noFill/>
        </p:spPr>
        <p:txBody>
          <a:bodyPr wrap="square" rtlCol="0">
            <a:spAutoFit/>
          </a:bodyPr>
          <a:lstStyle/>
          <a:p>
            <a:r>
              <a:rPr lang="es-MX" dirty="0"/>
              <a:t>Ordenamiento por  distancia (menor a mayor)</a:t>
            </a:r>
            <a:endParaRPr lang="en-US" dirty="0"/>
          </a:p>
        </p:txBody>
      </p:sp>
    </p:spTree>
    <p:extLst>
      <p:ext uri="{BB962C8B-B14F-4D97-AF65-F5344CB8AC3E}">
        <p14:creationId xmlns:p14="http://schemas.microsoft.com/office/powerpoint/2010/main" val="100585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a:bodyPr>
          <a:lstStyle/>
          <a:p>
            <a:r>
              <a:rPr lang="es-MX" dirty="0"/>
              <a:t>No fue difícil aplicar Quicksort a la lista de rutas que se tienen, aunque nos equivocamos en las condiciones y al principio mostraba los datos al revés.</a:t>
            </a:r>
          </a:p>
          <a:p>
            <a:r>
              <a:rPr lang="es-MX" dirty="0"/>
              <a:t>Los cambios en el orden se hacen sobre una copia de la tabla original de la base de datos, ya que cambiar directamente la base de datos significaría mucho tiempo de cómputo y posibles errores al mover los datos de </a:t>
            </a:r>
            <a:r>
              <a:rPr lang="es-MX"/>
              <a:t>la tabla.</a:t>
            </a:r>
            <a:endParaRPr lang="en-US" dirty="0"/>
          </a:p>
        </p:txBody>
      </p:sp>
    </p:spTree>
    <p:extLst>
      <p:ext uri="{BB962C8B-B14F-4D97-AF65-F5344CB8AC3E}">
        <p14:creationId xmlns:p14="http://schemas.microsoft.com/office/powerpoint/2010/main" val="336247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30D55-7A02-42D9-8839-EF395F48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192" y="209091"/>
            <a:ext cx="6775560" cy="4329612"/>
          </a:xfrm>
          <a:prstGeom prst="rect">
            <a:avLst/>
          </a:prstGeom>
        </p:spPr>
      </p:pic>
      <p:pic>
        <p:nvPicPr>
          <p:cNvPr id="6" name="Picture 5">
            <a:extLst>
              <a:ext uri="{FF2B5EF4-FFF2-40B4-BE49-F238E27FC236}">
                <a16:creationId xmlns:a16="http://schemas.microsoft.com/office/drawing/2014/main" id="{2B2BC9A3-F347-4101-B6ED-2E17A0B9F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23" y="4887788"/>
            <a:ext cx="5999868" cy="4832577"/>
          </a:xfrm>
          <a:prstGeom prst="rect">
            <a:avLst/>
          </a:prstGeom>
        </p:spPr>
      </p:pic>
      <p:sp>
        <p:nvSpPr>
          <p:cNvPr id="7" name="TextBox 6">
            <a:extLst>
              <a:ext uri="{FF2B5EF4-FFF2-40B4-BE49-F238E27FC236}">
                <a16:creationId xmlns:a16="http://schemas.microsoft.com/office/drawing/2014/main" id="{2C81E074-34D9-4B7B-BB30-52AAEFA447CC}"/>
              </a:ext>
            </a:extLst>
          </p:cNvPr>
          <p:cNvSpPr txBox="1"/>
          <p:nvPr/>
        </p:nvSpPr>
        <p:spPr>
          <a:xfrm>
            <a:off x="919322" y="829073"/>
            <a:ext cx="10899842" cy="2862322"/>
          </a:xfrm>
          <a:prstGeom prst="rect">
            <a:avLst/>
          </a:prstGeom>
          <a:noFill/>
        </p:spPr>
        <p:txBody>
          <a:bodyPr wrap="square" rtlCol="0">
            <a:spAutoFit/>
          </a:bodyPr>
          <a:lstStyle/>
          <a:p>
            <a:r>
              <a:rPr lang="es-MX" sz="3600" dirty="0"/>
              <a:t>Se hicieron 2 programas para cargar la base de datos, el primero en </a:t>
            </a:r>
            <a:r>
              <a:rPr lang="es-MX" sz="3600" dirty="0" err="1"/>
              <a:t>c++</a:t>
            </a:r>
            <a:r>
              <a:rPr lang="es-MX" sz="3600" dirty="0"/>
              <a:t> y el segundo en c#.</a:t>
            </a:r>
          </a:p>
          <a:p>
            <a:endParaRPr lang="es-MX" sz="3600" dirty="0"/>
          </a:p>
          <a:p>
            <a:r>
              <a:rPr lang="es-MX" sz="3600" dirty="0"/>
              <a:t>El primero está en inglés porque es como acostumbro programar, así que la mayoría del código está en inglés.</a:t>
            </a:r>
            <a:endParaRPr lang="en-US" sz="3600" dirty="0"/>
          </a:p>
        </p:txBody>
      </p:sp>
      <p:sp>
        <p:nvSpPr>
          <p:cNvPr id="8" name="TextBox 7">
            <a:extLst>
              <a:ext uri="{FF2B5EF4-FFF2-40B4-BE49-F238E27FC236}">
                <a16:creationId xmlns:a16="http://schemas.microsoft.com/office/drawing/2014/main" id="{890B5300-AFB6-49CB-B1BE-409B262459B6}"/>
              </a:ext>
            </a:extLst>
          </p:cNvPr>
          <p:cNvSpPr txBox="1"/>
          <p:nvPr/>
        </p:nvSpPr>
        <p:spPr>
          <a:xfrm>
            <a:off x="7636020" y="6000372"/>
            <a:ext cx="9512517" cy="3970318"/>
          </a:xfrm>
          <a:prstGeom prst="rect">
            <a:avLst/>
          </a:prstGeom>
          <a:noFill/>
        </p:spPr>
        <p:txBody>
          <a:bodyPr wrap="square" rtlCol="0">
            <a:spAutoFit/>
          </a:bodyPr>
          <a:lstStyle/>
          <a:p>
            <a:r>
              <a:rPr lang="es-MX" sz="3600" dirty="0"/>
              <a:t>La opción de artistas es para insertar en la base de datos conexiones únicas entre dos estaciones.</a:t>
            </a:r>
          </a:p>
          <a:p>
            <a:endParaRPr lang="es-MX" sz="3600" dirty="0"/>
          </a:p>
          <a:p>
            <a:r>
              <a:rPr lang="es-MX" sz="3600" dirty="0"/>
              <a:t>Puede haber varios viajes (conexiones) entre 2 puntos del mapa, con que exista 1 quiere decir que hay una conexión entre ambas estaciones (vértices de un grafo)</a:t>
            </a:r>
            <a:endParaRPr lang="en-US" sz="3600" dirty="0"/>
          </a:p>
        </p:txBody>
      </p:sp>
      <p:cxnSp>
        <p:nvCxnSpPr>
          <p:cNvPr id="10" name="Straight Arrow Connector 9">
            <a:extLst>
              <a:ext uri="{FF2B5EF4-FFF2-40B4-BE49-F238E27FC236}">
                <a16:creationId xmlns:a16="http://schemas.microsoft.com/office/drawing/2014/main" id="{9A34D891-F3EA-4253-9736-1EA0E9F4AF19}"/>
              </a:ext>
            </a:extLst>
          </p:cNvPr>
          <p:cNvCxnSpPr/>
          <p:nvPr/>
        </p:nvCxnSpPr>
        <p:spPr>
          <a:xfrm>
            <a:off x="5628791" y="6610763"/>
            <a:ext cx="2007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2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lnSpcReduction="10000"/>
          </a:bodyPr>
          <a:lstStyle/>
          <a:p>
            <a:r>
              <a:rPr lang="es-MX" dirty="0"/>
              <a:t>Lo complicado de esta sección fue insertar las fechas desde el .</a:t>
            </a:r>
            <a:r>
              <a:rPr lang="es-MX" dirty="0" err="1"/>
              <a:t>csv</a:t>
            </a:r>
            <a:r>
              <a:rPr lang="es-MX" dirty="0"/>
              <a:t> a la base de datos, ya que al principio no se insertaron con el formato correcto y en la base de datos aparecían fechas como ‘00/</a:t>
            </a:r>
            <a:r>
              <a:rPr lang="es-MX" dirty="0" err="1"/>
              <a:t>jan</a:t>
            </a:r>
            <a:r>
              <a:rPr lang="es-MX" dirty="0"/>
              <a:t>/0000’ en todos los registros.</a:t>
            </a:r>
          </a:p>
          <a:p>
            <a:r>
              <a:rPr lang="es-MX" dirty="0"/>
              <a:t>Otro de los problemas que surgieron fue las ortografía en los comandos de inserción de datos, algunas comillas fueron omitidas en los comandos y se insertaban datos incorrectos.</a:t>
            </a:r>
          </a:p>
          <a:p>
            <a:r>
              <a:rPr lang="es-MX" dirty="0"/>
              <a:t>Lo aprendido fue insertar datos desde un .</a:t>
            </a:r>
            <a:r>
              <a:rPr lang="es-MX" dirty="0" err="1"/>
              <a:t>csv</a:t>
            </a:r>
            <a:r>
              <a:rPr lang="es-MX" dirty="0"/>
              <a:t> a una base de datos </a:t>
            </a:r>
            <a:r>
              <a:rPr lang="es-MX" dirty="0" err="1"/>
              <a:t>MySql</a:t>
            </a:r>
            <a:r>
              <a:rPr lang="es-MX" dirty="0"/>
              <a:t> usando </a:t>
            </a:r>
            <a:r>
              <a:rPr lang="es-MX" dirty="0" err="1"/>
              <a:t>c++</a:t>
            </a:r>
            <a:r>
              <a:rPr lang="es-MX" dirty="0"/>
              <a:t> y c#; descubrimos que </a:t>
            </a:r>
            <a:r>
              <a:rPr lang="es-MX" dirty="0" err="1"/>
              <a:t>c#</a:t>
            </a:r>
            <a:r>
              <a:rPr lang="es-MX" dirty="0"/>
              <a:t> es más sencillo para separar e insertar los datos en la BD que en </a:t>
            </a:r>
            <a:r>
              <a:rPr lang="es-MX" dirty="0" err="1"/>
              <a:t>c++</a:t>
            </a:r>
            <a:r>
              <a:rPr lang="es-MX" dirty="0"/>
              <a:t>, ya que tiene más herramientas para la conversión de fechas.</a:t>
            </a:r>
            <a:endParaRPr lang="en-US" dirty="0"/>
          </a:p>
        </p:txBody>
      </p:sp>
    </p:spTree>
    <p:extLst>
      <p:ext uri="{BB962C8B-B14F-4D97-AF65-F5344CB8AC3E}">
        <p14:creationId xmlns:p14="http://schemas.microsoft.com/office/powerpoint/2010/main" val="81428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usuarios</a:t>
            </a:r>
            <a:endParaRPr lang="en-US" dirty="0"/>
          </a:p>
        </p:txBody>
      </p:sp>
    </p:spTree>
    <p:extLst>
      <p:ext uri="{BB962C8B-B14F-4D97-AF65-F5344CB8AC3E}">
        <p14:creationId xmlns:p14="http://schemas.microsoft.com/office/powerpoint/2010/main" val="39246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8F398-73E8-41CD-9252-BD92D736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81" y="1280425"/>
            <a:ext cx="12887961" cy="7270542"/>
          </a:xfrm>
          <a:prstGeom prst="rect">
            <a:avLst/>
          </a:prstGeom>
        </p:spPr>
      </p:pic>
      <p:cxnSp>
        <p:nvCxnSpPr>
          <p:cNvPr id="6" name="Straight Arrow Connector 5">
            <a:extLst>
              <a:ext uri="{FF2B5EF4-FFF2-40B4-BE49-F238E27FC236}">
                <a16:creationId xmlns:a16="http://schemas.microsoft.com/office/drawing/2014/main" id="{5713F950-3023-4C24-B2D6-77653BB0E5D9}"/>
              </a:ext>
            </a:extLst>
          </p:cNvPr>
          <p:cNvCxnSpPr/>
          <p:nvPr/>
        </p:nvCxnSpPr>
        <p:spPr>
          <a:xfrm>
            <a:off x="12910457" y="5704114"/>
            <a:ext cx="18288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70B48CB-1E22-486D-92F0-EC9C281257DC}"/>
              </a:ext>
            </a:extLst>
          </p:cNvPr>
          <p:cNvSpPr txBox="1"/>
          <p:nvPr/>
        </p:nvSpPr>
        <p:spPr>
          <a:xfrm>
            <a:off x="14909992" y="5519448"/>
            <a:ext cx="1897552" cy="369332"/>
          </a:xfrm>
          <a:prstGeom prst="rect">
            <a:avLst/>
          </a:prstGeom>
          <a:noFill/>
        </p:spPr>
        <p:txBody>
          <a:bodyPr wrap="square" rtlCol="0">
            <a:spAutoFit/>
          </a:bodyPr>
          <a:lstStyle/>
          <a:p>
            <a:r>
              <a:rPr lang="es-MX" dirty="0"/>
              <a:t>Tabla de usuarios</a:t>
            </a:r>
            <a:endParaRPr lang="en-US" dirty="0"/>
          </a:p>
        </p:txBody>
      </p:sp>
      <p:cxnSp>
        <p:nvCxnSpPr>
          <p:cNvPr id="9" name="Straight Arrow Connector 8">
            <a:extLst>
              <a:ext uri="{FF2B5EF4-FFF2-40B4-BE49-F238E27FC236}">
                <a16:creationId xmlns:a16="http://schemas.microsoft.com/office/drawing/2014/main" id="{1FEA690A-358D-4D5A-9E00-A1031EC77840}"/>
              </a:ext>
            </a:extLst>
          </p:cNvPr>
          <p:cNvCxnSpPr>
            <a:cxnSpLocks/>
          </p:cNvCxnSpPr>
          <p:nvPr/>
        </p:nvCxnSpPr>
        <p:spPr>
          <a:xfrm flipV="1">
            <a:off x="11389895" y="1556084"/>
            <a:ext cx="2434962" cy="38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29361C-A6E9-49DA-B8EA-7ED1729B3FA0}"/>
              </a:ext>
            </a:extLst>
          </p:cNvPr>
          <p:cNvSpPr txBox="1"/>
          <p:nvPr/>
        </p:nvSpPr>
        <p:spPr>
          <a:xfrm>
            <a:off x="14068926" y="1280425"/>
            <a:ext cx="2738618" cy="369332"/>
          </a:xfrm>
          <a:prstGeom prst="rect">
            <a:avLst/>
          </a:prstGeom>
          <a:noFill/>
        </p:spPr>
        <p:txBody>
          <a:bodyPr wrap="square" rtlCol="0">
            <a:spAutoFit/>
          </a:bodyPr>
          <a:lstStyle/>
          <a:p>
            <a:r>
              <a:rPr lang="es-MX" dirty="0"/>
              <a:t>Buscar un usuario por ID</a:t>
            </a:r>
            <a:endParaRPr lang="en-US" dirty="0"/>
          </a:p>
        </p:txBody>
      </p:sp>
      <p:cxnSp>
        <p:nvCxnSpPr>
          <p:cNvPr id="13" name="Straight Arrow Connector 12">
            <a:extLst>
              <a:ext uri="{FF2B5EF4-FFF2-40B4-BE49-F238E27FC236}">
                <a16:creationId xmlns:a16="http://schemas.microsoft.com/office/drawing/2014/main" id="{FE1192D6-A343-4B52-B738-B47961FD6E0A}"/>
              </a:ext>
            </a:extLst>
          </p:cNvPr>
          <p:cNvCxnSpPr/>
          <p:nvPr/>
        </p:nvCxnSpPr>
        <p:spPr>
          <a:xfrm>
            <a:off x="8133347" y="8550967"/>
            <a:ext cx="0" cy="544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643D61-D2A5-4299-AC8C-3BBB79CAB20E}"/>
              </a:ext>
            </a:extLst>
          </p:cNvPr>
          <p:cNvSpPr txBox="1"/>
          <p:nvPr/>
        </p:nvSpPr>
        <p:spPr>
          <a:xfrm>
            <a:off x="7668125" y="9160042"/>
            <a:ext cx="2294019" cy="1200329"/>
          </a:xfrm>
          <a:prstGeom prst="rect">
            <a:avLst/>
          </a:prstGeom>
          <a:noFill/>
        </p:spPr>
        <p:txBody>
          <a:bodyPr wrap="square" rtlCol="0">
            <a:spAutoFit/>
          </a:bodyPr>
          <a:lstStyle/>
          <a:p>
            <a:r>
              <a:rPr lang="es-MX" dirty="0"/>
              <a:t>Número de ‘hoja’ en la tabla.</a:t>
            </a:r>
          </a:p>
          <a:p>
            <a:r>
              <a:rPr lang="en-US" dirty="0"/>
              <a:t>*</a:t>
            </a:r>
            <a:r>
              <a:rPr lang="es-MX" dirty="0"/>
              <a:t>la tabla muestra 100 resultados a la vez.</a:t>
            </a:r>
          </a:p>
        </p:txBody>
      </p:sp>
    </p:spTree>
    <p:extLst>
      <p:ext uri="{BB962C8B-B14F-4D97-AF65-F5344CB8AC3E}">
        <p14:creationId xmlns:p14="http://schemas.microsoft.com/office/powerpoint/2010/main" val="120055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9C76F-CDBD-4C2F-9E38-397A9937B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205" y="2744013"/>
            <a:ext cx="9386813" cy="5311735"/>
          </a:xfrm>
          <a:prstGeom prst="rect">
            <a:avLst/>
          </a:prstGeom>
        </p:spPr>
      </p:pic>
      <p:cxnSp>
        <p:nvCxnSpPr>
          <p:cNvPr id="5" name="Straight Arrow Connector 4">
            <a:extLst>
              <a:ext uri="{FF2B5EF4-FFF2-40B4-BE49-F238E27FC236}">
                <a16:creationId xmlns:a16="http://schemas.microsoft.com/office/drawing/2014/main" id="{DE40D759-FCFD-46AE-9368-CA43B9883C18}"/>
              </a:ext>
            </a:extLst>
          </p:cNvPr>
          <p:cNvCxnSpPr/>
          <p:nvPr/>
        </p:nvCxnSpPr>
        <p:spPr>
          <a:xfrm flipV="1">
            <a:off x="7213600" y="2307771"/>
            <a:ext cx="1161143" cy="26561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CACFE98-968C-4190-9F84-6F54BB31D0AC}"/>
              </a:ext>
            </a:extLst>
          </p:cNvPr>
          <p:cNvCxnSpPr/>
          <p:nvPr/>
        </p:nvCxnSpPr>
        <p:spPr>
          <a:xfrm flipH="1">
            <a:off x="3976914" y="6081892"/>
            <a:ext cx="2249715" cy="52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CAC40EA-183C-42B2-9EEF-607990145375}"/>
              </a:ext>
            </a:extLst>
          </p:cNvPr>
          <p:cNvCxnSpPr/>
          <p:nvPr/>
        </p:nvCxnSpPr>
        <p:spPr>
          <a:xfrm flipH="1">
            <a:off x="4223657" y="6822528"/>
            <a:ext cx="2002972" cy="5370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471E24C-5C1F-44EE-8F24-E53C53B15C0D}"/>
              </a:ext>
            </a:extLst>
          </p:cNvPr>
          <p:cNvCxnSpPr/>
          <p:nvPr/>
        </p:nvCxnSpPr>
        <p:spPr>
          <a:xfrm>
            <a:off x="6226629" y="8055748"/>
            <a:ext cx="0" cy="957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757A04-7812-4418-9347-7E3FABA319C5}"/>
              </a:ext>
            </a:extLst>
          </p:cNvPr>
          <p:cNvSpPr txBox="1"/>
          <p:nvPr/>
        </p:nvSpPr>
        <p:spPr>
          <a:xfrm>
            <a:off x="8505371" y="2047821"/>
            <a:ext cx="2438400" cy="369332"/>
          </a:xfrm>
          <a:prstGeom prst="rect">
            <a:avLst/>
          </a:prstGeom>
          <a:noFill/>
        </p:spPr>
        <p:txBody>
          <a:bodyPr wrap="square" rtlCol="0">
            <a:spAutoFit/>
          </a:bodyPr>
          <a:lstStyle/>
          <a:p>
            <a:r>
              <a:rPr lang="es-MX" dirty="0"/>
              <a:t>Nombre del usuario</a:t>
            </a:r>
            <a:endParaRPr lang="en-US" dirty="0"/>
          </a:p>
        </p:txBody>
      </p:sp>
      <p:sp>
        <p:nvSpPr>
          <p:cNvPr id="13" name="TextBox 12">
            <a:extLst>
              <a:ext uri="{FF2B5EF4-FFF2-40B4-BE49-F238E27FC236}">
                <a16:creationId xmlns:a16="http://schemas.microsoft.com/office/drawing/2014/main" id="{E0C4E8FF-8DC3-4B40-94D0-9289D2AA651C}"/>
              </a:ext>
            </a:extLst>
          </p:cNvPr>
          <p:cNvSpPr txBox="1"/>
          <p:nvPr/>
        </p:nvSpPr>
        <p:spPr>
          <a:xfrm>
            <a:off x="1625600" y="6259507"/>
            <a:ext cx="2249715" cy="646331"/>
          </a:xfrm>
          <a:prstGeom prst="rect">
            <a:avLst/>
          </a:prstGeom>
          <a:noFill/>
        </p:spPr>
        <p:txBody>
          <a:bodyPr wrap="square" rtlCol="0">
            <a:spAutoFit/>
          </a:bodyPr>
          <a:lstStyle/>
          <a:p>
            <a:r>
              <a:rPr lang="es-MX" dirty="0"/>
              <a:t>Género (masculino/femenino)</a:t>
            </a:r>
            <a:endParaRPr lang="en-US" dirty="0"/>
          </a:p>
        </p:txBody>
      </p:sp>
      <p:sp>
        <p:nvSpPr>
          <p:cNvPr id="14" name="TextBox 13">
            <a:extLst>
              <a:ext uri="{FF2B5EF4-FFF2-40B4-BE49-F238E27FC236}">
                <a16:creationId xmlns:a16="http://schemas.microsoft.com/office/drawing/2014/main" id="{3CA06FEF-66A2-477A-BEFE-31B4531D1A84}"/>
              </a:ext>
            </a:extLst>
          </p:cNvPr>
          <p:cNvSpPr txBox="1"/>
          <p:nvPr/>
        </p:nvSpPr>
        <p:spPr>
          <a:xfrm>
            <a:off x="1828801" y="7359556"/>
            <a:ext cx="2148114" cy="369332"/>
          </a:xfrm>
          <a:prstGeom prst="rect">
            <a:avLst/>
          </a:prstGeom>
          <a:noFill/>
        </p:spPr>
        <p:txBody>
          <a:bodyPr wrap="square" rtlCol="0">
            <a:spAutoFit/>
          </a:bodyPr>
          <a:lstStyle/>
          <a:p>
            <a:r>
              <a:rPr lang="es-MX" dirty="0"/>
              <a:t>Año de nacimiento</a:t>
            </a:r>
            <a:endParaRPr lang="en-US" dirty="0"/>
          </a:p>
        </p:txBody>
      </p:sp>
      <p:sp>
        <p:nvSpPr>
          <p:cNvPr id="15" name="TextBox 14">
            <a:extLst>
              <a:ext uri="{FF2B5EF4-FFF2-40B4-BE49-F238E27FC236}">
                <a16:creationId xmlns:a16="http://schemas.microsoft.com/office/drawing/2014/main" id="{D0E9EE5C-A5E2-4BB5-96C0-4DA963D0EEF2}"/>
              </a:ext>
            </a:extLst>
          </p:cNvPr>
          <p:cNvSpPr txBox="1"/>
          <p:nvPr/>
        </p:nvSpPr>
        <p:spPr>
          <a:xfrm>
            <a:off x="4513943" y="9109718"/>
            <a:ext cx="4339769" cy="1200329"/>
          </a:xfrm>
          <a:prstGeom prst="rect">
            <a:avLst/>
          </a:prstGeom>
          <a:noFill/>
        </p:spPr>
        <p:txBody>
          <a:bodyPr wrap="square" rtlCol="0">
            <a:spAutoFit/>
          </a:bodyPr>
          <a:lstStyle/>
          <a:p>
            <a:r>
              <a:rPr lang="es-MX" dirty="0"/>
              <a:t>Registra</a:t>
            </a:r>
            <a:r>
              <a:rPr lang="en-US" dirty="0"/>
              <a:t> a un nuevo </a:t>
            </a:r>
            <a:r>
              <a:rPr lang="es-MX" dirty="0"/>
              <a:t>usuario.</a:t>
            </a:r>
          </a:p>
          <a:p>
            <a:r>
              <a:rPr lang="es-MX" dirty="0"/>
              <a:t>El id se genera automáticamente, colocando al usuario al final de la tabla (en la última ‘hoja’ de la tabla)</a:t>
            </a:r>
          </a:p>
        </p:txBody>
      </p:sp>
    </p:spTree>
    <p:extLst>
      <p:ext uri="{BB962C8B-B14F-4D97-AF65-F5344CB8AC3E}">
        <p14:creationId xmlns:p14="http://schemas.microsoft.com/office/powerpoint/2010/main" val="96506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08A470-F300-40DB-A430-ADF479778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07" y="2524487"/>
            <a:ext cx="10683742" cy="5750787"/>
          </a:xfrm>
          <a:prstGeom prst="rect">
            <a:avLst/>
          </a:prstGeom>
        </p:spPr>
      </p:pic>
      <p:sp>
        <p:nvSpPr>
          <p:cNvPr id="4" name="TextBox 3">
            <a:extLst>
              <a:ext uri="{FF2B5EF4-FFF2-40B4-BE49-F238E27FC236}">
                <a16:creationId xmlns:a16="http://schemas.microsoft.com/office/drawing/2014/main" id="{1E4CE636-60BA-4C36-8661-DEDFEF57214F}"/>
              </a:ext>
            </a:extLst>
          </p:cNvPr>
          <p:cNvSpPr txBox="1"/>
          <p:nvPr/>
        </p:nvSpPr>
        <p:spPr>
          <a:xfrm>
            <a:off x="12115800" y="4061052"/>
            <a:ext cx="6219918" cy="2677656"/>
          </a:xfrm>
          <a:prstGeom prst="rect">
            <a:avLst/>
          </a:prstGeom>
          <a:noFill/>
        </p:spPr>
        <p:txBody>
          <a:bodyPr wrap="square" rtlCol="0">
            <a:spAutoFit/>
          </a:bodyPr>
          <a:lstStyle/>
          <a:p>
            <a:r>
              <a:rPr lang="es-MX" sz="2400" dirty="0"/>
              <a:t>Para modificar  a un usuario se  puede buscar la ID o hacer doble </a:t>
            </a:r>
            <a:r>
              <a:rPr lang="es-MX" sz="2400" dirty="0" err="1"/>
              <a:t>click</a:t>
            </a:r>
            <a:r>
              <a:rPr lang="es-MX" sz="2400" dirty="0"/>
              <a:t> sobre  el ID deseado.</a:t>
            </a:r>
          </a:p>
          <a:p>
            <a:endParaRPr lang="es-MX" sz="2400" dirty="0"/>
          </a:p>
          <a:p>
            <a:r>
              <a:rPr lang="es-MX" sz="2400" dirty="0"/>
              <a:t>Después se presiona el botón de ‘modificar’.</a:t>
            </a:r>
          </a:p>
          <a:p>
            <a:endParaRPr lang="es-MX" sz="2400" dirty="0"/>
          </a:p>
          <a:p>
            <a:r>
              <a:rPr lang="es-MX" sz="2400" dirty="0"/>
              <a:t>Si se presiona ‘nuevo’ se va a crear un usuario con los mismos datos pero un ID diferente</a:t>
            </a:r>
            <a:endParaRPr lang="en-US" sz="2400" dirty="0"/>
          </a:p>
        </p:txBody>
      </p:sp>
    </p:spTree>
    <p:extLst>
      <p:ext uri="{BB962C8B-B14F-4D97-AF65-F5344CB8AC3E}">
        <p14:creationId xmlns:p14="http://schemas.microsoft.com/office/powerpoint/2010/main" val="424547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a:bodyPr>
          <a:lstStyle/>
          <a:p>
            <a:r>
              <a:rPr lang="es-MX" dirty="0"/>
              <a:t>Lo complicado de esta sección fue modificar los datos ya existentes.</a:t>
            </a:r>
          </a:p>
          <a:p>
            <a:r>
              <a:rPr lang="es-MX" dirty="0"/>
              <a:t>La ortografía en los comandos fue otro problema frecuente en los comandos, seguido faltaban comas, comillas o paréntesis, por lo que la inserción y consulta de datos fallaban.</a:t>
            </a:r>
          </a:p>
          <a:p>
            <a:r>
              <a:rPr lang="es-MX" dirty="0"/>
              <a:t>También cambiamos la forma de asignar el ID, primero el ID era igual al número de registros, pero si se eliminan registros y se vuelven a crear otros, entonces va a haber problemas con el ID; la solución que tomamos fue generar el ID a partir del último ID en la tabla de usuarios, se toma y se aumenta.</a:t>
            </a:r>
            <a:endParaRPr lang="en-US" dirty="0"/>
          </a:p>
        </p:txBody>
      </p:sp>
    </p:spTree>
    <p:extLst>
      <p:ext uri="{BB962C8B-B14F-4D97-AF65-F5344CB8AC3E}">
        <p14:creationId xmlns:p14="http://schemas.microsoft.com/office/powerpoint/2010/main" val="4251675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1202</Words>
  <Application>Microsoft Office PowerPoint</Application>
  <PresentationFormat>Custom</PresentationFormat>
  <Paragraphs>85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Manual de proyecto</vt:lpstr>
      <vt:lpstr>Cargado de la base de datos</vt:lpstr>
      <vt:lpstr>PowerPoint Presentation</vt:lpstr>
      <vt:lpstr>Conclusión</vt:lpstr>
      <vt:lpstr>Sección de usuarios</vt:lpstr>
      <vt:lpstr>PowerPoint Presentation</vt:lpstr>
      <vt:lpstr>PowerPoint Presentation</vt:lpstr>
      <vt:lpstr>PowerPoint Presentation</vt:lpstr>
      <vt:lpstr>Conclusión</vt:lpstr>
      <vt:lpstr>Sección de estaciones</vt:lpstr>
      <vt:lpstr>PowerPoint Presentation</vt:lpstr>
      <vt:lpstr>PowerPoint Presentation</vt:lpstr>
      <vt:lpstr>PowerPoint Presentation</vt:lpstr>
      <vt:lpstr>Conclusión</vt:lpstr>
      <vt:lpstr>Sección de viajes</vt:lpstr>
      <vt:lpstr>PowerPoint Presentation</vt:lpstr>
      <vt:lpstr>PowerPoint Presentation</vt:lpstr>
      <vt:lpstr>Conclusión</vt:lpstr>
      <vt:lpstr>Sección de rutas</vt:lpstr>
      <vt:lpstr>PowerPoint Presentation</vt:lpstr>
      <vt:lpstr>PowerPoint Presentation</vt:lpstr>
      <vt:lpstr>Conclusión</vt:lpstr>
      <vt:lpstr>Algoritmo de ordenamiento QuickSort</vt:lpstr>
      <vt:lpstr>PowerPoint Presentation</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proyecto</dc:title>
  <dc:creator>Paula</dc:creator>
  <cp:lastModifiedBy>Paula</cp:lastModifiedBy>
  <cp:revision>12</cp:revision>
  <dcterms:created xsi:type="dcterms:W3CDTF">2019-11-25T04:22:00Z</dcterms:created>
  <dcterms:modified xsi:type="dcterms:W3CDTF">2019-11-25T06:53:30Z</dcterms:modified>
</cp:coreProperties>
</file>