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57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2AA582-D24F-408A-BD36-4C90D9BC285D}">
  <a:tblStyle styleId="{6D2AA582-D24F-408A-BD36-4C90D9BC28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5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4d74165c2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4d74165c2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584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66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054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228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f2133e7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f2133e7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15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266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21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858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809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753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90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112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892008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IMPETUS Programming L</a:t>
            </a:r>
            <a:r>
              <a:rPr lang="en-US" dirty="0"/>
              <a:t>a</a:t>
            </a:r>
            <a:r>
              <a:rPr lang="en" dirty="0"/>
              <a:t>nguage 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93308" y="3229481"/>
            <a:ext cx="6998780" cy="800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Purushothama Shathappa, Praneeth Kumar Reddy Kotha, Rahul Ghanghas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A9988"/>
                </a:solidFill>
              </a:rPr>
              <a:t>Semantics</a:t>
            </a:r>
            <a:endParaRPr b="1" dirty="0">
              <a:solidFill>
                <a:srgbClr val="1A9988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69A02-654F-397D-1AA7-10A6C7BA6778}"/>
              </a:ext>
            </a:extLst>
          </p:cNvPr>
          <p:cNvSpPr txBox="1"/>
          <p:nvPr/>
        </p:nvSpPr>
        <p:spPr>
          <a:xfrm>
            <a:off x="727649" y="1899889"/>
            <a:ext cx="73215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Giving meaning to the parse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Symbol table Data Structure</a:t>
            </a:r>
          </a:p>
          <a:p>
            <a:pPr lvl="1"/>
            <a:r>
              <a:rPr lang="en-US" dirty="0"/>
              <a:t>               - [(Identifier, Value, Type)]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O/P – Execution of I/P file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F958CC-AA97-3380-B014-3C6BC9188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679993"/>
              </p:ext>
            </p:extLst>
          </p:nvPr>
        </p:nvGraphicFramePr>
        <p:xfrm>
          <a:off x="1363231" y="2950369"/>
          <a:ext cx="6417538" cy="192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947">
                  <a:extLst>
                    <a:ext uri="{9D8B030D-6E8A-4147-A177-3AD203B41FA5}">
                      <a16:colId xmlns:a16="http://schemas.microsoft.com/office/drawing/2014/main" val="1306363731"/>
                    </a:ext>
                  </a:extLst>
                </a:gridCol>
                <a:gridCol w="3737242">
                  <a:extLst>
                    <a:ext uri="{9D8B030D-6E8A-4147-A177-3AD203B41FA5}">
                      <a16:colId xmlns:a16="http://schemas.microsoft.com/office/drawing/2014/main" val="201509553"/>
                    </a:ext>
                  </a:extLst>
                </a:gridCol>
                <a:gridCol w="1446349">
                  <a:extLst>
                    <a:ext uri="{9D8B030D-6E8A-4147-A177-3AD203B41FA5}">
                      <a16:colId xmlns:a16="http://schemas.microsoft.com/office/drawing/2014/main" val="3281805867"/>
                    </a:ext>
                  </a:extLst>
                </a:gridCol>
              </a:tblGrid>
              <a:tr h="18608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89530"/>
                  </a:ext>
                </a:extLst>
              </a:tr>
              <a:tr h="186084">
                <a:tc>
                  <a:txBody>
                    <a:bodyPr/>
                    <a:lstStyle/>
                    <a:p>
                      <a:r>
                        <a:rPr lang="en-IN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400553"/>
                  </a:ext>
                </a:extLst>
              </a:tr>
              <a:tr h="186084">
                <a:tc>
                  <a:txBody>
                    <a:bodyPr/>
                    <a:lstStyle/>
                    <a:p>
                      <a:r>
                        <a:rPr lang="en-IN" sz="13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[10,20]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4994"/>
                  </a:ext>
                </a:extLst>
              </a:tr>
              <a:tr h="1060680">
                <a:tc>
                  <a:txBody>
                    <a:bodyPr/>
                    <a:lstStyle/>
                    <a:p>
                      <a:r>
                        <a:rPr lang="en-IN" sz="130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(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t_formal_parameter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t_id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 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t_formal_parameter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t_id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(y), 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t_formal_parameter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())),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t_body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t_command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t_statement_print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t_print_expr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t_add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t_id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 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t_id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(y)), 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t_print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())), 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t_command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())))</a:t>
                      </a:r>
                      <a:r>
                        <a:rPr lang="en-IN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06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84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A9988"/>
                </a:solidFill>
              </a:rPr>
              <a:t>MyProgram.py</a:t>
            </a:r>
            <a:endParaRPr b="1" dirty="0">
              <a:solidFill>
                <a:srgbClr val="1A9988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69A02-654F-397D-1AA7-10A6C7BA6778}"/>
              </a:ext>
            </a:extLst>
          </p:cNvPr>
          <p:cNvSpPr txBox="1"/>
          <p:nvPr/>
        </p:nvSpPr>
        <p:spPr>
          <a:xfrm>
            <a:off x="727650" y="1857903"/>
            <a:ext cx="41044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Open the terminal and enter below command</a:t>
            </a:r>
          </a:p>
          <a:p>
            <a:endParaRPr lang="en-US" dirty="0"/>
          </a:p>
          <a:p>
            <a:r>
              <a:rPr lang="en-US" dirty="0"/>
              <a:t>python MyProgram.py</a:t>
            </a:r>
          </a:p>
          <a:p>
            <a:endParaRPr lang="en-US" dirty="0"/>
          </a:p>
          <a:p>
            <a:r>
              <a:rPr lang="en-US" dirty="0"/>
              <a:t>Please enter file name from data dictionary .</a:t>
            </a:r>
            <a:r>
              <a:rPr lang="en-US" dirty="0" err="1"/>
              <a:t>ipt</a:t>
            </a:r>
            <a:r>
              <a:rPr lang="en-US" dirty="0"/>
              <a:t>:- application_1_prime_numbers.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CC206-F45E-79E9-6B19-74489722EB21}"/>
              </a:ext>
            </a:extLst>
          </p:cNvPr>
          <p:cNvSpPr txBox="1"/>
          <p:nvPr/>
        </p:nvSpPr>
        <p:spPr>
          <a:xfrm>
            <a:off x="727650" y="360528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Snapshot of the demonstration of the language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CCAFB-91B9-1E73-6FF1-73658811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590" y="1001068"/>
            <a:ext cx="3179559" cy="270372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79CBEAF-2AEC-701F-B213-BB2A1168A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26" y="3943676"/>
            <a:ext cx="5675311" cy="8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7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9988"/>
                </a:solidFill>
              </a:rPr>
              <a:t>Installation Demonstration</a:t>
            </a:r>
            <a:endParaRPr lang="en-US" b="1" dirty="0">
              <a:solidFill>
                <a:srgbClr val="1A9988"/>
              </a:solidFill>
            </a:endParaRPr>
          </a:p>
        </p:txBody>
      </p:sp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0A4156C-E9A8-469E-B8F1-62E15D42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63" y="2066730"/>
            <a:ext cx="3439488" cy="2249735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A0EE4C4-7075-3C99-86BA-7AE8EFE47B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331"/>
          <a:stretch/>
        </p:blipFill>
        <p:spPr>
          <a:xfrm>
            <a:off x="4949780" y="2031014"/>
            <a:ext cx="3363710" cy="22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9988"/>
                </a:solidFill>
              </a:rPr>
              <a:t>Future Scope</a:t>
            </a:r>
            <a:endParaRPr lang="en-US" b="1" dirty="0">
              <a:solidFill>
                <a:srgbClr val="1A9988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67BA4-DB41-8E17-E737-3FB89592B5A1}"/>
              </a:ext>
            </a:extLst>
          </p:cNvPr>
          <p:cNvSpPr txBox="1"/>
          <p:nvPr/>
        </p:nvSpPr>
        <p:spPr>
          <a:xfrm>
            <a:off x="826315" y="1954990"/>
            <a:ext cx="4572000" cy="2610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Advanced Data Structure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Defined Data types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Import Multiple files and functions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Multi-threading</a:t>
            </a:r>
          </a:p>
          <a:p>
            <a:pPr>
              <a:lnSpc>
                <a:spcPct val="200000"/>
              </a:lnSpc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2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800" y="1624454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Sample Code Demonstration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59927"/>
            <a:ext cx="384435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A9988"/>
                </a:solidFill>
              </a:rPr>
              <a:t>Language Features</a:t>
            </a:r>
            <a:endParaRPr b="1" dirty="0">
              <a:solidFill>
                <a:srgbClr val="1A9988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C8EDB2-644E-5FD9-8D90-2D8BFD796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962231"/>
              </p:ext>
            </p:extLst>
          </p:nvPr>
        </p:nvGraphicFramePr>
        <p:xfrm>
          <a:off x="2539295" y="1888857"/>
          <a:ext cx="4205454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98">
                  <a:extLst>
                    <a:ext uri="{9D8B030D-6E8A-4147-A177-3AD203B41FA5}">
                      <a16:colId xmlns:a16="http://schemas.microsoft.com/office/drawing/2014/main" val="728426778"/>
                    </a:ext>
                  </a:extLst>
                </a:gridCol>
                <a:gridCol w="2305356">
                  <a:extLst>
                    <a:ext uri="{9D8B030D-6E8A-4147-A177-3AD203B41FA5}">
                      <a16:colId xmlns:a16="http://schemas.microsoft.com/office/drawing/2014/main" val="996912291"/>
                    </a:ext>
                  </a:extLst>
                </a:gridCol>
              </a:tblGrid>
              <a:tr h="2783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97806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num, boolean,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77789"/>
                  </a:ext>
                </a:extLst>
              </a:tr>
              <a:tr h="298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Boolean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and, or,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297474"/>
                  </a:ext>
                </a:extLst>
              </a:tr>
              <a:tr h="298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Relational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&lt;, &gt;, &lt;=, &gt;=, ==, 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481926"/>
                  </a:ext>
                </a:extLst>
              </a:tr>
              <a:tr h="298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Arithmetic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-, /, *, (,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51097"/>
                  </a:ext>
                </a:extLst>
              </a:tr>
              <a:tr h="298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Assignment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3340"/>
                  </a:ext>
                </a:extLst>
              </a:tr>
              <a:tr h="298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Conditional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else, ternary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18189"/>
                  </a:ext>
                </a:extLst>
              </a:tr>
              <a:tr h="473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Looping Construct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traditional for and while loop, for in range(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1927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652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A9988"/>
                </a:solidFill>
              </a:rPr>
              <a:t>Language Features</a:t>
            </a:r>
            <a:endParaRPr b="1" dirty="0">
              <a:solidFill>
                <a:srgbClr val="1A998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55C2CA-B995-CA1A-EF59-29DF96CF5872}"/>
              </a:ext>
            </a:extLst>
          </p:cNvPr>
          <p:cNvSpPr txBox="1"/>
          <p:nvPr/>
        </p:nvSpPr>
        <p:spPr>
          <a:xfrm>
            <a:off x="725648" y="2020005"/>
            <a:ext cx="4559416" cy="2177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structure – Stack, Queue and List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 Concatenation operation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Variable Scope Checking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Type Checking during Parsing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71831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A9988"/>
                </a:solidFill>
              </a:rPr>
              <a:t>Grammar</a:t>
            </a:r>
            <a:endParaRPr b="1" dirty="0">
              <a:solidFill>
                <a:srgbClr val="1A9988"/>
              </a:solidFill>
            </a:endParaRPr>
          </a:p>
        </p:txBody>
      </p:sp>
      <p:pic>
        <p:nvPicPr>
          <p:cNvPr id="2" name="Picture 1" descr="A screenshot of a cell phone">
            <a:extLst>
              <a:ext uri="{FF2B5EF4-FFF2-40B4-BE49-F238E27FC236}">
                <a16:creationId xmlns:a16="http://schemas.microsoft.com/office/drawing/2014/main" id="{AE68A63F-4F03-7A20-9F05-30456727A6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21" b="3"/>
          <a:stretch/>
        </p:blipFill>
        <p:spPr>
          <a:xfrm>
            <a:off x="3357335" y="1371600"/>
            <a:ext cx="3880765" cy="336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1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A9988"/>
                </a:solidFill>
              </a:rPr>
              <a:t>Grammar</a:t>
            </a:r>
            <a:endParaRPr b="1" dirty="0">
              <a:solidFill>
                <a:srgbClr val="1A9988"/>
              </a:solidFill>
            </a:endParaRPr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78541BE-8208-18A7-90F5-E4FC9B249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8" b="1571"/>
          <a:stretch/>
        </p:blipFill>
        <p:spPr>
          <a:xfrm>
            <a:off x="1821694" y="1965616"/>
            <a:ext cx="2678999" cy="2396659"/>
          </a:xfrm>
          <a:prstGeom prst="rect">
            <a:avLst/>
          </a:prstGeom>
        </p:spPr>
      </p:pic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76FA5D0-F5C6-2076-3949-CF9902DF48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94" r="-5" b="12702"/>
          <a:stretch/>
        </p:blipFill>
        <p:spPr>
          <a:xfrm>
            <a:off x="4678062" y="1965616"/>
            <a:ext cx="2750389" cy="239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3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A9988"/>
                </a:solidFill>
              </a:rPr>
              <a:t>Grammar</a:t>
            </a:r>
            <a:endParaRPr b="1" dirty="0">
              <a:solidFill>
                <a:srgbClr val="1A9988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99A130-1A44-BDC5-B106-0F730486D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91" y="2036550"/>
            <a:ext cx="3575909" cy="2296885"/>
          </a:xfrm>
          <a:prstGeom prst="rect">
            <a:avLst/>
          </a:prstGeom>
        </p:spPr>
      </p:pic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1881EAC4-53C4-6700-3D71-2BEC87D09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546" y="2036550"/>
            <a:ext cx="3516261" cy="229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4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A9988"/>
                </a:solidFill>
              </a:rPr>
              <a:t>Compiler Design Process</a:t>
            </a:r>
            <a:endParaRPr b="1" dirty="0">
              <a:solidFill>
                <a:srgbClr val="1A9988"/>
              </a:solidFill>
            </a:endParaRPr>
          </a:p>
        </p:txBody>
      </p:sp>
      <p:sp>
        <p:nvSpPr>
          <p:cNvPr id="3" name="Snip Single Corner Rectangle 3">
            <a:extLst>
              <a:ext uri="{FF2B5EF4-FFF2-40B4-BE49-F238E27FC236}">
                <a16:creationId xmlns:a16="http://schemas.microsoft.com/office/drawing/2014/main" id="{CC1DD402-CF59-9EC6-1CD2-29A42A5D3353}"/>
              </a:ext>
            </a:extLst>
          </p:cNvPr>
          <p:cNvSpPr/>
          <p:nvPr/>
        </p:nvSpPr>
        <p:spPr>
          <a:xfrm>
            <a:off x="867995" y="1935497"/>
            <a:ext cx="1471730" cy="90054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file </a:t>
            </a:r>
          </a:p>
        </p:txBody>
      </p:sp>
      <p:sp>
        <p:nvSpPr>
          <p:cNvPr id="5" name="Snip Single Corner Rectangle 8">
            <a:extLst>
              <a:ext uri="{FF2B5EF4-FFF2-40B4-BE49-F238E27FC236}">
                <a16:creationId xmlns:a16="http://schemas.microsoft.com/office/drawing/2014/main" id="{512C392C-2B3D-D64A-FEE4-469D6E80B51F}"/>
              </a:ext>
            </a:extLst>
          </p:cNvPr>
          <p:cNvSpPr/>
          <p:nvPr/>
        </p:nvSpPr>
        <p:spPr>
          <a:xfrm>
            <a:off x="867995" y="3774481"/>
            <a:ext cx="1471730" cy="90054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FFC1B-0554-B757-437E-473799A7F174}"/>
              </a:ext>
            </a:extLst>
          </p:cNvPr>
          <p:cNvSpPr/>
          <p:nvPr/>
        </p:nvSpPr>
        <p:spPr>
          <a:xfrm>
            <a:off x="3778010" y="1935497"/>
            <a:ext cx="1939636" cy="90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38DB6A-7BC9-429F-B5DB-9C2D4724C26C}"/>
              </a:ext>
            </a:extLst>
          </p:cNvPr>
          <p:cNvSpPr/>
          <p:nvPr/>
        </p:nvSpPr>
        <p:spPr>
          <a:xfrm>
            <a:off x="3778010" y="3803844"/>
            <a:ext cx="1939636" cy="90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A4053-57EC-5ACA-70BB-EC42435F54C1}"/>
              </a:ext>
            </a:extLst>
          </p:cNvPr>
          <p:cNvSpPr/>
          <p:nvPr/>
        </p:nvSpPr>
        <p:spPr>
          <a:xfrm>
            <a:off x="6921236" y="2836043"/>
            <a:ext cx="1939636" cy="90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79F790-AD19-752E-3C0E-CB934AE33C4D}"/>
              </a:ext>
            </a:extLst>
          </p:cNvPr>
          <p:cNvCxnSpPr>
            <a:cxnSpLocks/>
          </p:cNvCxnSpPr>
          <p:nvPr/>
        </p:nvCxnSpPr>
        <p:spPr>
          <a:xfrm>
            <a:off x="2474257" y="2385770"/>
            <a:ext cx="1120426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9EE901-5383-015B-A498-448C8404F127}"/>
              </a:ext>
            </a:extLst>
          </p:cNvPr>
          <p:cNvCxnSpPr>
            <a:cxnSpLocks/>
          </p:cNvCxnSpPr>
          <p:nvPr/>
        </p:nvCxnSpPr>
        <p:spPr>
          <a:xfrm>
            <a:off x="5867789" y="2397169"/>
            <a:ext cx="903304" cy="43634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50BD65-E949-0D5B-B4F3-3AF91C97CAD3}"/>
              </a:ext>
            </a:extLst>
          </p:cNvPr>
          <p:cNvCxnSpPr>
            <a:cxnSpLocks/>
          </p:cNvCxnSpPr>
          <p:nvPr/>
        </p:nvCxnSpPr>
        <p:spPr>
          <a:xfrm flipH="1">
            <a:off x="5918457" y="3938259"/>
            <a:ext cx="852636" cy="444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F3BF3A-7690-89C9-85A0-01515CD24E36}"/>
              </a:ext>
            </a:extLst>
          </p:cNvPr>
          <p:cNvCxnSpPr>
            <a:cxnSpLocks/>
          </p:cNvCxnSpPr>
          <p:nvPr/>
        </p:nvCxnSpPr>
        <p:spPr>
          <a:xfrm flipH="1">
            <a:off x="2453066" y="4221458"/>
            <a:ext cx="1162808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BE8FD5-BB73-3768-50BA-A6D73ACBAAA1}"/>
              </a:ext>
            </a:extLst>
          </p:cNvPr>
          <p:cNvSpPr txBox="1"/>
          <p:nvPr/>
        </p:nvSpPr>
        <p:spPr>
          <a:xfrm rot="1411547">
            <a:off x="5962505" y="2203699"/>
            <a:ext cx="145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Tokens Generated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C4B366-9A28-2C2A-C50A-3E0319098E08}"/>
              </a:ext>
            </a:extLst>
          </p:cNvPr>
          <p:cNvSpPr txBox="1"/>
          <p:nvPr/>
        </p:nvSpPr>
        <p:spPr>
          <a:xfrm rot="19531129">
            <a:off x="5995192" y="4098680"/>
            <a:ext cx="145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 tree / AST Generated</a:t>
            </a:r>
          </a:p>
        </p:txBody>
      </p:sp>
    </p:spTree>
    <p:extLst>
      <p:ext uri="{BB962C8B-B14F-4D97-AF65-F5344CB8AC3E}">
        <p14:creationId xmlns:p14="http://schemas.microsoft.com/office/powerpoint/2010/main" val="19638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A9988"/>
                </a:solidFill>
              </a:rPr>
              <a:t>Lexer</a:t>
            </a:r>
            <a:endParaRPr b="1" dirty="0">
              <a:solidFill>
                <a:srgbClr val="1A9988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69A02-654F-397D-1AA7-10A6C7BA6778}"/>
              </a:ext>
            </a:extLst>
          </p:cNvPr>
          <p:cNvSpPr txBox="1"/>
          <p:nvPr/>
        </p:nvSpPr>
        <p:spPr>
          <a:xfrm>
            <a:off x="727649" y="1899889"/>
            <a:ext cx="7321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Lexer reads the characters from source program and groups them into lexemes (sequence of characters that “go together”). Each lexeme corresponds to a token.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45B4F-F4D5-F2AC-AF0E-9E6BE45269C3}"/>
              </a:ext>
            </a:extLst>
          </p:cNvPr>
          <p:cNvSpPr txBox="1"/>
          <p:nvPr/>
        </p:nvSpPr>
        <p:spPr>
          <a:xfrm>
            <a:off x="1468074" y="2513978"/>
            <a:ext cx="12164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Lexer Input: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AD709C-5D6A-1C14-6846-5073D5CE318E}"/>
              </a:ext>
            </a:extLst>
          </p:cNvPr>
          <p:cNvSpPr txBox="1"/>
          <p:nvPr/>
        </p:nvSpPr>
        <p:spPr>
          <a:xfrm>
            <a:off x="1468074" y="4017005"/>
            <a:ext cx="1312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Lexer 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BB0CD-9BD2-C431-F606-654131B9B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6" y="2604167"/>
            <a:ext cx="2692035" cy="1278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067EB9-AA75-C563-ADEF-D9F6B9A74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908" y="4462702"/>
            <a:ext cx="6971252" cy="43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6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A9988"/>
                </a:solidFill>
              </a:rPr>
              <a:t>Parser</a:t>
            </a:r>
            <a:endParaRPr b="1" dirty="0">
              <a:solidFill>
                <a:srgbClr val="1A9988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69A02-654F-397D-1AA7-10A6C7BA6778}"/>
              </a:ext>
            </a:extLst>
          </p:cNvPr>
          <p:cNvSpPr txBox="1"/>
          <p:nvPr/>
        </p:nvSpPr>
        <p:spPr>
          <a:xfrm>
            <a:off x="727649" y="1899889"/>
            <a:ext cx="7321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takes all the tokens one by one and constructs the parse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Symbol Table Data Structure and its Uses in Parser.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45B4F-F4D5-F2AC-AF0E-9E6BE45269C3}"/>
              </a:ext>
            </a:extLst>
          </p:cNvPr>
          <p:cNvSpPr txBox="1"/>
          <p:nvPr/>
        </p:nvSpPr>
        <p:spPr>
          <a:xfrm>
            <a:off x="1585519" y="2519482"/>
            <a:ext cx="14009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Symbol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AD709C-5D6A-1C14-6846-5073D5CE318E}"/>
              </a:ext>
            </a:extLst>
          </p:cNvPr>
          <p:cNvSpPr txBox="1"/>
          <p:nvPr/>
        </p:nvSpPr>
        <p:spPr>
          <a:xfrm>
            <a:off x="4970478" y="2465042"/>
            <a:ext cx="14009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Parser Output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40B6766-F0DB-12CB-6B6B-025BF5280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2724"/>
              </p:ext>
            </p:extLst>
          </p:nvPr>
        </p:nvGraphicFramePr>
        <p:xfrm>
          <a:off x="1258351" y="3061811"/>
          <a:ext cx="212241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662">
                  <a:extLst>
                    <a:ext uri="{9D8B030D-6E8A-4147-A177-3AD203B41FA5}">
                      <a16:colId xmlns:a16="http://schemas.microsoft.com/office/drawing/2014/main" val="1306363731"/>
                    </a:ext>
                  </a:extLst>
                </a:gridCol>
                <a:gridCol w="1086750">
                  <a:extLst>
                    <a:ext uri="{9D8B030D-6E8A-4147-A177-3AD203B41FA5}">
                      <a16:colId xmlns:a16="http://schemas.microsoft.com/office/drawing/2014/main" val="3281805867"/>
                    </a:ext>
                  </a:extLst>
                </a:gridCol>
              </a:tblGrid>
              <a:tr h="2212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89530"/>
                  </a:ext>
                </a:extLst>
              </a:tr>
              <a:tr h="221258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400553"/>
                  </a:ext>
                </a:extLst>
              </a:tr>
              <a:tr h="221258"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4994"/>
                  </a:ext>
                </a:extLst>
              </a:tr>
              <a:tr h="301131">
                <a:tc>
                  <a:txBody>
                    <a:bodyPr/>
                    <a:lstStyle/>
                    <a:p>
                      <a:r>
                        <a:rPr lang="en-IN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06580"/>
                  </a:ext>
                </a:extLst>
              </a:tr>
            </a:tbl>
          </a:graphicData>
        </a:graphic>
      </p:graphicFrame>
      <p:pic>
        <p:nvPicPr>
          <p:cNvPr id="3" name="Picture 2" descr="A map of the computer&#10;&#10;Description automatically generated">
            <a:extLst>
              <a:ext uri="{FF2B5EF4-FFF2-40B4-BE49-F238E27FC236}">
                <a16:creationId xmlns:a16="http://schemas.microsoft.com/office/drawing/2014/main" id="{892D9B39-C6CF-AB25-8B2C-15DBCBFA5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827" y="2772819"/>
            <a:ext cx="4664279" cy="22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9162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369</Words>
  <Application>Microsoft Office PowerPoint</Application>
  <PresentationFormat>On-screen Show (16:9)</PresentationFormat>
  <Paragraphs>87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Lato</vt:lpstr>
      <vt:lpstr>Arial</vt:lpstr>
      <vt:lpstr>Raleway</vt:lpstr>
      <vt:lpstr>Streamline</vt:lpstr>
      <vt:lpstr>IMPETUS Programming Language </vt:lpstr>
      <vt:lpstr>Language Features</vt:lpstr>
      <vt:lpstr>Language Features</vt:lpstr>
      <vt:lpstr>Grammar</vt:lpstr>
      <vt:lpstr>Grammar</vt:lpstr>
      <vt:lpstr>Grammar</vt:lpstr>
      <vt:lpstr>Compiler Design Process</vt:lpstr>
      <vt:lpstr>Lexer</vt:lpstr>
      <vt:lpstr>Parser</vt:lpstr>
      <vt:lpstr>Semantics</vt:lpstr>
      <vt:lpstr>MyProgram.py</vt:lpstr>
      <vt:lpstr>Installation Demonstration</vt:lpstr>
      <vt:lpstr>Future Scope</vt:lpstr>
      <vt:lpstr>Sample Code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a deep model to classify lung diseases</dc:title>
  <cp:lastModifiedBy>Rahul Ghanghas (Student)</cp:lastModifiedBy>
  <cp:revision>9</cp:revision>
  <dcterms:modified xsi:type="dcterms:W3CDTF">2023-04-29T06:24:15Z</dcterms:modified>
</cp:coreProperties>
</file>