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89" r:id="rId4"/>
    <p:sldId id="258" r:id="rId5"/>
    <p:sldId id="290" r:id="rId6"/>
    <p:sldId id="259" r:id="rId7"/>
    <p:sldId id="262" r:id="rId8"/>
    <p:sldId id="283" r:id="rId9"/>
    <p:sldId id="284" r:id="rId10"/>
    <p:sldId id="285" r:id="rId11"/>
    <p:sldId id="286" r:id="rId12"/>
    <p:sldId id="287" r:id="rId13"/>
    <p:sldId id="288" r:id="rId14"/>
    <p:sldId id="266" r:id="rId15"/>
    <p:sldId id="268" r:id="rId16"/>
    <p:sldId id="267" r:id="rId17"/>
    <p:sldId id="291" r:id="rId18"/>
    <p:sldId id="292" r:id="rId19"/>
    <p:sldId id="271" r:id="rId20"/>
    <p:sldId id="272" r:id="rId21"/>
    <p:sldId id="274" r:id="rId22"/>
    <p:sldId id="276" r:id="rId23"/>
    <p:sldId id="277" r:id="rId24"/>
  </p:sldIdLst>
  <p:sldSz cx="9144000" cy="5143500" type="screen16x9"/>
  <p:notesSz cx="6858000" cy="9144000"/>
  <p:embeddedFontLst>
    <p:embeddedFont>
      <p:font typeface="EB Garamond" panose="020B0604020202020204" charset="0"/>
      <p:regular r:id="rId26"/>
      <p:bold r:id="rId27"/>
      <p:italic r:id="rId28"/>
      <p:boldItalic r:id="rId29"/>
    </p:embeddedFont>
    <p:embeddedFont>
      <p:font typeface="EB Garamond Regular"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995025-BB12-4D37-9D37-0E0ED1CFBA5B}">
  <a:tblStyle styleId="{FE995025-BB12-4D37-9D37-0E0ED1CFBA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be4010cc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be4010cc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bd449843f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bd449843f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d449843f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d449843f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bd449843f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bd449843f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d449843f_0_4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d449843f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bd449843f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bd449843f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Proximity to Traffic Objects: Pie chart that shows percentage of accidents near various traffic objects. Here most accidents happened near the traffic signals</a:t>
            </a:r>
            <a:endParaRPr/>
          </a:p>
          <a:p>
            <a:pPr marL="0" lvl="0" indent="0" algn="l" rtl="0">
              <a:spcBef>
                <a:spcPts val="0"/>
              </a:spcBef>
              <a:spcAft>
                <a:spcPts val="0"/>
              </a:spcAft>
              <a:buNone/>
            </a:pPr>
            <a:r>
              <a:rPr lang="en"/>
              <a:t>Data distribution of accidents based on severity level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291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bee7d16e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bee7d16e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bee7d16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bee7d16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826177"/>
            <a:ext cx="8222100" cy="15591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3600" dirty="0">
                <a:latin typeface="EB Garamond Regular"/>
                <a:ea typeface="EB Garamond Regular"/>
                <a:cs typeface="EB Garamond Regular"/>
                <a:sym typeface="EB Garamond Regular"/>
              </a:rPr>
              <a:t>Road Accident Risk Prediction &amp; Comparative Analysis</a:t>
            </a:r>
            <a:endParaRPr sz="3600" dirty="0">
              <a:latin typeface="EB Garamond Regular"/>
              <a:ea typeface="EB Garamond Regular"/>
              <a:cs typeface="EB Garamond Regular"/>
              <a:sym typeface="EB Garamond Regular"/>
            </a:endParaRPr>
          </a:p>
        </p:txBody>
      </p:sp>
      <p:sp>
        <p:nvSpPr>
          <p:cNvPr id="86" name="Google Shape;86;p13"/>
          <p:cNvSpPr txBox="1">
            <a:spLocks noGrp="1"/>
          </p:cNvSpPr>
          <p:nvPr>
            <p:ph type="subTitle" idx="1"/>
          </p:nvPr>
        </p:nvSpPr>
        <p:spPr>
          <a:xfrm>
            <a:off x="598100" y="3164325"/>
            <a:ext cx="8222100" cy="175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JP Purushothama Reddy [PES2201800473]</a:t>
            </a:r>
          </a:p>
          <a:p>
            <a:pPr marL="0" lvl="0" indent="0" algn="r" rtl="0">
              <a:spcBef>
                <a:spcPts val="0"/>
              </a:spcBef>
              <a:spcAft>
                <a:spcPts val="0"/>
              </a:spcAft>
              <a:buNone/>
            </a:pPr>
            <a:r>
              <a:rPr lang="en" dirty="0"/>
              <a:t>Nikhil Karle [PES2201800642]</a:t>
            </a:r>
          </a:p>
          <a:p>
            <a:pPr marL="0" lvl="0" indent="0" algn="r" rtl="0">
              <a:spcBef>
                <a:spcPts val="0"/>
              </a:spcBef>
              <a:spcAft>
                <a:spcPts val="0"/>
              </a:spcAft>
              <a:buNone/>
            </a:pPr>
            <a:r>
              <a:rPr lang="en" dirty="0"/>
              <a:t>Sagar S [PES2201800343]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B2B5-254B-6B41-A746-B719D93BCA7D}"/>
              </a:ext>
            </a:extLst>
          </p:cNvPr>
          <p:cNvSpPr>
            <a:spLocks noGrp="1"/>
          </p:cNvSpPr>
          <p:nvPr>
            <p:ph type="title"/>
          </p:nvPr>
        </p:nvSpPr>
        <p:spPr/>
        <p:txBody>
          <a:bodyPr/>
          <a:lstStyle/>
          <a:p>
            <a:r>
              <a:rPr lang="en-US" sz="1800" b="1" u="sng" dirty="0">
                <a:solidFill>
                  <a:schemeClr val="bg2">
                    <a:lumMod val="50000"/>
                  </a:schemeClr>
                </a:solidFill>
              </a:rPr>
              <a:t>D.</a:t>
            </a:r>
            <a:r>
              <a:rPr lang="en-US" sz="1800" b="1" i="1" u="sng" dirty="0">
                <a:solidFill>
                  <a:schemeClr val="bg2">
                    <a:lumMod val="50000"/>
                  </a:schemeClr>
                </a:solidFill>
              </a:rPr>
              <a:t> States and Cities with the highest number of accidents</a:t>
            </a:r>
            <a:br>
              <a:rPr lang="en-IN" b="1" i="1" dirty="0"/>
            </a:br>
            <a:endParaRPr lang="en-US" dirty="0"/>
          </a:p>
        </p:txBody>
      </p:sp>
      <p:pic>
        <p:nvPicPr>
          <p:cNvPr id="3" name="Picture 2">
            <a:extLst>
              <a:ext uri="{FF2B5EF4-FFF2-40B4-BE49-F238E27FC236}">
                <a16:creationId xmlns:a16="http://schemas.microsoft.com/office/drawing/2014/main" id="{029F9435-23DD-6D48-A30E-8154DDA22E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5690" y="1597473"/>
            <a:ext cx="3455670" cy="2185035"/>
          </a:xfrm>
          <a:prstGeom prst="rect">
            <a:avLst/>
          </a:prstGeom>
          <a:noFill/>
          <a:ln>
            <a:noFill/>
          </a:ln>
        </p:spPr>
      </p:pic>
      <p:pic>
        <p:nvPicPr>
          <p:cNvPr id="4" name="Picture 3">
            <a:extLst>
              <a:ext uri="{FF2B5EF4-FFF2-40B4-BE49-F238E27FC236}">
                <a16:creationId xmlns:a16="http://schemas.microsoft.com/office/drawing/2014/main" id="{A008F424-10D7-234D-A8A0-0042B3286E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49788" y="1597473"/>
            <a:ext cx="3455670" cy="2185035"/>
          </a:xfrm>
          <a:prstGeom prst="rect">
            <a:avLst/>
          </a:prstGeom>
          <a:noFill/>
          <a:ln>
            <a:noFill/>
          </a:ln>
        </p:spPr>
      </p:pic>
      <p:sp>
        <p:nvSpPr>
          <p:cNvPr id="5" name="TextBox 4">
            <a:extLst>
              <a:ext uri="{FF2B5EF4-FFF2-40B4-BE49-F238E27FC236}">
                <a16:creationId xmlns:a16="http://schemas.microsoft.com/office/drawing/2014/main" id="{24318E9F-B099-9B42-A09B-58EA0169E455}"/>
              </a:ext>
            </a:extLst>
          </p:cNvPr>
          <p:cNvSpPr txBox="1"/>
          <p:nvPr/>
        </p:nvSpPr>
        <p:spPr>
          <a:xfrm>
            <a:off x="311700" y="4100571"/>
            <a:ext cx="6958956" cy="523220"/>
          </a:xfrm>
          <a:prstGeom prst="rect">
            <a:avLst/>
          </a:prstGeom>
          <a:noFill/>
        </p:spPr>
        <p:txBody>
          <a:bodyPr wrap="none" rtlCol="0">
            <a:spAutoFit/>
          </a:bodyPr>
          <a:lstStyle/>
          <a:p>
            <a:r>
              <a:rPr lang="en-US" dirty="0"/>
              <a:t> </a:t>
            </a:r>
            <a:r>
              <a:rPr lang="en-US" i="1" dirty="0"/>
              <a:t>By the above graphs, we can see that California and Texas have most accident rates</a:t>
            </a:r>
            <a:endParaRPr lang="en-IN" i="1" dirty="0"/>
          </a:p>
          <a:p>
            <a:endParaRPr lang="en-US" dirty="0"/>
          </a:p>
        </p:txBody>
      </p:sp>
    </p:spTree>
    <p:extLst>
      <p:ext uri="{BB962C8B-B14F-4D97-AF65-F5344CB8AC3E}">
        <p14:creationId xmlns:p14="http://schemas.microsoft.com/office/powerpoint/2010/main" val="380941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6DE4-4333-F34D-ABB2-21779A76574B}"/>
              </a:ext>
            </a:extLst>
          </p:cNvPr>
          <p:cNvSpPr>
            <a:spLocks noGrp="1"/>
          </p:cNvSpPr>
          <p:nvPr>
            <p:ph type="title"/>
          </p:nvPr>
        </p:nvSpPr>
        <p:spPr/>
        <p:txBody>
          <a:bodyPr/>
          <a:lstStyle/>
          <a:p>
            <a:r>
              <a:rPr lang="en-US" sz="1800" b="1" u="sng" dirty="0">
                <a:solidFill>
                  <a:schemeClr val="bg2">
                    <a:lumMod val="50000"/>
                  </a:schemeClr>
                </a:solidFill>
              </a:rPr>
              <a:t>E.</a:t>
            </a:r>
            <a:r>
              <a:rPr lang="en-US" sz="1800" b="1" i="1" u="sng" dirty="0">
                <a:solidFill>
                  <a:schemeClr val="bg2">
                    <a:lumMod val="50000"/>
                  </a:schemeClr>
                </a:solidFill>
              </a:rPr>
              <a:t> Weather conditions causing accidents:</a:t>
            </a:r>
            <a:br>
              <a:rPr lang="en-IN" b="1" i="1" dirty="0"/>
            </a:br>
            <a:endParaRPr lang="en-US" dirty="0"/>
          </a:p>
        </p:txBody>
      </p:sp>
      <p:pic>
        <p:nvPicPr>
          <p:cNvPr id="3" name="Picture 2">
            <a:extLst>
              <a:ext uri="{FF2B5EF4-FFF2-40B4-BE49-F238E27FC236}">
                <a16:creationId xmlns:a16="http://schemas.microsoft.com/office/drawing/2014/main" id="{3E000935-C8B8-7249-9F83-16BAA290E4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17800"/>
            <a:ext cx="2604332" cy="1778022"/>
          </a:xfrm>
          <a:prstGeom prst="rect">
            <a:avLst/>
          </a:prstGeom>
          <a:noFill/>
          <a:ln>
            <a:noFill/>
          </a:ln>
        </p:spPr>
      </p:pic>
      <p:sp>
        <p:nvSpPr>
          <p:cNvPr id="4" name="TextBox 3">
            <a:extLst>
              <a:ext uri="{FF2B5EF4-FFF2-40B4-BE49-F238E27FC236}">
                <a16:creationId xmlns:a16="http://schemas.microsoft.com/office/drawing/2014/main" id="{18FAB467-BFAA-A641-990E-6EE690E81C26}"/>
              </a:ext>
            </a:extLst>
          </p:cNvPr>
          <p:cNvSpPr txBox="1"/>
          <p:nvPr/>
        </p:nvSpPr>
        <p:spPr>
          <a:xfrm>
            <a:off x="3626069" y="1237593"/>
            <a:ext cx="5060731" cy="815608"/>
          </a:xfrm>
          <a:prstGeom prst="rect">
            <a:avLst/>
          </a:prstGeom>
          <a:noFill/>
        </p:spPr>
        <p:txBody>
          <a:bodyPr wrap="square" rtlCol="0">
            <a:spAutoFit/>
          </a:bodyPr>
          <a:lstStyle/>
          <a:p>
            <a:r>
              <a:rPr lang="en-US" sz="1100" i="1" dirty="0"/>
              <a:t>Top 5 weather conditions</a:t>
            </a:r>
            <a:endParaRPr lang="en-IN" sz="1100" i="1" dirty="0"/>
          </a:p>
          <a:p>
            <a:r>
              <a:rPr lang="en-US" sz="1100" i="1" dirty="0"/>
              <a:t>We can see the most accidents have occurred when the weather is clear, maybe people drive carefully when the weather is not good </a:t>
            </a:r>
            <a:endParaRPr lang="en-IN" sz="1100" i="1" dirty="0"/>
          </a:p>
          <a:p>
            <a:endParaRPr lang="en-US" dirty="0"/>
          </a:p>
        </p:txBody>
      </p:sp>
      <p:pic>
        <p:nvPicPr>
          <p:cNvPr id="5" name="Picture 4">
            <a:extLst>
              <a:ext uri="{FF2B5EF4-FFF2-40B4-BE49-F238E27FC236}">
                <a16:creationId xmlns:a16="http://schemas.microsoft.com/office/drawing/2014/main" id="{C576F29C-1378-EC40-BB54-81ECF5C0B1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7896" y="3103400"/>
            <a:ext cx="2468136" cy="1630100"/>
          </a:xfrm>
          <a:prstGeom prst="rect">
            <a:avLst/>
          </a:prstGeom>
          <a:noFill/>
          <a:ln>
            <a:noFill/>
          </a:ln>
        </p:spPr>
      </p:pic>
      <p:pic>
        <p:nvPicPr>
          <p:cNvPr id="6" name="Picture 5">
            <a:extLst>
              <a:ext uri="{FF2B5EF4-FFF2-40B4-BE49-F238E27FC236}">
                <a16:creationId xmlns:a16="http://schemas.microsoft.com/office/drawing/2014/main" id="{12B3EC09-D97F-B44F-95B4-E542E1B0F82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28543" y="2571750"/>
            <a:ext cx="2016651" cy="2020641"/>
          </a:xfrm>
          <a:prstGeom prst="rect">
            <a:avLst/>
          </a:prstGeom>
          <a:noFill/>
          <a:ln>
            <a:noFill/>
          </a:ln>
        </p:spPr>
      </p:pic>
      <p:pic>
        <p:nvPicPr>
          <p:cNvPr id="7" name="Picture 6">
            <a:extLst>
              <a:ext uri="{FF2B5EF4-FFF2-40B4-BE49-F238E27FC236}">
                <a16:creationId xmlns:a16="http://schemas.microsoft.com/office/drawing/2014/main" id="{3BD5EF7A-8846-174B-8157-EDB3057DC7E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7150" y="2272994"/>
            <a:ext cx="2166423" cy="2305422"/>
          </a:xfrm>
          <a:prstGeom prst="rect">
            <a:avLst/>
          </a:prstGeom>
          <a:noFill/>
          <a:ln>
            <a:noFill/>
          </a:ln>
        </p:spPr>
      </p:pic>
    </p:spTree>
    <p:extLst>
      <p:ext uri="{BB962C8B-B14F-4D97-AF65-F5344CB8AC3E}">
        <p14:creationId xmlns:p14="http://schemas.microsoft.com/office/powerpoint/2010/main" val="300879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1DCF-0195-6E43-8067-C68AC0247D46}"/>
              </a:ext>
            </a:extLst>
          </p:cNvPr>
          <p:cNvSpPr>
            <a:spLocks noGrp="1"/>
          </p:cNvSpPr>
          <p:nvPr>
            <p:ph type="title"/>
          </p:nvPr>
        </p:nvSpPr>
        <p:spPr/>
        <p:txBody>
          <a:bodyPr/>
          <a:lstStyle/>
          <a:p>
            <a:r>
              <a:rPr lang="en-US" sz="1800" b="1" u="sng" dirty="0">
                <a:solidFill>
                  <a:schemeClr val="bg2">
                    <a:lumMod val="50000"/>
                  </a:schemeClr>
                </a:solidFill>
              </a:rPr>
              <a:t>F. </a:t>
            </a:r>
            <a:r>
              <a:rPr lang="en-US" sz="1800" b="1" i="1" u="sng" dirty="0">
                <a:solidFill>
                  <a:schemeClr val="bg2">
                    <a:lumMod val="50000"/>
                  </a:schemeClr>
                </a:solidFill>
              </a:rPr>
              <a:t>The severity of the accidents:</a:t>
            </a:r>
            <a:br>
              <a:rPr lang="en-IN" b="1" i="1" dirty="0"/>
            </a:br>
            <a:endParaRPr lang="en-US" dirty="0"/>
          </a:p>
        </p:txBody>
      </p:sp>
      <p:pic>
        <p:nvPicPr>
          <p:cNvPr id="3" name="Picture 2">
            <a:extLst>
              <a:ext uri="{FF2B5EF4-FFF2-40B4-BE49-F238E27FC236}">
                <a16:creationId xmlns:a16="http://schemas.microsoft.com/office/drawing/2014/main" id="{826E34ED-396A-644F-AF71-13DF63B929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010" y="1017800"/>
            <a:ext cx="2147721" cy="1268200"/>
          </a:xfrm>
          <a:prstGeom prst="rect">
            <a:avLst/>
          </a:prstGeom>
          <a:noFill/>
          <a:ln>
            <a:noFill/>
          </a:ln>
        </p:spPr>
      </p:pic>
      <p:sp>
        <p:nvSpPr>
          <p:cNvPr id="4" name="TextBox 3">
            <a:extLst>
              <a:ext uri="{FF2B5EF4-FFF2-40B4-BE49-F238E27FC236}">
                <a16:creationId xmlns:a16="http://schemas.microsoft.com/office/drawing/2014/main" id="{9786C2D3-7704-BE43-8151-35E81DB80CDA}"/>
              </a:ext>
            </a:extLst>
          </p:cNvPr>
          <p:cNvSpPr txBox="1"/>
          <p:nvPr/>
        </p:nvSpPr>
        <p:spPr>
          <a:xfrm>
            <a:off x="3168869" y="1229710"/>
            <a:ext cx="5663431" cy="938719"/>
          </a:xfrm>
          <a:prstGeom prst="rect">
            <a:avLst/>
          </a:prstGeom>
          <a:noFill/>
        </p:spPr>
        <p:txBody>
          <a:bodyPr wrap="square" rtlCol="0">
            <a:spAutoFit/>
          </a:bodyPr>
          <a:lstStyle/>
          <a:p>
            <a:r>
              <a:rPr lang="en-US" sz="1100" i="1" dirty="0"/>
              <a:t>It tells the severity of the accident, a number between 0 and 4, where 0 indicates the least impact on the type of accident </a:t>
            </a:r>
            <a:endParaRPr lang="en-IN" sz="1100" i="1" dirty="0"/>
          </a:p>
          <a:p>
            <a:r>
              <a:rPr lang="en-US" sz="1100" i="1" dirty="0"/>
              <a:t>1 indicates medium impact (fracture), similarly, 2 (handicap) and 3 indicates a significant impact (like death)</a:t>
            </a:r>
          </a:p>
          <a:p>
            <a:r>
              <a:rPr lang="en-US" sz="1100" i="1" dirty="0"/>
              <a:t>We </a:t>
            </a:r>
            <a:r>
              <a:rPr lang="en-US" sz="1100" i="1" dirty="0" err="1"/>
              <a:t>igonore</a:t>
            </a:r>
            <a:r>
              <a:rPr lang="en-US" sz="1100" i="1" dirty="0"/>
              <a:t> severity 0</a:t>
            </a:r>
            <a:endParaRPr lang="en-IN" sz="1100" i="1" dirty="0"/>
          </a:p>
        </p:txBody>
      </p:sp>
      <p:sp>
        <p:nvSpPr>
          <p:cNvPr id="5" name="TextBox 4">
            <a:extLst>
              <a:ext uri="{FF2B5EF4-FFF2-40B4-BE49-F238E27FC236}">
                <a16:creationId xmlns:a16="http://schemas.microsoft.com/office/drawing/2014/main" id="{433BCAAE-90B1-3240-9995-36FAFF199B6F}"/>
              </a:ext>
            </a:extLst>
          </p:cNvPr>
          <p:cNvSpPr txBox="1"/>
          <p:nvPr/>
        </p:nvSpPr>
        <p:spPr>
          <a:xfrm>
            <a:off x="354724" y="2522483"/>
            <a:ext cx="2648607" cy="430887"/>
          </a:xfrm>
          <a:prstGeom prst="rect">
            <a:avLst/>
          </a:prstGeom>
          <a:noFill/>
        </p:spPr>
        <p:txBody>
          <a:bodyPr wrap="square" rtlCol="0">
            <a:spAutoFit/>
          </a:bodyPr>
          <a:lstStyle/>
          <a:p>
            <a:r>
              <a:rPr lang="en-US" sz="1100" b="1" dirty="0"/>
              <a:t>Top 3 states accidents severity</a:t>
            </a:r>
            <a:endParaRPr lang="en-IN" sz="1100" dirty="0"/>
          </a:p>
          <a:p>
            <a:endParaRPr lang="en-US" sz="1100" dirty="0"/>
          </a:p>
        </p:txBody>
      </p:sp>
      <p:pic>
        <p:nvPicPr>
          <p:cNvPr id="6" name="Picture 5">
            <a:extLst>
              <a:ext uri="{FF2B5EF4-FFF2-40B4-BE49-F238E27FC236}">
                <a16:creationId xmlns:a16="http://schemas.microsoft.com/office/drawing/2014/main" id="{47EF164F-FB08-3E42-AF60-79FD14F796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5166" y="2893800"/>
            <a:ext cx="2147721" cy="1421595"/>
          </a:xfrm>
          <a:prstGeom prst="rect">
            <a:avLst/>
          </a:prstGeom>
          <a:noFill/>
          <a:ln>
            <a:noFill/>
          </a:ln>
        </p:spPr>
      </p:pic>
      <p:pic>
        <p:nvPicPr>
          <p:cNvPr id="7" name="Picture 6">
            <a:extLst>
              <a:ext uri="{FF2B5EF4-FFF2-40B4-BE49-F238E27FC236}">
                <a16:creationId xmlns:a16="http://schemas.microsoft.com/office/drawing/2014/main" id="{8D4BDF4C-0C66-D641-8ABC-8F965DBD9D3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70890" y="2806071"/>
            <a:ext cx="2467304" cy="1421595"/>
          </a:xfrm>
          <a:prstGeom prst="rect">
            <a:avLst/>
          </a:prstGeom>
          <a:noFill/>
          <a:ln>
            <a:noFill/>
          </a:ln>
        </p:spPr>
      </p:pic>
      <p:pic>
        <p:nvPicPr>
          <p:cNvPr id="8" name="Picture 7">
            <a:extLst>
              <a:ext uri="{FF2B5EF4-FFF2-40B4-BE49-F238E27FC236}">
                <a16:creationId xmlns:a16="http://schemas.microsoft.com/office/drawing/2014/main" id="{7F45F420-EB65-0C42-BF86-E10126AA280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856197" y="2767350"/>
            <a:ext cx="2152460" cy="1548046"/>
          </a:xfrm>
          <a:prstGeom prst="rect">
            <a:avLst/>
          </a:prstGeom>
          <a:noFill/>
          <a:ln>
            <a:noFill/>
          </a:ln>
        </p:spPr>
      </p:pic>
      <p:sp>
        <p:nvSpPr>
          <p:cNvPr id="9" name="TextBox 8">
            <a:extLst>
              <a:ext uri="{FF2B5EF4-FFF2-40B4-BE49-F238E27FC236}">
                <a16:creationId xmlns:a16="http://schemas.microsoft.com/office/drawing/2014/main" id="{B6F6988F-895B-6648-AAC0-0876DB0281B7}"/>
              </a:ext>
            </a:extLst>
          </p:cNvPr>
          <p:cNvSpPr txBox="1"/>
          <p:nvPr/>
        </p:nvSpPr>
        <p:spPr>
          <a:xfrm>
            <a:off x="275897" y="4445877"/>
            <a:ext cx="2648607" cy="1031051"/>
          </a:xfrm>
          <a:prstGeom prst="rect">
            <a:avLst/>
          </a:prstGeom>
          <a:noFill/>
        </p:spPr>
        <p:txBody>
          <a:bodyPr wrap="square" rtlCol="0">
            <a:spAutoFit/>
          </a:bodyPr>
          <a:lstStyle/>
          <a:p>
            <a:r>
              <a:rPr lang="en-US" sz="1100" i="1" dirty="0"/>
              <a:t>1)Severity of accidents for state California</a:t>
            </a:r>
            <a:endParaRPr lang="en-IN" sz="1100" i="1" dirty="0"/>
          </a:p>
          <a:p>
            <a:r>
              <a:rPr lang="en-US" sz="1100" i="1" dirty="0"/>
              <a:t>70% of accidents are of severity level 2</a:t>
            </a:r>
            <a:endParaRPr lang="en-IN" sz="1100" i="1" dirty="0"/>
          </a:p>
          <a:p>
            <a:r>
              <a:rPr lang="en-US" dirty="0"/>
              <a:t> </a:t>
            </a:r>
            <a:endParaRPr lang="en-IN" dirty="0"/>
          </a:p>
          <a:p>
            <a:endParaRPr lang="en-US" dirty="0"/>
          </a:p>
        </p:txBody>
      </p:sp>
      <p:sp>
        <p:nvSpPr>
          <p:cNvPr id="10" name="TextBox 9">
            <a:extLst>
              <a:ext uri="{FF2B5EF4-FFF2-40B4-BE49-F238E27FC236}">
                <a16:creationId xmlns:a16="http://schemas.microsoft.com/office/drawing/2014/main" id="{4C35FBEE-B3A2-B74D-8177-710375FDD2AA}"/>
              </a:ext>
            </a:extLst>
          </p:cNvPr>
          <p:cNvSpPr txBox="1"/>
          <p:nvPr/>
        </p:nvSpPr>
        <p:spPr>
          <a:xfrm>
            <a:off x="3533280" y="4361237"/>
            <a:ext cx="2467304" cy="1200329"/>
          </a:xfrm>
          <a:prstGeom prst="rect">
            <a:avLst/>
          </a:prstGeom>
          <a:noFill/>
        </p:spPr>
        <p:txBody>
          <a:bodyPr wrap="square" rtlCol="0">
            <a:spAutoFit/>
          </a:bodyPr>
          <a:lstStyle/>
          <a:p>
            <a:r>
              <a:rPr lang="en-US" sz="1100" i="1" dirty="0"/>
              <a:t>2) Severity of accidents for state Texas</a:t>
            </a:r>
            <a:r>
              <a:rPr lang="en-IN" sz="1100" i="1" dirty="0"/>
              <a:t>.</a:t>
            </a:r>
            <a:r>
              <a:rPr lang="en-US" sz="1100" i="1" dirty="0"/>
              <a:t>71% of accidents are of severity level 2 and only 1% of severity level 2</a:t>
            </a:r>
            <a:endParaRPr lang="en-IN" sz="1100" i="1" dirty="0"/>
          </a:p>
          <a:p>
            <a:r>
              <a:rPr lang="en-US" dirty="0"/>
              <a:t> </a:t>
            </a:r>
            <a:endParaRPr lang="en-IN" dirty="0"/>
          </a:p>
          <a:p>
            <a:endParaRPr lang="en-US" dirty="0"/>
          </a:p>
        </p:txBody>
      </p:sp>
      <p:sp>
        <p:nvSpPr>
          <p:cNvPr id="11" name="TextBox 10">
            <a:extLst>
              <a:ext uri="{FF2B5EF4-FFF2-40B4-BE49-F238E27FC236}">
                <a16:creationId xmlns:a16="http://schemas.microsoft.com/office/drawing/2014/main" id="{8D5B961F-507F-3049-BDCD-7A8E4749EDB1}"/>
              </a:ext>
            </a:extLst>
          </p:cNvPr>
          <p:cNvSpPr txBox="1"/>
          <p:nvPr/>
        </p:nvSpPr>
        <p:spPr>
          <a:xfrm>
            <a:off x="6156434" y="4445876"/>
            <a:ext cx="2852223" cy="769441"/>
          </a:xfrm>
          <a:prstGeom prst="rect">
            <a:avLst/>
          </a:prstGeom>
          <a:noFill/>
        </p:spPr>
        <p:txBody>
          <a:bodyPr wrap="square" rtlCol="0">
            <a:spAutoFit/>
          </a:bodyPr>
          <a:lstStyle/>
          <a:p>
            <a:r>
              <a:rPr lang="en-US" sz="1000" i="1" dirty="0"/>
              <a:t>3) Severity of accidents for state Florida</a:t>
            </a:r>
            <a:r>
              <a:rPr lang="en-IN" sz="1000" i="1" dirty="0"/>
              <a:t>:</a:t>
            </a:r>
            <a:r>
              <a:rPr lang="en-US" sz="1000" i="1" dirty="0"/>
              <a:t>64% of accidents are of severity level 2 and only 3% of severity level 2 and 31% of level 3</a:t>
            </a:r>
            <a:endParaRPr lang="en-IN" sz="1000" i="1" dirty="0"/>
          </a:p>
          <a:p>
            <a:endParaRPr lang="en-US" dirty="0"/>
          </a:p>
        </p:txBody>
      </p:sp>
    </p:spTree>
    <p:extLst>
      <p:ext uri="{BB962C8B-B14F-4D97-AF65-F5344CB8AC3E}">
        <p14:creationId xmlns:p14="http://schemas.microsoft.com/office/powerpoint/2010/main" val="24099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8AB5-FFC3-EE49-A622-31D143C80068}"/>
              </a:ext>
            </a:extLst>
          </p:cNvPr>
          <p:cNvSpPr>
            <a:spLocks noGrp="1"/>
          </p:cNvSpPr>
          <p:nvPr>
            <p:ph type="title"/>
          </p:nvPr>
        </p:nvSpPr>
        <p:spPr/>
        <p:txBody>
          <a:bodyPr/>
          <a:lstStyle/>
          <a:p>
            <a:r>
              <a:rPr lang="en-US" sz="1800" b="1" u="sng" dirty="0">
                <a:solidFill>
                  <a:schemeClr val="bg2">
                    <a:lumMod val="50000"/>
                  </a:schemeClr>
                </a:solidFill>
              </a:rPr>
              <a:t>G. Accident Zones:</a:t>
            </a:r>
          </a:p>
        </p:txBody>
      </p:sp>
      <p:pic>
        <p:nvPicPr>
          <p:cNvPr id="3" name="Picture 2">
            <a:extLst>
              <a:ext uri="{FF2B5EF4-FFF2-40B4-BE49-F238E27FC236}">
                <a16:creationId xmlns:a16="http://schemas.microsoft.com/office/drawing/2014/main" id="{04AE4A26-4E5B-D34F-91C2-D96F96C655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3147" y="1240900"/>
            <a:ext cx="1955592" cy="2000885"/>
          </a:xfrm>
          <a:prstGeom prst="rect">
            <a:avLst/>
          </a:prstGeom>
          <a:noFill/>
          <a:ln>
            <a:noFill/>
          </a:ln>
        </p:spPr>
      </p:pic>
      <p:pic>
        <p:nvPicPr>
          <p:cNvPr id="4" name="Picture 3">
            <a:extLst>
              <a:ext uri="{FF2B5EF4-FFF2-40B4-BE49-F238E27FC236}">
                <a16:creationId xmlns:a16="http://schemas.microsoft.com/office/drawing/2014/main" id="{48FE676E-DE92-FE4C-9815-C4FD6CCC17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49917" y="1240900"/>
            <a:ext cx="2490951" cy="1801845"/>
          </a:xfrm>
          <a:prstGeom prst="rect">
            <a:avLst/>
          </a:prstGeom>
          <a:noFill/>
          <a:ln>
            <a:noFill/>
          </a:ln>
        </p:spPr>
      </p:pic>
      <p:sp>
        <p:nvSpPr>
          <p:cNvPr id="5" name="TextBox 4">
            <a:extLst>
              <a:ext uri="{FF2B5EF4-FFF2-40B4-BE49-F238E27FC236}">
                <a16:creationId xmlns:a16="http://schemas.microsoft.com/office/drawing/2014/main" id="{D26628BF-8218-0B45-A208-D62FF225C466}"/>
              </a:ext>
            </a:extLst>
          </p:cNvPr>
          <p:cNvSpPr txBox="1"/>
          <p:nvPr/>
        </p:nvSpPr>
        <p:spPr>
          <a:xfrm>
            <a:off x="268014" y="3570890"/>
            <a:ext cx="3342289" cy="769441"/>
          </a:xfrm>
          <a:prstGeom prst="rect">
            <a:avLst/>
          </a:prstGeom>
          <a:noFill/>
        </p:spPr>
        <p:txBody>
          <a:bodyPr wrap="square" rtlCol="0">
            <a:spAutoFit/>
          </a:bodyPr>
          <a:lstStyle/>
          <a:p>
            <a:r>
              <a:rPr lang="en-US" sz="1100" i="1" dirty="0"/>
              <a:t>most accidents are during Traffic signal (44.7%), Junction (20.4%), Crossing (19.7%), etc. Surprisingly there are almost 0% accidents that have occurred during a bump</a:t>
            </a:r>
            <a:r>
              <a:rPr lang="en-IN" sz="1100" i="1" dirty="0"/>
              <a:t> </a:t>
            </a:r>
            <a:endParaRPr lang="en-US" sz="1100" i="1" dirty="0"/>
          </a:p>
        </p:txBody>
      </p:sp>
      <p:sp>
        <p:nvSpPr>
          <p:cNvPr id="6" name="TextBox 5">
            <a:extLst>
              <a:ext uri="{FF2B5EF4-FFF2-40B4-BE49-F238E27FC236}">
                <a16:creationId xmlns:a16="http://schemas.microsoft.com/office/drawing/2014/main" id="{B0016CF9-D999-F647-8F91-7AEC7B89CD6E}"/>
              </a:ext>
            </a:extLst>
          </p:cNvPr>
          <p:cNvSpPr txBox="1"/>
          <p:nvPr/>
        </p:nvSpPr>
        <p:spPr>
          <a:xfrm>
            <a:off x="5281449" y="3563007"/>
            <a:ext cx="3550852" cy="1077218"/>
          </a:xfrm>
          <a:prstGeom prst="rect">
            <a:avLst/>
          </a:prstGeom>
          <a:noFill/>
        </p:spPr>
        <p:txBody>
          <a:bodyPr wrap="square" rtlCol="0">
            <a:spAutoFit/>
          </a:bodyPr>
          <a:lstStyle/>
          <a:p>
            <a:r>
              <a:rPr lang="en-US" sz="1100" i="1" dirty="0"/>
              <a:t>This graph suggests that more accidents happen on the right side.</a:t>
            </a:r>
            <a:endParaRPr lang="en-IN" sz="1100" i="1" dirty="0"/>
          </a:p>
          <a:p>
            <a:r>
              <a:rPr lang="en-US" dirty="0"/>
              <a:t> </a:t>
            </a:r>
            <a:endParaRPr lang="en-IN" dirty="0"/>
          </a:p>
          <a:p>
            <a:r>
              <a:rPr lang="en-US" dirty="0"/>
              <a:t> </a:t>
            </a:r>
            <a:endParaRPr lang="en-IN" dirty="0"/>
          </a:p>
          <a:p>
            <a:endParaRPr lang="en-US" dirty="0"/>
          </a:p>
        </p:txBody>
      </p:sp>
    </p:spTree>
    <p:extLst>
      <p:ext uri="{BB962C8B-B14F-4D97-AF65-F5344CB8AC3E}">
        <p14:creationId xmlns:p14="http://schemas.microsoft.com/office/powerpoint/2010/main" val="285292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EB Garamond Regular"/>
                <a:ea typeface="EB Garamond Regular"/>
                <a:cs typeface="EB Garamond Regular"/>
                <a:sym typeface="EB Garamond Regular"/>
              </a:rPr>
              <a:t>Preprocessing</a:t>
            </a:r>
            <a:endParaRPr/>
          </a:p>
        </p:txBody>
      </p:sp>
      <p:sp>
        <p:nvSpPr>
          <p:cNvPr id="191" name="Google Shape;191;p23"/>
          <p:cNvSpPr/>
          <p:nvPr/>
        </p:nvSpPr>
        <p:spPr>
          <a:xfrm>
            <a:off x="508550" y="1304875"/>
            <a:ext cx="18939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2" name="Google Shape;192;p23"/>
          <p:cNvSpPr txBox="1">
            <a:spLocks noGrp="1"/>
          </p:cNvSpPr>
          <p:nvPr>
            <p:ph type="body" idx="4294967295"/>
          </p:nvPr>
        </p:nvSpPr>
        <p:spPr>
          <a:xfrm>
            <a:off x="508550" y="1451575"/>
            <a:ext cx="1742700" cy="3144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Handling null values</a:t>
            </a:r>
            <a:endParaRPr>
              <a:solidFill>
                <a:schemeClr val="lt1"/>
              </a:solidFill>
            </a:endParaRPr>
          </a:p>
        </p:txBody>
      </p:sp>
      <p:sp>
        <p:nvSpPr>
          <p:cNvPr id="193" name="Google Shape;193;p23"/>
          <p:cNvSpPr txBox="1">
            <a:spLocks noGrp="1"/>
          </p:cNvSpPr>
          <p:nvPr>
            <p:ph type="body" idx="4294967295"/>
          </p:nvPr>
        </p:nvSpPr>
        <p:spPr>
          <a:xfrm>
            <a:off x="432350" y="2070575"/>
            <a:ext cx="1893900" cy="2650800"/>
          </a:xfrm>
          <a:prstGeom prst="rect">
            <a:avLst/>
          </a:prstGeom>
        </p:spPr>
        <p:txBody>
          <a:bodyPr spcFirstLastPara="1" wrap="square" lIns="91425" tIns="91425" rIns="91425" bIns="91425" anchor="t" anchorCtr="0">
            <a:noAutofit/>
          </a:bodyPr>
          <a:lstStyle/>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Removed missing values for certain columns and rows</a:t>
            </a:r>
            <a:endParaRPr sz="1400">
              <a:latin typeface="EB Garamond Regular"/>
              <a:ea typeface="EB Garamond Regular"/>
              <a:cs typeface="EB Garamond Regular"/>
              <a:sym typeface="EB Garamond Regular"/>
            </a:endParaRPr>
          </a:p>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Updated with median and mode for few columns</a:t>
            </a:r>
            <a:endParaRPr sz="1400">
              <a:latin typeface="EB Garamond Regular"/>
              <a:ea typeface="EB Garamond Regular"/>
              <a:cs typeface="EB Garamond Regular"/>
              <a:sym typeface="EB Garamond Regular"/>
            </a:endParaRPr>
          </a:p>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Down sampling</a:t>
            </a:r>
            <a:endParaRPr sz="1400">
              <a:latin typeface="EB Garamond Regular"/>
              <a:ea typeface="EB Garamond Regular"/>
              <a:cs typeface="EB Garamond Regular"/>
              <a:sym typeface="EB Garamond Regular"/>
            </a:endParaRPr>
          </a:p>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Binning (in progress)</a:t>
            </a:r>
            <a:endParaRPr sz="1400">
              <a:latin typeface="EB Garamond Regular"/>
              <a:ea typeface="EB Garamond Regular"/>
              <a:cs typeface="EB Garamond Regular"/>
              <a:sym typeface="EB Garamond Regular"/>
            </a:endParaRPr>
          </a:p>
        </p:txBody>
      </p:sp>
      <p:sp>
        <p:nvSpPr>
          <p:cNvPr id="194" name="Google Shape;194;p23"/>
          <p:cNvSpPr/>
          <p:nvPr/>
        </p:nvSpPr>
        <p:spPr>
          <a:xfrm>
            <a:off x="2511375" y="1304875"/>
            <a:ext cx="21414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5" name="Google Shape;195;p23"/>
          <p:cNvSpPr txBox="1">
            <a:spLocks noGrp="1"/>
          </p:cNvSpPr>
          <p:nvPr>
            <p:ph type="body" idx="4294967295"/>
          </p:nvPr>
        </p:nvSpPr>
        <p:spPr>
          <a:xfrm>
            <a:off x="2882725" y="1451575"/>
            <a:ext cx="15489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Label Encoding</a:t>
            </a:r>
            <a:endParaRPr sz="1400">
              <a:solidFill>
                <a:schemeClr val="lt1"/>
              </a:solidFill>
              <a:latin typeface="EB Garamond Regular"/>
              <a:ea typeface="EB Garamond Regular"/>
              <a:cs typeface="EB Garamond Regular"/>
              <a:sym typeface="EB Garamond Regular"/>
            </a:endParaRPr>
          </a:p>
        </p:txBody>
      </p:sp>
      <p:sp>
        <p:nvSpPr>
          <p:cNvPr id="196" name="Google Shape;196;p23"/>
          <p:cNvSpPr txBox="1">
            <a:spLocks noGrp="1"/>
          </p:cNvSpPr>
          <p:nvPr>
            <p:ph type="body" idx="4294967295"/>
          </p:nvPr>
        </p:nvSpPr>
        <p:spPr>
          <a:xfrm>
            <a:off x="2497949" y="2070575"/>
            <a:ext cx="2076300" cy="2650800"/>
          </a:xfrm>
          <a:prstGeom prst="rect">
            <a:avLst/>
          </a:prstGeom>
        </p:spPr>
        <p:txBody>
          <a:bodyPr spcFirstLastPara="1" wrap="square" lIns="91425" tIns="91425" rIns="91425" bIns="91425" anchor="t" anchorCtr="0">
            <a:noAutofit/>
          </a:bodyPr>
          <a:lstStyle/>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Label encoding to change categorical columns to numerical</a:t>
            </a:r>
            <a:endParaRPr sz="1400">
              <a:latin typeface="EB Garamond Regular"/>
              <a:ea typeface="EB Garamond Regular"/>
              <a:cs typeface="EB Garamond Regular"/>
              <a:sym typeface="EB Garamond Regular"/>
            </a:endParaRPr>
          </a:p>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One hot encoding for certain columns</a:t>
            </a:r>
            <a:endParaRPr sz="1400">
              <a:latin typeface="EB Garamond Regular"/>
              <a:ea typeface="EB Garamond Regular"/>
              <a:cs typeface="EB Garamond Regular"/>
              <a:sym typeface="EB Garamond Regular"/>
            </a:endParaRPr>
          </a:p>
        </p:txBody>
      </p:sp>
      <p:sp>
        <p:nvSpPr>
          <p:cNvPr id="197" name="Google Shape;197;p23"/>
          <p:cNvSpPr/>
          <p:nvPr/>
        </p:nvSpPr>
        <p:spPr>
          <a:xfrm>
            <a:off x="4729300" y="1304875"/>
            <a:ext cx="20763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body" idx="4294967295"/>
          </p:nvPr>
        </p:nvSpPr>
        <p:spPr>
          <a:xfrm>
            <a:off x="5063225" y="1451575"/>
            <a:ext cx="16485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Dimensionality reduction</a:t>
            </a:r>
            <a:endParaRPr sz="1400">
              <a:solidFill>
                <a:schemeClr val="lt1"/>
              </a:solidFill>
              <a:latin typeface="EB Garamond Regular"/>
              <a:ea typeface="EB Garamond Regular"/>
              <a:cs typeface="EB Garamond Regular"/>
              <a:sym typeface="EB Garamond Regular"/>
            </a:endParaRPr>
          </a:p>
        </p:txBody>
      </p:sp>
      <p:sp>
        <p:nvSpPr>
          <p:cNvPr id="199" name="Google Shape;199;p23"/>
          <p:cNvSpPr txBox="1">
            <a:spLocks noGrp="1"/>
          </p:cNvSpPr>
          <p:nvPr>
            <p:ph type="body" idx="4294967295"/>
          </p:nvPr>
        </p:nvSpPr>
        <p:spPr>
          <a:xfrm>
            <a:off x="4730225" y="2070575"/>
            <a:ext cx="2076300" cy="2650800"/>
          </a:xfrm>
          <a:prstGeom prst="rect">
            <a:avLst/>
          </a:prstGeom>
        </p:spPr>
        <p:txBody>
          <a:bodyPr spcFirstLastPara="1" wrap="square" lIns="91425" tIns="91425" rIns="91425" bIns="91425" anchor="t" anchorCtr="0">
            <a:noAutofit/>
          </a:bodyPr>
          <a:lstStyle/>
          <a:p>
            <a:pPr marL="22860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Principal Component Analysis (PCA)</a:t>
            </a:r>
            <a:endParaRPr sz="1400">
              <a:latin typeface="EB Garamond Regular"/>
              <a:ea typeface="EB Garamond Regular"/>
              <a:cs typeface="EB Garamond Regular"/>
              <a:sym typeface="EB Garamond Regular"/>
            </a:endParaRPr>
          </a:p>
        </p:txBody>
      </p:sp>
      <p:sp>
        <p:nvSpPr>
          <p:cNvPr id="200" name="Google Shape;200;p23"/>
          <p:cNvSpPr/>
          <p:nvPr/>
        </p:nvSpPr>
        <p:spPr>
          <a:xfrm>
            <a:off x="6862900" y="1304875"/>
            <a:ext cx="20763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1" name="Google Shape;201;p23"/>
          <p:cNvSpPr txBox="1">
            <a:spLocks noGrp="1"/>
          </p:cNvSpPr>
          <p:nvPr>
            <p:ph type="body" idx="4294967295"/>
          </p:nvPr>
        </p:nvSpPr>
        <p:spPr>
          <a:xfrm>
            <a:off x="7196825" y="1451575"/>
            <a:ext cx="16485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Scaling &amp; Normalization</a:t>
            </a:r>
            <a:endParaRPr sz="1400">
              <a:solidFill>
                <a:schemeClr val="lt1"/>
              </a:solidFill>
              <a:latin typeface="EB Garamond Regular"/>
              <a:ea typeface="EB Garamond Regular"/>
              <a:cs typeface="EB Garamond Regular"/>
              <a:sym typeface="EB Garamond Regular"/>
            </a:endParaRPr>
          </a:p>
        </p:txBody>
      </p:sp>
      <p:sp>
        <p:nvSpPr>
          <p:cNvPr id="202" name="Google Shape;202;p23"/>
          <p:cNvSpPr txBox="1">
            <a:spLocks noGrp="1"/>
          </p:cNvSpPr>
          <p:nvPr>
            <p:ph type="body" idx="4294967295"/>
          </p:nvPr>
        </p:nvSpPr>
        <p:spPr>
          <a:xfrm>
            <a:off x="6863825" y="2070575"/>
            <a:ext cx="2076300" cy="2650800"/>
          </a:xfrm>
          <a:prstGeom prst="rect">
            <a:avLst/>
          </a:prstGeom>
        </p:spPr>
        <p:txBody>
          <a:bodyPr spcFirstLastPara="1" wrap="square" lIns="91425" tIns="91425" rIns="91425" bIns="91425" anchor="t" anchorCtr="0">
            <a:noAutofit/>
          </a:bodyPr>
          <a:lstStyle/>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Standard scaling</a:t>
            </a:r>
            <a:endParaRPr sz="1400">
              <a:latin typeface="EB Garamond Regular"/>
              <a:ea typeface="EB Garamond Regular"/>
              <a:cs typeface="EB Garamond Regular"/>
              <a:sym typeface="EB Garamond Regular"/>
            </a:endParaRPr>
          </a:p>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Normalization</a:t>
            </a:r>
            <a:endParaRPr sz="1400">
              <a:latin typeface="EB Garamond Regular"/>
              <a:ea typeface="EB Garamond Regular"/>
              <a:cs typeface="EB Garamond Regular"/>
              <a:sym typeface="EB Garamond Regular"/>
            </a:endParaRPr>
          </a:p>
          <a:p>
            <a:pPr marL="285750" lvl="0" indent="-317500" algn="l" rtl="0">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Parameter Tuning (Grid Search CV)</a:t>
            </a:r>
            <a:endParaRPr sz="1400">
              <a:latin typeface="EB Garamond Regular"/>
              <a:ea typeface="EB Garamond Regular"/>
              <a:cs typeface="EB Garamond Regular"/>
              <a:sym typeface="EB Garamond Regul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EB Garamond Regular"/>
                <a:ea typeface="EB Garamond Regular"/>
                <a:cs typeface="EB Garamond Regular"/>
                <a:sym typeface="EB Garamond Regular"/>
              </a:rPr>
              <a:t>Dataset after pre-processing</a:t>
            </a:r>
            <a:endParaRPr>
              <a:latin typeface="EB Garamond Regular"/>
              <a:ea typeface="EB Garamond Regular"/>
              <a:cs typeface="EB Garamond Regular"/>
              <a:sym typeface="EB Garamond Regular"/>
            </a:endParaRPr>
          </a:p>
        </p:txBody>
      </p:sp>
      <p:pic>
        <p:nvPicPr>
          <p:cNvPr id="3" name="Picture 2">
            <a:extLst>
              <a:ext uri="{FF2B5EF4-FFF2-40B4-BE49-F238E27FC236}">
                <a16:creationId xmlns:a16="http://schemas.microsoft.com/office/drawing/2014/main" id="{5A255278-5525-4CFB-9D71-CC02002C4801}"/>
              </a:ext>
            </a:extLst>
          </p:cNvPr>
          <p:cNvPicPr>
            <a:picLocks noChangeAspect="1"/>
          </p:cNvPicPr>
          <p:nvPr/>
        </p:nvPicPr>
        <p:blipFill rotWithShape="1">
          <a:blip r:embed="rId3"/>
          <a:srcRect l="3411" t="52506" r="4341" b="13868"/>
          <a:stretch/>
        </p:blipFill>
        <p:spPr>
          <a:xfrm>
            <a:off x="184109" y="2027275"/>
            <a:ext cx="8435351" cy="17295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EB Garamond Regular"/>
                <a:ea typeface="EB Garamond Regular"/>
                <a:cs typeface="EB Garamond Regular"/>
                <a:sym typeface="EB Garamond Regular"/>
              </a:rPr>
              <a:t>Selected Features</a:t>
            </a:r>
            <a:endParaRPr sz="3600">
              <a:latin typeface="EB Garamond Regular"/>
              <a:ea typeface="EB Garamond Regular"/>
              <a:cs typeface="EB Garamond Regular"/>
              <a:sym typeface="EB Garamond Regular"/>
            </a:endParaRPr>
          </a:p>
        </p:txBody>
      </p:sp>
      <p:sp>
        <p:nvSpPr>
          <p:cNvPr id="208" name="Google Shape;20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Severity, Temperature, Windchill, Humidity, pressure, wind speed,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Weather_condition,Start_Lat</a:t>
            </a: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Start_Lng</a:t>
            </a: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 Amenity, Bump, Crossing,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Give_Way</a:t>
            </a: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 Junction,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No_Exit</a:t>
            </a: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 Railway, Roundabout, Station, Stop,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Traffic_Calming</a:t>
            </a: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Traffic_Signal</a:t>
            </a: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Turning_Loop</a:t>
            </a:r>
            <a:r>
              <a:rPr lang="en-US" sz="2000" dirty="0">
                <a:solidFill>
                  <a:srgbClr val="212121"/>
                </a:solidFill>
                <a:highlight>
                  <a:srgbClr val="FFFFFF"/>
                </a:highlight>
                <a:latin typeface="Roboto" panose="020B0604020202020204" charset="0"/>
                <a:ea typeface="Roboto" panose="020B0604020202020204" charset="0"/>
                <a:cs typeface="EB Garamond"/>
                <a:sym typeface="EB Garamond"/>
              </a:rPr>
              <a:t>, </a:t>
            </a:r>
            <a:r>
              <a:rPr lang="en-US" sz="2000" dirty="0" err="1">
                <a:solidFill>
                  <a:srgbClr val="212121"/>
                </a:solidFill>
                <a:highlight>
                  <a:srgbClr val="FFFFFF"/>
                </a:highlight>
                <a:latin typeface="Roboto" panose="020B0604020202020204" charset="0"/>
                <a:ea typeface="Roboto" panose="020B0604020202020204" charset="0"/>
                <a:cs typeface="EB Garamond"/>
                <a:sym typeface="EB Garamond"/>
              </a:rPr>
              <a:t>Sunrise_Sunset</a:t>
            </a:r>
            <a:endParaRPr sz="2000" dirty="0">
              <a:solidFill>
                <a:srgbClr val="212121"/>
              </a:solidFill>
              <a:highlight>
                <a:srgbClr val="FFFFFF"/>
              </a:highlight>
              <a:latin typeface="Roboto" panose="020B0604020202020204" charset="0"/>
              <a:ea typeface="Roboto" panose="020B0604020202020204" charset="0"/>
              <a:cs typeface="EB Garamond"/>
              <a:sym typeface="EB Garamond"/>
            </a:endParaRPr>
          </a:p>
        </p:txBody>
      </p:sp>
      <p:sp>
        <p:nvSpPr>
          <p:cNvPr id="4" name="Rectangle 3">
            <a:extLst>
              <a:ext uri="{FF2B5EF4-FFF2-40B4-BE49-F238E27FC236}">
                <a16:creationId xmlns:a16="http://schemas.microsoft.com/office/drawing/2014/main" id="{3875E115-ABB5-4053-845B-57740B5ABE94}"/>
              </a:ext>
            </a:extLst>
          </p:cNvPr>
          <p:cNvSpPr>
            <a:spLocks noChangeArrowheads="1"/>
          </p:cNvSpPr>
          <p:nvPr/>
        </p:nvSpPr>
        <p:spPr bwMode="auto">
          <a:xfrm>
            <a:off x="0" y="136266"/>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624E-A743-4B28-8684-1DC2F8435EE4}"/>
              </a:ext>
            </a:extLst>
          </p:cNvPr>
          <p:cNvSpPr>
            <a:spLocks noGrp="1"/>
          </p:cNvSpPr>
          <p:nvPr>
            <p:ph type="title"/>
          </p:nvPr>
        </p:nvSpPr>
        <p:spPr/>
        <p:txBody>
          <a:bodyPr/>
          <a:lstStyle/>
          <a:p>
            <a:r>
              <a:rPr lang="en-US" dirty="0"/>
              <a:t>MODEL BUILDING</a:t>
            </a:r>
            <a:endParaRPr lang="en-IN" dirty="0"/>
          </a:p>
        </p:txBody>
      </p:sp>
      <p:sp>
        <p:nvSpPr>
          <p:cNvPr id="3" name="Text Placeholder 2">
            <a:extLst>
              <a:ext uri="{FF2B5EF4-FFF2-40B4-BE49-F238E27FC236}">
                <a16:creationId xmlns:a16="http://schemas.microsoft.com/office/drawing/2014/main" id="{44467425-B8F6-4BA5-A51D-B2DF63ADAC7E}"/>
              </a:ext>
            </a:extLst>
          </p:cNvPr>
          <p:cNvSpPr>
            <a:spLocks noGrp="1"/>
          </p:cNvSpPr>
          <p:nvPr>
            <p:ph type="body" idx="1"/>
          </p:nvPr>
        </p:nvSpPr>
        <p:spPr/>
        <p:txBody>
          <a:bodyPr/>
          <a:lstStyle/>
          <a:p>
            <a:pPr marL="114300" indent="0">
              <a:buNone/>
            </a:pPr>
            <a:r>
              <a:rPr lang="en-US" dirty="0"/>
              <a:t>MODEL: Decision Tree, </a:t>
            </a:r>
            <a:r>
              <a:rPr lang="en-US" dirty="0" err="1"/>
              <a:t>RandomForest</a:t>
            </a:r>
            <a:r>
              <a:rPr lang="en-US" dirty="0"/>
              <a:t>, KNN, Logistic Regression</a:t>
            </a:r>
          </a:p>
          <a:p>
            <a:pPr marL="114300" indent="0">
              <a:buNone/>
            </a:pPr>
            <a:r>
              <a:rPr lang="en-US" dirty="0"/>
              <a:t>Target variable: Severity</a:t>
            </a:r>
          </a:p>
          <a:p>
            <a:pPr marL="114300" indent="0">
              <a:buNone/>
            </a:pPr>
            <a:r>
              <a:rPr lang="en-US" dirty="0"/>
              <a:t>Independent variable: </a:t>
            </a:r>
            <a:r>
              <a:rPr lang="en-US" sz="1800" dirty="0">
                <a:solidFill>
                  <a:srgbClr val="212121"/>
                </a:solidFill>
                <a:highlight>
                  <a:srgbClr val="FFFFFF"/>
                </a:highlight>
                <a:latin typeface="EB Garamond"/>
                <a:ea typeface="EB Garamond"/>
                <a:cs typeface="EB Garamond"/>
                <a:sym typeface="EB Garamond"/>
              </a:rPr>
              <a:t>Temperature, Windchill, Humidity, pressure, wind speed, </a:t>
            </a:r>
            <a:r>
              <a:rPr lang="en-US" sz="1800" dirty="0" err="1">
                <a:solidFill>
                  <a:srgbClr val="212121"/>
                </a:solidFill>
                <a:highlight>
                  <a:srgbClr val="FFFFFF"/>
                </a:highlight>
                <a:latin typeface="EB Garamond"/>
                <a:ea typeface="EB Garamond"/>
                <a:cs typeface="EB Garamond"/>
                <a:sym typeface="EB Garamond"/>
              </a:rPr>
              <a:t>Weather_condition,Start_Lat</a:t>
            </a:r>
            <a:r>
              <a:rPr lang="en-US" sz="1800" dirty="0">
                <a:solidFill>
                  <a:srgbClr val="212121"/>
                </a:solidFill>
                <a:highlight>
                  <a:srgbClr val="FFFFFF"/>
                </a:highlight>
                <a:latin typeface="EB Garamond"/>
                <a:ea typeface="EB Garamond"/>
                <a:cs typeface="EB Garamond"/>
                <a:sym typeface="EB Garamond"/>
              </a:rPr>
              <a:t>, </a:t>
            </a:r>
            <a:r>
              <a:rPr lang="en-US" sz="1800" dirty="0" err="1">
                <a:solidFill>
                  <a:srgbClr val="212121"/>
                </a:solidFill>
                <a:highlight>
                  <a:srgbClr val="FFFFFF"/>
                </a:highlight>
                <a:latin typeface="EB Garamond"/>
                <a:ea typeface="EB Garamond"/>
                <a:cs typeface="EB Garamond"/>
                <a:sym typeface="EB Garamond"/>
              </a:rPr>
              <a:t>Start_Lng</a:t>
            </a:r>
            <a:r>
              <a:rPr lang="en-US" sz="1800" dirty="0">
                <a:solidFill>
                  <a:srgbClr val="212121"/>
                </a:solidFill>
                <a:highlight>
                  <a:srgbClr val="FFFFFF"/>
                </a:highlight>
                <a:latin typeface="EB Garamond"/>
                <a:ea typeface="EB Garamond"/>
                <a:cs typeface="EB Garamond"/>
                <a:sym typeface="EB Garamond"/>
              </a:rPr>
              <a:t>, Amenity, Bump, Crossing, </a:t>
            </a:r>
            <a:r>
              <a:rPr lang="en-US" sz="1800" dirty="0" err="1">
                <a:solidFill>
                  <a:srgbClr val="212121"/>
                </a:solidFill>
                <a:highlight>
                  <a:srgbClr val="FFFFFF"/>
                </a:highlight>
                <a:latin typeface="EB Garamond"/>
                <a:ea typeface="EB Garamond"/>
                <a:cs typeface="EB Garamond"/>
                <a:sym typeface="EB Garamond"/>
              </a:rPr>
              <a:t>Give_Way</a:t>
            </a:r>
            <a:r>
              <a:rPr lang="en-US" sz="1800" dirty="0">
                <a:solidFill>
                  <a:srgbClr val="212121"/>
                </a:solidFill>
                <a:highlight>
                  <a:srgbClr val="FFFFFF"/>
                </a:highlight>
                <a:latin typeface="EB Garamond"/>
                <a:ea typeface="EB Garamond"/>
                <a:cs typeface="EB Garamond"/>
                <a:sym typeface="EB Garamond"/>
              </a:rPr>
              <a:t>, Junction, </a:t>
            </a:r>
            <a:r>
              <a:rPr lang="en-US" sz="1800" dirty="0" err="1">
                <a:solidFill>
                  <a:srgbClr val="212121"/>
                </a:solidFill>
                <a:highlight>
                  <a:srgbClr val="FFFFFF"/>
                </a:highlight>
                <a:latin typeface="EB Garamond"/>
                <a:ea typeface="EB Garamond"/>
                <a:cs typeface="EB Garamond"/>
                <a:sym typeface="EB Garamond"/>
              </a:rPr>
              <a:t>No_Exit</a:t>
            </a:r>
            <a:r>
              <a:rPr lang="en-US" sz="1800" dirty="0">
                <a:solidFill>
                  <a:srgbClr val="212121"/>
                </a:solidFill>
                <a:highlight>
                  <a:srgbClr val="FFFFFF"/>
                </a:highlight>
                <a:latin typeface="EB Garamond"/>
                <a:ea typeface="EB Garamond"/>
                <a:cs typeface="EB Garamond"/>
                <a:sym typeface="EB Garamond"/>
              </a:rPr>
              <a:t>, Railway, Roundabout, Station, Stop, </a:t>
            </a:r>
            <a:r>
              <a:rPr lang="en-US" sz="1800" dirty="0" err="1">
                <a:solidFill>
                  <a:srgbClr val="212121"/>
                </a:solidFill>
                <a:highlight>
                  <a:srgbClr val="FFFFFF"/>
                </a:highlight>
                <a:latin typeface="EB Garamond"/>
                <a:ea typeface="EB Garamond"/>
                <a:cs typeface="EB Garamond"/>
                <a:sym typeface="EB Garamond"/>
              </a:rPr>
              <a:t>Traffic_Calming</a:t>
            </a:r>
            <a:r>
              <a:rPr lang="en-US" sz="1800" dirty="0">
                <a:solidFill>
                  <a:srgbClr val="212121"/>
                </a:solidFill>
                <a:highlight>
                  <a:srgbClr val="FFFFFF"/>
                </a:highlight>
                <a:latin typeface="EB Garamond"/>
                <a:ea typeface="EB Garamond"/>
                <a:cs typeface="EB Garamond"/>
                <a:sym typeface="EB Garamond"/>
              </a:rPr>
              <a:t>, </a:t>
            </a:r>
            <a:r>
              <a:rPr lang="en-US" sz="1800" dirty="0" err="1">
                <a:solidFill>
                  <a:srgbClr val="212121"/>
                </a:solidFill>
                <a:highlight>
                  <a:srgbClr val="FFFFFF"/>
                </a:highlight>
                <a:latin typeface="EB Garamond"/>
                <a:ea typeface="EB Garamond"/>
                <a:cs typeface="EB Garamond"/>
                <a:sym typeface="EB Garamond"/>
              </a:rPr>
              <a:t>Traffic_Signal</a:t>
            </a:r>
            <a:r>
              <a:rPr lang="en-US" sz="1800" dirty="0">
                <a:solidFill>
                  <a:srgbClr val="212121"/>
                </a:solidFill>
                <a:highlight>
                  <a:srgbClr val="FFFFFF"/>
                </a:highlight>
                <a:latin typeface="EB Garamond"/>
                <a:ea typeface="EB Garamond"/>
                <a:cs typeface="EB Garamond"/>
                <a:sym typeface="EB Garamond"/>
              </a:rPr>
              <a:t>, </a:t>
            </a:r>
            <a:r>
              <a:rPr lang="en-US" sz="1800" dirty="0" err="1">
                <a:solidFill>
                  <a:srgbClr val="212121"/>
                </a:solidFill>
                <a:highlight>
                  <a:srgbClr val="FFFFFF"/>
                </a:highlight>
                <a:latin typeface="EB Garamond"/>
                <a:ea typeface="EB Garamond"/>
                <a:cs typeface="EB Garamond"/>
                <a:sym typeface="EB Garamond"/>
              </a:rPr>
              <a:t>Turning_Loop</a:t>
            </a:r>
            <a:r>
              <a:rPr lang="en-US" sz="1800" dirty="0">
                <a:solidFill>
                  <a:srgbClr val="212121"/>
                </a:solidFill>
                <a:highlight>
                  <a:srgbClr val="FFFFFF"/>
                </a:highlight>
                <a:latin typeface="EB Garamond"/>
                <a:ea typeface="EB Garamond"/>
                <a:cs typeface="EB Garamond"/>
                <a:sym typeface="EB Garamond"/>
              </a:rPr>
              <a:t>, </a:t>
            </a:r>
            <a:r>
              <a:rPr lang="en-US" sz="1800" dirty="0" err="1">
                <a:solidFill>
                  <a:srgbClr val="212121"/>
                </a:solidFill>
                <a:highlight>
                  <a:srgbClr val="FFFFFF"/>
                </a:highlight>
                <a:latin typeface="EB Garamond"/>
                <a:ea typeface="EB Garamond"/>
                <a:cs typeface="EB Garamond"/>
                <a:sym typeface="EB Garamond"/>
              </a:rPr>
              <a:t>Sunrise_Sunset</a:t>
            </a:r>
            <a:endParaRPr lang="en-IN" dirty="0"/>
          </a:p>
        </p:txBody>
      </p:sp>
    </p:spTree>
    <p:extLst>
      <p:ext uri="{BB962C8B-B14F-4D97-AF65-F5344CB8AC3E}">
        <p14:creationId xmlns:p14="http://schemas.microsoft.com/office/powerpoint/2010/main" val="331020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9E46-7581-4E43-B69D-118B66FB00C4}"/>
              </a:ext>
            </a:extLst>
          </p:cNvPr>
          <p:cNvSpPr>
            <a:spLocks noGrp="1"/>
          </p:cNvSpPr>
          <p:nvPr>
            <p:ph type="title"/>
          </p:nvPr>
        </p:nvSpPr>
        <p:spPr/>
        <p:txBody>
          <a:bodyPr/>
          <a:lstStyle/>
          <a:p>
            <a:r>
              <a:rPr lang="en-US" dirty="0"/>
              <a:t>STEPS</a:t>
            </a:r>
            <a:endParaRPr lang="en-IN" dirty="0"/>
          </a:p>
        </p:txBody>
      </p:sp>
      <p:sp>
        <p:nvSpPr>
          <p:cNvPr id="3" name="Text Placeholder 2">
            <a:extLst>
              <a:ext uri="{FF2B5EF4-FFF2-40B4-BE49-F238E27FC236}">
                <a16:creationId xmlns:a16="http://schemas.microsoft.com/office/drawing/2014/main" id="{72AFF9C5-AA02-4AC8-AE56-D8AB0E747EAF}"/>
              </a:ext>
            </a:extLst>
          </p:cNvPr>
          <p:cNvSpPr>
            <a:spLocks noGrp="1"/>
          </p:cNvSpPr>
          <p:nvPr>
            <p:ph type="body" idx="1"/>
          </p:nvPr>
        </p:nvSpPr>
        <p:spPr>
          <a:xfrm>
            <a:off x="311700" y="902250"/>
            <a:ext cx="8520600" cy="3339000"/>
          </a:xfrm>
        </p:spPr>
        <p:txBody>
          <a:bodyPr/>
          <a:lstStyle/>
          <a:p>
            <a:pPr algn="l"/>
            <a:r>
              <a:rPr lang="en-US" sz="1800" b="0" i="0" u="none" strike="noStrike" baseline="0" dirty="0">
                <a:latin typeface="TimesNewRomanPSMT"/>
              </a:rPr>
              <a:t>1. Import the necessary libraries and the data set. The data was</a:t>
            </a:r>
          </a:p>
          <a:p>
            <a:pPr marL="114300" indent="0" algn="l">
              <a:buNone/>
            </a:pPr>
            <a:r>
              <a:rPr lang="en-US" sz="1800" b="0" i="0" u="none" strike="noStrike" baseline="0" dirty="0">
                <a:latin typeface="TimesNewRomanPSMT"/>
              </a:rPr>
              <a:t>	</a:t>
            </a:r>
            <a:r>
              <a:rPr lang="en-US" sz="1800" b="0" i="0" u="none" strike="noStrike" baseline="0" dirty="0" err="1">
                <a:latin typeface="TimesNewRomanPSMT"/>
              </a:rPr>
              <a:t>Kaggale</a:t>
            </a:r>
            <a:r>
              <a:rPr lang="en-US" sz="1800" b="0" i="0" u="none" strike="noStrike" baseline="0" dirty="0">
                <a:latin typeface="TimesNewRomanPSMT"/>
              </a:rPr>
              <a:t> We will be predicting the severity level of the accidents .</a:t>
            </a:r>
          </a:p>
          <a:p>
            <a:pPr algn="l"/>
            <a:r>
              <a:rPr lang="en-US" sz="1800" b="0" i="0" u="none" strike="noStrike" baseline="0" dirty="0">
                <a:latin typeface="TimesNewRomanPSMT"/>
              </a:rPr>
              <a:t>2. Converting the categorical variables into dummy variables.</a:t>
            </a:r>
          </a:p>
          <a:p>
            <a:pPr algn="l"/>
            <a:r>
              <a:rPr lang="en-US" sz="1800" b="0" i="0" u="none" strike="noStrike" baseline="0" dirty="0">
                <a:latin typeface="TimesNewRomanPSMT"/>
              </a:rPr>
              <a:t>3. Splitting the data into train and test datasets, Test will 30% of</a:t>
            </a:r>
          </a:p>
          <a:p>
            <a:pPr marL="114300" indent="0" algn="l">
              <a:buNone/>
            </a:pPr>
            <a:r>
              <a:rPr lang="en-IN" sz="1800" b="0" i="0" u="none" strike="noStrike" baseline="0" dirty="0">
                <a:latin typeface="TimesNewRomanPSMT"/>
              </a:rPr>
              <a:t>	the original data frame.</a:t>
            </a:r>
          </a:p>
          <a:p>
            <a:pPr algn="l"/>
            <a:r>
              <a:rPr lang="en-US" sz="1800" b="0" i="0" u="none" strike="noStrike" baseline="0" dirty="0">
                <a:latin typeface="TimesNewRomanPSMT"/>
              </a:rPr>
              <a:t>4. After diving the dataset into train and test data with the help</a:t>
            </a:r>
          </a:p>
          <a:p>
            <a:pPr marL="114300" indent="0" algn="l">
              <a:buNone/>
            </a:pPr>
            <a:r>
              <a:rPr lang="en-US" sz="1800" b="0" i="0" u="none" strike="noStrike" baseline="0" dirty="0">
                <a:latin typeface="TimesNewRomanPSMT"/>
              </a:rPr>
              <a:t>	of </a:t>
            </a:r>
            <a:r>
              <a:rPr lang="en-US" sz="1800" b="0" i="0" u="none" strike="noStrike" baseline="0" dirty="0" err="1">
                <a:latin typeface="TimesNewRomanPSMT"/>
              </a:rPr>
              <a:t>sklearn</a:t>
            </a:r>
            <a:r>
              <a:rPr lang="en-US" sz="1800" b="0" i="0" u="none" strike="noStrike" baseline="0" dirty="0">
                <a:latin typeface="TimesNewRomanPSMT"/>
              </a:rPr>
              <a:t> library we create our  model.</a:t>
            </a:r>
          </a:p>
          <a:p>
            <a:pPr algn="l"/>
            <a:r>
              <a:rPr lang="en-US" sz="1800" b="0" i="0" u="none" strike="noStrike" baseline="0" dirty="0">
                <a:latin typeface="TimesNewRomanPSMT"/>
              </a:rPr>
              <a:t>5. Next, we pass the training dataset to the model and train our</a:t>
            </a:r>
          </a:p>
          <a:p>
            <a:pPr marL="114300" indent="0" algn="l">
              <a:buNone/>
            </a:pPr>
            <a:r>
              <a:rPr lang="en-IN" sz="1800" b="0" i="0" u="none" strike="noStrike" baseline="0" dirty="0">
                <a:latin typeface="TimesNewRomanPSMT"/>
              </a:rPr>
              <a:t>	model.</a:t>
            </a:r>
          </a:p>
          <a:p>
            <a:pPr algn="l"/>
            <a:r>
              <a:rPr lang="en-US" sz="1800" b="0" i="0" u="none" strike="noStrike" baseline="0" dirty="0">
                <a:latin typeface="TimesNewRomanPSMT"/>
              </a:rPr>
              <a:t>6. Now we can predict.</a:t>
            </a:r>
            <a:endParaRPr lang="en-IN" dirty="0"/>
          </a:p>
        </p:txBody>
      </p:sp>
    </p:spTree>
    <p:extLst>
      <p:ext uri="{BB962C8B-B14F-4D97-AF65-F5344CB8AC3E}">
        <p14:creationId xmlns:p14="http://schemas.microsoft.com/office/powerpoint/2010/main" val="2650509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EB Garamond Regular"/>
                <a:ea typeface="EB Garamond Regular"/>
                <a:cs typeface="EB Garamond Regular"/>
                <a:sym typeface="EB Garamond Regular"/>
              </a:rPr>
              <a:t>Evaluation</a:t>
            </a:r>
            <a:endParaRPr sz="3600">
              <a:latin typeface="EB Garamond Regular"/>
              <a:ea typeface="EB Garamond Regular"/>
              <a:cs typeface="EB Garamond Regular"/>
              <a:sym typeface="EB Garamond Regular"/>
            </a:endParaRPr>
          </a:p>
          <a:p>
            <a:pPr marL="0" lvl="0" indent="0" algn="l" rtl="0">
              <a:spcBef>
                <a:spcPts val="0"/>
              </a:spcBef>
              <a:spcAft>
                <a:spcPts val="0"/>
              </a:spcAft>
              <a:buNone/>
            </a:pPr>
            <a:endParaRPr/>
          </a:p>
        </p:txBody>
      </p:sp>
      <p:sp>
        <p:nvSpPr>
          <p:cNvPr id="231" name="Google Shape;231;p28"/>
          <p:cNvSpPr txBox="1">
            <a:spLocks noGrp="1"/>
          </p:cNvSpPr>
          <p:nvPr>
            <p:ph type="body" idx="1"/>
          </p:nvPr>
        </p:nvSpPr>
        <p:spPr>
          <a:xfrm>
            <a:off x="311700" y="1328750"/>
            <a:ext cx="8520600" cy="32400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EB Garamond Regular"/>
              <a:buChar char="●"/>
            </a:pPr>
            <a:r>
              <a:rPr lang="en" sz="2000" b="1" dirty="0">
                <a:latin typeface="EB Garamond"/>
                <a:ea typeface="EB Garamond"/>
                <a:cs typeface="EB Garamond"/>
                <a:sym typeface="EB Garamond"/>
              </a:rPr>
              <a:t>Accuracy Metrics:</a:t>
            </a:r>
            <a:r>
              <a:rPr lang="en" sz="2000" dirty="0">
                <a:latin typeface="EB Garamond Regular"/>
                <a:ea typeface="EB Garamond Regular"/>
                <a:cs typeface="EB Garamond Regular"/>
                <a:sym typeface="EB Garamond Regular"/>
              </a:rPr>
              <a:t> </a:t>
            </a:r>
            <a:r>
              <a:rPr lang="en" dirty="0">
                <a:latin typeface="EB Garamond Regular"/>
                <a:ea typeface="EB Garamond Regular"/>
                <a:cs typeface="EB Garamond Regular"/>
                <a:sym typeface="EB Garamond Regular"/>
              </a:rPr>
              <a:t>Accuracy score metrics for the test data is captured for all the models.</a:t>
            </a:r>
            <a:endParaRPr dirty="0">
              <a:latin typeface="EB Garamond Regular"/>
              <a:ea typeface="EB Garamond Regular"/>
              <a:cs typeface="EB Garamond Regular"/>
              <a:sym typeface="EB Garamond Regular"/>
            </a:endParaRPr>
          </a:p>
          <a:p>
            <a:pPr marL="101600" lvl="0" indent="0" algn="l" rtl="0">
              <a:lnSpc>
                <a:spcPct val="150000"/>
              </a:lnSpc>
              <a:spcBef>
                <a:spcPts val="0"/>
              </a:spcBef>
              <a:spcAft>
                <a:spcPts val="0"/>
              </a:spcAft>
              <a:buSzPts val="2000"/>
              <a:buNone/>
            </a:pPr>
            <a:endParaRPr dirty="0">
              <a:latin typeface="EB Garamond Regular"/>
              <a:ea typeface="EB Garamond Regular"/>
              <a:cs typeface="EB Garamond Regular"/>
              <a:sym typeface="EB Garamond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265500" y="12273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EB Garamond Regular"/>
                <a:ea typeface="EB Garamond Regular"/>
                <a:cs typeface="EB Garamond Regular"/>
                <a:sym typeface="EB Garamond Regular"/>
              </a:rPr>
              <a:t>Introduction</a:t>
            </a:r>
            <a:endParaRPr>
              <a:latin typeface="EB Garamond Regular"/>
              <a:ea typeface="EB Garamond Regular"/>
              <a:cs typeface="EB Garamond Regular"/>
              <a:sym typeface="EB Garamond Regular"/>
            </a:endParaRPr>
          </a:p>
        </p:txBody>
      </p:sp>
      <p:sp>
        <p:nvSpPr>
          <p:cNvPr id="92" name="Google Shape;92;p14"/>
          <p:cNvSpPr txBox="1">
            <a:spLocks noGrp="1"/>
          </p:cNvSpPr>
          <p:nvPr>
            <p:ph type="body" idx="2"/>
          </p:nvPr>
        </p:nvSpPr>
        <p:spPr>
          <a:xfrm>
            <a:off x="4939500" y="422325"/>
            <a:ext cx="3837000" cy="42438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dirty="0"/>
              <a:t>Road accidents are main cause of deaths among youngsters.</a:t>
            </a:r>
            <a:endParaRPr dirty="0"/>
          </a:p>
          <a:p>
            <a:pPr marL="457200" lvl="0" indent="-342900" algn="l" rtl="0">
              <a:spcBef>
                <a:spcPts val="0"/>
              </a:spcBef>
              <a:spcAft>
                <a:spcPts val="0"/>
              </a:spcAft>
              <a:buSzPts val="1800"/>
              <a:buAutoNum type="arabicPeriod"/>
            </a:pPr>
            <a:r>
              <a:rPr lang="en" dirty="0"/>
              <a:t>In 2015, US lost 37000 individuals in car accidents, which is more than 7.2% from previous years.</a:t>
            </a:r>
            <a:endParaRPr dirty="0"/>
          </a:p>
          <a:p>
            <a:pPr marL="457200" lvl="0" indent="-342900" algn="l" rtl="0">
              <a:spcBef>
                <a:spcPts val="0"/>
              </a:spcBef>
              <a:spcAft>
                <a:spcPts val="0"/>
              </a:spcAft>
              <a:buSzPts val="1800"/>
              <a:buAutoNum type="arabicPeriod"/>
            </a:pPr>
            <a:r>
              <a:rPr lang="en" dirty="0"/>
              <a:t>The cost of fatalities and injuries will greatly affect the general people.</a:t>
            </a:r>
            <a:endParaRPr dirty="0"/>
          </a:p>
          <a:p>
            <a:pPr marL="457200" lvl="0" indent="-342900" algn="l" rtl="0">
              <a:spcBef>
                <a:spcPts val="0"/>
              </a:spcBef>
              <a:spcAft>
                <a:spcPts val="0"/>
              </a:spcAft>
              <a:buSzPts val="1800"/>
              <a:buAutoNum type="arabicPeriod"/>
            </a:pPr>
            <a:r>
              <a:rPr lang="en" dirty="0"/>
              <a:t>Reducing traffic accidents is a public safety challenge.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311700" y="147575"/>
            <a:ext cx="8520600" cy="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EB Garamond Regular"/>
                <a:ea typeface="EB Garamond Regular"/>
                <a:cs typeface="EB Garamond Regular"/>
                <a:sym typeface="EB Garamond Regular"/>
              </a:rPr>
              <a:t>Experimental Results</a:t>
            </a:r>
            <a:endParaRPr/>
          </a:p>
        </p:txBody>
      </p:sp>
      <p:sp>
        <p:nvSpPr>
          <p:cNvPr id="237" name="Google Shape;237;p29"/>
          <p:cNvSpPr txBox="1">
            <a:spLocks noGrp="1"/>
          </p:cNvSpPr>
          <p:nvPr>
            <p:ph type="title"/>
          </p:nvPr>
        </p:nvSpPr>
        <p:spPr>
          <a:xfrm>
            <a:off x="311700" y="1087400"/>
            <a:ext cx="8520600" cy="375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ctr" rtl="0">
              <a:spcBef>
                <a:spcPts val="0"/>
              </a:spcBef>
              <a:spcAft>
                <a:spcPts val="0"/>
              </a:spcAft>
              <a:buNone/>
            </a:pPr>
            <a:r>
              <a:rPr lang="en" dirty="0"/>
              <a:t>	</a:t>
            </a:r>
            <a:endParaRPr dirty="0"/>
          </a:p>
        </p:txBody>
      </p:sp>
      <p:graphicFrame>
        <p:nvGraphicFramePr>
          <p:cNvPr id="238" name="Google Shape;238;p29"/>
          <p:cNvGraphicFramePr/>
          <p:nvPr>
            <p:extLst>
              <p:ext uri="{D42A27DB-BD31-4B8C-83A1-F6EECF244321}">
                <p14:modId xmlns:p14="http://schemas.microsoft.com/office/powerpoint/2010/main" val="218495988"/>
              </p:ext>
            </p:extLst>
          </p:nvPr>
        </p:nvGraphicFramePr>
        <p:xfrm>
          <a:off x="2489488" y="1207592"/>
          <a:ext cx="2955675" cy="2621130"/>
        </p:xfrm>
        <a:graphic>
          <a:graphicData uri="http://schemas.openxmlformats.org/drawingml/2006/table">
            <a:tbl>
              <a:tblPr>
                <a:noFill/>
                <a:tableStyleId>{FE995025-BB12-4D37-9D37-0E0ED1CFBA5B}</a:tableStyleId>
              </a:tblPr>
              <a:tblGrid>
                <a:gridCol w="671650">
                  <a:extLst>
                    <a:ext uri="{9D8B030D-6E8A-4147-A177-3AD203B41FA5}">
                      <a16:colId xmlns:a16="http://schemas.microsoft.com/office/drawing/2014/main" val="20000"/>
                    </a:ext>
                  </a:extLst>
                </a:gridCol>
                <a:gridCol w="1300375">
                  <a:extLst>
                    <a:ext uri="{9D8B030D-6E8A-4147-A177-3AD203B41FA5}">
                      <a16:colId xmlns:a16="http://schemas.microsoft.com/office/drawing/2014/main" val="20001"/>
                    </a:ext>
                  </a:extLst>
                </a:gridCol>
                <a:gridCol w="983650">
                  <a:extLst>
                    <a:ext uri="{9D8B030D-6E8A-4147-A177-3AD203B41FA5}">
                      <a16:colId xmlns:a16="http://schemas.microsoft.com/office/drawing/2014/main" val="20002"/>
                    </a:ext>
                  </a:extLst>
                </a:gridCol>
              </a:tblGrid>
              <a:tr h="592350">
                <a:tc>
                  <a:txBody>
                    <a:bodyPr/>
                    <a:lstStyle/>
                    <a:p>
                      <a:pPr marL="0" lvl="0" indent="0" algn="l" rtl="0">
                        <a:spcBef>
                          <a:spcPts val="0"/>
                        </a:spcBef>
                        <a:spcAft>
                          <a:spcPts val="0"/>
                        </a:spcAft>
                        <a:buNone/>
                      </a:pPr>
                      <a:r>
                        <a:rPr lang="en"/>
                        <a:t>S.no</a:t>
                      </a:r>
                      <a:endParaRPr/>
                    </a:p>
                  </a:txBody>
                  <a:tcPr marL="91425" marR="91425" marT="91425" marB="91425"/>
                </a:tc>
                <a:tc>
                  <a:txBody>
                    <a:bodyPr/>
                    <a:lstStyle/>
                    <a:p>
                      <a:pPr marL="0" lvl="0" indent="0" algn="l" rtl="0">
                        <a:spcBef>
                          <a:spcPts val="0"/>
                        </a:spcBef>
                        <a:spcAft>
                          <a:spcPts val="0"/>
                        </a:spcAft>
                        <a:buNone/>
                      </a:pPr>
                      <a:r>
                        <a:rPr lang="en"/>
                        <a:t>Algorithms</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extLst>
                  <a:ext uri="{0D108BD9-81ED-4DB2-BD59-A6C34878D82A}">
                    <a16:rowId xmlns:a16="http://schemas.microsoft.com/office/drawing/2014/main" val="10000"/>
                  </a:ext>
                </a:extLst>
              </a:tr>
              <a:tr h="3861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dirty="0"/>
                        <a:t>Random Forest</a:t>
                      </a:r>
                      <a:endParaRPr dirty="0"/>
                    </a:p>
                  </a:txBody>
                  <a:tcPr marL="91425" marR="91425" marT="91425" marB="91425"/>
                </a:tc>
                <a:tc>
                  <a:txBody>
                    <a:bodyPr/>
                    <a:lstStyle/>
                    <a:p>
                      <a:pPr marL="0" lvl="0" indent="0" algn="l" rtl="0">
                        <a:spcBef>
                          <a:spcPts val="0"/>
                        </a:spcBef>
                        <a:spcAft>
                          <a:spcPts val="0"/>
                        </a:spcAft>
                        <a:buNone/>
                      </a:pPr>
                      <a:r>
                        <a:rPr lang="en" dirty="0"/>
                        <a:t>75.7%</a:t>
                      </a:r>
                      <a:endParaRPr dirty="0"/>
                    </a:p>
                  </a:txBody>
                  <a:tcPr marL="91425" marR="91425" marT="91425" marB="91425"/>
                </a:tc>
                <a:extLst>
                  <a:ext uri="{0D108BD9-81ED-4DB2-BD59-A6C34878D82A}">
                    <a16:rowId xmlns:a16="http://schemas.microsoft.com/office/drawing/2014/main" val="10001"/>
                  </a:ext>
                </a:extLst>
              </a:tr>
              <a:tr h="386150">
                <a:tc>
                  <a:txBody>
                    <a:bodyPr/>
                    <a:lstStyle/>
                    <a:p>
                      <a:pPr marL="0" lvl="0" indent="0" algn="l" rtl="0">
                        <a:spcBef>
                          <a:spcPts val="0"/>
                        </a:spcBef>
                        <a:spcAft>
                          <a:spcPts val="0"/>
                        </a:spcAft>
                        <a:buNone/>
                      </a:pPr>
                      <a:r>
                        <a:rPr lang="en" dirty="0"/>
                        <a:t>2.</a:t>
                      </a:r>
                      <a:endParaRPr dirty="0"/>
                    </a:p>
                  </a:txBody>
                  <a:tcPr marL="91425" marR="91425" marT="91425" marB="91425"/>
                </a:tc>
                <a:tc>
                  <a:txBody>
                    <a:bodyPr/>
                    <a:lstStyle/>
                    <a:p>
                      <a:pPr marL="0" lvl="0" indent="0" algn="l" rtl="0">
                        <a:spcBef>
                          <a:spcPts val="0"/>
                        </a:spcBef>
                        <a:spcAft>
                          <a:spcPts val="0"/>
                        </a:spcAft>
                        <a:buNone/>
                      </a:pPr>
                      <a:r>
                        <a:rPr lang="en" dirty="0"/>
                        <a:t>Decision Tree</a:t>
                      </a:r>
                      <a:endParaRPr dirty="0"/>
                    </a:p>
                  </a:txBody>
                  <a:tcPr marL="91425" marR="91425" marT="91425" marB="91425"/>
                </a:tc>
                <a:tc>
                  <a:txBody>
                    <a:bodyPr/>
                    <a:lstStyle/>
                    <a:p>
                      <a:pPr marL="0" lvl="0" indent="0" algn="l" rtl="0">
                        <a:spcBef>
                          <a:spcPts val="0"/>
                        </a:spcBef>
                        <a:spcAft>
                          <a:spcPts val="0"/>
                        </a:spcAft>
                        <a:buNone/>
                      </a:pPr>
                      <a:r>
                        <a:rPr lang="en" dirty="0"/>
                        <a:t>67.5%</a:t>
                      </a:r>
                      <a:endParaRPr dirty="0"/>
                    </a:p>
                  </a:txBody>
                  <a:tcPr marL="91425" marR="91425" marT="91425" marB="91425"/>
                </a:tc>
                <a:extLst>
                  <a:ext uri="{0D108BD9-81ED-4DB2-BD59-A6C34878D82A}">
                    <a16:rowId xmlns:a16="http://schemas.microsoft.com/office/drawing/2014/main" val="10003"/>
                  </a:ext>
                </a:extLst>
              </a:tr>
              <a:tr h="386150">
                <a:tc>
                  <a:txBody>
                    <a:bodyPr/>
                    <a:lstStyle/>
                    <a:p>
                      <a:pPr marL="0" lvl="0" indent="0" algn="l" rtl="0">
                        <a:spcBef>
                          <a:spcPts val="0"/>
                        </a:spcBef>
                        <a:spcAft>
                          <a:spcPts val="0"/>
                        </a:spcAft>
                        <a:buNone/>
                      </a:pPr>
                      <a:r>
                        <a:rPr lang="en" dirty="0"/>
                        <a:t>3.</a:t>
                      </a:r>
                      <a:endParaRPr dirty="0"/>
                    </a:p>
                  </a:txBody>
                  <a:tcPr marL="91425" marR="91425" marT="91425" marB="91425"/>
                </a:tc>
                <a:tc>
                  <a:txBody>
                    <a:bodyPr/>
                    <a:lstStyle/>
                    <a:p>
                      <a:pPr marL="0" lvl="0" indent="0" algn="l" rtl="0">
                        <a:spcBef>
                          <a:spcPts val="0"/>
                        </a:spcBef>
                        <a:spcAft>
                          <a:spcPts val="0"/>
                        </a:spcAft>
                        <a:buNone/>
                      </a:pPr>
                      <a:r>
                        <a:rPr lang="en"/>
                        <a:t>KNN</a:t>
                      </a:r>
                      <a:endParaRPr/>
                    </a:p>
                  </a:txBody>
                  <a:tcPr marL="91425" marR="91425" marT="91425" marB="91425"/>
                </a:tc>
                <a:tc>
                  <a:txBody>
                    <a:bodyPr/>
                    <a:lstStyle/>
                    <a:p>
                      <a:pPr marL="0" lvl="0" indent="0" algn="l" rtl="0">
                        <a:spcBef>
                          <a:spcPts val="0"/>
                        </a:spcBef>
                        <a:spcAft>
                          <a:spcPts val="0"/>
                        </a:spcAft>
                        <a:buNone/>
                      </a:pPr>
                      <a:r>
                        <a:rPr lang="en" dirty="0"/>
                        <a:t>71%</a:t>
                      </a:r>
                      <a:endParaRPr dirty="0"/>
                    </a:p>
                  </a:txBody>
                  <a:tcPr marL="91425" marR="91425" marT="91425" marB="91425"/>
                </a:tc>
                <a:extLst>
                  <a:ext uri="{0D108BD9-81ED-4DB2-BD59-A6C34878D82A}">
                    <a16:rowId xmlns:a16="http://schemas.microsoft.com/office/drawing/2014/main" val="10004"/>
                  </a:ext>
                </a:extLst>
              </a:tr>
              <a:tr h="592350">
                <a:tc>
                  <a:txBody>
                    <a:bodyPr/>
                    <a:lstStyle/>
                    <a:p>
                      <a:pPr marL="0" lvl="0" indent="0" algn="l" rtl="0">
                        <a:spcBef>
                          <a:spcPts val="0"/>
                        </a:spcBef>
                        <a:spcAft>
                          <a:spcPts val="0"/>
                        </a:spcAft>
                        <a:buNone/>
                      </a:pPr>
                      <a:r>
                        <a:rPr lang="en" dirty="0"/>
                        <a:t>4.</a:t>
                      </a:r>
                      <a:endParaRPr dirty="0"/>
                    </a:p>
                  </a:txBody>
                  <a:tcPr marL="91425" marR="91425" marT="91425" marB="91425"/>
                </a:tc>
                <a:tc>
                  <a:txBody>
                    <a:bodyPr/>
                    <a:lstStyle/>
                    <a:p>
                      <a:pPr marL="0" lvl="0" indent="0" algn="l" rtl="0">
                        <a:spcBef>
                          <a:spcPts val="0"/>
                        </a:spcBef>
                        <a:spcAft>
                          <a:spcPts val="0"/>
                        </a:spcAft>
                        <a:buNone/>
                      </a:pPr>
                      <a:r>
                        <a:rPr lang="en" dirty="0"/>
                        <a:t>Logistic Regression</a:t>
                      </a:r>
                      <a:endParaRPr dirty="0"/>
                    </a:p>
                  </a:txBody>
                  <a:tcPr marL="91425" marR="91425" marT="91425" marB="91425"/>
                </a:tc>
                <a:tc>
                  <a:txBody>
                    <a:bodyPr/>
                    <a:lstStyle/>
                    <a:p>
                      <a:pPr marL="0" lvl="0" indent="0" algn="l" rtl="0">
                        <a:spcBef>
                          <a:spcPts val="0"/>
                        </a:spcBef>
                        <a:spcAft>
                          <a:spcPts val="0"/>
                        </a:spcAft>
                        <a:buNone/>
                      </a:pPr>
                      <a:r>
                        <a:rPr lang="en" dirty="0"/>
                        <a:t>67%</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EB Garamond Regular"/>
                <a:ea typeface="EB Garamond Regular"/>
                <a:cs typeface="EB Garamond Regular"/>
                <a:sym typeface="EB Garamond Regular"/>
              </a:rPr>
              <a:t>Conclusion And Future Scope</a:t>
            </a:r>
            <a:endParaRPr>
              <a:latin typeface="EB Garamond Regular"/>
              <a:ea typeface="EB Garamond Regular"/>
              <a:cs typeface="EB Garamond Regular"/>
              <a:sym typeface="EB Garamond Regular"/>
            </a:endParaRPr>
          </a:p>
        </p:txBody>
      </p:sp>
      <p:sp>
        <p:nvSpPr>
          <p:cNvPr id="256" name="Google Shape;256;p31"/>
          <p:cNvSpPr txBox="1">
            <a:spLocks noGrp="1"/>
          </p:cNvSpPr>
          <p:nvPr>
            <p:ph type="body" idx="2"/>
          </p:nvPr>
        </p:nvSpPr>
        <p:spPr>
          <a:xfrm>
            <a:off x="4939500" y="724200"/>
            <a:ext cx="3837000" cy="40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maximum accuracy score that we got is for Random Forest which is 75.7%.</a:t>
            </a:r>
            <a:endParaRPr dirty="0"/>
          </a:p>
          <a:p>
            <a:pPr marL="0" lvl="0" indent="0" algn="l" rtl="0">
              <a:spcBef>
                <a:spcPts val="1600"/>
              </a:spcBef>
              <a:spcAft>
                <a:spcPts val="1600"/>
              </a:spcAft>
              <a:buNone/>
            </a:pPr>
            <a:r>
              <a:rPr lang="en-US" dirty="0">
                <a:latin typeface="Roboto" panose="020B0604020202020204" charset="0"/>
                <a:ea typeface="Roboto" panose="020B0604020202020204" charset="0"/>
              </a:rPr>
              <a:t>W</a:t>
            </a:r>
            <a:r>
              <a:rPr lang="en-US" sz="1800" dirty="0">
                <a:effectLst/>
                <a:latin typeface="Roboto" panose="020B0604020202020204" charset="0"/>
                <a:ea typeface="Roboto" panose="020B0604020202020204" charset="0"/>
              </a:rPr>
              <a:t>e would like to explore advanced machine learning techniques such as ensemble methods, </a:t>
            </a:r>
            <a:r>
              <a:rPr lang="en-US" sz="1800" dirty="0" err="1">
                <a:effectLst/>
                <a:latin typeface="Roboto" panose="020B0604020202020204" charset="0"/>
                <a:ea typeface="Roboto" panose="020B0604020202020204" charset="0"/>
              </a:rPr>
              <a:t>XGBoost</a:t>
            </a:r>
            <a:r>
              <a:rPr lang="en-US" sz="1800" dirty="0">
                <a:effectLst/>
                <a:latin typeface="Roboto" panose="020B0604020202020204" charset="0"/>
                <a:ea typeface="Roboto" panose="020B0604020202020204" charset="0"/>
              </a:rPr>
              <a:t>, and Neural Networks to predict the severity of traffic on accidents in real-time.</a:t>
            </a:r>
            <a:endParaRPr dirty="0">
              <a:latin typeface="Roboto" panose="020B0604020202020204" charset="0"/>
              <a:ea typeface="Roboto"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EB Garamond Regular"/>
                <a:ea typeface="EB Garamond Regular"/>
                <a:cs typeface="EB Garamond Regular"/>
                <a:sym typeface="EB Garamond Regular"/>
              </a:rPr>
              <a:t>References</a:t>
            </a:r>
            <a:endParaRPr sz="3600">
              <a:latin typeface="EB Garamond Regular"/>
              <a:ea typeface="EB Garamond Regular"/>
              <a:cs typeface="EB Garamond Regular"/>
              <a:sym typeface="EB Garamond Regular"/>
            </a:endParaRPr>
          </a:p>
        </p:txBody>
      </p:sp>
      <p:sp>
        <p:nvSpPr>
          <p:cNvPr id="269" name="Google Shape;269;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sz="1400" dirty="0">
                <a:solidFill>
                  <a:srgbClr val="000000"/>
                </a:solidFill>
                <a:latin typeface="EB Garamond Regular"/>
                <a:ea typeface="EB Garamond Regular"/>
                <a:cs typeface="EB Garamond Regular"/>
                <a:sym typeface="EB Garamond Regular"/>
              </a:rPr>
              <a:t>Moosavi, Sobhan, Mohammad Hossein Samavatian, Srinivasan Parthasarathy, Radu Teodorescu, and Rajiv Ramnath. "Accident Risk Prediction based on Heterogeneous Sparse Data: New Dataset and Insights." arXiv preprint arXiv:1909.09638 (2019)</a:t>
            </a:r>
            <a:endParaRPr sz="1400" dirty="0">
              <a:solidFill>
                <a:srgbClr val="000000"/>
              </a:solidFill>
              <a:latin typeface="EB Garamond Regular"/>
              <a:ea typeface="EB Garamond Regular"/>
              <a:cs typeface="EB Garamond Regular"/>
              <a:sym typeface="EB Garamond Regular"/>
            </a:endParaRPr>
          </a:p>
          <a:p>
            <a:pPr marL="457200" marR="0" lvl="0" indent="-342900" algn="l" rtl="0">
              <a:lnSpc>
                <a:spcPct val="115000"/>
              </a:lnSpc>
              <a:spcBef>
                <a:spcPts val="0"/>
              </a:spcBef>
              <a:spcAft>
                <a:spcPts val="0"/>
              </a:spcAft>
              <a:buSzPts val="1800"/>
              <a:buAutoNum type="arabicPeriod"/>
            </a:pPr>
            <a:r>
              <a:rPr lang="en" sz="1400" dirty="0">
                <a:solidFill>
                  <a:srgbClr val="000000"/>
                </a:solidFill>
                <a:latin typeface="EB Garamond Regular"/>
                <a:ea typeface="EB Garamond Regular"/>
                <a:cs typeface="EB Garamond Regular"/>
                <a:sym typeface="EB Garamond Regular"/>
              </a:rPr>
              <a:t>Chang, Li-Yen. "Analysis of freeway accident frequencies: negative binomial regression versus artificial neural network." Safety science 43.8 (2005): 541-557.</a:t>
            </a:r>
            <a:endParaRPr sz="1400" dirty="0">
              <a:solidFill>
                <a:srgbClr val="000000"/>
              </a:solidFill>
              <a:latin typeface="EB Garamond Regular"/>
              <a:ea typeface="EB Garamond Regular"/>
              <a:cs typeface="EB Garamond Regular"/>
              <a:sym typeface="EB Garamond Regular"/>
            </a:endParaRPr>
          </a:p>
          <a:p>
            <a:pPr marL="457200" marR="0" lvl="0" indent="-342900" algn="l" rtl="0">
              <a:lnSpc>
                <a:spcPct val="115000"/>
              </a:lnSpc>
              <a:spcBef>
                <a:spcPts val="0"/>
              </a:spcBef>
              <a:spcAft>
                <a:spcPts val="0"/>
              </a:spcAft>
              <a:buSzPts val="1800"/>
              <a:buAutoNum type="arabicPeriod"/>
            </a:pPr>
            <a:r>
              <a:rPr lang="en" sz="1400" dirty="0">
                <a:solidFill>
                  <a:srgbClr val="000000"/>
                </a:solidFill>
                <a:latin typeface="EB Garamond Regular"/>
                <a:ea typeface="EB Garamond Regular"/>
                <a:cs typeface="EB Garamond Regular"/>
                <a:sym typeface="EB Garamond Regular"/>
              </a:rPr>
              <a:t>Ren, Honglei, You Song, Jingwen Wang, Yucheng Hu, and Jinzhi Lei. "A deep learning approach to the citywide traffic accident risk prediction." In 2018 21st International Conference on Intelligent Transportation Systems (ITSC), pp. 3346-3351. IEEE, 2018.</a:t>
            </a:r>
            <a:endParaRPr sz="1400" dirty="0">
              <a:solidFill>
                <a:srgbClr val="000000"/>
              </a:solidFill>
              <a:latin typeface="EB Garamond Regular"/>
              <a:ea typeface="EB Garamond Regular"/>
              <a:cs typeface="EB Garamond Regular"/>
              <a:sym typeface="EB Garamond Regular"/>
            </a:endParaRPr>
          </a:p>
          <a:p>
            <a:pPr marL="457200" marR="0" lvl="0" indent="-342900" algn="l" rtl="0">
              <a:lnSpc>
                <a:spcPct val="115000"/>
              </a:lnSpc>
              <a:spcBef>
                <a:spcPts val="0"/>
              </a:spcBef>
              <a:spcAft>
                <a:spcPts val="0"/>
              </a:spcAft>
              <a:buClr>
                <a:srgbClr val="000000"/>
              </a:buClr>
              <a:buSzPts val="1800"/>
              <a:buAutoNum type="arabicPeriod"/>
            </a:pPr>
            <a:r>
              <a:rPr lang="en" sz="1400" dirty="0">
                <a:solidFill>
                  <a:srgbClr val="000000"/>
                </a:solidFill>
                <a:latin typeface="EB Garamond Regular"/>
                <a:ea typeface="EB Garamond Regular"/>
                <a:cs typeface="EB Garamond Regular"/>
                <a:sym typeface="EB Garamond Regular"/>
              </a:rPr>
              <a:t>Yuan, Zhuoning, Xun Zhou, Tianbao Yang, James Tamerius, and Ricardo Mantilla. "Predicting traffic accidents through heterogeneous urban data: A case study." In 6th International Workshop on Urban Computing (UrbComp 2017). 2017.</a:t>
            </a:r>
            <a:endParaRPr sz="1400" dirty="0">
              <a:solidFill>
                <a:srgbClr val="000000"/>
              </a:solidFill>
              <a:latin typeface="EB Garamond Regular"/>
              <a:ea typeface="EB Garamond Regular"/>
              <a:cs typeface="EB Garamond Regular"/>
              <a:sym typeface="EB Garamond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4"/>
          <p:cNvSpPr txBox="1">
            <a:spLocks noGrp="1"/>
          </p:cNvSpPr>
          <p:nvPr>
            <p:ph type="title"/>
          </p:nvPr>
        </p:nvSpPr>
        <p:spPr>
          <a:xfrm>
            <a:off x="598100" y="1666202"/>
            <a:ext cx="8222100" cy="14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EB Garamond Regular"/>
                <a:ea typeface="EB Garamond Regular"/>
                <a:cs typeface="EB Garamond Regular"/>
                <a:sym typeface="EB Garamond Regular"/>
              </a:rPr>
              <a:t>Thank You</a:t>
            </a:r>
            <a:endParaRPr dirty="0">
              <a:latin typeface="EB Garamond Regular"/>
              <a:ea typeface="EB Garamond Regular"/>
              <a:cs typeface="EB Garamond Regular"/>
              <a:sym typeface="EB Garamond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960C-57F5-4E12-9DCD-5D832C318C63}"/>
              </a:ext>
            </a:extLst>
          </p:cNvPr>
          <p:cNvSpPr>
            <a:spLocks noGrp="1"/>
          </p:cNvSpPr>
          <p:nvPr>
            <p:ph type="title"/>
          </p:nvPr>
        </p:nvSpPr>
        <p:spPr/>
        <p:txBody>
          <a:bodyPr/>
          <a:lstStyle/>
          <a:p>
            <a:r>
              <a:rPr lang="en-US" dirty="0"/>
              <a:t>PROBLEM </a:t>
            </a:r>
            <a:br>
              <a:rPr lang="en-US" dirty="0"/>
            </a:br>
            <a:r>
              <a:rPr lang="en-US" dirty="0"/>
              <a:t>STATEMENT</a:t>
            </a:r>
            <a:endParaRPr lang="en-IN" dirty="0"/>
          </a:p>
        </p:txBody>
      </p:sp>
      <p:sp>
        <p:nvSpPr>
          <p:cNvPr id="3" name="Subtitle 2">
            <a:extLst>
              <a:ext uri="{FF2B5EF4-FFF2-40B4-BE49-F238E27FC236}">
                <a16:creationId xmlns:a16="http://schemas.microsoft.com/office/drawing/2014/main" id="{68A0D9FB-A186-478A-8E72-4B94F0420DB7}"/>
              </a:ext>
            </a:extLst>
          </p:cNvPr>
          <p:cNvSpPr>
            <a:spLocks noGrp="1"/>
          </p:cNvSpPr>
          <p:nvPr>
            <p:ph type="subTitle" idx="1"/>
          </p:nvPr>
        </p:nvSpPr>
        <p:spPr/>
        <p:txBody>
          <a:bodyPr/>
          <a:lstStyle/>
          <a:p>
            <a:endParaRPr lang="en-IN"/>
          </a:p>
        </p:txBody>
      </p:sp>
      <p:sp>
        <p:nvSpPr>
          <p:cNvPr id="4" name="Text Placeholder 3">
            <a:extLst>
              <a:ext uri="{FF2B5EF4-FFF2-40B4-BE49-F238E27FC236}">
                <a16:creationId xmlns:a16="http://schemas.microsoft.com/office/drawing/2014/main" id="{D01C2949-DBB8-4B00-AA2F-DDED3511752E}"/>
              </a:ext>
            </a:extLst>
          </p:cNvPr>
          <p:cNvSpPr>
            <a:spLocks noGrp="1"/>
          </p:cNvSpPr>
          <p:nvPr>
            <p:ph type="body" idx="2"/>
          </p:nvPr>
        </p:nvSpPr>
        <p:spPr/>
        <p:txBody>
          <a:bodyPr/>
          <a:lstStyle/>
          <a:p>
            <a:pPr marL="114300" indent="0">
              <a:buNone/>
            </a:pPr>
            <a:endParaRPr lang="en-IN" dirty="0">
              <a:effectLst/>
              <a:latin typeface="Roboto" panose="020B0604020202020204" charset="0"/>
              <a:ea typeface="Roboto" panose="020B0604020202020204" charset="0"/>
            </a:endParaRPr>
          </a:p>
          <a:p>
            <a:r>
              <a:rPr lang="en-US" sz="1600" dirty="0">
                <a:effectLst/>
                <a:latin typeface="Roboto" panose="020B0604020202020204" charset="0"/>
                <a:ea typeface="Roboto" panose="020B0604020202020204" charset="0"/>
              </a:rPr>
              <a:t>Reducing traffic accidents is an essential public safety challenge all over the world; therefore, accident analysis has been a subject of much research in recent decades</a:t>
            </a:r>
          </a:p>
          <a:p>
            <a:r>
              <a:rPr lang="en-US" sz="1600" dirty="0">
                <a:effectLst/>
                <a:latin typeface="Roboto" panose="020B0604020202020204" charset="0"/>
                <a:ea typeface="Roboto" panose="020B0604020202020204" charset="0"/>
              </a:rPr>
              <a:t>The objective of the project is to analyze the US accident data from 50 states to understand, insights trends, and possible causes of traffic accidents and what could be done to reduce them. </a:t>
            </a:r>
            <a:endParaRPr lang="en-IN" sz="16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297889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dirty="0">
                <a:latin typeface="EB Garamond Regular"/>
                <a:ea typeface="EB Garamond Regular"/>
                <a:cs typeface="EB Garamond Regular"/>
                <a:sym typeface="EB Garamond Regular"/>
              </a:rPr>
              <a:t>Project Scope</a:t>
            </a:r>
            <a:endParaRPr sz="3600" dirty="0">
              <a:latin typeface="EB Garamond Regular"/>
              <a:ea typeface="EB Garamond Regular"/>
              <a:cs typeface="EB Garamond Regular"/>
              <a:sym typeface="EB Garamond Regula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02" name="Google Shape;102;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Increase of road accidents</a:t>
            </a:r>
            <a:endParaRPr sz="1600" dirty="0"/>
          </a:p>
          <a:p>
            <a:pPr marL="457200" lvl="0" indent="-330200" algn="l" rtl="0">
              <a:spcBef>
                <a:spcPts val="0"/>
              </a:spcBef>
              <a:spcAft>
                <a:spcPts val="0"/>
              </a:spcAft>
              <a:buSzPts val="1600"/>
              <a:buChar char="-"/>
            </a:pPr>
            <a:r>
              <a:rPr lang="en" sz="1600" dirty="0"/>
              <a:t>Public safety</a:t>
            </a:r>
            <a:endParaRPr sz="1600" dirty="0"/>
          </a:p>
          <a:p>
            <a:pPr marL="457200" lvl="0" indent="-330200" algn="l" rtl="0">
              <a:spcBef>
                <a:spcPts val="0"/>
              </a:spcBef>
              <a:spcAft>
                <a:spcPts val="0"/>
              </a:spcAft>
              <a:buSzPts val="1600"/>
              <a:buChar char="-"/>
            </a:pPr>
            <a:r>
              <a:rPr lang="en" sz="1600" dirty="0"/>
              <a:t>Analyse the factors increasing the accidents</a:t>
            </a:r>
            <a:endParaRPr sz="1600" dirty="0"/>
          </a:p>
          <a:p>
            <a:pPr marL="457200" lvl="0" indent="-330200" algn="l" rtl="0">
              <a:spcBef>
                <a:spcPts val="0"/>
              </a:spcBef>
              <a:spcAft>
                <a:spcPts val="0"/>
              </a:spcAft>
              <a:buSzPts val="1600"/>
              <a:buChar char="-"/>
            </a:pPr>
            <a:r>
              <a:rPr lang="en" sz="1600" dirty="0"/>
              <a:t>Accident risk prediction</a:t>
            </a:r>
            <a:endParaRPr sz="1600" dirty="0"/>
          </a:p>
        </p:txBody>
      </p:sp>
      <p:grpSp>
        <p:nvGrpSpPr>
          <p:cNvPr id="103" name="Google Shape;103;p15"/>
          <p:cNvGrpSpPr/>
          <p:nvPr/>
        </p:nvGrpSpPr>
        <p:grpSpPr>
          <a:xfrm>
            <a:off x="3320450" y="1304875"/>
            <a:ext cx="2632500"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Dataset</a:t>
            </a:r>
            <a:endParaRPr dirty="0">
              <a:solidFill>
                <a:schemeClr val="lt1"/>
              </a:solidFill>
            </a:endParaRPr>
          </a:p>
        </p:txBody>
      </p:sp>
      <p:sp>
        <p:nvSpPr>
          <p:cNvPr id="107" name="Google Shape;107;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The dataset consists of 3million records and 49 columns</a:t>
            </a:r>
            <a:endParaRPr sz="1600" dirty="0"/>
          </a:p>
          <a:p>
            <a:pPr marL="457200" lvl="0" indent="-330200" algn="l" rtl="0">
              <a:spcBef>
                <a:spcPts val="0"/>
              </a:spcBef>
              <a:spcAft>
                <a:spcPts val="0"/>
              </a:spcAft>
              <a:buSzPts val="1600"/>
              <a:buChar char="-"/>
            </a:pPr>
            <a:r>
              <a:rPr lang="en" sz="1600" dirty="0"/>
              <a:t>Contains labels as theseverity of the accident ranging from 0 to 4.(levels of severity of accident)</a:t>
            </a:r>
            <a:endParaRPr sz="1600" dirty="0"/>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Challenges</a:t>
            </a:r>
            <a:endParaRPr>
              <a:solidFill>
                <a:schemeClr val="lt1"/>
              </a:solidFill>
            </a:endParaRPr>
          </a:p>
        </p:txBody>
      </p:sp>
      <p:sp>
        <p:nvSpPr>
          <p:cNvPr id="112" name="Google Shape;112;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Employing the huge dataset.</a:t>
            </a:r>
            <a:endParaRPr sz="1600" dirty="0"/>
          </a:p>
          <a:p>
            <a:pPr marL="457200" lvl="0" indent="-330200" algn="l" rtl="0">
              <a:spcBef>
                <a:spcPts val="0"/>
              </a:spcBef>
              <a:spcAft>
                <a:spcPts val="0"/>
              </a:spcAft>
              <a:buSzPts val="1600"/>
              <a:buChar char="-"/>
            </a:pPr>
            <a:r>
              <a:rPr lang="en" sz="1600" dirty="0"/>
              <a:t>The labels of this dataset are skewed</a:t>
            </a:r>
            <a:endParaRPr sz="1600" dirty="0"/>
          </a:p>
          <a:p>
            <a:pPr marL="457200" lvl="0" indent="-330200" algn="l" rtl="0">
              <a:spcBef>
                <a:spcPts val="0"/>
              </a:spcBef>
              <a:spcAft>
                <a:spcPts val="0"/>
              </a:spcAft>
              <a:buSzPts val="1600"/>
              <a:buChar char="-"/>
            </a:pPr>
            <a:r>
              <a:rPr lang="en-IN" sz="1600" dirty="0"/>
              <a:t>W</a:t>
            </a:r>
            <a:r>
              <a:rPr lang="en" sz="1600" dirty="0"/>
              <a:t>e had lots of categorical variables.</a:t>
            </a:r>
            <a:endParaRPr sz="1600" dirty="0"/>
          </a:p>
          <a:p>
            <a:pPr marL="457200" lvl="0" indent="-330200" algn="l" rtl="0">
              <a:spcBef>
                <a:spcPts val="0"/>
              </a:spcBef>
              <a:spcAft>
                <a:spcPts val="0"/>
              </a:spcAft>
              <a:buSzPts val="1600"/>
              <a:buChar char="-"/>
            </a:pPr>
            <a:r>
              <a:rPr lang="en" sz="1600" dirty="0"/>
              <a:t>Determining the actual factors lead to accidents.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B953-B8D6-4EB5-936D-C5D695EAA0AC}"/>
              </a:ext>
            </a:extLst>
          </p:cNvPr>
          <p:cNvSpPr>
            <a:spLocks noGrp="1"/>
          </p:cNvSpPr>
          <p:nvPr>
            <p:ph type="title"/>
          </p:nvPr>
        </p:nvSpPr>
        <p:spPr/>
        <p:txBody>
          <a:bodyPr/>
          <a:lstStyle/>
          <a:p>
            <a:pPr algn="ctr"/>
            <a:r>
              <a:rPr lang="en-US" dirty="0"/>
              <a:t>	PLAN FOR PROJECT</a:t>
            </a:r>
            <a:endParaRPr lang="en-IN" dirty="0"/>
          </a:p>
        </p:txBody>
      </p:sp>
    </p:spTree>
    <p:extLst>
      <p:ext uri="{BB962C8B-B14F-4D97-AF65-F5344CB8AC3E}">
        <p14:creationId xmlns:p14="http://schemas.microsoft.com/office/powerpoint/2010/main" val="19286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Exploratory Data Analysis</a:t>
            </a:r>
            <a:endParaRPr sz="1600">
              <a:solidFill>
                <a:schemeClr val="lt1"/>
              </a:solidFill>
            </a:endParaRPr>
          </a:p>
        </p:txBody>
      </p:sp>
      <p:grpSp>
        <p:nvGrpSpPr>
          <p:cNvPr id="119" name="Google Shape;119;p16"/>
          <p:cNvGrpSpPr/>
          <p:nvPr/>
        </p:nvGrpSpPr>
        <p:grpSpPr>
          <a:xfrm>
            <a:off x="969270" y="1610215"/>
            <a:ext cx="198900" cy="593656"/>
            <a:chOff x="777447" y="1610215"/>
            <a:chExt cx="198900" cy="593656"/>
          </a:xfrm>
        </p:grpSpPr>
        <p:cxnSp>
          <p:nvCxnSpPr>
            <p:cNvPr id="120" name="Google Shape;120;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1" name="Google Shape;121;p1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6"/>
          <p:cNvSpPr txBox="1">
            <a:spLocks noGrp="1"/>
          </p:cNvSpPr>
          <p:nvPr>
            <p:ph type="body" idx="4294967295"/>
          </p:nvPr>
        </p:nvSpPr>
        <p:spPr>
          <a:xfrm>
            <a:off x="318375" y="614267"/>
            <a:ext cx="2242800" cy="906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dirty="0">
                <a:solidFill>
                  <a:srgbClr val="000000"/>
                </a:solidFill>
                <a:latin typeface="EB Garamond Regular"/>
                <a:ea typeface="EB Garamond Regular"/>
                <a:cs typeface="EB Garamond Regular"/>
                <a:sym typeface="EB Garamond Regular"/>
              </a:rPr>
              <a:t>Data Visualization for understanding the data distribution and features</a:t>
            </a:r>
            <a:endParaRPr sz="1400" dirty="0">
              <a:solidFill>
                <a:srgbClr val="000000"/>
              </a:solidFill>
              <a:latin typeface="EB Garamond Regular"/>
              <a:ea typeface="EB Garamond Regular"/>
              <a:cs typeface="EB Garamond Regular"/>
              <a:sym typeface="EB Garamond Regular"/>
            </a:endParaRPr>
          </a:p>
        </p:txBody>
      </p:sp>
      <p:sp>
        <p:nvSpPr>
          <p:cNvPr id="123" name="Google Shape;123;p16"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125" name="Google Shape;125;p16"/>
          <p:cNvGrpSpPr/>
          <p:nvPr/>
        </p:nvGrpSpPr>
        <p:grpSpPr>
          <a:xfrm>
            <a:off x="2684632" y="2938958"/>
            <a:ext cx="198900" cy="593656"/>
            <a:chOff x="2223534" y="2938958"/>
            <a:chExt cx="198900" cy="593656"/>
          </a:xfrm>
        </p:grpSpPr>
        <p:cxnSp>
          <p:nvCxnSpPr>
            <p:cNvPr id="126" name="Google Shape;126;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7" name="Google Shape;127;p1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6"/>
          <p:cNvSpPr txBox="1">
            <a:spLocks noGrp="1"/>
          </p:cNvSpPr>
          <p:nvPr>
            <p:ph type="body" idx="4294967295"/>
          </p:nvPr>
        </p:nvSpPr>
        <p:spPr>
          <a:xfrm>
            <a:off x="1396737" y="3605325"/>
            <a:ext cx="2242800" cy="906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a:solidFill>
                  <a:srgbClr val="000000"/>
                </a:solidFill>
                <a:latin typeface="EB Garamond Regular"/>
                <a:ea typeface="EB Garamond Regular"/>
                <a:cs typeface="EB Garamond Regular"/>
                <a:sym typeface="EB Garamond Regular"/>
              </a:rPr>
              <a:t>Selecting relevant features that contribute to the prediction of risk</a:t>
            </a:r>
            <a:endParaRPr sz="1400">
              <a:solidFill>
                <a:srgbClr val="000000"/>
              </a:solidFill>
              <a:latin typeface="EB Garamond Regular"/>
              <a:ea typeface="EB Garamond Regular"/>
              <a:cs typeface="EB Garamond Regular"/>
              <a:sym typeface="EB Garamond Regular"/>
            </a:endParaRPr>
          </a:p>
        </p:txBody>
      </p:sp>
      <p:sp>
        <p:nvSpPr>
          <p:cNvPr id="129" name="Google Shape;129;p16"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0" name="Google Shape;130;p16"/>
          <p:cNvSpPr txBox="1">
            <a:spLocks noGrp="1"/>
          </p:cNvSpPr>
          <p:nvPr>
            <p:ph type="body" idx="4294967295"/>
          </p:nvPr>
        </p:nvSpPr>
        <p:spPr>
          <a:xfrm>
            <a:off x="3767750" y="2336550"/>
            <a:ext cx="15993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Preprocessing</a:t>
            </a:r>
            <a:endParaRPr sz="1600">
              <a:solidFill>
                <a:schemeClr val="lt1"/>
              </a:solidFill>
            </a:endParaRPr>
          </a:p>
        </p:txBody>
      </p:sp>
      <p:grpSp>
        <p:nvGrpSpPr>
          <p:cNvPr id="131" name="Google Shape;131;p16"/>
          <p:cNvGrpSpPr/>
          <p:nvPr/>
        </p:nvGrpSpPr>
        <p:grpSpPr>
          <a:xfrm>
            <a:off x="4319545" y="1610215"/>
            <a:ext cx="198900" cy="593656"/>
            <a:chOff x="3918084" y="1610215"/>
            <a:chExt cx="198900" cy="593656"/>
          </a:xfrm>
        </p:grpSpPr>
        <p:cxnSp>
          <p:nvCxnSpPr>
            <p:cNvPr id="132" name="Google Shape;132;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3" name="Google Shape;133;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6"/>
          <p:cNvSpPr txBox="1">
            <a:spLocks noGrp="1"/>
          </p:cNvSpPr>
          <p:nvPr>
            <p:ph type="body" idx="4294967295"/>
          </p:nvPr>
        </p:nvSpPr>
        <p:spPr>
          <a:xfrm>
            <a:off x="3297594" y="538067"/>
            <a:ext cx="2242800" cy="906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a:solidFill>
                  <a:srgbClr val="000000"/>
                </a:solidFill>
                <a:latin typeface="EB Garamond Regular"/>
                <a:ea typeface="EB Garamond Regular"/>
                <a:cs typeface="EB Garamond Regular"/>
                <a:sym typeface="EB Garamond Regular"/>
              </a:rPr>
              <a:t>Data cleaning, data transformation, dimensionality reduction, scaling and normalization</a:t>
            </a:r>
            <a:endParaRPr sz="1400">
              <a:solidFill>
                <a:srgbClr val="000000"/>
              </a:solidFill>
              <a:latin typeface="EB Garamond Regular"/>
              <a:ea typeface="EB Garamond Regular"/>
              <a:cs typeface="EB Garamond Regular"/>
              <a:sym typeface="EB Garamond Regular"/>
            </a:endParaRPr>
          </a:p>
        </p:txBody>
      </p:sp>
      <p:sp>
        <p:nvSpPr>
          <p:cNvPr id="135" name="Google Shape;135;p16"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6" name="Google Shape;136;p16"/>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selection</a:t>
            </a:r>
            <a:endParaRPr sz="1600">
              <a:solidFill>
                <a:schemeClr val="lt1"/>
              </a:solidFill>
            </a:endParaRPr>
          </a:p>
        </p:txBody>
      </p:sp>
      <p:grpSp>
        <p:nvGrpSpPr>
          <p:cNvPr id="137" name="Google Shape;137;p16"/>
          <p:cNvGrpSpPr/>
          <p:nvPr/>
        </p:nvGrpSpPr>
        <p:grpSpPr>
          <a:xfrm>
            <a:off x="5973070" y="2938958"/>
            <a:ext cx="198900" cy="593656"/>
            <a:chOff x="5958946" y="2938958"/>
            <a:chExt cx="198900" cy="593656"/>
          </a:xfrm>
        </p:grpSpPr>
        <p:cxnSp>
          <p:nvCxnSpPr>
            <p:cNvPr id="138" name="Google Shape;138;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9" name="Google Shape;139;p1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6"/>
          <p:cNvSpPr txBox="1">
            <a:spLocks noGrp="1"/>
          </p:cNvSpPr>
          <p:nvPr>
            <p:ph type="body" idx="4294967295"/>
          </p:nvPr>
        </p:nvSpPr>
        <p:spPr>
          <a:xfrm>
            <a:off x="5126902" y="3605325"/>
            <a:ext cx="2242800" cy="906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a:solidFill>
                  <a:srgbClr val="000000"/>
                </a:solidFill>
                <a:latin typeface="EB Garamond Regular"/>
                <a:ea typeface="EB Garamond Regular"/>
                <a:cs typeface="EB Garamond Regular"/>
                <a:sym typeface="EB Garamond Regular"/>
              </a:rPr>
              <a:t>Modeling and ensemble modeling</a:t>
            </a:r>
            <a:endParaRPr sz="1400">
              <a:solidFill>
                <a:srgbClr val="000000"/>
              </a:solidFill>
              <a:latin typeface="EB Garamond Regular"/>
              <a:ea typeface="EB Garamond Regular"/>
              <a:cs typeface="EB Garamond Regular"/>
              <a:sym typeface="EB Garamond Regular"/>
            </a:endParaRPr>
          </a:p>
        </p:txBody>
      </p:sp>
      <p:sp>
        <p:nvSpPr>
          <p:cNvPr id="141" name="Google Shape;141;p16"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2" name="Google Shape;142;p16"/>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Evaluation</a:t>
            </a:r>
            <a:endParaRPr sz="1600">
              <a:solidFill>
                <a:schemeClr val="lt1"/>
              </a:solidFill>
            </a:endParaRPr>
          </a:p>
        </p:txBody>
      </p:sp>
      <p:grpSp>
        <p:nvGrpSpPr>
          <p:cNvPr id="143" name="Google Shape;143;p16"/>
          <p:cNvGrpSpPr/>
          <p:nvPr/>
        </p:nvGrpSpPr>
        <p:grpSpPr>
          <a:xfrm>
            <a:off x="7669807" y="1610215"/>
            <a:ext cx="198900" cy="593656"/>
            <a:chOff x="3918084" y="1610215"/>
            <a:chExt cx="198900" cy="593656"/>
          </a:xfrm>
        </p:grpSpPr>
        <p:cxnSp>
          <p:nvCxnSpPr>
            <p:cNvPr id="144" name="Google Shape;144;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5" name="Google Shape;145;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6"/>
          <p:cNvSpPr txBox="1">
            <a:spLocks noGrp="1"/>
          </p:cNvSpPr>
          <p:nvPr>
            <p:ph type="body" idx="4294967295"/>
          </p:nvPr>
        </p:nvSpPr>
        <p:spPr>
          <a:xfrm>
            <a:off x="6685979" y="6142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solidFill>
                  <a:srgbClr val="000000"/>
                </a:solidFill>
                <a:latin typeface="EB Garamond Regular"/>
                <a:ea typeface="EB Garamond Regular"/>
                <a:cs typeface="EB Garamond Regular"/>
                <a:sym typeface="EB Garamond Regular"/>
              </a:rPr>
              <a:t>Accuracy score</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EB Garamond Regular"/>
                <a:ea typeface="EB Garamond Regular"/>
                <a:cs typeface="EB Garamond Regular"/>
                <a:sym typeface="EB Garamond Regular"/>
              </a:rPr>
              <a:t>Exploratory Data Analysis</a:t>
            </a:r>
            <a:endParaRPr sz="2000" dirty="0">
              <a:latin typeface="EB Garamond Regular"/>
              <a:ea typeface="EB Garamond Regular"/>
              <a:cs typeface="EB Garamond Regular"/>
              <a:sym typeface="EB Garamond Regular"/>
            </a:endParaRPr>
          </a:p>
          <a:p>
            <a:pPr marL="0" lvl="0" indent="0" algn="l" rtl="0">
              <a:spcBef>
                <a:spcPts val="0"/>
              </a:spcBef>
              <a:spcAft>
                <a:spcPts val="0"/>
              </a:spcAft>
              <a:buNone/>
            </a:pPr>
            <a:endParaRPr sz="3600" dirty="0">
              <a:latin typeface="EB Garamond Regular"/>
              <a:ea typeface="EB Garamond Regular"/>
              <a:cs typeface="EB Garamond Regular"/>
              <a:sym typeface="EB Garamond Regular"/>
            </a:endParaRPr>
          </a:p>
        </p:txBody>
      </p:sp>
      <p:sp>
        <p:nvSpPr>
          <p:cNvPr id="2" name="TextBox 1">
            <a:extLst>
              <a:ext uri="{FF2B5EF4-FFF2-40B4-BE49-F238E27FC236}">
                <a16:creationId xmlns:a16="http://schemas.microsoft.com/office/drawing/2014/main" id="{2EB0EACD-6009-D94B-B8E8-627A8CB77065}"/>
              </a:ext>
            </a:extLst>
          </p:cNvPr>
          <p:cNvSpPr txBox="1"/>
          <p:nvPr/>
        </p:nvSpPr>
        <p:spPr>
          <a:xfrm>
            <a:off x="536029" y="1179222"/>
            <a:ext cx="2085827" cy="307777"/>
          </a:xfrm>
          <a:prstGeom prst="rect">
            <a:avLst/>
          </a:prstGeom>
          <a:noFill/>
        </p:spPr>
        <p:txBody>
          <a:bodyPr wrap="none" rtlCol="0">
            <a:spAutoFit/>
          </a:bodyPr>
          <a:lstStyle/>
          <a:p>
            <a:r>
              <a:rPr lang="en-US" b="1" u="sng" dirty="0"/>
              <a:t>A. Dataset (summary):</a:t>
            </a:r>
          </a:p>
        </p:txBody>
      </p:sp>
      <p:pic>
        <p:nvPicPr>
          <p:cNvPr id="7" name="Picture 6">
            <a:extLst>
              <a:ext uri="{FF2B5EF4-FFF2-40B4-BE49-F238E27FC236}">
                <a16:creationId xmlns:a16="http://schemas.microsoft.com/office/drawing/2014/main" id="{0696EBB0-23B0-EA47-88FF-31789C8BAE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061" y="1610885"/>
            <a:ext cx="3146229" cy="1534335"/>
          </a:xfrm>
          <a:prstGeom prst="rect">
            <a:avLst/>
          </a:prstGeom>
          <a:noFill/>
          <a:ln>
            <a:noFill/>
          </a:ln>
        </p:spPr>
      </p:pic>
      <p:sp>
        <p:nvSpPr>
          <p:cNvPr id="3" name="TextBox 2">
            <a:extLst>
              <a:ext uri="{FF2B5EF4-FFF2-40B4-BE49-F238E27FC236}">
                <a16:creationId xmlns:a16="http://schemas.microsoft.com/office/drawing/2014/main" id="{A1A9C359-B49C-B94E-98B8-1754FE1C4589}"/>
              </a:ext>
            </a:extLst>
          </p:cNvPr>
          <p:cNvSpPr txBox="1"/>
          <p:nvPr/>
        </p:nvSpPr>
        <p:spPr>
          <a:xfrm>
            <a:off x="4162097" y="1206062"/>
            <a:ext cx="2194832" cy="523220"/>
          </a:xfrm>
          <a:prstGeom prst="rect">
            <a:avLst/>
          </a:prstGeom>
          <a:noFill/>
        </p:spPr>
        <p:txBody>
          <a:bodyPr wrap="none" rtlCol="0">
            <a:spAutoFit/>
          </a:bodyPr>
          <a:lstStyle/>
          <a:p>
            <a:r>
              <a:rPr lang="en-US" dirty="0"/>
              <a:t>3513617rows*49columns</a:t>
            </a:r>
            <a:endParaRPr lang="en-IN" dirty="0"/>
          </a:p>
          <a:p>
            <a:endParaRPr lang="en-US" dirty="0"/>
          </a:p>
        </p:txBody>
      </p:sp>
      <p:pic>
        <p:nvPicPr>
          <p:cNvPr id="9" name="Picture 8">
            <a:extLst>
              <a:ext uri="{FF2B5EF4-FFF2-40B4-BE49-F238E27FC236}">
                <a16:creationId xmlns:a16="http://schemas.microsoft.com/office/drawing/2014/main" id="{226BF5FD-5636-CD49-800D-1CEA9995DB2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15828" y="1766546"/>
            <a:ext cx="3268296" cy="1291963"/>
          </a:xfrm>
          <a:prstGeom prst="rect">
            <a:avLst/>
          </a:prstGeom>
          <a:noFill/>
          <a:ln>
            <a:noFill/>
          </a:ln>
        </p:spPr>
      </p:pic>
      <p:sp>
        <p:nvSpPr>
          <p:cNvPr id="4" name="TextBox 3">
            <a:extLst>
              <a:ext uri="{FF2B5EF4-FFF2-40B4-BE49-F238E27FC236}">
                <a16:creationId xmlns:a16="http://schemas.microsoft.com/office/drawing/2014/main" id="{9B5E6CEE-A830-1D4F-ABBC-A5E24CFD8FEE}"/>
              </a:ext>
            </a:extLst>
          </p:cNvPr>
          <p:cNvSpPr txBox="1"/>
          <p:nvPr/>
        </p:nvSpPr>
        <p:spPr>
          <a:xfrm>
            <a:off x="536029" y="3775841"/>
            <a:ext cx="2806262" cy="677108"/>
          </a:xfrm>
          <a:prstGeom prst="rect">
            <a:avLst/>
          </a:prstGeom>
          <a:noFill/>
        </p:spPr>
        <p:txBody>
          <a:bodyPr wrap="square" rtlCol="0">
            <a:spAutoFit/>
          </a:bodyPr>
          <a:lstStyle/>
          <a:p>
            <a:r>
              <a:rPr lang="en-US" sz="1200" dirty="0"/>
              <a:t>finding</a:t>
            </a:r>
            <a:r>
              <a:rPr lang="x-none" sz="1200" dirty="0"/>
              <a:t> out columns with categorical Values</a:t>
            </a:r>
            <a:r>
              <a:rPr lang="en-US" sz="1200" dirty="0"/>
              <a:t>, there are :</a:t>
            </a:r>
            <a:endParaRPr lang="en-IN" sz="1200" dirty="0"/>
          </a:p>
          <a:p>
            <a:endParaRPr lang="en-US" dirty="0"/>
          </a:p>
        </p:txBody>
      </p:sp>
      <p:pic>
        <p:nvPicPr>
          <p:cNvPr id="11" name="Picture 10">
            <a:extLst>
              <a:ext uri="{FF2B5EF4-FFF2-40B4-BE49-F238E27FC236}">
                <a16:creationId xmlns:a16="http://schemas.microsoft.com/office/drawing/2014/main" id="{2140C2D5-9749-D54B-AFC5-0FAD83CD732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49262" y="3610304"/>
            <a:ext cx="3025695" cy="9092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908D-E789-3649-BAD4-7D45C45957E5}"/>
              </a:ext>
            </a:extLst>
          </p:cNvPr>
          <p:cNvSpPr>
            <a:spLocks noGrp="1"/>
          </p:cNvSpPr>
          <p:nvPr>
            <p:ph type="title"/>
          </p:nvPr>
        </p:nvSpPr>
        <p:spPr/>
        <p:txBody>
          <a:bodyPr/>
          <a:lstStyle/>
          <a:p>
            <a:r>
              <a:rPr lang="en-US" sz="1800" b="1" u="sng" dirty="0">
                <a:solidFill>
                  <a:schemeClr val="bg2">
                    <a:lumMod val="50000"/>
                  </a:schemeClr>
                </a:solidFill>
              </a:rPr>
              <a:t>B. Source of Data:</a:t>
            </a:r>
          </a:p>
        </p:txBody>
      </p:sp>
      <p:sp>
        <p:nvSpPr>
          <p:cNvPr id="3" name="TextBox 2">
            <a:extLst>
              <a:ext uri="{FF2B5EF4-FFF2-40B4-BE49-F238E27FC236}">
                <a16:creationId xmlns:a16="http://schemas.microsoft.com/office/drawing/2014/main" id="{D817C7F4-8F2A-2848-A1CA-A7AA1A29CE65}"/>
              </a:ext>
            </a:extLst>
          </p:cNvPr>
          <p:cNvSpPr txBox="1"/>
          <p:nvPr/>
        </p:nvSpPr>
        <p:spPr>
          <a:xfrm>
            <a:off x="244366" y="1150884"/>
            <a:ext cx="5535490" cy="477054"/>
          </a:xfrm>
          <a:prstGeom prst="rect">
            <a:avLst/>
          </a:prstGeom>
          <a:noFill/>
        </p:spPr>
        <p:txBody>
          <a:bodyPr wrap="none" rtlCol="0">
            <a:spAutoFit/>
          </a:bodyPr>
          <a:lstStyle/>
          <a:p>
            <a:r>
              <a:rPr lang="en-US" sz="1100" dirty="0"/>
              <a:t>The dataset which we taken is of streaming data which comes from a different source:</a:t>
            </a:r>
            <a:endParaRPr lang="en-IN" sz="1100" dirty="0"/>
          </a:p>
          <a:p>
            <a:endParaRPr lang="en-US" dirty="0"/>
          </a:p>
        </p:txBody>
      </p:sp>
      <p:pic>
        <p:nvPicPr>
          <p:cNvPr id="4" name="Picture 3">
            <a:extLst>
              <a:ext uri="{FF2B5EF4-FFF2-40B4-BE49-F238E27FC236}">
                <a16:creationId xmlns:a16="http://schemas.microsoft.com/office/drawing/2014/main" id="{4DDFACCC-AABD-3C40-AABD-AAD15BF958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700" y="1627938"/>
            <a:ext cx="2920231" cy="2364678"/>
          </a:xfrm>
          <a:prstGeom prst="rect">
            <a:avLst/>
          </a:prstGeom>
          <a:noFill/>
          <a:ln>
            <a:noFill/>
          </a:ln>
        </p:spPr>
      </p:pic>
      <p:sp>
        <p:nvSpPr>
          <p:cNvPr id="5" name="TextBox 4">
            <a:extLst>
              <a:ext uri="{FF2B5EF4-FFF2-40B4-BE49-F238E27FC236}">
                <a16:creationId xmlns:a16="http://schemas.microsoft.com/office/drawing/2014/main" id="{C1AAF3F9-612D-C440-AA3D-D1BE4D7202D0}"/>
              </a:ext>
            </a:extLst>
          </p:cNvPr>
          <p:cNvSpPr txBox="1"/>
          <p:nvPr/>
        </p:nvSpPr>
        <p:spPr>
          <a:xfrm>
            <a:off x="244366" y="4115221"/>
            <a:ext cx="5501827" cy="276999"/>
          </a:xfrm>
          <a:prstGeom prst="rect">
            <a:avLst/>
          </a:prstGeom>
          <a:noFill/>
        </p:spPr>
        <p:txBody>
          <a:bodyPr wrap="none" rtlCol="0">
            <a:spAutoFit/>
          </a:bodyPr>
          <a:lstStyle/>
          <a:p>
            <a:r>
              <a:rPr lang="en-US" sz="1200" i="1" dirty="0"/>
              <a:t>MapQuest shares 68.7%, Bing 29.5%, MapQuest-Bing (other resources) 1.8%</a:t>
            </a:r>
            <a:endParaRPr lang="en-IN" sz="1200" i="1" dirty="0"/>
          </a:p>
        </p:txBody>
      </p:sp>
    </p:spTree>
    <p:extLst>
      <p:ext uri="{BB962C8B-B14F-4D97-AF65-F5344CB8AC3E}">
        <p14:creationId xmlns:p14="http://schemas.microsoft.com/office/powerpoint/2010/main" val="147744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9C4C-8412-2C42-A9D6-962B429C3EEE}"/>
              </a:ext>
            </a:extLst>
          </p:cNvPr>
          <p:cNvSpPr>
            <a:spLocks noGrp="1"/>
          </p:cNvSpPr>
          <p:nvPr>
            <p:ph type="title"/>
          </p:nvPr>
        </p:nvSpPr>
        <p:spPr/>
        <p:txBody>
          <a:bodyPr/>
          <a:lstStyle/>
          <a:p>
            <a:r>
              <a:rPr lang="en-US" sz="1800" b="1" u="sng" dirty="0">
                <a:solidFill>
                  <a:schemeClr val="bg2">
                    <a:lumMod val="50000"/>
                  </a:schemeClr>
                </a:solidFill>
              </a:rPr>
              <a:t>C. </a:t>
            </a:r>
            <a:r>
              <a:rPr lang="en-US" sz="1800" b="1" i="1" u="sng" dirty="0">
                <a:solidFill>
                  <a:schemeClr val="bg2">
                    <a:lumMod val="50000"/>
                  </a:schemeClr>
                </a:solidFill>
              </a:rPr>
              <a:t>Number of Accidents by year, month and week:</a:t>
            </a:r>
            <a:endParaRPr lang="en-US" sz="1800" b="1" u="sng" dirty="0">
              <a:solidFill>
                <a:schemeClr val="bg2">
                  <a:lumMod val="50000"/>
                </a:schemeClr>
              </a:solidFill>
            </a:endParaRPr>
          </a:p>
        </p:txBody>
      </p:sp>
      <p:pic>
        <p:nvPicPr>
          <p:cNvPr id="3" name="Picture 2">
            <a:extLst>
              <a:ext uri="{FF2B5EF4-FFF2-40B4-BE49-F238E27FC236}">
                <a16:creationId xmlns:a16="http://schemas.microsoft.com/office/drawing/2014/main" id="{BDF1BEEF-D53C-164F-8C6C-6C7F958C7D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17800"/>
            <a:ext cx="2048182" cy="1935677"/>
          </a:xfrm>
          <a:prstGeom prst="rect">
            <a:avLst/>
          </a:prstGeom>
          <a:noFill/>
          <a:ln>
            <a:noFill/>
          </a:ln>
        </p:spPr>
      </p:pic>
      <p:pic>
        <p:nvPicPr>
          <p:cNvPr id="4" name="Picture 3">
            <a:extLst>
              <a:ext uri="{FF2B5EF4-FFF2-40B4-BE49-F238E27FC236}">
                <a16:creationId xmlns:a16="http://schemas.microsoft.com/office/drawing/2014/main" id="{B82F7F7F-87BD-9B4E-B8FC-AEDE26C0B3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28315" y="1017800"/>
            <a:ext cx="2150657" cy="1935677"/>
          </a:xfrm>
          <a:prstGeom prst="rect">
            <a:avLst/>
          </a:prstGeom>
          <a:noFill/>
          <a:ln>
            <a:noFill/>
          </a:ln>
        </p:spPr>
      </p:pic>
      <p:pic>
        <p:nvPicPr>
          <p:cNvPr id="5" name="Picture 4">
            <a:extLst>
              <a:ext uri="{FF2B5EF4-FFF2-40B4-BE49-F238E27FC236}">
                <a16:creationId xmlns:a16="http://schemas.microsoft.com/office/drawing/2014/main" id="{732926F5-BF88-0D4F-B65A-313EC8878CD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47405" y="1017801"/>
            <a:ext cx="2150657" cy="1709634"/>
          </a:xfrm>
          <a:prstGeom prst="rect">
            <a:avLst/>
          </a:prstGeom>
          <a:noFill/>
          <a:ln>
            <a:noFill/>
          </a:ln>
        </p:spPr>
      </p:pic>
      <p:sp>
        <p:nvSpPr>
          <p:cNvPr id="6" name="TextBox 5">
            <a:extLst>
              <a:ext uri="{FF2B5EF4-FFF2-40B4-BE49-F238E27FC236}">
                <a16:creationId xmlns:a16="http://schemas.microsoft.com/office/drawing/2014/main" id="{B8E87FDA-D101-B347-AD85-225F727310F4}"/>
              </a:ext>
            </a:extLst>
          </p:cNvPr>
          <p:cNvSpPr txBox="1"/>
          <p:nvPr/>
        </p:nvSpPr>
        <p:spPr>
          <a:xfrm>
            <a:off x="323194" y="3279228"/>
            <a:ext cx="8520600" cy="984885"/>
          </a:xfrm>
          <a:prstGeom prst="rect">
            <a:avLst/>
          </a:prstGeom>
          <a:noFill/>
        </p:spPr>
        <p:txBody>
          <a:bodyPr wrap="square" rtlCol="0">
            <a:spAutoFit/>
          </a:bodyPr>
          <a:lstStyle/>
          <a:p>
            <a:r>
              <a:rPr lang="en-US" sz="1100" i="1" dirty="0"/>
              <a:t>There is a growing trend of year accidents cases</a:t>
            </a:r>
            <a:endParaRPr lang="en-IN" sz="1100" i="1" dirty="0"/>
          </a:p>
          <a:p>
            <a:r>
              <a:rPr lang="en-US" sz="1100" i="1" dirty="0"/>
              <a:t>There were more cases during 8-12 months compared to other months, excluding the data from 2020 (because this is the season where the people in the USA travel more)</a:t>
            </a:r>
            <a:endParaRPr lang="en-IN" sz="1100" i="1" dirty="0"/>
          </a:p>
          <a:p>
            <a:r>
              <a:rPr lang="en-US" sz="1100" i="1" dirty="0"/>
              <a:t>Number of accidents on a working day is much larger than those on weekend, as fewer people go out to work</a:t>
            </a:r>
            <a:endParaRPr lang="en-IN" sz="1100" i="1" dirty="0"/>
          </a:p>
          <a:p>
            <a:endParaRPr lang="en-US" dirty="0"/>
          </a:p>
        </p:txBody>
      </p:sp>
    </p:spTree>
    <p:extLst>
      <p:ext uri="{BB962C8B-B14F-4D97-AF65-F5344CB8AC3E}">
        <p14:creationId xmlns:p14="http://schemas.microsoft.com/office/powerpoint/2010/main" val="242296584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1293</Words>
  <Application>Microsoft Office PowerPoint</Application>
  <PresentationFormat>On-screen Show (16:9)</PresentationFormat>
  <Paragraphs>140</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EB Garamond Regular</vt:lpstr>
      <vt:lpstr>EB Garamond</vt:lpstr>
      <vt:lpstr>TimesNewRomanPSMT</vt:lpstr>
      <vt:lpstr>Roboto</vt:lpstr>
      <vt:lpstr>Arial</vt:lpstr>
      <vt:lpstr>Geometric</vt:lpstr>
      <vt:lpstr>Road Accident Risk Prediction &amp; Comparative Analysis</vt:lpstr>
      <vt:lpstr>Introduction</vt:lpstr>
      <vt:lpstr>PROBLEM  STATEMENT</vt:lpstr>
      <vt:lpstr>Project Scope</vt:lpstr>
      <vt:lpstr> PLAN FOR PROJECT</vt:lpstr>
      <vt:lpstr>PowerPoint Presentation</vt:lpstr>
      <vt:lpstr>Exploratory Data Analysis </vt:lpstr>
      <vt:lpstr>B. Source of Data:</vt:lpstr>
      <vt:lpstr>C. Number of Accidents by year, month and week:</vt:lpstr>
      <vt:lpstr>D. States and Cities with the highest number of accidents </vt:lpstr>
      <vt:lpstr>E. Weather conditions causing accidents: </vt:lpstr>
      <vt:lpstr>F. The severity of the accidents: </vt:lpstr>
      <vt:lpstr>G. Accident Zones:</vt:lpstr>
      <vt:lpstr>Preprocessing</vt:lpstr>
      <vt:lpstr>Dataset after pre-processing</vt:lpstr>
      <vt:lpstr>Selected Features</vt:lpstr>
      <vt:lpstr>MODEL BUILDING</vt:lpstr>
      <vt:lpstr>STEPS</vt:lpstr>
      <vt:lpstr>Evaluation </vt:lpstr>
      <vt:lpstr>Experimental Results</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Risk Prediction &amp; Comparative Analysis</dc:title>
  <dc:creator>Purushotham reddy</dc:creator>
  <cp:lastModifiedBy>Purushotham reddy</cp:lastModifiedBy>
  <cp:revision>12</cp:revision>
  <dcterms:modified xsi:type="dcterms:W3CDTF">2020-11-30T12:45:47Z</dcterms:modified>
</cp:coreProperties>
</file>