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61" r:id="rId3"/>
    <p:sldId id="267" r:id="rId4"/>
    <p:sldId id="269" r:id="rId5"/>
    <p:sldId id="278" r:id="rId6"/>
    <p:sldId id="270" r:id="rId7"/>
    <p:sldId id="279" r:id="rId8"/>
    <p:sldId id="280" r:id="rId9"/>
    <p:sldId id="281" r:id="rId10"/>
    <p:sldId id="282" r:id="rId11"/>
    <p:sldId id="283" r:id="rId12"/>
    <p:sldId id="296" r:id="rId13"/>
    <p:sldId id="286" r:id="rId14"/>
    <p:sldId id="292" r:id="rId15"/>
    <p:sldId id="291" r:id="rId16"/>
    <p:sldId id="285" r:id="rId17"/>
    <p:sldId id="287" r:id="rId18"/>
    <p:sldId id="293" r:id="rId19"/>
    <p:sldId id="294" r:id="rId20"/>
    <p:sldId id="288" r:id="rId21"/>
    <p:sldId id="289"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30" autoAdjust="0"/>
    <p:restoredTop sz="93792" autoAdjust="0"/>
  </p:normalViewPr>
  <p:slideViewPr>
    <p:cSldViewPr>
      <p:cViewPr varScale="1">
        <p:scale>
          <a:sx n="67" d="100"/>
          <a:sy n="67" d="100"/>
        </p:scale>
        <p:origin x="524" y="4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6/11/2021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6/11/2021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6/11/2021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6/11/2021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6/11/2021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6/11/2021</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6/11/2021</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6/11/2021</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6/11/2021</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6/11/2021</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influence of certain factors on combined Systolic Blood Pressure Reading</a:t>
            </a:r>
          </a:p>
        </p:txBody>
      </p:sp>
      <p:sp>
        <p:nvSpPr>
          <p:cNvPr id="3" name="Subtitle 2"/>
          <p:cNvSpPr>
            <a:spLocks noGrp="1"/>
          </p:cNvSpPr>
          <p:nvPr>
            <p:ph type="subTitle" idx="1"/>
          </p:nvPr>
        </p:nvSpPr>
        <p:spPr/>
        <p:txBody>
          <a:bodyPr/>
          <a:lstStyle/>
          <a:p>
            <a:r>
              <a:rPr lang="en-US" dirty="0"/>
              <a:t>By: Purumidha Sharma </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2561" y="952500"/>
            <a:ext cx="3932237" cy="1752600"/>
          </a:xfrm>
        </p:spPr>
        <p:txBody>
          <a:bodyPr>
            <a:normAutofit/>
          </a:bodyPr>
          <a:lstStyle/>
          <a:p>
            <a:r>
              <a:rPr lang="en-US" dirty="0"/>
              <a:t>Results Section</a:t>
            </a:r>
          </a:p>
        </p:txBody>
      </p:sp>
      <p:sp>
        <p:nvSpPr>
          <p:cNvPr id="4" name="Text Placeholder 3">
            <a:extLst>
              <a:ext uri="{FF2B5EF4-FFF2-40B4-BE49-F238E27FC236}">
                <a16:creationId xmlns:a16="http://schemas.microsoft.com/office/drawing/2014/main" id="{2ED65AB8-ED89-4584-A051-FC9DB3A1140F}"/>
              </a:ext>
            </a:extLst>
          </p:cNvPr>
          <p:cNvSpPr>
            <a:spLocks noGrp="1"/>
          </p:cNvSpPr>
          <p:nvPr>
            <p:ph type="body" sz="half" idx="2"/>
          </p:nvPr>
        </p:nvSpPr>
        <p:spPr>
          <a:xfrm>
            <a:off x="7632699" y="3645024"/>
            <a:ext cx="3932237" cy="2755776"/>
          </a:xfrm>
        </p:spPr>
        <p:txBody>
          <a:bodyPr>
            <a:noAutofit/>
          </a:bodyPr>
          <a:lstStyle/>
          <a:p>
            <a:pPr marL="285750" indent="-285750">
              <a:buFont typeface="Wingdings" panose="05000000000000000000" pitchFamily="2" charset="2"/>
              <a:buChar char="q"/>
            </a:pPr>
            <a:r>
              <a:rPr lang="en-CA" dirty="0">
                <a:latin typeface="Corbel" panose="020B0503020204020204" pitchFamily="34" charset="0"/>
              </a:rPr>
              <a:t>Removed Weight and Height as the multicollinear terms.</a:t>
            </a:r>
          </a:p>
          <a:p>
            <a:pPr marL="285750" indent="-285750">
              <a:buFont typeface="Wingdings" panose="05000000000000000000" pitchFamily="2" charset="2"/>
              <a:buChar char="q"/>
            </a:pPr>
            <a:r>
              <a:rPr lang="en-CA" dirty="0">
                <a:latin typeface="Corbel" panose="020B0503020204020204" pitchFamily="34" charset="0"/>
              </a:rPr>
              <a:t>BMI is calculated from weight and height already </a:t>
            </a:r>
          </a:p>
          <a:p>
            <a:pPr marL="285750" indent="-285750">
              <a:buFont typeface="Wingdings" panose="05000000000000000000" pitchFamily="2" charset="2"/>
              <a:buChar char="q"/>
            </a:pPr>
            <a:r>
              <a:rPr lang="en-CA" dirty="0">
                <a:latin typeface="Corbel" panose="020B0503020204020204" pitchFamily="34" charset="0"/>
              </a:rPr>
              <a:t>BMI is the most accurate and simple way medical practitioners use as an indicator of someone’s health and disease risk. [using weight and height separately is not as accurate to see the effect on Blood Pressure]</a:t>
            </a:r>
          </a:p>
        </p:txBody>
      </p:sp>
      <p:graphicFrame>
        <p:nvGraphicFramePr>
          <p:cNvPr id="9" name="Table 9">
            <a:extLst>
              <a:ext uri="{FF2B5EF4-FFF2-40B4-BE49-F238E27FC236}">
                <a16:creationId xmlns:a16="http://schemas.microsoft.com/office/drawing/2014/main" id="{1CF190C6-9C83-4130-842F-A18948F147EC}"/>
              </a:ext>
            </a:extLst>
          </p:cNvPr>
          <p:cNvGraphicFramePr>
            <a:graphicFrameLocks noGrp="1"/>
          </p:cNvGraphicFramePr>
          <p:nvPr>
            <p:ph idx="1"/>
            <p:extLst>
              <p:ext uri="{D42A27DB-BD31-4B8C-83A1-F6EECF244321}">
                <p14:modId xmlns:p14="http://schemas.microsoft.com/office/powerpoint/2010/main" val="561079897"/>
              </p:ext>
            </p:extLst>
          </p:nvPr>
        </p:nvGraphicFramePr>
        <p:xfrm>
          <a:off x="479376" y="167774"/>
          <a:ext cx="5832648" cy="6522451"/>
        </p:xfrm>
        <a:graphic>
          <a:graphicData uri="http://schemas.openxmlformats.org/drawingml/2006/table">
            <a:tbl>
              <a:tblPr firstRow="1" bandRow="1">
                <a:tableStyleId>{46F890A9-2807-4EBB-B81D-B2AA78EC7F39}</a:tableStyleId>
              </a:tblPr>
              <a:tblGrid>
                <a:gridCol w="3119788">
                  <a:extLst>
                    <a:ext uri="{9D8B030D-6E8A-4147-A177-3AD203B41FA5}">
                      <a16:colId xmlns:a16="http://schemas.microsoft.com/office/drawing/2014/main" val="2279580210"/>
                    </a:ext>
                  </a:extLst>
                </a:gridCol>
                <a:gridCol w="2712860">
                  <a:extLst>
                    <a:ext uri="{9D8B030D-6E8A-4147-A177-3AD203B41FA5}">
                      <a16:colId xmlns:a16="http://schemas.microsoft.com/office/drawing/2014/main" val="3951340606"/>
                    </a:ext>
                  </a:extLst>
                </a:gridCol>
              </a:tblGrid>
              <a:tr h="234379">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GVIF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9322668"/>
                  </a:ext>
                </a:extLst>
              </a:tr>
              <a:tr h="234379">
                <a:tc>
                  <a:txBody>
                    <a:bodyPr/>
                    <a:lstStyle/>
                    <a:p>
                      <a:r>
                        <a:rPr lang="en-CA" dirty="0"/>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1.19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399246"/>
                  </a:ext>
                </a:extLst>
              </a:tr>
              <a:tr h="234379">
                <a:tc>
                  <a:txBody>
                    <a:bodyPr/>
                    <a:lstStyle/>
                    <a:p>
                      <a:r>
                        <a:rPr lang="en-CA"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1.80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5940363"/>
                  </a:ext>
                </a:extLst>
              </a:tr>
              <a:tr h="234379">
                <a:tc>
                  <a:txBody>
                    <a:bodyPr/>
                    <a:lstStyle/>
                    <a:p>
                      <a:r>
                        <a:rPr lang="en-CA" dirty="0"/>
                        <a:t>Race3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1.91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0968594"/>
                  </a:ext>
                </a:extLst>
              </a:tr>
              <a:tr h="234379">
                <a:tc>
                  <a:txBody>
                    <a:bodyPr/>
                    <a:lstStyle/>
                    <a:p>
                      <a:r>
                        <a:rPr lang="en-CA" dirty="0"/>
                        <a:t>Education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5838830"/>
                  </a:ext>
                </a:extLst>
              </a:tr>
              <a:tr h="761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Marital Status (</a:t>
                      </a:r>
                      <a:r>
                        <a:rPr lang="en-US" sz="1800" b="0" i="0" kern="1200" dirty="0">
                          <a:solidFill>
                            <a:schemeClr val="dk1"/>
                          </a:solidFill>
                          <a:effectLst/>
                          <a:latin typeface="+mn-lt"/>
                          <a:ea typeface="+mn-ea"/>
                          <a:cs typeface="+mn-cs"/>
                        </a:rPr>
                        <a:t>aged 20 years or older)</a:t>
                      </a:r>
                      <a:r>
                        <a:rPr lang="en-CA" dirty="0"/>
                        <a:t> </a:t>
                      </a:r>
                    </a:p>
                    <a:p>
                      <a:r>
                        <a:rPr lang="en-CA"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2.29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3832816"/>
                  </a:ext>
                </a:extLst>
              </a:tr>
              <a:tr h="761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Total annual gross income for the household (in US dollars)</a:t>
                      </a:r>
                      <a:r>
                        <a:rPr lang="en-CA"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8.78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0890810"/>
                  </a:ext>
                </a:extLst>
              </a:tr>
              <a:tr h="234379">
                <a:tc>
                  <a:txBody>
                    <a:bodyPr/>
                    <a:lstStyle/>
                    <a:p>
                      <a:r>
                        <a:rPr lang="en-CA" dirty="0"/>
                        <a:t>Poverty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4.90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3189327"/>
                  </a:ext>
                </a:extLst>
              </a:tr>
              <a:tr h="234379">
                <a:tc>
                  <a:txBody>
                    <a:bodyPr/>
                    <a:lstStyle/>
                    <a:p>
                      <a:r>
                        <a:rPr lang="en-CA" dirty="0"/>
                        <a:t>BMI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8768168"/>
                  </a:ext>
                </a:extLst>
              </a:tr>
              <a:tr h="234379">
                <a:tc>
                  <a:txBody>
                    <a:bodyPr/>
                    <a:lstStyle/>
                    <a:p>
                      <a:r>
                        <a:rPr lang="en-CA" dirty="0"/>
                        <a:t>Depressed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1.32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9570121"/>
                  </a:ext>
                </a:extLst>
              </a:tr>
              <a:tr h="2343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Trouble Sleeping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1895561"/>
                  </a:ext>
                </a:extLst>
              </a:tr>
              <a:tr h="4101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Physically Active </a:t>
                      </a:r>
                    </a:p>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1.31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9215673"/>
                  </a:ext>
                </a:extLst>
              </a:tr>
              <a:tr h="761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b="0" i="0" kern="1200" dirty="0">
                          <a:solidFill>
                            <a:schemeClr val="dk1"/>
                          </a:solidFill>
                          <a:effectLst/>
                          <a:latin typeface="+mn-lt"/>
                          <a:ea typeface="+mn-ea"/>
                          <a:cs typeface="+mn-cs"/>
                        </a:rPr>
                        <a:t>Currently smoking cigarettes regularly</a:t>
                      </a:r>
                      <a:r>
                        <a:rPr lang="en-CA" dirty="0"/>
                        <a:t> </a:t>
                      </a:r>
                    </a:p>
                    <a:p>
                      <a:r>
                        <a:rPr lang="en-CA"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1.39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5477585"/>
                  </a:ext>
                </a:extLst>
              </a:tr>
            </a:tbl>
          </a:graphicData>
        </a:graphic>
      </p:graphicFrame>
    </p:spTree>
    <p:extLst>
      <p:ext uri="{BB962C8B-B14F-4D97-AF65-F5344CB8AC3E}">
        <p14:creationId xmlns:p14="http://schemas.microsoft.com/office/powerpoint/2010/main" val="355970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Results Section: Variable Selection Method Results</a:t>
            </a:r>
          </a:p>
        </p:txBody>
      </p:sp>
      <p:sp>
        <p:nvSpPr>
          <p:cNvPr id="12" name="TextBox 11">
            <a:extLst>
              <a:ext uri="{FF2B5EF4-FFF2-40B4-BE49-F238E27FC236}">
                <a16:creationId xmlns:a16="http://schemas.microsoft.com/office/drawing/2014/main" id="{71F15694-849C-4D89-B2F0-604861C5FE82}"/>
              </a:ext>
            </a:extLst>
          </p:cNvPr>
          <p:cNvSpPr txBox="1"/>
          <p:nvPr/>
        </p:nvSpPr>
        <p:spPr>
          <a:xfrm>
            <a:off x="839416" y="1630196"/>
            <a:ext cx="6706388" cy="369332"/>
          </a:xfrm>
          <a:prstGeom prst="rect">
            <a:avLst/>
          </a:prstGeom>
          <a:noFill/>
        </p:spPr>
        <p:txBody>
          <a:bodyPr wrap="none" rtlCol="0">
            <a:spAutoFit/>
          </a:bodyPr>
          <a:lstStyle/>
          <a:p>
            <a:r>
              <a:rPr lang="en-CA" dirty="0"/>
              <a:t>These are the final variables selected by these method techniques</a:t>
            </a:r>
          </a:p>
        </p:txBody>
      </p:sp>
      <p:graphicFrame>
        <p:nvGraphicFramePr>
          <p:cNvPr id="20" name="Table 20">
            <a:extLst>
              <a:ext uri="{FF2B5EF4-FFF2-40B4-BE49-F238E27FC236}">
                <a16:creationId xmlns:a16="http://schemas.microsoft.com/office/drawing/2014/main" id="{3949B05B-5176-4E15-8B11-9362C8B2A58B}"/>
              </a:ext>
            </a:extLst>
          </p:cNvPr>
          <p:cNvGraphicFramePr>
            <a:graphicFrameLocks noGrp="1"/>
          </p:cNvGraphicFramePr>
          <p:nvPr>
            <p:extLst>
              <p:ext uri="{D42A27DB-BD31-4B8C-83A1-F6EECF244321}">
                <p14:modId xmlns:p14="http://schemas.microsoft.com/office/powerpoint/2010/main" val="3765853179"/>
              </p:ext>
            </p:extLst>
          </p:nvPr>
        </p:nvGraphicFramePr>
        <p:xfrm>
          <a:off x="1559496" y="2650975"/>
          <a:ext cx="8127999" cy="2991481"/>
        </p:xfrm>
        <a:graphic>
          <a:graphicData uri="http://schemas.openxmlformats.org/drawingml/2006/table">
            <a:tbl>
              <a:tblPr firstRow="1" bandRow="1">
                <a:tableStyleId>{C083E6E3-FA7D-4D7B-A595-EF9225AFEA82}</a:tableStyleId>
              </a:tblPr>
              <a:tblGrid>
                <a:gridCol w="2709333">
                  <a:extLst>
                    <a:ext uri="{9D8B030D-6E8A-4147-A177-3AD203B41FA5}">
                      <a16:colId xmlns:a16="http://schemas.microsoft.com/office/drawing/2014/main" val="1549498117"/>
                    </a:ext>
                  </a:extLst>
                </a:gridCol>
                <a:gridCol w="2709333">
                  <a:extLst>
                    <a:ext uri="{9D8B030D-6E8A-4147-A177-3AD203B41FA5}">
                      <a16:colId xmlns:a16="http://schemas.microsoft.com/office/drawing/2014/main" val="2639944507"/>
                    </a:ext>
                  </a:extLst>
                </a:gridCol>
                <a:gridCol w="2709333">
                  <a:extLst>
                    <a:ext uri="{9D8B030D-6E8A-4147-A177-3AD203B41FA5}">
                      <a16:colId xmlns:a16="http://schemas.microsoft.com/office/drawing/2014/main" val="604074238"/>
                    </a:ext>
                  </a:extLst>
                </a:gridCol>
              </a:tblGrid>
              <a:tr h="489993">
                <a:tc>
                  <a:txBody>
                    <a:bodyPr/>
                    <a:lstStyle/>
                    <a:p>
                      <a:r>
                        <a:rPr lang="en-CA" dirty="0"/>
                        <a:t>AIC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CA" dirty="0"/>
                        <a:t>BIC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CA" dirty="0"/>
                        <a:t>LASSO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167311584"/>
                  </a:ext>
                </a:extLst>
              </a:tr>
              <a:tr h="370840">
                <a:tc>
                  <a:txBody>
                    <a:bodyPr/>
                    <a:lstStyle/>
                    <a:p>
                      <a:r>
                        <a:rPr lang="en-CA" dirty="0"/>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4040276"/>
                  </a:ext>
                </a:extLst>
              </a:tr>
              <a:tr h="370840">
                <a:tc>
                  <a:txBody>
                    <a:bodyPr/>
                    <a:lstStyle/>
                    <a:p>
                      <a:r>
                        <a:rPr lang="en-CA"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49080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Marital Status (</a:t>
                      </a:r>
                      <a:r>
                        <a:rPr lang="en-US" sz="1800" b="0" i="0" kern="1200" dirty="0">
                          <a:solidFill>
                            <a:schemeClr val="dk1"/>
                          </a:solidFill>
                          <a:effectLst/>
                          <a:latin typeface="+mn-lt"/>
                          <a:ea typeface="+mn-ea"/>
                          <a:cs typeface="+mn-cs"/>
                        </a:rPr>
                        <a:t>aged 20 years or older)</a:t>
                      </a:r>
                      <a:r>
                        <a:rPr lang="en-CA"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Poverty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0871905"/>
                  </a:ext>
                </a:extLst>
              </a:tr>
              <a:tr h="370840">
                <a:tc>
                  <a:txBody>
                    <a:bodyPr/>
                    <a:lstStyle/>
                    <a:p>
                      <a:r>
                        <a:rPr lang="en-CA" dirty="0"/>
                        <a:t>Poverty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2273832"/>
                  </a:ext>
                </a:extLst>
              </a:tr>
              <a:tr h="370840">
                <a:tc>
                  <a:txBody>
                    <a:bodyPr/>
                    <a:lstStyle/>
                    <a:p>
                      <a:r>
                        <a:rPr lang="en-CA" dirty="0"/>
                        <a:t>BMI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2503244"/>
                  </a:ext>
                </a:extLst>
              </a:tr>
              <a:tr h="378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Trouble Sleeping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844186"/>
                  </a:ext>
                </a:extLst>
              </a:tr>
            </a:tbl>
          </a:graphicData>
        </a:graphic>
      </p:graphicFrame>
    </p:spTree>
    <p:extLst>
      <p:ext uri="{BB962C8B-B14F-4D97-AF65-F5344CB8AC3E}">
        <p14:creationId xmlns:p14="http://schemas.microsoft.com/office/powerpoint/2010/main" val="84847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Results Section: Variable Selection Method Results</a:t>
            </a:r>
          </a:p>
        </p:txBody>
      </p:sp>
      <p:graphicFrame>
        <p:nvGraphicFramePr>
          <p:cNvPr id="3" name="Table 3">
            <a:extLst>
              <a:ext uri="{FF2B5EF4-FFF2-40B4-BE49-F238E27FC236}">
                <a16:creationId xmlns:a16="http://schemas.microsoft.com/office/drawing/2014/main" id="{7200864B-321C-42EE-8827-CB2F3779D64F}"/>
              </a:ext>
            </a:extLst>
          </p:cNvPr>
          <p:cNvGraphicFramePr>
            <a:graphicFrameLocks noGrp="1"/>
          </p:cNvGraphicFramePr>
          <p:nvPr>
            <p:extLst>
              <p:ext uri="{D42A27DB-BD31-4B8C-83A1-F6EECF244321}">
                <p14:modId xmlns:p14="http://schemas.microsoft.com/office/powerpoint/2010/main" val="179097965"/>
              </p:ext>
            </p:extLst>
          </p:nvPr>
        </p:nvGraphicFramePr>
        <p:xfrm>
          <a:off x="551385" y="1628800"/>
          <a:ext cx="11377263" cy="5046872"/>
        </p:xfrm>
        <a:graphic>
          <a:graphicData uri="http://schemas.openxmlformats.org/drawingml/2006/table">
            <a:tbl>
              <a:tblPr firstRow="1" bandRow="1">
                <a:tableStyleId>{6E25E649-3F16-4E02-A733-19D2CDBF48F0}</a:tableStyleId>
              </a:tblPr>
              <a:tblGrid>
                <a:gridCol w="3792421">
                  <a:extLst>
                    <a:ext uri="{9D8B030D-6E8A-4147-A177-3AD203B41FA5}">
                      <a16:colId xmlns:a16="http://schemas.microsoft.com/office/drawing/2014/main" val="3963602766"/>
                    </a:ext>
                  </a:extLst>
                </a:gridCol>
                <a:gridCol w="3792421">
                  <a:extLst>
                    <a:ext uri="{9D8B030D-6E8A-4147-A177-3AD203B41FA5}">
                      <a16:colId xmlns:a16="http://schemas.microsoft.com/office/drawing/2014/main" val="1476987275"/>
                    </a:ext>
                  </a:extLst>
                </a:gridCol>
                <a:gridCol w="3792421">
                  <a:extLst>
                    <a:ext uri="{9D8B030D-6E8A-4147-A177-3AD203B41FA5}">
                      <a16:colId xmlns:a16="http://schemas.microsoft.com/office/drawing/2014/main" val="3569408307"/>
                    </a:ext>
                  </a:extLst>
                </a:gridCol>
              </a:tblGrid>
              <a:tr h="535832">
                <a:tc gridSpan="3">
                  <a:txBody>
                    <a:bodyPr/>
                    <a:lstStyle/>
                    <a:p>
                      <a:pPr algn="ctr"/>
                      <a:r>
                        <a:rPr lang="en-CA" sz="3200" dirty="0">
                          <a:latin typeface="Corbel" panose="020B0503020204020204" pitchFamily="34" charset="0"/>
                        </a:rPr>
                        <a:t>LIMITATIONS</a:t>
                      </a:r>
                    </a:p>
                  </a:txBody>
                  <a:tcPr>
                    <a:lnB w="12700" cap="flat" cmpd="sng" algn="ctr">
                      <a:solidFill>
                        <a:schemeClr val="tx1"/>
                      </a:solidFill>
                      <a:prstDash val="solid"/>
                      <a:round/>
                      <a:headEnd type="none" w="med" len="med"/>
                      <a:tailEnd type="none" w="med" len="med"/>
                    </a:lnB>
                  </a:tcPr>
                </a:tc>
                <a:tc hMerge="1">
                  <a:txBody>
                    <a:bodyPr/>
                    <a:lstStyle/>
                    <a:p>
                      <a:endParaRPr lang="en-CA" dirty="0"/>
                    </a:p>
                  </a:txBody>
                  <a:tcPr/>
                </a:tc>
                <a:tc hMerge="1">
                  <a:txBody>
                    <a:bodyPr/>
                    <a:lstStyle/>
                    <a:p>
                      <a:endParaRPr lang="en-CA" dirty="0"/>
                    </a:p>
                  </a:txBody>
                  <a:tcPr/>
                </a:tc>
                <a:extLst>
                  <a:ext uri="{0D108BD9-81ED-4DB2-BD59-A6C34878D82A}">
                    <a16:rowId xmlns:a16="http://schemas.microsoft.com/office/drawing/2014/main" val="2753304564"/>
                  </a:ext>
                </a:extLst>
              </a:tr>
              <a:tr h="535832">
                <a:tc>
                  <a:txBody>
                    <a:bodyPr/>
                    <a:lstStyle/>
                    <a:p>
                      <a:r>
                        <a:rPr lang="en-CA" sz="2000" dirty="0">
                          <a:latin typeface="Corbel" panose="020B0503020204020204" pitchFamily="34" charset="0"/>
                        </a:rPr>
                        <a:t>AIC Stepwise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2000" dirty="0">
                          <a:latin typeface="Corbel" panose="020B0503020204020204" pitchFamily="34" charset="0"/>
                        </a:rPr>
                        <a:t>BIC Stepwise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2000" dirty="0">
                          <a:latin typeface="Corbel" panose="020B0503020204020204" pitchFamily="34" charset="0"/>
                        </a:rPr>
                        <a:t>LASSO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745356"/>
                  </a:ext>
                </a:extLst>
              </a:tr>
              <a:tr h="3320825">
                <a:tc>
                  <a:txBody>
                    <a:bodyPr/>
                    <a:lstStyle/>
                    <a:p>
                      <a:pPr marL="285750" indent="-285750">
                        <a:buFont typeface="Wingdings" panose="05000000000000000000" pitchFamily="2" charset="2"/>
                        <a:buChar char="q"/>
                      </a:pPr>
                      <a:r>
                        <a:rPr lang="en-CA" dirty="0">
                          <a:latin typeface="Corbel" panose="020B0503020204020204" pitchFamily="34" charset="0"/>
                        </a:rPr>
                        <a:t>For finding test statistics for model, it can be larger than it should be, increasing the problem of Type I error. (p-values being significant when it shouldn’t be)</a:t>
                      </a:r>
                    </a:p>
                    <a:p>
                      <a:pPr marL="285750" indent="-285750">
                        <a:buFont typeface="Wingdings" panose="05000000000000000000" pitchFamily="2" charset="2"/>
                        <a:buChar char="q"/>
                      </a:pPr>
                      <a:endParaRPr lang="en-CA" dirty="0">
                        <a:latin typeface="Corbel" panose="020B0503020204020204" pitchFamily="34" charset="0"/>
                      </a:endParaRPr>
                    </a:p>
                    <a:p>
                      <a:pPr marL="285750" indent="-285750">
                        <a:buFont typeface="Wingdings" panose="05000000000000000000" pitchFamily="2" charset="2"/>
                        <a:buChar char="q"/>
                      </a:pPr>
                      <a:r>
                        <a:rPr lang="en-CA" dirty="0">
                          <a:latin typeface="Corbel" panose="020B0503020204020204" pitchFamily="34" charset="0"/>
                        </a:rPr>
                        <a:t>Estimated coefficients we get from this model will actually be biased estimators</a:t>
                      </a:r>
                    </a:p>
                    <a:p>
                      <a:pPr marL="285750" indent="-285750">
                        <a:buFont typeface="Wingdings" panose="05000000000000000000" pitchFamily="2" charset="2"/>
                        <a:buChar char="q"/>
                      </a:pPr>
                      <a:endParaRPr lang="en-CA" dirty="0">
                        <a:latin typeface="Corbel" panose="020B0503020204020204" pitchFamily="34" charset="0"/>
                      </a:endParaRPr>
                    </a:p>
                    <a:p>
                      <a:pPr marL="285750" indent="-285750">
                        <a:buFont typeface="Wingdings" panose="05000000000000000000" pitchFamily="2" charset="2"/>
                        <a:buChar char="q"/>
                      </a:pPr>
                      <a:r>
                        <a:rPr lang="en-CA" dirty="0">
                          <a:latin typeface="Corbel" panose="020B0503020204020204" pitchFamily="34" charset="0"/>
                        </a:rPr>
                        <a:t>Has a tendency to overfit for some situations (it needs a little more strong penalty, that is why why BIC is preferred more)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defTabSz="914400" rtl="0" eaLnBrk="1" latinLnBrk="0" hangingPunct="1">
                        <a:buFont typeface="Wingdings" panose="05000000000000000000" pitchFamily="2" charset="2"/>
                        <a:buChar char="q"/>
                      </a:pPr>
                      <a:r>
                        <a:rPr lang="en-CA" sz="1800" kern="1200" dirty="0">
                          <a:solidFill>
                            <a:schemeClr val="dk1"/>
                          </a:solidFill>
                          <a:latin typeface="Corbel" panose="020B0503020204020204" pitchFamily="34" charset="0"/>
                          <a:ea typeface="+mn-ea"/>
                          <a:cs typeface="+mn-cs"/>
                        </a:rPr>
                        <a:t>Penalizes terms more heavily than AIC. Its more consistent than AIC.</a:t>
                      </a:r>
                    </a:p>
                    <a:p>
                      <a:pPr marL="285750" indent="-285750" algn="l" defTabSz="914400" rtl="0" eaLnBrk="1" latinLnBrk="0" hangingPunct="1">
                        <a:buFont typeface="Wingdings" panose="05000000000000000000" pitchFamily="2" charset="2"/>
                        <a:buChar char="q"/>
                      </a:pPr>
                      <a:endParaRPr lang="en-CA" sz="1800" kern="1200" dirty="0">
                        <a:solidFill>
                          <a:schemeClr val="dk1"/>
                        </a:solidFill>
                        <a:latin typeface="Corbel" panose="020B0503020204020204" pitchFamily="34" charset="0"/>
                        <a:ea typeface="+mn-ea"/>
                        <a:cs typeface="+mn-cs"/>
                      </a:endParaRPr>
                    </a:p>
                    <a:p>
                      <a:pPr marL="285750" indent="-285750" algn="l" defTabSz="914400" rtl="0" eaLnBrk="1" latinLnBrk="0" hangingPunct="1">
                        <a:buFont typeface="Wingdings" panose="05000000000000000000" pitchFamily="2" charset="2"/>
                        <a:buChar char="q"/>
                      </a:pPr>
                      <a:r>
                        <a:rPr lang="en-CA" sz="1800" kern="1200" dirty="0">
                          <a:solidFill>
                            <a:schemeClr val="dk1"/>
                          </a:solidFill>
                          <a:latin typeface="Corbel" panose="020B0503020204020204" pitchFamily="34" charset="0"/>
                          <a:ea typeface="+mn-ea"/>
                          <a:cs typeface="+mn-cs"/>
                        </a:rPr>
                        <a:t>Likes to stick to simpler models</a:t>
                      </a:r>
                    </a:p>
                    <a:p>
                      <a:pPr marL="0" indent="0" algn="l" defTabSz="914400" rtl="0" eaLnBrk="1" latinLnBrk="0" hangingPunct="1">
                        <a:buFont typeface="Wingdings" panose="05000000000000000000" pitchFamily="2" charset="2"/>
                        <a:buNone/>
                      </a:pPr>
                      <a:endParaRPr lang="en-CA" sz="1800" kern="1200" dirty="0">
                        <a:solidFill>
                          <a:schemeClr val="dk1"/>
                        </a:solidFill>
                        <a:latin typeface="Corbel" panose="020B0503020204020204" pitchFamily="34" charset="0"/>
                        <a:ea typeface="+mn-ea"/>
                        <a:cs typeface="+mn-cs"/>
                      </a:endParaRPr>
                    </a:p>
                    <a:p>
                      <a:pPr marL="285750" indent="-285750" algn="l" defTabSz="914400" rtl="0" eaLnBrk="1" latinLnBrk="0" hangingPunct="1">
                        <a:buFont typeface="Wingdings" panose="05000000000000000000" pitchFamily="2" charset="2"/>
                        <a:buChar char="q"/>
                      </a:pPr>
                      <a:r>
                        <a:rPr lang="en-CA" sz="1800" kern="1200" dirty="0">
                          <a:solidFill>
                            <a:schemeClr val="dk1"/>
                          </a:solidFill>
                          <a:latin typeface="Corbel" panose="020B0503020204020204" pitchFamily="34" charset="0"/>
                          <a:ea typeface="+mn-ea"/>
                          <a:cs typeface="+mn-cs"/>
                        </a:rPr>
                        <a:t>(caution in stepwise remains same)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CA" sz="1800" kern="1200" dirty="0">
                          <a:solidFill>
                            <a:schemeClr val="dk1"/>
                          </a:solidFill>
                          <a:latin typeface="Corbel" panose="020B0503020204020204" pitchFamily="34" charset="0"/>
                          <a:ea typeface="+mn-ea"/>
                          <a:cs typeface="+mn-cs"/>
                        </a:rPr>
                        <a:t>Imagine if all categories were important, then LASSO would only choose one, and ignore other variables.</a:t>
                      </a:r>
                    </a:p>
                    <a:p>
                      <a:pPr marL="0" indent="0">
                        <a:buFont typeface="Wingdings" panose="05000000000000000000" pitchFamily="2" charset="2"/>
                        <a:buNone/>
                      </a:pPr>
                      <a:endParaRPr lang="en-CA" sz="1800" kern="1200" dirty="0">
                        <a:solidFill>
                          <a:schemeClr val="dk1"/>
                        </a:solidFill>
                        <a:latin typeface="Corbel" panose="020B0503020204020204" pitchFamily="34" charset="0"/>
                        <a:ea typeface="+mn-ea"/>
                        <a:cs typeface="+mn-cs"/>
                      </a:endParaRPr>
                    </a:p>
                    <a:p>
                      <a:pPr marL="285750" indent="-285750">
                        <a:buFont typeface="Wingdings" panose="05000000000000000000" pitchFamily="2" charset="2"/>
                        <a:buChar char="q"/>
                      </a:pPr>
                      <a:r>
                        <a:rPr lang="en-CA" sz="1800" kern="1200" dirty="0">
                          <a:solidFill>
                            <a:schemeClr val="dk1"/>
                          </a:solidFill>
                          <a:latin typeface="Corbel" panose="020B0503020204020204" pitchFamily="34" charset="0"/>
                          <a:ea typeface="+mn-ea"/>
                          <a:cs typeface="+mn-cs"/>
                        </a:rPr>
                        <a:t>It fails to do grouped selection, so I don’t think in our case it does a great job.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7502575"/>
                  </a:ext>
                </a:extLst>
              </a:tr>
            </a:tbl>
          </a:graphicData>
        </a:graphic>
      </p:graphicFrame>
    </p:spTree>
    <p:extLst>
      <p:ext uri="{BB962C8B-B14F-4D97-AF65-F5344CB8AC3E}">
        <p14:creationId xmlns:p14="http://schemas.microsoft.com/office/powerpoint/2010/main" val="40876265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Results Section: Variable Selection Method Results</a:t>
            </a:r>
          </a:p>
        </p:txBody>
      </p:sp>
      <p:pic>
        <p:nvPicPr>
          <p:cNvPr id="12" name="Picture 11" descr="Chart, line chart&#10;&#10;Description automatically generated">
            <a:extLst>
              <a:ext uri="{FF2B5EF4-FFF2-40B4-BE49-F238E27FC236}">
                <a16:creationId xmlns:a16="http://schemas.microsoft.com/office/drawing/2014/main" id="{8AB2B268-15F9-4372-B1E6-5F955A01E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8" y="1972686"/>
            <a:ext cx="7499962" cy="4032447"/>
          </a:xfrm>
          <a:prstGeom prst="rect">
            <a:avLst/>
          </a:prstGeom>
        </p:spPr>
      </p:pic>
      <p:sp>
        <p:nvSpPr>
          <p:cNvPr id="17" name="TextBox 16">
            <a:extLst>
              <a:ext uri="{FF2B5EF4-FFF2-40B4-BE49-F238E27FC236}">
                <a16:creationId xmlns:a16="http://schemas.microsoft.com/office/drawing/2014/main" id="{D6CEA541-3CD7-4C69-ABD6-49875712D6ED}"/>
              </a:ext>
            </a:extLst>
          </p:cNvPr>
          <p:cNvSpPr txBox="1"/>
          <p:nvPr/>
        </p:nvSpPr>
        <p:spPr>
          <a:xfrm>
            <a:off x="7536160" y="1556792"/>
            <a:ext cx="4731120" cy="4555093"/>
          </a:xfrm>
          <a:prstGeom prst="rect">
            <a:avLst/>
          </a:prstGeom>
          <a:noFill/>
        </p:spPr>
        <p:txBody>
          <a:bodyPr wrap="square" rtlCol="0">
            <a:spAutoFit/>
          </a:bodyPr>
          <a:lstStyle/>
          <a:p>
            <a:pPr marL="285750" indent="-285750" algn="l" fontAlgn="base">
              <a:buFont typeface="Wingdings" panose="05000000000000000000" pitchFamily="2" charset="2"/>
              <a:buChar char="q"/>
            </a:pPr>
            <a:r>
              <a:rPr lang="en-US" sz="1700" b="0" i="0" dirty="0">
                <a:solidFill>
                  <a:srgbClr val="242729"/>
                </a:solidFill>
                <a:effectLst/>
                <a:highlight>
                  <a:srgbClr val="C0C0C0"/>
                </a:highlight>
                <a:latin typeface="Corbel" panose="020B0503020204020204" pitchFamily="34" charset="0"/>
              </a:rPr>
              <a:t>**Refresher: </a:t>
            </a:r>
            <a:r>
              <a:rPr lang="en-US" sz="1700" b="0" i="0" dirty="0">
                <a:solidFill>
                  <a:srgbClr val="242729"/>
                </a:solidFill>
                <a:effectLst/>
                <a:latin typeface="Corbel" panose="020B0503020204020204" pitchFamily="34" charset="0"/>
              </a:rPr>
              <a:t>The "Ideal" line represents perfect prediction as the predicted probabilities equal the observed probabilities.</a:t>
            </a:r>
          </a:p>
          <a:p>
            <a:pPr fontAlgn="base"/>
            <a:endParaRPr lang="en-US" sz="1700" b="0" i="0" dirty="0">
              <a:solidFill>
                <a:srgbClr val="242729"/>
              </a:solidFill>
              <a:effectLst/>
              <a:latin typeface="Corbel" panose="020B0503020204020204" pitchFamily="34" charset="0"/>
            </a:endParaRPr>
          </a:p>
          <a:p>
            <a:pPr marL="285750" indent="-285750" fontAlgn="base">
              <a:buFont typeface="Wingdings" panose="05000000000000000000" pitchFamily="2" charset="2"/>
              <a:buChar char="§"/>
            </a:pPr>
            <a:r>
              <a:rPr lang="en-US" sz="1700" b="0" i="0" dirty="0">
                <a:solidFill>
                  <a:srgbClr val="242729"/>
                </a:solidFill>
                <a:effectLst/>
                <a:latin typeface="Corbel" panose="020B0503020204020204" pitchFamily="34" charset="0"/>
              </a:rPr>
              <a:t>The "Bias Corrected" line is derived via a resampling procedure to fit model to data. </a:t>
            </a:r>
          </a:p>
          <a:p>
            <a:pPr marL="285750" indent="-285750" algn="l" fontAlgn="base">
              <a:buFont typeface="Wingdings" panose="05000000000000000000" pitchFamily="2" charset="2"/>
              <a:buChar char="§"/>
            </a:pPr>
            <a:endParaRPr lang="en-US" sz="1700" b="0" i="0" dirty="0">
              <a:solidFill>
                <a:srgbClr val="242729"/>
              </a:solidFill>
              <a:effectLst/>
              <a:latin typeface="Corbel" panose="020B0503020204020204" pitchFamily="34" charset="0"/>
            </a:endParaRPr>
          </a:p>
          <a:p>
            <a:pPr marL="285750" indent="-285750" algn="l" fontAlgn="base">
              <a:buFont typeface="Wingdings" panose="05000000000000000000" pitchFamily="2" charset="2"/>
              <a:buChar char="§"/>
            </a:pPr>
            <a:r>
              <a:rPr lang="en-US" sz="1700" b="0" i="0" dirty="0">
                <a:solidFill>
                  <a:srgbClr val="242729"/>
                </a:solidFill>
                <a:effectLst/>
                <a:latin typeface="Corbel" panose="020B0503020204020204" pitchFamily="34" charset="0"/>
              </a:rPr>
              <a:t>When bias-corrected line is above the "Ideal" line, this tells us the model underpredicts in a particular range of predicted probabilities. Whereas, when bias-corrected line is below the "Ideal" line, the model overpredicts in a particular range of predicted probabilities.</a:t>
            </a:r>
          </a:p>
          <a:p>
            <a:pPr marL="285750" indent="-285750" algn="l" fontAlgn="base">
              <a:buFont typeface="Wingdings" panose="05000000000000000000" pitchFamily="2" charset="2"/>
              <a:buChar char="§"/>
            </a:pPr>
            <a:endParaRPr lang="en-US" sz="1700" dirty="0">
              <a:solidFill>
                <a:srgbClr val="242729"/>
              </a:solidFill>
              <a:latin typeface="Corbel" panose="020B0503020204020204" pitchFamily="34" charset="0"/>
            </a:endParaRPr>
          </a:p>
          <a:p>
            <a:pPr marL="285750" indent="-285750" algn="l" fontAlgn="base">
              <a:buFont typeface="Wingdings" panose="05000000000000000000" pitchFamily="2" charset="2"/>
              <a:buChar char="§"/>
            </a:pPr>
            <a:r>
              <a:rPr lang="en-US" sz="1700" b="0" i="0" dirty="0">
                <a:solidFill>
                  <a:srgbClr val="242729"/>
                </a:solidFill>
                <a:effectLst/>
                <a:latin typeface="Corbel" panose="020B0503020204020204" pitchFamily="34" charset="0"/>
              </a:rPr>
              <a:t>For this plot, it is much better than Lasso, but not compared to BIC</a:t>
            </a:r>
          </a:p>
          <a:p>
            <a:endParaRPr lang="en-CA" dirty="0"/>
          </a:p>
        </p:txBody>
      </p:sp>
    </p:spTree>
    <p:extLst>
      <p:ext uri="{BB962C8B-B14F-4D97-AF65-F5344CB8AC3E}">
        <p14:creationId xmlns:p14="http://schemas.microsoft.com/office/powerpoint/2010/main" val="241415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Results Section: Variable Selection Method Results</a:t>
            </a:r>
          </a:p>
        </p:txBody>
      </p:sp>
      <p:pic>
        <p:nvPicPr>
          <p:cNvPr id="14" name="Picture 13" descr="Chart, line chart&#10;&#10;Description automatically generated">
            <a:extLst>
              <a:ext uri="{FF2B5EF4-FFF2-40B4-BE49-F238E27FC236}">
                <a16:creationId xmlns:a16="http://schemas.microsoft.com/office/drawing/2014/main" id="{244F9766-E9AB-4977-A934-9F2CAA96A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285152"/>
            <a:ext cx="7725775" cy="3736136"/>
          </a:xfrm>
          <a:prstGeom prst="rect">
            <a:avLst/>
          </a:prstGeom>
        </p:spPr>
      </p:pic>
      <p:sp>
        <p:nvSpPr>
          <p:cNvPr id="3" name="TextBox 2">
            <a:extLst>
              <a:ext uri="{FF2B5EF4-FFF2-40B4-BE49-F238E27FC236}">
                <a16:creationId xmlns:a16="http://schemas.microsoft.com/office/drawing/2014/main" id="{923763FD-9181-454A-AAB6-35D44B770D44}"/>
              </a:ext>
            </a:extLst>
          </p:cNvPr>
          <p:cNvSpPr txBox="1"/>
          <p:nvPr/>
        </p:nvSpPr>
        <p:spPr>
          <a:xfrm>
            <a:off x="7896200" y="2171353"/>
            <a:ext cx="4237112" cy="3493264"/>
          </a:xfrm>
          <a:prstGeom prst="rect">
            <a:avLst/>
          </a:prstGeom>
          <a:noFill/>
        </p:spPr>
        <p:txBody>
          <a:bodyPr wrap="square" rtlCol="0">
            <a:spAutoFit/>
          </a:bodyPr>
          <a:lstStyle/>
          <a:p>
            <a:pPr marL="285750" indent="-285750">
              <a:buFont typeface="Wingdings" panose="05000000000000000000" pitchFamily="2" charset="2"/>
              <a:buChar char="q"/>
            </a:pPr>
            <a:r>
              <a:rPr lang="en-US" sz="1700" b="0" i="0" dirty="0">
                <a:solidFill>
                  <a:srgbClr val="242729"/>
                </a:solidFill>
                <a:effectLst/>
                <a:latin typeface="Corbel" panose="020B0503020204020204" pitchFamily="34" charset="0"/>
              </a:rPr>
              <a:t>This model overall appears to be reasonably well calibrated based on the Bias-Corrected line closely following the Ideal line.</a:t>
            </a:r>
          </a:p>
          <a:p>
            <a:endParaRPr lang="en-US" sz="1700" b="0" i="0" dirty="0">
              <a:solidFill>
                <a:srgbClr val="242729"/>
              </a:solidFill>
              <a:effectLst/>
              <a:latin typeface="Corbel" panose="020B0503020204020204" pitchFamily="34" charset="0"/>
            </a:endParaRPr>
          </a:p>
          <a:p>
            <a:pPr marL="285750" indent="-285750">
              <a:buFont typeface="Wingdings" panose="05000000000000000000" pitchFamily="2" charset="2"/>
              <a:buChar char="q"/>
            </a:pPr>
            <a:r>
              <a:rPr lang="en-US" sz="1700" b="0" i="0" dirty="0">
                <a:solidFill>
                  <a:srgbClr val="242729"/>
                </a:solidFill>
                <a:effectLst/>
                <a:latin typeface="Corbel" panose="020B0503020204020204" pitchFamily="34" charset="0"/>
              </a:rPr>
              <a:t>There is some underprediction less than 115 predicted probability, since bias-Corrected line is above the Ideal line. </a:t>
            </a:r>
          </a:p>
          <a:p>
            <a:endParaRPr lang="en-US" sz="1700" b="0" i="0" dirty="0">
              <a:solidFill>
                <a:srgbClr val="242729"/>
              </a:solidFill>
              <a:effectLst/>
              <a:latin typeface="Corbel" panose="020B0503020204020204" pitchFamily="34" charset="0"/>
            </a:endParaRPr>
          </a:p>
          <a:p>
            <a:pPr marL="285750" indent="-285750">
              <a:buFont typeface="Wingdings" panose="05000000000000000000" pitchFamily="2" charset="2"/>
              <a:buChar char="q"/>
            </a:pPr>
            <a:r>
              <a:rPr lang="en-US" sz="1700" dirty="0">
                <a:solidFill>
                  <a:srgbClr val="242729"/>
                </a:solidFill>
                <a:latin typeface="Corbel" panose="020B0503020204020204" pitchFamily="34" charset="0"/>
              </a:rPr>
              <a:t>Also, some overprediction &gt; 135, since bias corrected line is below ideal line</a:t>
            </a:r>
          </a:p>
          <a:p>
            <a:endParaRPr lang="en-US" sz="1700" dirty="0">
              <a:solidFill>
                <a:srgbClr val="242729"/>
              </a:solidFill>
              <a:latin typeface="Corbel" panose="020B0503020204020204" pitchFamily="34" charset="0"/>
            </a:endParaRPr>
          </a:p>
          <a:p>
            <a:pPr marL="285750" indent="-285750">
              <a:buFont typeface="Wingdings" panose="05000000000000000000" pitchFamily="2" charset="2"/>
              <a:buChar char="q"/>
            </a:pPr>
            <a:r>
              <a:rPr lang="en-US" sz="1700" dirty="0">
                <a:solidFill>
                  <a:srgbClr val="242729"/>
                </a:solidFill>
                <a:latin typeface="Corbel" panose="020B0503020204020204" pitchFamily="34" charset="0"/>
              </a:rPr>
              <a:t>Better model fit than AIC and Lasso </a:t>
            </a:r>
            <a:endParaRPr lang="en-CA" sz="1700" dirty="0">
              <a:latin typeface="Corbel" panose="020B0503020204020204" pitchFamily="34" charset="0"/>
            </a:endParaRPr>
          </a:p>
        </p:txBody>
      </p:sp>
    </p:spTree>
    <p:extLst>
      <p:ext uri="{BB962C8B-B14F-4D97-AF65-F5344CB8AC3E}">
        <p14:creationId xmlns:p14="http://schemas.microsoft.com/office/powerpoint/2010/main" val="14575869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Results Section: Variable Selection Method Results</a:t>
            </a:r>
          </a:p>
        </p:txBody>
      </p:sp>
      <p:pic>
        <p:nvPicPr>
          <p:cNvPr id="16" name="Picture 15" descr="Chart, line chart&#10;&#10;Description automatically generated">
            <a:extLst>
              <a:ext uri="{FF2B5EF4-FFF2-40B4-BE49-F238E27FC236}">
                <a16:creationId xmlns:a16="http://schemas.microsoft.com/office/drawing/2014/main" id="{6169BC60-185E-4AD7-A556-AA7E9E4A4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872"/>
            <a:ext cx="8214427" cy="3972445"/>
          </a:xfrm>
          <a:prstGeom prst="rect">
            <a:avLst/>
          </a:prstGeom>
        </p:spPr>
      </p:pic>
      <p:sp>
        <p:nvSpPr>
          <p:cNvPr id="5" name="TextBox 4">
            <a:extLst>
              <a:ext uri="{FF2B5EF4-FFF2-40B4-BE49-F238E27FC236}">
                <a16:creationId xmlns:a16="http://schemas.microsoft.com/office/drawing/2014/main" id="{9AFDBE1F-4020-4A9B-87B8-AD71A40E17E4}"/>
              </a:ext>
            </a:extLst>
          </p:cNvPr>
          <p:cNvSpPr txBox="1"/>
          <p:nvPr/>
        </p:nvSpPr>
        <p:spPr>
          <a:xfrm>
            <a:off x="8616280" y="2636912"/>
            <a:ext cx="3384376" cy="3139321"/>
          </a:xfrm>
          <a:prstGeom prst="rect">
            <a:avLst/>
          </a:prstGeom>
          <a:noFill/>
        </p:spPr>
        <p:txBody>
          <a:bodyPr wrap="square" rtlCol="0">
            <a:spAutoFit/>
          </a:bodyPr>
          <a:lstStyle/>
          <a:p>
            <a:pPr marL="285750" indent="-285750">
              <a:buFont typeface="Wingdings" panose="05000000000000000000" pitchFamily="2" charset="2"/>
              <a:buChar char="q"/>
            </a:pPr>
            <a:r>
              <a:rPr lang="en-US" sz="1800" b="0" i="0" dirty="0">
                <a:solidFill>
                  <a:srgbClr val="242729"/>
                </a:solidFill>
                <a:effectLst/>
                <a:latin typeface="Corbel" panose="020B0503020204020204" pitchFamily="34" charset="0"/>
              </a:rPr>
              <a:t>This model does not appear to be reasonably well-calibrated based on bias-corrected line closely following the ideal line. </a:t>
            </a:r>
          </a:p>
          <a:p>
            <a:endParaRPr lang="en-US" sz="1800" b="0" i="0" dirty="0">
              <a:solidFill>
                <a:srgbClr val="242729"/>
              </a:solidFill>
              <a:effectLst/>
              <a:latin typeface="Corbel" panose="020B0503020204020204" pitchFamily="34" charset="0"/>
            </a:endParaRPr>
          </a:p>
          <a:p>
            <a:pPr marL="285750" indent="-285750">
              <a:buFont typeface="Wingdings" panose="05000000000000000000" pitchFamily="2" charset="2"/>
              <a:buChar char="q"/>
            </a:pPr>
            <a:r>
              <a:rPr lang="en-US" dirty="0">
                <a:solidFill>
                  <a:srgbClr val="242729"/>
                </a:solidFill>
                <a:latin typeface="Corbel" panose="020B0503020204020204" pitchFamily="34" charset="0"/>
              </a:rPr>
              <a:t>There is way too much over and under fitting, which is bad for model analysis. </a:t>
            </a:r>
            <a:endParaRPr lang="en-US" sz="1800" b="0" i="0" dirty="0">
              <a:solidFill>
                <a:srgbClr val="242729"/>
              </a:solidFill>
              <a:effectLst/>
              <a:latin typeface="Corbel" panose="020B0503020204020204" pitchFamily="34" charset="0"/>
            </a:endParaRPr>
          </a:p>
          <a:p>
            <a:endParaRPr lang="en-US" sz="1800" dirty="0">
              <a:solidFill>
                <a:srgbClr val="242729"/>
              </a:solidFill>
              <a:latin typeface="Corbel" panose="020B0503020204020204" pitchFamily="34" charset="0"/>
            </a:endParaRPr>
          </a:p>
          <a:p>
            <a:pPr marL="285750" indent="-285750">
              <a:buFont typeface="Wingdings" panose="05000000000000000000" pitchFamily="2" charset="2"/>
              <a:buChar char="q"/>
            </a:pPr>
            <a:r>
              <a:rPr lang="en-US" sz="1800" dirty="0">
                <a:solidFill>
                  <a:srgbClr val="242729"/>
                </a:solidFill>
                <a:latin typeface="Corbel" panose="020B0503020204020204" pitchFamily="34" charset="0"/>
              </a:rPr>
              <a:t>Poor model fit compared to AIC and BIC.</a:t>
            </a:r>
            <a:endParaRPr lang="en-CA" dirty="0"/>
          </a:p>
        </p:txBody>
      </p:sp>
    </p:spTree>
    <p:extLst>
      <p:ext uri="{BB962C8B-B14F-4D97-AF65-F5344CB8AC3E}">
        <p14:creationId xmlns:p14="http://schemas.microsoft.com/office/powerpoint/2010/main" val="8845061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Results &amp; Discussion Section: Cross Validation for variable selection technique described previously</a:t>
            </a:r>
          </a:p>
        </p:txBody>
      </p:sp>
      <p:graphicFrame>
        <p:nvGraphicFramePr>
          <p:cNvPr id="9" name="Table 9">
            <a:extLst>
              <a:ext uri="{FF2B5EF4-FFF2-40B4-BE49-F238E27FC236}">
                <a16:creationId xmlns:a16="http://schemas.microsoft.com/office/drawing/2014/main" id="{1288C3F7-8ED0-4600-8E0F-16EB875C7604}"/>
              </a:ext>
            </a:extLst>
          </p:cNvPr>
          <p:cNvGraphicFramePr>
            <a:graphicFrameLocks noGrp="1"/>
          </p:cNvGraphicFramePr>
          <p:nvPr>
            <p:ph idx="1"/>
            <p:extLst>
              <p:ext uri="{D42A27DB-BD31-4B8C-83A1-F6EECF244321}">
                <p14:modId xmlns:p14="http://schemas.microsoft.com/office/powerpoint/2010/main" val="2103652496"/>
              </p:ext>
            </p:extLst>
          </p:nvPr>
        </p:nvGraphicFramePr>
        <p:xfrm>
          <a:off x="1524000" y="1828800"/>
          <a:ext cx="9143997" cy="1112520"/>
        </p:xfrm>
        <a:graphic>
          <a:graphicData uri="http://schemas.openxmlformats.org/drawingml/2006/table">
            <a:tbl>
              <a:tblPr firstRow="1" bandRow="1">
                <a:tableStyleId>{F2DE63D5-997A-4646-A377-4702673A728D}</a:tableStyleId>
              </a:tblPr>
              <a:tblGrid>
                <a:gridCol w="3047999">
                  <a:extLst>
                    <a:ext uri="{9D8B030D-6E8A-4147-A177-3AD203B41FA5}">
                      <a16:colId xmlns:a16="http://schemas.microsoft.com/office/drawing/2014/main" val="1915406560"/>
                    </a:ext>
                  </a:extLst>
                </a:gridCol>
                <a:gridCol w="3047999">
                  <a:extLst>
                    <a:ext uri="{9D8B030D-6E8A-4147-A177-3AD203B41FA5}">
                      <a16:colId xmlns:a16="http://schemas.microsoft.com/office/drawing/2014/main" val="4113152749"/>
                    </a:ext>
                  </a:extLst>
                </a:gridCol>
                <a:gridCol w="3047999">
                  <a:extLst>
                    <a:ext uri="{9D8B030D-6E8A-4147-A177-3AD203B41FA5}">
                      <a16:colId xmlns:a16="http://schemas.microsoft.com/office/drawing/2014/main" val="3487989635"/>
                    </a:ext>
                  </a:extLst>
                </a:gridCol>
              </a:tblGrid>
              <a:tr h="370840">
                <a:tc gridSpan="3">
                  <a:txBody>
                    <a:bodyPr/>
                    <a:lstStyle/>
                    <a:p>
                      <a:pPr algn="ctr"/>
                      <a:r>
                        <a:rPr lang="en-CA" dirty="0"/>
                        <a:t>Prediction Errors</a:t>
                      </a:r>
                    </a:p>
                  </a:txBody>
                  <a:tcPr>
                    <a:lnB w="12700" cap="flat" cmpd="sng" algn="ctr">
                      <a:solidFill>
                        <a:schemeClr val="tx1"/>
                      </a:solidFill>
                      <a:prstDash val="solid"/>
                      <a:round/>
                      <a:headEnd type="none" w="med" len="med"/>
                      <a:tailEnd type="none" w="med" len="med"/>
                    </a:lnB>
                  </a:tcPr>
                </a:tc>
                <a:tc hMerge="1">
                  <a:txBody>
                    <a:bodyPr/>
                    <a:lstStyle/>
                    <a:p>
                      <a:endParaRPr lang="en-CA" dirty="0"/>
                    </a:p>
                  </a:txBody>
                  <a:tcPr/>
                </a:tc>
                <a:tc hMerge="1">
                  <a:txBody>
                    <a:bodyPr/>
                    <a:lstStyle/>
                    <a:p>
                      <a:endParaRPr lang="en-CA" dirty="0"/>
                    </a:p>
                  </a:txBody>
                  <a:tcPr/>
                </a:tc>
                <a:extLst>
                  <a:ext uri="{0D108BD9-81ED-4DB2-BD59-A6C34878D82A}">
                    <a16:rowId xmlns:a16="http://schemas.microsoft.com/office/drawing/2014/main" val="2815932366"/>
                  </a:ext>
                </a:extLst>
              </a:tr>
              <a:tr h="370840">
                <a:tc>
                  <a:txBody>
                    <a:bodyPr/>
                    <a:lstStyle/>
                    <a:p>
                      <a:r>
                        <a:rPr lang="en-CA" dirty="0"/>
                        <a:t>AIC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n-CA" dirty="0"/>
                        <a:t>BIC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n-CA" dirty="0"/>
                        <a:t>LASSO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25095998"/>
                  </a:ext>
                </a:extLst>
              </a:tr>
              <a:tr h="370840">
                <a:tc>
                  <a:txBody>
                    <a:bodyPr/>
                    <a:lstStyle/>
                    <a:p>
                      <a:r>
                        <a:rPr lang="en-CA" dirty="0"/>
                        <a:t>281.64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274.69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281.88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5105597"/>
                  </a:ext>
                </a:extLst>
              </a:tr>
            </a:tbl>
          </a:graphicData>
        </a:graphic>
      </p:graphicFrame>
      <p:sp>
        <p:nvSpPr>
          <p:cNvPr id="10" name="TextBox 9">
            <a:extLst>
              <a:ext uri="{FF2B5EF4-FFF2-40B4-BE49-F238E27FC236}">
                <a16:creationId xmlns:a16="http://schemas.microsoft.com/office/drawing/2014/main" id="{1504E34A-B6C3-4AEF-971E-27CA3665CDC6}"/>
              </a:ext>
            </a:extLst>
          </p:cNvPr>
          <p:cNvSpPr txBox="1"/>
          <p:nvPr/>
        </p:nvSpPr>
        <p:spPr>
          <a:xfrm>
            <a:off x="911424" y="3645024"/>
            <a:ext cx="10873208" cy="1938992"/>
          </a:xfrm>
          <a:prstGeom prst="rect">
            <a:avLst/>
          </a:prstGeom>
          <a:noFill/>
        </p:spPr>
        <p:txBody>
          <a:bodyPr wrap="square" rtlCol="0">
            <a:spAutoFit/>
          </a:bodyPr>
          <a:lstStyle/>
          <a:p>
            <a:pPr marL="342900" indent="-342900">
              <a:buFont typeface="Wingdings" panose="05000000000000000000" pitchFamily="2" charset="2"/>
              <a:buChar char="q"/>
            </a:pPr>
            <a:r>
              <a:rPr lang="en-CA" sz="2000" dirty="0">
                <a:latin typeface="Corbel" panose="020B0503020204020204" pitchFamily="34" charset="0"/>
              </a:rPr>
              <a:t>We want to choose the lowest prediction error (</a:t>
            </a:r>
            <a:r>
              <a:rPr lang="en-US" sz="2000" dirty="0">
                <a:latin typeface="Corbel" panose="020B0503020204020204" pitchFamily="34" charset="0"/>
              </a:rPr>
              <a:t>measure of how well the model predicts the response variable, lower PE is, the better the model fit)</a:t>
            </a:r>
          </a:p>
          <a:p>
            <a:endParaRPr lang="en-US" sz="2000" dirty="0">
              <a:latin typeface="Corbel" panose="020B0503020204020204" pitchFamily="34" charset="0"/>
            </a:endParaRPr>
          </a:p>
          <a:p>
            <a:pPr marL="342900" indent="-342900">
              <a:buFont typeface="Wingdings" panose="05000000000000000000" pitchFamily="2" charset="2"/>
              <a:buChar char="q"/>
            </a:pPr>
            <a:r>
              <a:rPr lang="en-CA" sz="2000" dirty="0">
                <a:latin typeface="Corbel" panose="020B0503020204020204" pitchFamily="34" charset="0"/>
              </a:rPr>
              <a:t>substantiated from the calibration plot and model validation. </a:t>
            </a:r>
          </a:p>
          <a:p>
            <a:endParaRPr lang="en-CA" sz="2000" dirty="0">
              <a:latin typeface="Corbel" panose="020B0503020204020204" pitchFamily="34" charset="0"/>
            </a:endParaRPr>
          </a:p>
          <a:p>
            <a:pPr marL="342900" indent="-342900">
              <a:buFont typeface="Wingdings" panose="05000000000000000000" pitchFamily="2" charset="2"/>
              <a:buChar char="q"/>
            </a:pPr>
            <a:r>
              <a:rPr lang="en-CA" sz="2000" dirty="0">
                <a:latin typeface="Corbel" panose="020B0503020204020204" pitchFamily="34" charset="0"/>
              </a:rPr>
              <a:t>Final model chosen is with BIC</a:t>
            </a:r>
          </a:p>
        </p:txBody>
      </p:sp>
    </p:spTree>
    <p:extLst>
      <p:ext uri="{BB962C8B-B14F-4D97-AF65-F5344CB8AC3E}">
        <p14:creationId xmlns:p14="http://schemas.microsoft.com/office/powerpoint/2010/main" val="3603576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3F39-100F-4995-969C-945051A82392}"/>
              </a:ext>
            </a:extLst>
          </p:cNvPr>
          <p:cNvSpPr>
            <a:spLocks noGrp="1"/>
          </p:cNvSpPr>
          <p:nvPr>
            <p:ph type="title"/>
          </p:nvPr>
        </p:nvSpPr>
        <p:spPr/>
        <p:txBody>
          <a:bodyPr/>
          <a:lstStyle/>
          <a:p>
            <a:r>
              <a:rPr lang="en-CA" dirty="0"/>
              <a:t>Final Model </a:t>
            </a:r>
          </a:p>
        </p:txBody>
      </p:sp>
      <p:sp>
        <p:nvSpPr>
          <p:cNvPr id="3" name="Content Placeholder 2">
            <a:extLst>
              <a:ext uri="{FF2B5EF4-FFF2-40B4-BE49-F238E27FC236}">
                <a16:creationId xmlns:a16="http://schemas.microsoft.com/office/drawing/2014/main" id="{C8B7AA8E-4677-4E7A-9B83-4B25F1157B7E}"/>
              </a:ext>
            </a:extLst>
          </p:cNvPr>
          <p:cNvSpPr>
            <a:spLocks noGrp="1"/>
          </p:cNvSpPr>
          <p:nvPr>
            <p:ph idx="1"/>
          </p:nvPr>
        </p:nvSpPr>
        <p:spPr/>
        <p:txBody>
          <a:bodyPr/>
          <a:lstStyle/>
          <a:p>
            <a:r>
              <a:rPr lang="en-CA" dirty="0">
                <a:solidFill>
                  <a:schemeClr val="accent3">
                    <a:lumMod val="75000"/>
                  </a:schemeClr>
                </a:solidFill>
                <a:latin typeface="Corbel" panose="020B0503020204020204" pitchFamily="34" charset="0"/>
              </a:rPr>
              <a:t>The Final Model Variables Chosen :</a:t>
            </a:r>
          </a:p>
        </p:txBody>
      </p:sp>
      <p:graphicFrame>
        <p:nvGraphicFramePr>
          <p:cNvPr id="4" name="Table 4">
            <a:extLst>
              <a:ext uri="{FF2B5EF4-FFF2-40B4-BE49-F238E27FC236}">
                <a16:creationId xmlns:a16="http://schemas.microsoft.com/office/drawing/2014/main" id="{7D1C50F1-7679-4CA3-8426-A75C32326030}"/>
              </a:ext>
            </a:extLst>
          </p:cNvPr>
          <p:cNvGraphicFramePr>
            <a:graphicFrameLocks noGrp="1"/>
          </p:cNvGraphicFramePr>
          <p:nvPr>
            <p:extLst>
              <p:ext uri="{D42A27DB-BD31-4B8C-83A1-F6EECF244321}">
                <p14:modId xmlns:p14="http://schemas.microsoft.com/office/powerpoint/2010/main" val="1140993483"/>
              </p:ext>
            </p:extLst>
          </p:nvPr>
        </p:nvGraphicFramePr>
        <p:xfrm>
          <a:off x="2855640" y="2636912"/>
          <a:ext cx="6264696" cy="3312365"/>
        </p:xfrm>
        <a:graphic>
          <a:graphicData uri="http://schemas.openxmlformats.org/drawingml/2006/table">
            <a:tbl>
              <a:tblPr firstRow="1" bandRow="1">
                <a:tableStyleId>{21E4AEA4-8DFA-4A89-87EB-49C32662AFE0}</a:tableStyleId>
              </a:tblPr>
              <a:tblGrid>
                <a:gridCol w="6264696">
                  <a:extLst>
                    <a:ext uri="{9D8B030D-6E8A-4147-A177-3AD203B41FA5}">
                      <a16:colId xmlns:a16="http://schemas.microsoft.com/office/drawing/2014/main" val="1617211849"/>
                    </a:ext>
                  </a:extLst>
                </a:gridCol>
              </a:tblGrid>
              <a:tr h="662473">
                <a:tc>
                  <a:txBody>
                    <a:bodyPr/>
                    <a:lstStyle/>
                    <a:p>
                      <a:r>
                        <a:rPr lang="en-CA" dirty="0"/>
                        <a:t>Final Model Variables Chosen</a:t>
                      </a:r>
                    </a:p>
                  </a:txBody>
                  <a:tcPr/>
                </a:tc>
                <a:extLst>
                  <a:ext uri="{0D108BD9-81ED-4DB2-BD59-A6C34878D82A}">
                    <a16:rowId xmlns:a16="http://schemas.microsoft.com/office/drawing/2014/main" val="3901891985"/>
                  </a:ext>
                </a:extLst>
              </a:tr>
              <a:tr h="662473">
                <a:tc>
                  <a:txBody>
                    <a:bodyPr/>
                    <a:lstStyle/>
                    <a:p>
                      <a:r>
                        <a:rPr lang="en-CA" dirty="0"/>
                        <a:t>Gender</a:t>
                      </a:r>
                    </a:p>
                  </a:txBody>
                  <a:tcPr/>
                </a:tc>
                <a:extLst>
                  <a:ext uri="{0D108BD9-81ED-4DB2-BD59-A6C34878D82A}">
                    <a16:rowId xmlns:a16="http://schemas.microsoft.com/office/drawing/2014/main" val="4117974361"/>
                  </a:ext>
                </a:extLst>
              </a:tr>
              <a:tr h="662473">
                <a:tc>
                  <a:txBody>
                    <a:bodyPr/>
                    <a:lstStyle/>
                    <a:p>
                      <a:r>
                        <a:rPr lang="en-CA" dirty="0"/>
                        <a:t>Poverty</a:t>
                      </a:r>
                    </a:p>
                  </a:txBody>
                  <a:tcPr/>
                </a:tc>
                <a:extLst>
                  <a:ext uri="{0D108BD9-81ED-4DB2-BD59-A6C34878D82A}">
                    <a16:rowId xmlns:a16="http://schemas.microsoft.com/office/drawing/2014/main" val="3564295446"/>
                  </a:ext>
                </a:extLst>
              </a:tr>
              <a:tr h="662473">
                <a:tc>
                  <a:txBody>
                    <a:bodyPr/>
                    <a:lstStyle/>
                    <a:p>
                      <a:r>
                        <a:rPr lang="en-CA" dirty="0"/>
                        <a:t>Age</a:t>
                      </a:r>
                    </a:p>
                  </a:txBody>
                  <a:tcPr/>
                </a:tc>
                <a:extLst>
                  <a:ext uri="{0D108BD9-81ED-4DB2-BD59-A6C34878D82A}">
                    <a16:rowId xmlns:a16="http://schemas.microsoft.com/office/drawing/2014/main" val="1849465512"/>
                  </a:ext>
                </a:extLst>
              </a:tr>
              <a:tr h="662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Smoking Cigarettes Regularly </a:t>
                      </a:r>
                    </a:p>
                  </a:txBody>
                  <a:tcPr/>
                </a:tc>
                <a:extLst>
                  <a:ext uri="{0D108BD9-81ED-4DB2-BD59-A6C34878D82A}">
                    <a16:rowId xmlns:a16="http://schemas.microsoft.com/office/drawing/2014/main" val="2402051145"/>
                  </a:ext>
                </a:extLst>
              </a:tr>
            </a:tbl>
          </a:graphicData>
        </a:graphic>
      </p:graphicFrame>
    </p:spTree>
    <p:extLst>
      <p:ext uri="{BB962C8B-B14F-4D97-AF65-F5344CB8AC3E}">
        <p14:creationId xmlns:p14="http://schemas.microsoft.com/office/powerpoint/2010/main" val="206101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3F39-100F-4995-969C-945051A82392}"/>
              </a:ext>
            </a:extLst>
          </p:cNvPr>
          <p:cNvSpPr>
            <a:spLocks noGrp="1"/>
          </p:cNvSpPr>
          <p:nvPr>
            <p:ph type="title"/>
          </p:nvPr>
        </p:nvSpPr>
        <p:spPr/>
        <p:txBody>
          <a:bodyPr/>
          <a:lstStyle/>
          <a:p>
            <a:r>
              <a:rPr lang="en-CA" dirty="0"/>
              <a:t>Final Model (Model Diagnostic) </a:t>
            </a:r>
          </a:p>
        </p:txBody>
      </p:sp>
      <p:pic>
        <p:nvPicPr>
          <p:cNvPr id="8" name="Content Placeholder 7" descr="Chart, scatter chart&#10;&#10;Description automatically generated">
            <a:extLst>
              <a:ext uri="{FF2B5EF4-FFF2-40B4-BE49-F238E27FC236}">
                <a16:creationId xmlns:a16="http://schemas.microsoft.com/office/drawing/2014/main" id="{8400839E-237E-41BD-9201-A486D5FF46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28" y="2012405"/>
            <a:ext cx="5904656" cy="3648845"/>
          </a:xfrm>
        </p:spPr>
      </p:pic>
      <p:pic>
        <p:nvPicPr>
          <p:cNvPr id="10" name="Picture 9" descr="Chart, line chart&#10;&#10;Description automatically generated">
            <a:extLst>
              <a:ext uri="{FF2B5EF4-FFF2-40B4-BE49-F238E27FC236}">
                <a16:creationId xmlns:a16="http://schemas.microsoft.com/office/drawing/2014/main" id="{8F1BE154-DA9F-4DE9-95C3-601F1D79CD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032" y="2101403"/>
            <a:ext cx="5760640" cy="3559848"/>
          </a:xfrm>
          <a:prstGeom prst="rect">
            <a:avLst/>
          </a:prstGeom>
        </p:spPr>
      </p:pic>
    </p:spTree>
    <p:extLst>
      <p:ext uri="{BB962C8B-B14F-4D97-AF65-F5344CB8AC3E}">
        <p14:creationId xmlns:p14="http://schemas.microsoft.com/office/powerpoint/2010/main" val="14958612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3F39-100F-4995-969C-945051A82392}"/>
              </a:ext>
            </a:extLst>
          </p:cNvPr>
          <p:cNvSpPr>
            <a:spLocks noGrp="1"/>
          </p:cNvSpPr>
          <p:nvPr>
            <p:ph type="title"/>
          </p:nvPr>
        </p:nvSpPr>
        <p:spPr/>
        <p:txBody>
          <a:bodyPr/>
          <a:lstStyle/>
          <a:p>
            <a:r>
              <a:rPr lang="en-CA" dirty="0"/>
              <a:t>Final Model (Model Diagnostic)</a:t>
            </a:r>
          </a:p>
        </p:txBody>
      </p:sp>
      <p:pic>
        <p:nvPicPr>
          <p:cNvPr id="7" name="Content Placeholder 6" descr="Chart, scatter chart&#10;&#10;Description automatically generated">
            <a:extLst>
              <a:ext uri="{FF2B5EF4-FFF2-40B4-BE49-F238E27FC236}">
                <a16:creationId xmlns:a16="http://schemas.microsoft.com/office/drawing/2014/main" id="{E289853D-6D53-415C-90B1-CAA22BF2EB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351" y="1556792"/>
            <a:ext cx="6408887" cy="3960440"/>
          </a:xfrm>
        </p:spPr>
      </p:pic>
      <p:sp>
        <p:nvSpPr>
          <p:cNvPr id="9" name="TextBox 8">
            <a:extLst>
              <a:ext uri="{FF2B5EF4-FFF2-40B4-BE49-F238E27FC236}">
                <a16:creationId xmlns:a16="http://schemas.microsoft.com/office/drawing/2014/main" id="{3A7001A0-BEC4-43FF-BCEE-1EADC3E07565}"/>
              </a:ext>
            </a:extLst>
          </p:cNvPr>
          <p:cNvSpPr txBox="1"/>
          <p:nvPr/>
        </p:nvSpPr>
        <p:spPr>
          <a:xfrm>
            <a:off x="6816082" y="2130835"/>
            <a:ext cx="5375918" cy="2862322"/>
          </a:xfrm>
          <a:prstGeom prst="rect">
            <a:avLst/>
          </a:prstGeom>
          <a:noFill/>
        </p:spPr>
        <p:txBody>
          <a:bodyPr wrap="square" rtlCol="0">
            <a:spAutoFit/>
          </a:bodyPr>
          <a:lstStyle/>
          <a:p>
            <a:pPr marL="342900" indent="-342900">
              <a:buFont typeface="Wingdings" panose="05000000000000000000" pitchFamily="2" charset="2"/>
              <a:buChar char="q"/>
            </a:pPr>
            <a:r>
              <a:rPr lang="en-US" dirty="0">
                <a:latin typeface="Corbel" panose="020B0503020204020204" pitchFamily="34" charset="0"/>
              </a:rPr>
              <a:t>This plot checks for fitted values with outcome variable, Combined Systolic Blood Pressure Reading.</a:t>
            </a:r>
          </a:p>
          <a:p>
            <a:r>
              <a:rPr lang="en-US" dirty="0">
                <a:latin typeface="Corbel" panose="020B0503020204020204" pitchFamily="34" charset="0"/>
              </a:rPr>
              <a:t> </a:t>
            </a:r>
          </a:p>
          <a:p>
            <a:pPr marL="342900" indent="-342900">
              <a:buFont typeface="Wingdings" panose="05000000000000000000" pitchFamily="2" charset="2"/>
              <a:buChar char="q"/>
            </a:pPr>
            <a:r>
              <a:rPr lang="en-US" dirty="0">
                <a:latin typeface="Corbel" panose="020B0503020204020204" pitchFamily="34" charset="0"/>
              </a:rPr>
              <a:t>Response and the predictor space have a linear relationship, which indicates no transformation is needed as such.</a:t>
            </a:r>
          </a:p>
          <a:p>
            <a:endParaRPr lang="en-US" dirty="0">
              <a:latin typeface="Corbel" panose="020B0503020204020204" pitchFamily="34" charset="0"/>
            </a:endParaRPr>
          </a:p>
          <a:p>
            <a:pPr marL="342900" indent="-342900">
              <a:buFont typeface="Wingdings" panose="05000000000000000000" pitchFamily="2" charset="2"/>
              <a:buChar char="q"/>
            </a:pPr>
            <a:r>
              <a:rPr lang="en-US" dirty="0">
                <a:latin typeface="Corbel" panose="020B0503020204020204" pitchFamily="34" charset="0"/>
              </a:rPr>
              <a:t>Both the local smoother and regression line meet which is good.</a:t>
            </a:r>
          </a:p>
        </p:txBody>
      </p:sp>
    </p:spTree>
    <p:extLst>
      <p:ext uri="{BB962C8B-B14F-4D97-AF65-F5344CB8AC3E}">
        <p14:creationId xmlns:p14="http://schemas.microsoft.com/office/powerpoint/2010/main" val="4012987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Section</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3F39-100F-4995-969C-945051A82392}"/>
              </a:ext>
            </a:extLst>
          </p:cNvPr>
          <p:cNvSpPr>
            <a:spLocks noGrp="1"/>
          </p:cNvSpPr>
          <p:nvPr>
            <p:ph type="title"/>
          </p:nvPr>
        </p:nvSpPr>
        <p:spPr/>
        <p:txBody>
          <a:bodyPr/>
          <a:lstStyle/>
          <a:p>
            <a:r>
              <a:rPr lang="en-CA" dirty="0"/>
              <a:t>VIF OF FINAL MODEL</a:t>
            </a:r>
          </a:p>
        </p:txBody>
      </p:sp>
      <p:graphicFrame>
        <p:nvGraphicFramePr>
          <p:cNvPr id="4" name="Table 4">
            <a:extLst>
              <a:ext uri="{FF2B5EF4-FFF2-40B4-BE49-F238E27FC236}">
                <a16:creationId xmlns:a16="http://schemas.microsoft.com/office/drawing/2014/main" id="{18D33E7E-A760-4826-9DB2-EBCCE9454807}"/>
              </a:ext>
            </a:extLst>
          </p:cNvPr>
          <p:cNvGraphicFramePr>
            <a:graphicFrameLocks noGrp="1"/>
          </p:cNvGraphicFramePr>
          <p:nvPr>
            <p:extLst>
              <p:ext uri="{D42A27DB-BD31-4B8C-83A1-F6EECF244321}">
                <p14:modId xmlns:p14="http://schemas.microsoft.com/office/powerpoint/2010/main" val="1395773658"/>
              </p:ext>
            </p:extLst>
          </p:nvPr>
        </p:nvGraphicFramePr>
        <p:xfrm>
          <a:off x="1487488" y="1772816"/>
          <a:ext cx="8128000" cy="741680"/>
        </p:xfrm>
        <a:graphic>
          <a:graphicData uri="http://schemas.openxmlformats.org/drawingml/2006/table">
            <a:tbl>
              <a:tblPr firstRow="1" bandRow="1">
                <a:tableStyleId>{93296810-A885-4BE3-A3E7-6D5BEEA58F35}</a:tableStyleId>
              </a:tblPr>
              <a:tblGrid>
                <a:gridCol w="2032000">
                  <a:extLst>
                    <a:ext uri="{9D8B030D-6E8A-4147-A177-3AD203B41FA5}">
                      <a16:colId xmlns:a16="http://schemas.microsoft.com/office/drawing/2014/main" val="1038927839"/>
                    </a:ext>
                  </a:extLst>
                </a:gridCol>
                <a:gridCol w="2032000">
                  <a:extLst>
                    <a:ext uri="{9D8B030D-6E8A-4147-A177-3AD203B41FA5}">
                      <a16:colId xmlns:a16="http://schemas.microsoft.com/office/drawing/2014/main" val="2790423011"/>
                    </a:ext>
                  </a:extLst>
                </a:gridCol>
                <a:gridCol w="2032000">
                  <a:extLst>
                    <a:ext uri="{9D8B030D-6E8A-4147-A177-3AD203B41FA5}">
                      <a16:colId xmlns:a16="http://schemas.microsoft.com/office/drawing/2014/main" val="3366209472"/>
                    </a:ext>
                  </a:extLst>
                </a:gridCol>
                <a:gridCol w="2032000">
                  <a:extLst>
                    <a:ext uri="{9D8B030D-6E8A-4147-A177-3AD203B41FA5}">
                      <a16:colId xmlns:a16="http://schemas.microsoft.com/office/drawing/2014/main" val="2151846171"/>
                    </a:ext>
                  </a:extLst>
                </a:gridCol>
              </a:tblGrid>
              <a:tr h="370840">
                <a:tc>
                  <a:txBody>
                    <a:bodyPr/>
                    <a:lstStyle/>
                    <a:p>
                      <a:r>
                        <a:rPr lang="en-CA" dirty="0"/>
                        <a:t>Gender</a:t>
                      </a:r>
                    </a:p>
                  </a:txBody>
                  <a:tcPr/>
                </a:tc>
                <a:tc>
                  <a:txBody>
                    <a:bodyPr/>
                    <a:lstStyle/>
                    <a:p>
                      <a:r>
                        <a:rPr lang="en-CA" dirty="0"/>
                        <a:t>Age</a:t>
                      </a:r>
                    </a:p>
                  </a:txBody>
                  <a:tcPr/>
                </a:tc>
                <a:tc>
                  <a:txBody>
                    <a:bodyPr/>
                    <a:lstStyle/>
                    <a:p>
                      <a:r>
                        <a:rPr lang="en-CA" dirty="0"/>
                        <a:t>Poverty</a:t>
                      </a:r>
                    </a:p>
                  </a:txBody>
                  <a:tcPr/>
                </a:tc>
                <a:tc>
                  <a:txBody>
                    <a:bodyPr/>
                    <a:lstStyle/>
                    <a:p>
                      <a:r>
                        <a:rPr lang="en-CA" dirty="0" err="1"/>
                        <a:t>SmokeNow</a:t>
                      </a:r>
                      <a:endParaRPr lang="en-CA" dirty="0"/>
                    </a:p>
                  </a:txBody>
                  <a:tcPr/>
                </a:tc>
                <a:extLst>
                  <a:ext uri="{0D108BD9-81ED-4DB2-BD59-A6C34878D82A}">
                    <a16:rowId xmlns:a16="http://schemas.microsoft.com/office/drawing/2014/main" val="4291142619"/>
                  </a:ext>
                </a:extLst>
              </a:tr>
              <a:tr h="370840">
                <a:tc>
                  <a:txBody>
                    <a:bodyPr/>
                    <a:lstStyle/>
                    <a:p>
                      <a:r>
                        <a:rPr lang="en-CA" dirty="0"/>
                        <a:t>1.01</a:t>
                      </a:r>
                    </a:p>
                  </a:txBody>
                  <a:tcPr/>
                </a:tc>
                <a:tc>
                  <a:txBody>
                    <a:bodyPr/>
                    <a:lstStyle/>
                    <a:p>
                      <a:r>
                        <a:rPr lang="en-CA" dirty="0"/>
                        <a:t>1.11</a:t>
                      </a:r>
                    </a:p>
                  </a:txBody>
                  <a:tcPr/>
                </a:tc>
                <a:tc>
                  <a:txBody>
                    <a:bodyPr/>
                    <a:lstStyle/>
                    <a:p>
                      <a:r>
                        <a:rPr lang="en-CA" dirty="0"/>
                        <a:t>1.02</a:t>
                      </a:r>
                    </a:p>
                  </a:txBody>
                  <a:tcPr/>
                </a:tc>
                <a:tc>
                  <a:txBody>
                    <a:bodyPr/>
                    <a:lstStyle/>
                    <a:p>
                      <a:r>
                        <a:rPr lang="en-CA" dirty="0"/>
                        <a:t>1.14</a:t>
                      </a:r>
                    </a:p>
                  </a:txBody>
                  <a:tcPr/>
                </a:tc>
                <a:extLst>
                  <a:ext uri="{0D108BD9-81ED-4DB2-BD59-A6C34878D82A}">
                    <a16:rowId xmlns:a16="http://schemas.microsoft.com/office/drawing/2014/main" val="3290108021"/>
                  </a:ext>
                </a:extLst>
              </a:tr>
            </a:tbl>
          </a:graphicData>
        </a:graphic>
      </p:graphicFrame>
      <p:sp>
        <p:nvSpPr>
          <p:cNvPr id="5" name="TextBox 4">
            <a:extLst>
              <a:ext uri="{FF2B5EF4-FFF2-40B4-BE49-F238E27FC236}">
                <a16:creationId xmlns:a16="http://schemas.microsoft.com/office/drawing/2014/main" id="{1149EC89-F762-476B-937D-435821BF33E0}"/>
              </a:ext>
            </a:extLst>
          </p:cNvPr>
          <p:cNvSpPr txBox="1"/>
          <p:nvPr/>
        </p:nvSpPr>
        <p:spPr>
          <a:xfrm>
            <a:off x="1559496" y="3284984"/>
            <a:ext cx="8784976" cy="2139047"/>
          </a:xfrm>
          <a:prstGeom prst="rect">
            <a:avLst/>
          </a:prstGeom>
          <a:noFill/>
        </p:spPr>
        <p:txBody>
          <a:bodyPr wrap="square" rtlCol="0">
            <a:spAutoFit/>
          </a:bodyPr>
          <a:lstStyle/>
          <a:p>
            <a:pPr marL="342900" indent="-342900">
              <a:buFont typeface="Wingdings" panose="05000000000000000000" pitchFamily="2" charset="2"/>
              <a:buChar char="q"/>
            </a:pPr>
            <a:r>
              <a:rPr lang="en-CA" sz="1900" dirty="0">
                <a:latin typeface="Corbel" panose="020B0503020204020204" pitchFamily="34" charset="0"/>
              </a:rPr>
              <a:t>VIF is approximately 1 for our final model predictors above, and this implies these variables are linearly independent. </a:t>
            </a:r>
          </a:p>
          <a:p>
            <a:pPr marL="342900" indent="-342900">
              <a:buFont typeface="Wingdings" panose="05000000000000000000" pitchFamily="2" charset="2"/>
              <a:buChar char="q"/>
            </a:pPr>
            <a:endParaRPr lang="en-CA" sz="1900" dirty="0">
              <a:latin typeface="Corbel" panose="020B0503020204020204" pitchFamily="34" charset="0"/>
            </a:endParaRPr>
          </a:p>
          <a:p>
            <a:pPr marL="342900" indent="-342900">
              <a:buFont typeface="Wingdings" panose="05000000000000000000" pitchFamily="2" charset="2"/>
              <a:buChar char="q"/>
            </a:pPr>
            <a:r>
              <a:rPr lang="en-CA" sz="1900" dirty="0">
                <a:latin typeface="Corbel" panose="020B0503020204020204" pitchFamily="34" charset="0"/>
              </a:rPr>
              <a:t>All predictors above have VIF of approximately 1, this means there is </a:t>
            </a:r>
            <a:r>
              <a:rPr lang="en-US" sz="1900" b="0" dirty="0">
                <a:solidFill>
                  <a:srgbClr val="000000"/>
                </a:solidFill>
                <a:effectLst/>
                <a:latin typeface="Corbel" panose="020B0503020204020204" pitchFamily="34" charset="0"/>
              </a:rPr>
              <a:t>there is almost no correlation between them. </a:t>
            </a:r>
          </a:p>
          <a:p>
            <a:endParaRPr lang="en-US" sz="1900" dirty="0">
              <a:solidFill>
                <a:srgbClr val="000000"/>
              </a:solidFill>
              <a:latin typeface="Corbel" panose="020B0503020204020204" pitchFamily="34" charset="0"/>
            </a:endParaRPr>
          </a:p>
          <a:p>
            <a:pPr marL="342900" indent="-342900">
              <a:buFont typeface="Wingdings" panose="05000000000000000000" pitchFamily="2" charset="2"/>
              <a:buChar char="q"/>
            </a:pPr>
            <a:r>
              <a:rPr lang="en-US" sz="1900" b="0" dirty="0">
                <a:solidFill>
                  <a:srgbClr val="000000"/>
                </a:solidFill>
                <a:effectLst/>
                <a:latin typeface="Corbel" panose="020B0503020204020204" pitchFamily="34" charset="0"/>
              </a:rPr>
              <a:t>Variance of </a:t>
            </a:r>
            <a:r>
              <a:rPr lang="en-US" sz="1900" dirty="0">
                <a:solidFill>
                  <a:srgbClr val="000000"/>
                </a:solidFill>
                <a:latin typeface="Corbel" panose="020B0503020204020204" pitchFamily="34" charset="0"/>
              </a:rPr>
              <a:t>these predictors is not inflated. </a:t>
            </a:r>
            <a:r>
              <a:rPr lang="en-CA" sz="1900" dirty="0">
                <a:latin typeface="Corbel" panose="020B0503020204020204" pitchFamily="34" charset="0"/>
              </a:rPr>
              <a:t> </a:t>
            </a:r>
          </a:p>
        </p:txBody>
      </p:sp>
    </p:spTree>
    <p:extLst>
      <p:ext uri="{BB962C8B-B14F-4D97-AF65-F5344CB8AC3E}">
        <p14:creationId xmlns:p14="http://schemas.microsoft.com/office/powerpoint/2010/main" val="17364642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3F39-100F-4995-969C-945051A82392}"/>
              </a:ext>
            </a:extLst>
          </p:cNvPr>
          <p:cNvSpPr>
            <a:spLocks noGrp="1"/>
          </p:cNvSpPr>
          <p:nvPr>
            <p:ph type="title"/>
          </p:nvPr>
        </p:nvSpPr>
        <p:spPr/>
        <p:txBody>
          <a:bodyPr/>
          <a:lstStyle/>
          <a:p>
            <a:r>
              <a:rPr lang="en-CA" dirty="0"/>
              <a:t>Parameter Estimates of Final Model</a:t>
            </a:r>
          </a:p>
        </p:txBody>
      </p:sp>
      <p:graphicFrame>
        <p:nvGraphicFramePr>
          <p:cNvPr id="7" name="Table 7">
            <a:extLst>
              <a:ext uri="{FF2B5EF4-FFF2-40B4-BE49-F238E27FC236}">
                <a16:creationId xmlns:a16="http://schemas.microsoft.com/office/drawing/2014/main" id="{933EB968-2907-4489-B4E7-68F0AF297549}"/>
              </a:ext>
            </a:extLst>
          </p:cNvPr>
          <p:cNvGraphicFramePr>
            <a:graphicFrameLocks noGrp="1"/>
          </p:cNvGraphicFramePr>
          <p:nvPr>
            <p:extLst>
              <p:ext uri="{D42A27DB-BD31-4B8C-83A1-F6EECF244321}">
                <p14:modId xmlns:p14="http://schemas.microsoft.com/office/powerpoint/2010/main" val="1847579781"/>
              </p:ext>
            </p:extLst>
          </p:nvPr>
        </p:nvGraphicFramePr>
        <p:xfrm>
          <a:off x="1991544" y="1556792"/>
          <a:ext cx="7488831" cy="3383280"/>
        </p:xfrm>
        <a:graphic>
          <a:graphicData uri="http://schemas.openxmlformats.org/drawingml/2006/table">
            <a:tbl>
              <a:tblPr firstRow="1" bandRow="1">
                <a:tableStyleId>{21E4AEA4-8DFA-4A89-87EB-49C32662AFE0}</a:tableStyleId>
              </a:tblPr>
              <a:tblGrid>
                <a:gridCol w="1724981">
                  <a:extLst>
                    <a:ext uri="{9D8B030D-6E8A-4147-A177-3AD203B41FA5}">
                      <a16:colId xmlns:a16="http://schemas.microsoft.com/office/drawing/2014/main" val="1584033121"/>
                    </a:ext>
                  </a:extLst>
                </a:gridCol>
                <a:gridCol w="1270552">
                  <a:extLst>
                    <a:ext uri="{9D8B030D-6E8A-4147-A177-3AD203B41FA5}">
                      <a16:colId xmlns:a16="http://schemas.microsoft.com/office/drawing/2014/main" val="317980831"/>
                    </a:ext>
                  </a:extLst>
                </a:gridCol>
                <a:gridCol w="1497766">
                  <a:extLst>
                    <a:ext uri="{9D8B030D-6E8A-4147-A177-3AD203B41FA5}">
                      <a16:colId xmlns:a16="http://schemas.microsoft.com/office/drawing/2014/main" val="3660669575"/>
                    </a:ext>
                  </a:extLst>
                </a:gridCol>
                <a:gridCol w="1497766">
                  <a:extLst>
                    <a:ext uri="{9D8B030D-6E8A-4147-A177-3AD203B41FA5}">
                      <a16:colId xmlns:a16="http://schemas.microsoft.com/office/drawing/2014/main" val="1523629535"/>
                    </a:ext>
                  </a:extLst>
                </a:gridCol>
                <a:gridCol w="1497766">
                  <a:extLst>
                    <a:ext uri="{9D8B030D-6E8A-4147-A177-3AD203B41FA5}">
                      <a16:colId xmlns:a16="http://schemas.microsoft.com/office/drawing/2014/main" val="3302502180"/>
                    </a:ext>
                  </a:extLst>
                </a:gridCol>
              </a:tblGrid>
              <a:tr h="285281">
                <a:tc gridSpan="5">
                  <a:txBody>
                    <a:bodyPr/>
                    <a:lstStyle/>
                    <a:p>
                      <a:pPr algn="ctr"/>
                      <a:r>
                        <a:rPr lang="en-CA" dirty="0"/>
                        <a:t>COEFFICIENTS:</a:t>
                      </a:r>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pPr algn="ctr"/>
                      <a:endParaRPr lang="en-CA" dirty="0"/>
                    </a:p>
                  </a:txBody>
                  <a:tcPr/>
                </a:tc>
                <a:extLst>
                  <a:ext uri="{0D108BD9-81ED-4DB2-BD59-A6C34878D82A}">
                    <a16:rowId xmlns:a16="http://schemas.microsoft.com/office/drawing/2014/main" val="3788239844"/>
                  </a:ext>
                </a:extLst>
              </a:tr>
              <a:tr h="456900">
                <a:tc>
                  <a:txBody>
                    <a:bodyPr/>
                    <a:lstStyle/>
                    <a:p>
                      <a:endParaRPr lang="en-CA"/>
                    </a:p>
                  </a:txBody>
                  <a:tcPr/>
                </a:tc>
                <a:tc>
                  <a:txBody>
                    <a:bodyPr/>
                    <a:lstStyle/>
                    <a:p>
                      <a:r>
                        <a:rPr lang="en-CA" dirty="0"/>
                        <a:t>Estimate</a:t>
                      </a:r>
                    </a:p>
                  </a:txBody>
                  <a:tcPr/>
                </a:tc>
                <a:tc>
                  <a:txBody>
                    <a:bodyPr/>
                    <a:lstStyle/>
                    <a:p>
                      <a:r>
                        <a:rPr lang="en-CA" dirty="0"/>
                        <a:t>Standard Error</a:t>
                      </a:r>
                    </a:p>
                  </a:txBody>
                  <a:tcPr/>
                </a:tc>
                <a:tc>
                  <a:txBody>
                    <a:bodyPr/>
                    <a:lstStyle/>
                    <a:p>
                      <a:r>
                        <a:rPr lang="en-CA" dirty="0"/>
                        <a:t>t-value</a:t>
                      </a:r>
                    </a:p>
                  </a:txBody>
                  <a:tcPr/>
                </a:tc>
                <a:tc>
                  <a:txBody>
                    <a:bodyPr/>
                    <a:lstStyle/>
                    <a:p>
                      <a:r>
                        <a:rPr lang="en-CA" dirty="0" err="1"/>
                        <a:t>Pr</a:t>
                      </a:r>
                      <a:r>
                        <a:rPr lang="en-CA" dirty="0"/>
                        <a:t> (&gt;|t|)</a:t>
                      </a:r>
                    </a:p>
                  </a:txBody>
                  <a:tcPr/>
                </a:tc>
                <a:extLst>
                  <a:ext uri="{0D108BD9-81ED-4DB2-BD59-A6C34878D82A}">
                    <a16:rowId xmlns:a16="http://schemas.microsoft.com/office/drawing/2014/main" val="1931746591"/>
                  </a:ext>
                </a:extLst>
              </a:tr>
              <a:tr h="285281">
                <a:tc>
                  <a:txBody>
                    <a:bodyPr/>
                    <a:lstStyle/>
                    <a:p>
                      <a:r>
                        <a:rPr lang="en-CA" dirty="0"/>
                        <a:t>(Intercept)</a:t>
                      </a:r>
                    </a:p>
                  </a:txBody>
                  <a:tcPr/>
                </a:tc>
                <a:tc>
                  <a:txBody>
                    <a:bodyPr/>
                    <a:lstStyle/>
                    <a:p>
                      <a:r>
                        <a:rPr lang="en-CA" dirty="0"/>
                        <a:t>102.85</a:t>
                      </a:r>
                    </a:p>
                  </a:txBody>
                  <a:tcPr/>
                </a:tc>
                <a:tc>
                  <a:txBody>
                    <a:bodyPr/>
                    <a:lstStyle/>
                    <a:p>
                      <a:r>
                        <a:rPr lang="en-CA" dirty="0"/>
                        <a:t>2.92</a:t>
                      </a:r>
                    </a:p>
                  </a:txBody>
                  <a:tcPr/>
                </a:tc>
                <a:tc>
                  <a:txBody>
                    <a:bodyPr/>
                    <a:lstStyle/>
                    <a:p>
                      <a:r>
                        <a:rPr lang="en-CA" dirty="0"/>
                        <a:t>35.21</a:t>
                      </a:r>
                    </a:p>
                  </a:txBody>
                  <a:tcPr/>
                </a:tc>
                <a:tc>
                  <a:txBody>
                    <a:bodyPr/>
                    <a:lstStyle/>
                    <a:p>
                      <a:r>
                        <a:rPr lang="en-CA" dirty="0"/>
                        <a:t>&lt; 2e-16</a:t>
                      </a:r>
                    </a:p>
                  </a:txBody>
                  <a:tcPr/>
                </a:tc>
                <a:extLst>
                  <a:ext uri="{0D108BD9-81ED-4DB2-BD59-A6C34878D82A}">
                    <a16:rowId xmlns:a16="http://schemas.microsoft.com/office/drawing/2014/main" val="1415638508"/>
                  </a:ext>
                </a:extLst>
              </a:tr>
              <a:tr h="285281">
                <a:tc>
                  <a:txBody>
                    <a:bodyPr/>
                    <a:lstStyle/>
                    <a:p>
                      <a:r>
                        <a:rPr lang="en-CA" dirty="0"/>
                        <a:t>Gender (male)</a:t>
                      </a:r>
                    </a:p>
                  </a:txBody>
                  <a:tcPr/>
                </a:tc>
                <a:tc>
                  <a:txBody>
                    <a:bodyPr/>
                    <a:lstStyle/>
                    <a:p>
                      <a:r>
                        <a:rPr lang="en-CA" dirty="0"/>
                        <a:t>3.93</a:t>
                      </a:r>
                    </a:p>
                  </a:txBody>
                  <a:tcPr/>
                </a:tc>
                <a:tc>
                  <a:txBody>
                    <a:bodyPr/>
                    <a:lstStyle/>
                    <a:p>
                      <a:r>
                        <a:rPr lang="en-CA" dirty="0"/>
                        <a:t>1.42</a:t>
                      </a:r>
                    </a:p>
                  </a:txBody>
                  <a:tcPr/>
                </a:tc>
                <a:tc>
                  <a:txBody>
                    <a:bodyPr/>
                    <a:lstStyle/>
                    <a:p>
                      <a:r>
                        <a:rPr lang="en-CA" dirty="0"/>
                        <a:t>2.77</a:t>
                      </a:r>
                    </a:p>
                  </a:txBody>
                  <a:tcPr/>
                </a:tc>
                <a:tc>
                  <a:txBody>
                    <a:bodyPr/>
                    <a:lstStyle/>
                    <a:p>
                      <a:r>
                        <a:rPr lang="en-CA" dirty="0"/>
                        <a:t>0.01 </a:t>
                      </a:r>
                    </a:p>
                  </a:txBody>
                  <a:tcPr/>
                </a:tc>
                <a:extLst>
                  <a:ext uri="{0D108BD9-81ED-4DB2-BD59-A6C34878D82A}">
                    <a16:rowId xmlns:a16="http://schemas.microsoft.com/office/drawing/2014/main" val="2403168688"/>
                  </a:ext>
                </a:extLst>
              </a:tr>
              <a:tr h="285281">
                <a:tc>
                  <a:txBody>
                    <a:bodyPr/>
                    <a:lstStyle/>
                    <a:p>
                      <a:r>
                        <a:rPr lang="en-CA" dirty="0"/>
                        <a:t>Age</a:t>
                      </a:r>
                    </a:p>
                  </a:txBody>
                  <a:tcPr/>
                </a:tc>
                <a:tc>
                  <a:txBody>
                    <a:bodyPr/>
                    <a:lstStyle/>
                    <a:p>
                      <a:r>
                        <a:rPr lang="en-CA" dirty="0"/>
                        <a:t>0.43</a:t>
                      </a:r>
                    </a:p>
                  </a:txBody>
                  <a:tcPr/>
                </a:tc>
                <a:tc>
                  <a:txBody>
                    <a:bodyPr/>
                    <a:lstStyle/>
                    <a:p>
                      <a:r>
                        <a:rPr lang="en-CA" dirty="0"/>
                        <a:t>0.04</a:t>
                      </a:r>
                    </a:p>
                  </a:txBody>
                  <a:tcPr/>
                </a:tc>
                <a:tc>
                  <a:txBody>
                    <a:bodyPr/>
                    <a:lstStyle/>
                    <a:p>
                      <a:r>
                        <a:rPr lang="en-CA" dirty="0"/>
                        <a:t>10.08</a:t>
                      </a:r>
                    </a:p>
                  </a:txBody>
                  <a:tcPr/>
                </a:tc>
                <a:tc>
                  <a:txBody>
                    <a:bodyPr/>
                    <a:lstStyle/>
                    <a:p>
                      <a:r>
                        <a:rPr lang="en-CA" dirty="0"/>
                        <a:t>&lt; 2e-16</a:t>
                      </a:r>
                    </a:p>
                  </a:txBody>
                  <a:tcPr/>
                </a:tc>
                <a:extLst>
                  <a:ext uri="{0D108BD9-81ED-4DB2-BD59-A6C34878D82A}">
                    <a16:rowId xmlns:a16="http://schemas.microsoft.com/office/drawing/2014/main" val="679276533"/>
                  </a:ext>
                </a:extLst>
              </a:tr>
              <a:tr h="285281">
                <a:tc>
                  <a:txBody>
                    <a:bodyPr/>
                    <a:lstStyle/>
                    <a:p>
                      <a:r>
                        <a:rPr lang="en-CA" dirty="0"/>
                        <a:t>Poverty</a:t>
                      </a:r>
                    </a:p>
                  </a:txBody>
                  <a:tcPr/>
                </a:tc>
                <a:tc>
                  <a:txBody>
                    <a:bodyPr/>
                    <a:lstStyle/>
                    <a:p>
                      <a:r>
                        <a:rPr lang="en-CA" dirty="0"/>
                        <a:t>-1.20</a:t>
                      </a:r>
                    </a:p>
                  </a:txBody>
                  <a:tcPr/>
                </a:tc>
                <a:tc>
                  <a:txBody>
                    <a:bodyPr/>
                    <a:lstStyle/>
                    <a:p>
                      <a:r>
                        <a:rPr lang="en-CA" dirty="0"/>
                        <a:t>0.44</a:t>
                      </a:r>
                    </a:p>
                  </a:txBody>
                  <a:tcPr/>
                </a:tc>
                <a:tc>
                  <a:txBody>
                    <a:bodyPr/>
                    <a:lstStyle/>
                    <a:p>
                      <a:r>
                        <a:rPr lang="en-CA" dirty="0"/>
                        <a:t>-2.74</a:t>
                      </a:r>
                    </a:p>
                  </a:txBody>
                  <a:tcPr/>
                </a:tc>
                <a:tc>
                  <a:txBody>
                    <a:bodyPr/>
                    <a:lstStyle/>
                    <a:p>
                      <a:r>
                        <a:rPr lang="en-CA" dirty="0"/>
                        <a:t>0.01</a:t>
                      </a:r>
                    </a:p>
                  </a:txBody>
                  <a:tcPr/>
                </a:tc>
                <a:extLst>
                  <a:ext uri="{0D108BD9-81ED-4DB2-BD59-A6C34878D82A}">
                    <a16:rowId xmlns:a16="http://schemas.microsoft.com/office/drawing/2014/main" val="3621571804"/>
                  </a:ext>
                </a:extLst>
              </a:tr>
              <a:tr h="713202">
                <a:tc>
                  <a:txBody>
                    <a:bodyPr/>
                    <a:lstStyle/>
                    <a:p>
                      <a:r>
                        <a:rPr lang="en-CA" dirty="0"/>
                        <a:t>Smoking Cigarettes Regularly (Yes)</a:t>
                      </a:r>
                    </a:p>
                  </a:txBody>
                  <a:tcPr/>
                </a:tc>
                <a:tc>
                  <a:txBody>
                    <a:bodyPr/>
                    <a:lstStyle/>
                    <a:p>
                      <a:r>
                        <a:rPr lang="en-CA" dirty="0"/>
                        <a:t>0.02</a:t>
                      </a:r>
                    </a:p>
                  </a:txBody>
                  <a:tcPr/>
                </a:tc>
                <a:tc>
                  <a:txBody>
                    <a:bodyPr/>
                    <a:lstStyle/>
                    <a:p>
                      <a:r>
                        <a:rPr lang="en-CA" dirty="0"/>
                        <a:t>1.50</a:t>
                      </a:r>
                    </a:p>
                  </a:txBody>
                  <a:tcPr/>
                </a:tc>
                <a:tc>
                  <a:txBody>
                    <a:bodyPr/>
                    <a:lstStyle/>
                    <a:p>
                      <a:r>
                        <a:rPr lang="en-CA" dirty="0"/>
                        <a:t>0.02</a:t>
                      </a:r>
                    </a:p>
                  </a:txBody>
                  <a:tcPr/>
                </a:tc>
                <a:tc>
                  <a:txBody>
                    <a:bodyPr/>
                    <a:lstStyle/>
                    <a:p>
                      <a:r>
                        <a:rPr lang="en-CA" dirty="0"/>
                        <a:t>0.99</a:t>
                      </a:r>
                    </a:p>
                  </a:txBody>
                  <a:tcPr/>
                </a:tc>
                <a:extLst>
                  <a:ext uri="{0D108BD9-81ED-4DB2-BD59-A6C34878D82A}">
                    <a16:rowId xmlns:a16="http://schemas.microsoft.com/office/drawing/2014/main" val="1792744277"/>
                  </a:ext>
                </a:extLst>
              </a:tr>
            </a:tbl>
          </a:graphicData>
        </a:graphic>
      </p:graphicFrame>
      <p:sp>
        <p:nvSpPr>
          <p:cNvPr id="8" name="TextBox 7">
            <a:extLst>
              <a:ext uri="{FF2B5EF4-FFF2-40B4-BE49-F238E27FC236}">
                <a16:creationId xmlns:a16="http://schemas.microsoft.com/office/drawing/2014/main" id="{D99F223B-A24F-48E4-903F-C78D373CD22F}"/>
              </a:ext>
            </a:extLst>
          </p:cNvPr>
          <p:cNvSpPr txBox="1"/>
          <p:nvPr/>
        </p:nvSpPr>
        <p:spPr>
          <a:xfrm>
            <a:off x="443372" y="5103674"/>
            <a:ext cx="11305256" cy="1754326"/>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Corbel" panose="020B0503020204020204" pitchFamily="34" charset="0"/>
              </a:rPr>
              <a:t>Smoking Cigarettes Regularly: Compared to people who do not smoke regularly, the average combined blood pressure reading for those who smoke regularly is </a:t>
            </a:r>
            <a:r>
              <a:rPr lang="en-CA" dirty="0">
                <a:latin typeface="Corbel" panose="020B0503020204020204" pitchFamily="34" charset="0"/>
              </a:rPr>
              <a:t>0.02 higher.</a:t>
            </a:r>
            <a:r>
              <a:rPr lang="en-US" dirty="0">
                <a:latin typeface="Corbel" panose="020B0503020204020204" pitchFamily="34" charset="0"/>
              </a:rPr>
              <a:t> </a:t>
            </a:r>
          </a:p>
          <a:p>
            <a:endParaRPr lang="en-US" dirty="0">
              <a:latin typeface="Corbel" panose="020B0503020204020204" pitchFamily="34" charset="0"/>
            </a:endParaRPr>
          </a:p>
          <a:p>
            <a:pPr marL="285750" indent="-285750">
              <a:buFont typeface="Wingdings" panose="05000000000000000000" pitchFamily="2" charset="2"/>
              <a:buChar char="q"/>
            </a:pPr>
            <a:r>
              <a:rPr lang="en-US" dirty="0">
                <a:latin typeface="Corbel" panose="020B0503020204020204" pitchFamily="34" charset="0"/>
              </a:rPr>
              <a:t>Smoking doesn’t have a significant impact on Blood pressure. </a:t>
            </a:r>
          </a:p>
          <a:p>
            <a:endParaRPr lang="en-US" dirty="0">
              <a:latin typeface="Corbel" panose="020B0503020204020204" pitchFamily="34" charset="0"/>
            </a:endParaRPr>
          </a:p>
          <a:p>
            <a:pPr marL="285750" indent="-285750">
              <a:buFont typeface="Wingdings" panose="05000000000000000000" pitchFamily="2" charset="2"/>
              <a:buChar char="q"/>
            </a:pPr>
            <a:r>
              <a:rPr lang="en-US" dirty="0">
                <a:latin typeface="Corbel" panose="020B0503020204020204" pitchFamily="34" charset="0"/>
              </a:rPr>
              <a:t>Other variables effect on blood pressure can similarly be illustrated from the table above. </a:t>
            </a:r>
          </a:p>
        </p:txBody>
      </p:sp>
    </p:spTree>
    <p:extLst>
      <p:ext uri="{BB962C8B-B14F-4D97-AF65-F5344CB8AC3E}">
        <p14:creationId xmlns:p14="http://schemas.microsoft.com/office/powerpoint/2010/main" val="28698029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16632"/>
            <a:ext cx="10058400" cy="1325563"/>
          </a:xfrm>
        </p:spPr>
        <p:txBody>
          <a:bodyPr/>
          <a:lstStyle/>
          <a:p>
            <a:r>
              <a:rPr lang="en-US" dirty="0"/>
              <a:t>Conclusion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000" dirty="0">
                <a:latin typeface="Corbel" panose="020B0503020204020204" pitchFamily="34" charset="0"/>
              </a:rPr>
              <a:t>People who are in poverty, identify themselves as males, and people’s age are seen to be highly significant predictors of combined systolic blood pressure reading. According to the final model, these are the best variables for prediction.</a:t>
            </a:r>
          </a:p>
          <a:p>
            <a:pPr>
              <a:buFont typeface="Wingdings" panose="05000000000000000000" pitchFamily="2" charset="2"/>
              <a:buChar char="q"/>
            </a:pPr>
            <a:r>
              <a:rPr lang="en-US" sz="2000" dirty="0">
                <a:latin typeface="Corbel" panose="020B0503020204020204" pitchFamily="34" charset="0"/>
              </a:rPr>
              <a:t>Whereas people who do smoke cigarettes regularly is not at all a significant predictor for the combined systolic blood pressure reading. Thus, adding smoking predictor does not improve our model fit, and so we can safely remove it from our final model.</a:t>
            </a:r>
          </a:p>
          <a:p>
            <a:pPr>
              <a:buFont typeface="Wingdings" panose="05000000000000000000" pitchFamily="2" charset="2"/>
              <a:buChar char="q"/>
            </a:pPr>
            <a:r>
              <a:rPr lang="en-US" sz="2000" b="0" i="0" dirty="0">
                <a:solidFill>
                  <a:srgbClr val="333333"/>
                </a:solidFill>
                <a:effectLst/>
                <a:latin typeface="Corbel" panose="020B0503020204020204" pitchFamily="34" charset="0"/>
              </a:rPr>
              <a:t>F-statistic for the final model is 30.97 and the p-value is close to 0. The model is significant at the 0.05 level, we can reject H0, meaning there is at least one significant coefficient in the model, which is good and makes sense according to our data shown previously. </a:t>
            </a:r>
            <a:endParaRPr lang="en-CA" sz="2000" dirty="0">
              <a:latin typeface="Corbel" panose="020B0503020204020204" pitchFamily="34" charset="0"/>
            </a:endParaRPr>
          </a:p>
          <a:p>
            <a:endParaRPr lang="en-US" dirty="0"/>
          </a:p>
        </p:txBody>
      </p:sp>
    </p:spTree>
    <p:extLst>
      <p:ext uri="{BB962C8B-B14F-4D97-AF65-F5344CB8AC3E}">
        <p14:creationId xmlns:p14="http://schemas.microsoft.com/office/powerpoint/2010/main" val="209657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Section</a:t>
            </a:r>
          </a:p>
        </p:txBody>
      </p:sp>
      <p:sp>
        <p:nvSpPr>
          <p:cNvPr id="3" name="Content Placeholder 2"/>
          <p:cNvSpPr>
            <a:spLocks noGrp="1"/>
          </p:cNvSpPr>
          <p:nvPr>
            <p:ph idx="1"/>
          </p:nvPr>
        </p:nvSpPr>
        <p:spPr/>
        <p:txBody>
          <a:bodyPr>
            <a:normAutofit/>
          </a:bodyPr>
          <a:lstStyle/>
          <a:p>
            <a:r>
              <a:rPr lang="en-US" sz="2200" dirty="0">
                <a:solidFill>
                  <a:srgbClr val="000000"/>
                </a:solidFill>
                <a:latin typeface="Corbel" panose="020B0503020204020204" pitchFamily="34" charset="0"/>
                <a:cs typeface="Sakkal Majalla" panose="020B0604020202020204" pitchFamily="2" charset="-78"/>
              </a:rPr>
              <a:t>Objective of  this study is to</a:t>
            </a:r>
          </a:p>
          <a:p>
            <a:pPr lvl="1"/>
            <a:r>
              <a:rPr lang="en-US" sz="2000" dirty="0">
                <a:solidFill>
                  <a:srgbClr val="000000"/>
                </a:solidFill>
                <a:latin typeface="Corbel" panose="020B0503020204020204" pitchFamily="34" charset="0"/>
                <a:cs typeface="Sakkal Majalla" panose="020B0604020202020204" pitchFamily="2" charset="-78"/>
              </a:rPr>
              <a:t>Find out effect of smoking on blood pressure,</a:t>
            </a:r>
          </a:p>
          <a:p>
            <a:pPr lvl="1"/>
            <a:r>
              <a:rPr lang="en-US" sz="2000" dirty="0">
                <a:solidFill>
                  <a:srgbClr val="000000"/>
                </a:solidFill>
                <a:latin typeface="Corbel" panose="020B0503020204020204" pitchFamily="34" charset="0"/>
                <a:cs typeface="Sakkal Majalla" panose="020B0604020202020204" pitchFamily="2" charset="-78"/>
              </a:rPr>
              <a:t>look for more variables to see if blood pressure changes are based on it</a:t>
            </a:r>
          </a:p>
          <a:p>
            <a:r>
              <a:rPr lang="en-US" sz="2000" dirty="0">
                <a:solidFill>
                  <a:srgbClr val="000000"/>
                </a:solidFill>
                <a:latin typeface="Corbel" panose="020B0503020204020204" pitchFamily="34" charset="0"/>
                <a:cs typeface="Sakkal Majalla" panose="020B0604020202020204" pitchFamily="2" charset="-78"/>
              </a:rPr>
              <a:t>Using 2011-2012 dataset from NHANES </a:t>
            </a:r>
            <a:r>
              <a:rPr lang="en-US" sz="2200" dirty="0">
                <a:solidFill>
                  <a:srgbClr val="000000"/>
                </a:solidFill>
                <a:latin typeface="Corbel" panose="020B0503020204020204" pitchFamily="34" charset="0"/>
                <a:cs typeface="Sakkal Majalla" panose="020B0604020202020204" pitchFamily="2" charset="-78"/>
              </a:rPr>
              <a:t> </a:t>
            </a:r>
          </a:p>
          <a:p>
            <a:pPr lvl="1"/>
            <a:r>
              <a:rPr lang="en-US" sz="1800" dirty="0">
                <a:solidFill>
                  <a:srgbClr val="000000"/>
                </a:solidFill>
                <a:latin typeface="Corbel" panose="020B0503020204020204" pitchFamily="34" charset="0"/>
                <a:cs typeface="Sakkal Majalla" panose="020B0604020202020204" pitchFamily="2" charset="-78"/>
              </a:rPr>
              <a:t>Relevance to health and nutrition surveys impacted by variables like income, age, gender, marital status, smoking and much more</a:t>
            </a:r>
          </a:p>
        </p:txBody>
      </p:sp>
    </p:spTree>
    <p:extLst>
      <p:ext uri="{BB962C8B-B14F-4D97-AF65-F5344CB8AC3E}">
        <p14:creationId xmlns:p14="http://schemas.microsoft.com/office/powerpoint/2010/main" val="104970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Section</a:t>
            </a:r>
          </a:p>
        </p:txBody>
      </p:sp>
      <p:sp>
        <p:nvSpPr>
          <p:cNvPr id="3" name="Text Placeholder 2"/>
          <p:cNvSpPr>
            <a:spLocks noGrp="1"/>
          </p:cNvSpPr>
          <p:nvPr>
            <p:ph type="body" idx="1"/>
          </p:nvPr>
        </p:nvSpPr>
        <p:spPr/>
        <p:txBody>
          <a:bodyPr>
            <a:normAutofit fontScale="85000" lnSpcReduction="20000"/>
          </a:bodyPr>
          <a:lstStyle/>
          <a:p>
            <a:r>
              <a:rPr lang="en-US" dirty="0"/>
              <a:t>Describing and explaining the methods, tools and techniques used to arrive at  my final model here and showing exploratory data analysis (graphs and tables). </a:t>
            </a:r>
          </a:p>
        </p:txBody>
      </p:sp>
    </p:spTree>
    <p:extLst>
      <p:ext uri="{BB962C8B-B14F-4D97-AF65-F5344CB8AC3E}">
        <p14:creationId xmlns:p14="http://schemas.microsoft.com/office/powerpoint/2010/main" val="1554511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Section</a:t>
            </a:r>
          </a:p>
        </p:txBody>
      </p:sp>
      <p:sp>
        <p:nvSpPr>
          <p:cNvPr id="3" name="Content Placeholder 2"/>
          <p:cNvSpPr>
            <a:spLocks noGrp="1"/>
          </p:cNvSpPr>
          <p:nvPr>
            <p:ph idx="1"/>
          </p:nvPr>
        </p:nvSpPr>
        <p:spPr>
          <a:xfrm>
            <a:off x="1066800" y="1916832"/>
            <a:ext cx="9144000" cy="4536505"/>
          </a:xfrm>
        </p:spPr>
        <p:txBody>
          <a:bodyPr>
            <a:normAutofit/>
          </a:bodyPr>
          <a:lstStyle/>
          <a:p>
            <a:r>
              <a:rPr lang="en-US" sz="2200" dirty="0">
                <a:solidFill>
                  <a:srgbClr val="000000"/>
                </a:solidFill>
                <a:latin typeface="Corbel" panose="020B0503020204020204" pitchFamily="34" charset="0"/>
                <a:cs typeface="Sakkal Majalla" panose="020B0604020202020204" pitchFamily="2" charset="-78"/>
              </a:rPr>
              <a:t>Model Diagnostics (for full model: includes normality QQ plot, residual plots, Influential Observation Techniques (Cooks, DFFITS, DFBETAS))</a:t>
            </a:r>
          </a:p>
          <a:p>
            <a:r>
              <a:rPr lang="en-US" sz="2200" dirty="0">
                <a:solidFill>
                  <a:srgbClr val="000000"/>
                </a:solidFill>
                <a:latin typeface="Corbel" panose="020B0503020204020204" pitchFamily="34" charset="0"/>
                <a:cs typeface="Sakkal Majalla" panose="020B0604020202020204" pitchFamily="2" charset="-78"/>
              </a:rPr>
              <a:t>Checking for the variance inflation factor (VIF) for detecting multicollinearity between predictors </a:t>
            </a:r>
          </a:p>
          <a:p>
            <a:r>
              <a:rPr lang="en-CA" sz="2200" dirty="0">
                <a:solidFill>
                  <a:srgbClr val="000000"/>
                </a:solidFill>
                <a:latin typeface="Corbel" panose="020B0503020204020204" pitchFamily="34" charset="0"/>
                <a:cs typeface="Sakkal Majalla" panose="020B0604020202020204" pitchFamily="2" charset="-78"/>
              </a:rPr>
              <a:t>Variable selection method such as stepwise regression for AIC, BIC, and then Lasso selection to compare which model will be the best </a:t>
            </a:r>
          </a:p>
          <a:p>
            <a:r>
              <a:rPr lang="en-CA" sz="2200" dirty="0">
                <a:solidFill>
                  <a:srgbClr val="000000"/>
                </a:solidFill>
                <a:latin typeface="Corbel" panose="020B0503020204020204" pitchFamily="34" charset="0"/>
                <a:cs typeface="Sakkal Majalla" panose="020B0604020202020204" pitchFamily="2" charset="-78"/>
              </a:rPr>
              <a:t>Shrinkage methods (LASSO: for variable selection)</a:t>
            </a:r>
          </a:p>
          <a:p>
            <a:r>
              <a:rPr lang="en-CA" sz="2200" dirty="0">
                <a:solidFill>
                  <a:srgbClr val="000000"/>
                </a:solidFill>
                <a:latin typeface="Corbel" panose="020B0503020204020204" pitchFamily="34" charset="0"/>
                <a:cs typeface="Sakkal Majalla" panose="020B0604020202020204" pitchFamily="2" charset="-78"/>
              </a:rPr>
              <a:t>Model Validation (cross validation method)</a:t>
            </a:r>
          </a:p>
          <a:p>
            <a:r>
              <a:rPr lang="en-US" sz="2200" dirty="0">
                <a:solidFill>
                  <a:srgbClr val="000000"/>
                </a:solidFill>
                <a:latin typeface="Corbel" panose="020B0503020204020204" pitchFamily="34" charset="0"/>
                <a:cs typeface="Sakkal Majalla" panose="020B0604020202020204" pitchFamily="2" charset="-78"/>
              </a:rPr>
              <a:t>Model diagnostic (checking if regression assumptions hold for final model)</a:t>
            </a:r>
          </a:p>
          <a:p>
            <a:endParaRPr lang="en-US" dirty="0"/>
          </a:p>
        </p:txBody>
      </p:sp>
    </p:spTree>
    <p:extLst>
      <p:ext uri="{BB962C8B-B14F-4D97-AF65-F5344CB8AC3E}">
        <p14:creationId xmlns:p14="http://schemas.microsoft.com/office/powerpoint/2010/main" val="242687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 Section</a:t>
            </a:r>
          </a:p>
        </p:txBody>
      </p:sp>
      <p:sp>
        <p:nvSpPr>
          <p:cNvPr id="3" name="Text Placeholder 2"/>
          <p:cNvSpPr>
            <a:spLocks noGrp="1"/>
          </p:cNvSpPr>
          <p:nvPr>
            <p:ph type="body" idx="1"/>
          </p:nvPr>
        </p:nvSpPr>
        <p:spPr>
          <a:xfrm>
            <a:off x="1066800" y="5181600"/>
            <a:ext cx="7772400" cy="1127720"/>
          </a:xfrm>
        </p:spPr>
        <p:txBody>
          <a:bodyPr>
            <a:normAutofit fontScale="70000" lnSpcReduction="20000"/>
          </a:bodyPr>
          <a:lstStyle/>
          <a:p>
            <a:r>
              <a:rPr lang="en-US" dirty="0"/>
              <a:t>PRESENTS a description of study sample, important results that led to make crucial decision in building THE model, and the final model and any other important results </a:t>
            </a:r>
          </a:p>
          <a:p>
            <a:r>
              <a:rPr lang="en-US" dirty="0"/>
              <a:t>Interpreting the final model and describing why it answers the research question and why it is important, as well as discuss any limitations that still exist based on my results.</a:t>
            </a:r>
          </a:p>
          <a:p>
            <a:endParaRPr lang="en-US" dirty="0"/>
          </a:p>
        </p:txBody>
      </p:sp>
    </p:spTree>
    <p:extLst>
      <p:ext uri="{BB962C8B-B14F-4D97-AF65-F5344CB8AC3E}">
        <p14:creationId xmlns:p14="http://schemas.microsoft.com/office/powerpoint/2010/main" val="74559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4152" y="96863"/>
            <a:ext cx="3932237" cy="2372444"/>
          </a:xfrm>
        </p:spPr>
        <p:txBody>
          <a:bodyPr>
            <a:normAutofit fontScale="90000"/>
          </a:bodyPr>
          <a:lstStyle/>
          <a:p>
            <a:pPr algn="ctr"/>
            <a:r>
              <a:rPr lang="en-US" dirty="0"/>
              <a:t>Association between Smoking and Combined Systolic Blood Pressure Reading </a:t>
            </a:r>
          </a:p>
        </p:txBody>
      </p:sp>
      <p:sp>
        <p:nvSpPr>
          <p:cNvPr id="5" name="Text Placeholder 4">
            <a:extLst>
              <a:ext uri="{FF2B5EF4-FFF2-40B4-BE49-F238E27FC236}">
                <a16:creationId xmlns:a16="http://schemas.microsoft.com/office/drawing/2014/main" id="{DBDAF831-CD38-47CD-921C-8A108FEABBAC}"/>
              </a:ext>
            </a:extLst>
          </p:cNvPr>
          <p:cNvSpPr>
            <a:spLocks noGrp="1"/>
          </p:cNvSpPr>
          <p:nvPr>
            <p:ph type="body" sz="half" idx="2"/>
          </p:nvPr>
        </p:nvSpPr>
        <p:spPr>
          <a:xfrm>
            <a:off x="7608168" y="3803172"/>
            <a:ext cx="3932237" cy="2957965"/>
          </a:xfrm>
        </p:spPr>
        <p:txBody>
          <a:bodyPr>
            <a:normAutofit fontScale="85000" lnSpcReduction="20000"/>
          </a:bodyPr>
          <a:lstStyle/>
          <a:p>
            <a:pPr marL="285750" indent="-285750">
              <a:buFont typeface="Wingdings" panose="05000000000000000000" pitchFamily="2" charset="2"/>
              <a:buChar char="q"/>
            </a:pPr>
            <a:r>
              <a:rPr lang="en-CA" sz="2200" dirty="0">
                <a:latin typeface="Corbel" panose="020B0503020204020204" pitchFamily="34" charset="0"/>
                <a:cs typeface="Sakkal Majalla" panose="020B0604020202020204" pitchFamily="2" charset="-78"/>
              </a:rPr>
              <a:t>The median of non-smokers is slightly higher than who smoke. </a:t>
            </a:r>
          </a:p>
          <a:p>
            <a:pPr marL="285750" indent="-285750">
              <a:buFont typeface="Wingdings" panose="05000000000000000000" pitchFamily="2" charset="2"/>
              <a:buChar char="q"/>
            </a:pPr>
            <a:r>
              <a:rPr lang="en-US" sz="2200" dirty="0">
                <a:latin typeface="Corbel" panose="020B0503020204020204" pitchFamily="34" charset="0"/>
                <a:cs typeface="Sakkal Majalla" panose="020B0604020202020204" pitchFamily="2" charset="-78"/>
              </a:rPr>
              <a:t>According to this boxplot, we can see those who smoke regularly have lower blood pressure compared to those who don’t regularly. </a:t>
            </a:r>
          </a:p>
          <a:p>
            <a:pPr marL="285750" indent="-285750">
              <a:buFont typeface="Wingdings" panose="05000000000000000000" pitchFamily="2" charset="2"/>
              <a:buChar char="q"/>
            </a:pPr>
            <a:r>
              <a:rPr lang="en-US" sz="2200" dirty="0">
                <a:latin typeface="Corbel" panose="020B0503020204020204" pitchFamily="34" charset="0"/>
                <a:cs typeface="Sakkal Majalla" panose="020B0604020202020204" pitchFamily="2" charset="-78"/>
              </a:rPr>
              <a:t>The overall conclusion is that blood pressure does vary with smoking versus not smoking regularly. </a:t>
            </a:r>
            <a:endParaRPr lang="en-CA" sz="2200" dirty="0">
              <a:latin typeface="Corbel" panose="020B0503020204020204" pitchFamily="34" charset="0"/>
              <a:cs typeface="Sakkal Majalla" panose="020B0604020202020204" pitchFamily="2" charset="-78"/>
            </a:endParaRPr>
          </a:p>
          <a:p>
            <a:endParaRPr lang="en-CA" dirty="0"/>
          </a:p>
        </p:txBody>
      </p:sp>
      <p:pic>
        <p:nvPicPr>
          <p:cNvPr id="12" name="Content Placeholder 11" descr="Chart, box and whisker chart&#10;&#10;Description automatically generated">
            <a:extLst>
              <a:ext uri="{FF2B5EF4-FFF2-40B4-BE49-F238E27FC236}">
                <a16:creationId xmlns:a16="http://schemas.microsoft.com/office/drawing/2014/main" id="{426B4738-A530-4443-908A-2B5BE30283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28" y="1340768"/>
            <a:ext cx="6960096" cy="4301065"/>
          </a:xfrm>
        </p:spPr>
      </p:pic>
    </p:spTree>
    <p:extLst>
      <p:ext uri="{BB962C8B-B14F-4D97-AF65-F5344CB8AC3E}">
        <p14:creationId xmlns:p14="http://schemas.microsoft.com/office/powerpoint/2010/main" val="3436769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Discussion and Results</a:t>
            </a:r>
          </a:p>
        </p:txBody>
      </p:sp>
      <p:sp>
        <p:nvSpPr>
          <p:cNvPr id="5" name="Text Placeholder 4">
            <a:extLst>
              <a:ext uri="{FF2B5EF4-FFF2-40B4-BE49-F238E27FC236}">
                <a16:creationId xmlns:a16="http://schemas.microsoft.com/office/drawing/2014/main" id="{006F299C-C07B-4C79-B9C2-D4928CEC022B}"/>
              </a:ext>
            </a:extLst>
          </p:cNvPr>
          <p:cNvSpPr>
            <a:spLocks noGrp="1"/>
          </p:cNvSpPr>
          <p:nvPr>
            <p:ph type="body" idx="1"/>
          </p:nvPr>
        </p:nvSpPr>
        <p:spPr>
          <a:xfrm>
            <a:off x="1066800" y="2060848"/>
            <a:ext cx="9937104" cy="2831282"/>
          </a:xfrm>
        </p:spPr>
        <p:txBody>
          <a:bodyPr/>
          <a:lstStyle/>
          <a:p>
            <a:pPr marL="342900" indent="-342900">
              <a:buFont typeface="Wingdings" panose="05000000000000000000" pitchFamily="2" charset="2"/>
              <a:buChar char="q"/>
            </a:pPr>
            <a:r>
              <a:rPr lang="en-US" sz="2200" dirty="0">
                <a:solidFill>
                  <a:srgbClr val="000000"/>
                </a:solidFill>
                <a:latin typeface="Corbel" panose="020B0503020204020204" pitchFamily="34" charset="0"/>
                <a:cs typeface="Sakkal Majalla" panose="020B0604020202020204" pitchFamily="2" charset="-78"/>
              </a:rPr>
              <a:t>Methodology leading to the results </a:t>
            </a:r>
          </a:p>
          <a:p>
            <a:pPr marL="800100" lvl="1" indent="-342900">
              <a:buFont typeface="Wingdings" panose="05000000000000000000" pitchFamily="2" charset="2"/>
              <a:buChar char="q"/>
            </a:pPr>
            <a:r>
              <a:rPr lang="en-US" sz="1800" b="0" dirty="0">
                <a:solidFill>
                  <a:srgbClr val="000000"/>
                </a:solidFill>
                <a:latin typeface="Corbel" panose="020B0503020204020204" pitchFamily="34" charset="0"/>
                <a:cs typeface="Sakkal Majalla" panose="020B0604020202020204" pitchFamily="2" charset="-78"/>
              </a:rPr>
              <a:t>Perform model diagnostic check (for full model first) to make sure multiple regression model assumptions are not violated</a:t>
            </a:r>
          </a:p>
          <a:p>
            <a:pPr marL="800100" lvl="1" indent="-342900">
              <a:buFont typeface="Wingdings" panose="05000000000000000000" pitchFamily="2" charset="2"/>
              <a:buChar char="q"/>
            </a:pPr>
            <a:r>
              <a:rPr lang="en-US" sz="1800" b="0" dirty="0">
                <a:solidFill>
                  <a:srgbClr val="000000"/>
                </a:solidFill>
                <a:latin typeface="Corbel" panose="020B0503020204020204" pitchFamily="34" charset="0"/>
                <a:cs typeface="Sakkal Majalla" panose="020B0604020202020204" pitchFamily="2" charset="-78"/>
              </a:rPr>
              <a:t>Produce statistically significant data </a:t>
            </a:r>
          </a:p>
          <a:p>
            <a:pPr marL="800100" lvl="1" indent="-342900">
              <a:buFont typeface="Wingdings" panose="05000000000000000000" pitchFamily="2" charset="2"/>
              <a:buChar char="q"/>
            </a:pPr>
            <a:r>
              <a:rPr lang="en-US" sz="1800" b="0" dirty="0">
                <a:solidFill>
                  <a:srgbClr val="000000"/>
                </a:solidFill>
                <a:latin typeface="Corbel" panose="020B0503020204020204" pitchFamily="34" charset="0"/>
                <a:cs typeface="Sakkal Majalla" panose="020B0604020202020204" pitchFamily="2" charset="-78"/>
              </a:rPr>
              <a:t>Observe whether there are observations with bad leverage points or outliers that affect the analysis of the regression model.</a:t>
            </a:r>
          </a:p>
          <a:p>
            <a:pPr marL="342900" indent="-342900">
              <a:buFont typeface="Wingdings" panose="05000000000000000000" pitchFamily="2" charset="2"/>
              <a:buChar char="q"/>
            </a:pPr>
            <a:r>
              <a:rPr lang="en-CA" sz="2200" dirty="0">
                <a:solidFill>
                  <a:srgbClr val="000000"/>
                </a:solidFill>
                <a:latin typeface="Corbel" panose="020B0503020204020204" pitchFamily="34" charset="0"/>
                <a:cs typeface="Sakkal Majalla" panose="020B0604020202020204" pitchFamily="2" charset="-78"/>
              </a:rPr>
              <a:t> In terms of Influential observation, Cook's distance did not have any, but DFFITS, and DFBETAS had influential observations. </a:t>
            </a:r>
            <a:endParaRPr lang="en-CA" dirty="0"/>
          </a:p>
        </p:txBody>
      </p:sp>
    </p:spTree>
    <p:extLst>
      <p:ext uri="{BB962C8B-B14F-4D97-AF65-F5344CB8AC3E}">
        <p14:creationId xmlns:p14="http://schemas.microsoft.com/office/powerpoint/2010/main" val="384024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4152" y="620688"/>
            <a:ext cx="3932237" cy="1104528"/>
          </a:xfrm>
        </p:spPr>
        <p:txBody>
          <a:bodyPr>
            <a:normAutofit/>
          </a:bodyPr>
          <a:lstStyle/>
          <a:p>
            <a:r>
              <a:rPr lang="en-US" dirty="0"/>
              <a:t>Results Section</a:t>
            </a:r>
          </a:p>
        </p:txBody>
      </p:sp>
      <p:graphicFrame>
        <p:nvGraphicFramePr>
          <p:cNvPr id="9" name="Table 9">
            <a:extLst>
              <a:ext uri="{FF2B5EF4-FFF2-40B4-BE49-F238E27FC236}">
                <a16:creationId xmlns:a16="http://schemas.microsoft.com/office/drawing/2014/main" id="{F45205DE-7D4A-476F-B8B9-1E647D2EA946}"/>
              </a:ext>
            </a:extLst>
          </p:cNvPr>
          <p:cNvGraphicFramePr>
            <a:graphicFrameLocks noGrp="1"/>
          </p:cNvGraphicFramePr>
          <p:nvPr>
            <p:ph type="pic" idx="1"/>
            <p:extLst>
              <p:ext uri="{D42A27DB-BD31-4B8C-83A1-F6EECF244321}">
                <p14:modId xmlns:p14="http://schemas.microsoft.com/office/powerpoint/2010/main" val="2001138055"/>
              </p:ext>
            </p:extLst>
          </p:nvPr>
        </p:nvGraphicFramePr>
        <p:xfrm>
          <a:off x="263352" y="91440"/>
          <a:ext cx="5832648" cy="6675120"/>
        </p:xfrm>
        <a:graphic>
          <a:graphicData uri="http://schemas.openxmlformats.org/drawingml/2006/table">
            <a:tbl>
              <a:tblPr firstRow="1" bandRow="1">
                <a:tableStyleId>{46F890A9-2807-4EBB-B81D-B2AA78EC7F39}</a:tableStyleId>
              </a:tblPr>
              <a:tblGrid>
                <a:gridCol w="3119791">
                  <a:extLst>
                    <a:ext uri="{9D8B030D-6E8A-4147-A177-3AD203B41FA5}">
                      <a16:colId xmlns:a16="http://schemas.microsoft.com/office/drawing/2014/main" val="2279580210"/>
                    </a:ext>
                  </a:extLst>
                </a:gridCol>
                <a:gridCol w="2712857">
                  <a:extLst>
                    <a:ext uri="{9D8B030D-6E8A-4147-A177-3AD203B41FA5}">
                      <a16:colId xmlns:a16="http://schemas.microsoft.com/office/drawing/2014/main" val="3951340606"/>
                    </a:ext>
                  </a:extLst>
                </a:gridCol>
              </a:tblGrid>
              <a:tr h="131850">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GVIF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9322668"/>
                  </a:ext>
                </a:extLst>
              </a:tr>
              <a:tr h="131850">
                <a:tc>
                  <a:txBody>
                    <a:bodyPr/>
                    <a:lstStyle/>
                    <a:p>
                      <a:r>
                        <a:rPr lang="en-CA" dirty="0"/>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399246"/>
                  </a:ext>
                </a:extLst>
              </a:tr>
              <a:tr h="131850">
                <a:tc>
                  <a:txBody>
                    <a:bodyPr/>
                    <a:lstStyle/>
                    <a:p>
                      <a:r>
                        <a:rPr lang="en-CA"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5940363"/>
                  </a:ext>
                </a:extLst>
              </a:tr>
              <a:tr h="131850">
                <a:tc>
                  <a:txBody>
                    <a:bodyPr/>
                    <a:lstStyle/>
                    <a:p>
                      <a:r>
                        <a:rPr lang="en-CA" dirty="0"/>
                        <a:t>Race3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0968594"/>
                  </a:ext>
                </a:extLst>
              </a:tr>
              <a:tr h="131850">
                <a:tc>
                  <a:txBody>
                    <a:bodyPr/>
                    <a:lstStyle/>
                    <a:p>
                      <a:r>
                        <a:rPr lang="en-CA" dirty="0"/>
                        <a:t>Education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2.29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5838830"/>
                  </a:ext>
                </a:extLst>
              </a:tr>
              <a:tr h="230738">
                <a:tc>
                  <a:txBody>
                    <a:bodyPr/>
                    <a:lstStyle/>
                    <a:p>
                      <a:r>
                        <a:rPr lang="en-CA" dirty="0"/>
                        <a:t>Marital Status (</a:t>
                      </a:r>
                      <a:r>
                        <a:rPr lang="en-US" sz="1800" b="0" i="0" kern="1200" dirty="0">
                          <a:solidFill>
                            <a:schemeClr val="dk1"/>
                          </a:solidFill>
                          <a:effectLst/>
                          <a:latin typeface="+mn-lt"/>
                          <a:ea typeface="+mn-ea"/>
                          <a:cs typeface="+mn-cs"/>
                        </a:rPr>
                        <a:t>aged 20 years or older)</a:t>
                      </a:r>
                      <a:r>
                        <a:rPr lang="en-CA"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2.32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3832816"/>
                  </a:ext>
                </a:extLst>
              </a:tr>
              <a:tr h="387255">
                <a:tc>
                  <a:txBody>
                    <a:bodyPr/>
                    <a:lstStyle/>
                    <a:p>
                      <a:r>
                        <a:rPr lang="en-US" sz="1800" b="0" i="0" kern="1200" dirty="0">
                          <a:solidFill>
                            <a:schemeClr val="dk1"/>
                          </a:solidFill>
                          <a:effectLst/>
                          <a:latin typeface="+mn-lt"/>
                          <a:ea typeface="+mn-ea"/>
                          <a:cs typeface="+mn-cs"/>
                        </a:rPr>
                        <a:t>Total annual gross income for the household (in US dollars)</a:t>
                      </a:r>
                      <a:r>
                        <a:rPr lang="en-CA"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9.19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0890810"/>
                  </a:ext>
                </a:extLst>
              </a:tr>
              <a:tr h="131850">
                <a:tc>
                  <a:txBody>
                    <a:bodyPr/>
                    <a:lstStyle/>
                    <a:p>
                      <a:r>
                        <a:rPr lang="en-CA" dirty="0"/>
                        <a:t>Poverty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4.94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3189327"/>
                  </a:ext>
                </a:extLst>
              </a:tr>
              <a:tr h="131850">
                <a:tc>
                  <a:txBody>
                    <a:bodyPr/>
                    <a:lstStyle/>
                    <a:p>
                      <a:r>
                        <a:rPr lang="en-CA"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100.63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8768168"/>
                  </a:ext>
                </a:extLst>
              </a:tr>
              <a:tr h="131850">
                <a:tc>
                  <a:txBody>
                    <a:bodyPr/>
                    <a:lstStyle/>
                    <a:p>
                      <a:r>
                        <a:rPr lang="en-CA"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26.88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9570121"/>
                  </a:ext>
                </a:extLst>
              </a:tr>
              <a:tr h="131850">
                <a:tc>
                  <a:txBody>
                    <a:bodyPr/>
                    <a:lstStyle/>
                    <a:p>
                      <a:r>
                        <a:rPr lang="en-CA" dirty="0"/>
                        <a:t>BMI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81.93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1895561"/>
                  </a:ext>
                </a:extLst>
              </a:tr>
              <a:tr h="131850">
                <a:tc>
                  <a:txBody>
                    <a:bodyPr/>
                    <a:lstStyle/>
                    <a:p>
                      <a:r>
                        <a:rPr lang="en-CA" dirty="0"/>
                        <a:t>Depressed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1.34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9215673"/>
                  </a:ext>
                </a:extLst>
              </a:tr>
              <a:tr h="131850">
                <a:tc>
                  <a:txBody>
                    <a:bodyPr/>
                    <a:lstStyle/>
                    <a:p>
                      <a:r>
                        <a:rPr lang="en-CA" dirty="0"/>
                        <a:t>Sleep Hours at Night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1.13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5477585"/>
                  </a:ext>
                </a:extLst>
              </a:tr>
              <a:tr h="131850">
                <a:tc>
                  <a:txBody>
                    <a:bodyPr/>
                    <a:lstStyle/>
                    <a:p>
                      <a:r>
                        <a:rPr lang="en-CA" dirty="0"/>
                        <a:t>Trouble Sleeping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665235"/>
                  </a:ext>
                </a:extLst>
              </a:tr>
              <a:tr h="131850">
                <a:tc>
                  <a:txBody>
                    <a:bodyPr/>
                    <a:lstStyle/>
                    <a:p>
                      <a:r>
                        <a:rPr lang="en-CA" dirty="0"/>
                        <a:t>Physically Active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1.32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6308383"/>
                  </a:ext>
                </a:extLst>
              </a:tr>
              <a:tr h="0">
                <a:tc>
                  <a:txBody>
                    <a:bodyPr/>
                    <a:lstStyle/>
                    <a:p>
                      <a:r>
                        <a:rPr lang="en-CA" sz="1800" b="0" i="0" kern="1200" dirty="0">
                          <a:solidFill>
                            <a:schemeClr val="dk1"/>
                          </a:solidFill>
                          <a:effectLst/>
                          <a:latin typeface="+mn-lt"/>
                          <a:ea typeface="+mn-ea"/>
                          <a:cs typeface="+mn-cs"/>
                        </a:rPr>
                        <a:t>Currently smoking cigarettes regularly</a:t>
                      </a:r>
                      <a:r>
                        <a:rPr lang="en-CA"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8317650"/>
                  </a:ext>
                </a:extLst>
              </a:tr>
            </a:tbl>
          </a:graphicData>
        </a:graphic>
      </p:graphicFrame>
      <p:sp>
        <p:nvSpPr>
          <p:cNvPr id="10" name="Text Placeholder 9">
            <a:extLst>
              <a:ext uri="{FF2B5EF4-FFF2-40B4-BE49-F238E27FC236}">
                <a16:creationId xmlns:a16="http://schemas.microsoft.com/office/drawing/2014/main" id="{028AA737-280F-4995-94DC-6B22EE05BA20}"/>
              </a:ext>
            </a:extLst>
          </p:cNvPr>
          <p:cNvSpPr>
            <a:spLocks noGrp="1"/>
          </p:cNvSpPr>
          <p:nvPr>
            <p:ph type="body" sz="half" idx="2"/>
          </p:nvPr>
        </p:nvSpPr>
        <p:spPr>
          <a:xfrm>
            <a:off x="7485062" y="2996952"/>
            <a:ext cx="3932237" cy="3491141"/>
          </a:xfrm>
        </p:spPr>
        <p:txBody>
          <a:bodyPr>
            <a:normAutofit/>
          </a:bodyPr>
          <a:lstStyle/>
          <a:p>
            <a:pPr marL="285750" indent="-285750">
              <a:buFont typeface="Wingdings" panose="05000000000000000000" pitchFamily="2" charset="2"/>
              <a:buChar char="q"/>
            </a:pPr>
            <a:r>
              <a:rPr lang="en-US" dirty="0">
                <a:latin typeface="Corbel" panose="020B0503020204020204" pitchFamily="34" charset="0"/>
              </a:rPr>
              <a:t>Multicollinearity occurs when independent variables are highly correlated with each other, which means that some predictors may be redundant [can predict certain predictor from the other predictors]. This will in turn make the least squares hard to estimates hard (or even impossible) to obtain and will cause variances to be extremely unstable.</a:t>
            </a:r>
          </a:p>
          <a:p>
            <a:pPr marL="285750" indent="-285750">
              <a:buFont typeface="Wingdings" panose="05000000000000000000" pitchFamily="2" charset="2"/>
              <a:buChar char="q"/>
            </a:pPr>
            <a:r>
              <a:rPr lang="en-US" dirty="0">
                <a:solidFill>
                  <a:srgbClr val="0070C0"/>
                </a:solidFill>
                <a:highlight>
                  <a:srgbClr val="C0C0C0"/>
                </a:highlight>
                <a:latin typeface="Corbel" panose="020B0503020204020204" pitchFamily="34" charset="0"/>
              </a:rPr>
              <a:t>**Refresher</a:t>
            </a:r>
            <a:r>
              <a:rPr lang="en-US" dirty="0">
                <a:latin typeface="Corbel" panose="020B0503020204020204" pitchFamily="34" charset="0"/>
              </a:rPr>
              <a:t>: </a:t>
            </a:r>
            <a:r>
              <a:rPr lang="en-US" i="1" dirty="0">
                <a:latin typeface="Corbel" panose="020B0503020204020204" pitchFamily="34" charset="0"/>
              </a:rPr>
              <a:t>T</a:t>
            </a:r>
            <a:r>
              <a:rPr lang="en-US" i="1" dirty="0">
                <a:effectLst/>
                <a:latin typeface="Corbel" panose="020B0503020204020204" pitchFamily="34" charset="0"/>
              </a:rPr>
              <a:t>he Variance Inflation Factor determines the degree to which collinearity increases the variance of a parameter estimate</a:t>
            </a:r>
          </a:p>
        </p:txBody>
      </p:sp>
    </p:spTree>
    <p:extLst>
      <p:ext uri="{BB962C8B-B14F-4D97-AF65-F5344CB8AC3E}">
        <p14:creationId xmlns:p14="http://schemas.microsoft.com/office/powerpoint/2010/main" val="3884832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12443</TotalTime>
  <Words>1519</Words>
  <Application>Microsoft Office PowerPoint</Application>
  <PresentationFormat>Widescreen</PresentationFormat>
  <Paragraphs>232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Corbel</vt:lpstr>
      <vt:lpstr>Franklin Gothic Medium</vt:lpstr>
      <vt:lpstr>Wingdings</vt:lpstr>
      <vt:lpstr>Medical Design 16x9</vt:lpstr>
      <vt:lpstr>The influence of certain factors on combined Systolic Blood Pressure Reading</vt:lpstr>
      <vt:lpstr>Introduction Section</vt:lpstr>
      <vt:lpstr>Introduction Section</vt:lpstr>
      <vt:lpstr>Methods Section</vt:lpstr>
      <vt:lpstr>Methods Section</vt:lpstr>
      <vt:lpstr>Results and Discussion Section</vt:lpstr>
      <vt:lpstr>Association between Smoking and Combined Systolic Blood Pressure Reading </vt:lpstr>
      <vt:lpstr>Discussion and Results</vt:lpstr>
      <vt:lpstr>Results Section</vt:lpstr>
      <vt:lpstr>Results Section</vt:lpstr>
      <vt:lpstr>Results Section: Variable Selection Method Results</vt:lpstr>
      <vt:lpstr>Results Section: Variable Selection Method Results</vt:lpstr>
      <vt:lpstr>Results Section: Variable Selection Method Results</vt:lpstr>
      <vt:lpstr>Results Section: Variable Selection Method Results</vt:lpstr>
      <vt:lpstr>Results Section: Variable Selection Method Results</vt:lpstr>
      <vt:lpstr>Results &amp; Discussion Section: Cross Validation for variable selection technique described previously</vt:lpstr>
      <vt:lpstr>Final Model </vt:lpstr>
      <vt:lpstr>Final Model (Model Diagnostic) </vt:lpstr>
      <vt:lpstr>Final Model (Model Diagnostic)</vt:lpstr>
      <vt:lpstr>VIF OF FINAL MODEL</vt:lpstr>
      <vt:lpstr>Parameter Estimates of Final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Purumidha Sharma</dc:creator>
  <cp:lastModifiedBy>Purumidha Sharma</cp:lastModifiedBy>
  <cp:revision>320</cp:revision>
  <dcterms:created xsi:type="dcterms:W3CDTF">2021-06-06T02:05:00Z</dcterms:created>
  <dcterms:modified xsi:type="dcterms:W3CDTF">2021-06-14T17:29:36Z</dcterms:modified>
</cp:coreProperties>
</file>