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3" r:id="rId6"/>
    <p:sldId id="270" r:id="rId7"/>
    <p:sldId id="272" r:id="rId8"/>
    <p:sldId id="271" r:id="rId9"/>
    <p:sldId id="259" r:id="rId10"/>
    <p:sldId id="275" r:id="rId11"/>
    <p:sldId id="276" r:id="rId12"/>
    <p:sldId id="277" r:id="rId13"/>
    <p:sldId id="264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4DF30-06B9-4491-85FE-A672DFB5316F}" v="272" dt="2025-03-02T08:26:5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shish" userId="495cf027ab2a206e" providerId="LiveId" clId="{50420B0A-534E-4794-A373-E11704F461DE}"/>
    <pc:docChg chg="undo custSel modSld">
      <pc:chgData name="K Ashish" userId="495cf027ab2a206e" providerId="LiveId" clId="{50420B0A-534E-4794-A373-E11704F461DE}" dt="2025-03-02T11:01:01.595" v="262" actId="20577"/>
      <pc:docMkLst>
        <pc:docMk/>
      </pc:docMkLst>
      <pc:sldChg chg="modSp mod">
        <pc:chgData name="K Ashish" userId="495cf027ab2a206e" providerId="LiveId" clId="{50420B0A-534E-4794-A373-E11704F461DE}" dt="2025-03-02T08:33:47.371" v="75" actId="20577"/>
        <pc:sldMkLst>
          <pc:docMk/>
          <pc:sldMk cId="0" sldId="256"/>
        </pc:sldMkLst>
        <pc:spChg chg="mod">
          <ac:chgData name="K Ashish" userId="495cf027ab2a206e" providerId="LiveId" clId="{50420B0A-534E-4794-A373-E11704F461DE}" dt="2025-03-02T08:33:47.371" v="75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K Ashish" userId="495cf027ab2a206e" providerId="LiveId" clId="{50420B0A-534E-4794-A373-E11704F461DE}" dt="2025-03-02T10:16:30.958" v="140" actId="20577"/>
        <pc:sldMkLst>
          <pc:docMk/>
          <pc:sldMk cId="2417733662" sldId="268"/>
        </pc:sldMkLst>
        <pc:spChg chg="mod">
          <ac:chgData name="K Ashish" userId="495cf027ab2a206e" providerId="LiveId" clId="{50420B0A-534E-4794-A373-E11704F461DE}" dt="2025-03-02T10:16:30.958" v="140" actId="20577"/>
          <ac:spMkLst>
            <pc:docMk/>
            <pc:sldMk cId="2417733662" sldId="268"/>
            <ac:spMk id="98" creationId="{CA032613-7FB5-1FB6-7734-BFDC3916F9C4}"/>
          </ac:spMkLst>
        </pc:spChg>
      </pc:sldChg>
      <pc:sldChg chg="modSp mod">
        <pc:chgData name="K Ashish" userId="495cf027ab2a206e" providerId="LiveId" clId="{50420B0A-534E-4794-A373-E11704F461DE}" dt="2025-03-02T10:52:34.380" v="168" actId="20577"/>
        <pc:sldMkLst>
          <pc:docMk/>
          <pc:sldMk cId="4210315648" sldId="270"/>
        </pc:sldMkLst>
        <pc:spChg chg="mod">
          <ac:chgData name="K Ashish" userId="495cf027ab2a206e" providerId="LiveId" clId="{50420B0A-534E-4794-A373-E11704F461DE}" dt="2025-03-02T10:52:34.380" v="168" actId="20577"/>
          <ac:spMkLst>
            <pc:docMk/>
            <pc:sldMk cId="4210315648" sldId="270"/>
            <ac:spMk id="3" creationId="{E900CBEC-3BA2-A17A-7C0F-F84D1A7C0B39}"/>
          </ac:spMkLst>
        </pc:spChg>
      </pc:sldChg>
      <pc:sldChg chg="modSp mod">
        <pc:chgData name="K Ashish" userId="495cf027ab2a206e" providerId="LiveId" clId="{50420B0A-534E-4794-A373-E11704F461DE}" dt="2025-03-02T11:01:01.595" v="262" actId="20577"/>
        <pc:sldMkLst>
          <pc:docMk/>
          <pc:sldMk cId="879716600" sldId="271"/>
        </pc:sldMkLst>
        <pc:spChg chg="mod">
          <ac:chgData name="K Ashish" userId="495cf027ab2a206e" providerId="LiveId" clId="{50420B0A-534E-4794-A373-E11704F461DE}" dt="2025-03-02T11:01:01.595" v="262" actId="20577"/>
          <ac:spMkLst>
            <pc:docMk/>
            <pc:sldMk cId="879716600" sldId="271"/>
            <ac:spMk id="3" creationId="{96C4A9FE-F19B-C456-EBD8-C74CD9954171}"/>
          </ac:spMkLst>
        </pc:spChg>
      </pc:sldChg>
      <pc:sldChg chg="modSp mod">
        <pc:chgData name="K Ashish" userId="495cf027ab2a206e" providerId="LiveId" clId="{50420B0A-534E-4794-A373-E11704F461DE}" dt="2025-03-02T10:55:21.673" v="204" actId="20577"/>
        <pc:sldMkLst>
          <pc:docMk/>
          <pc:sldMk cId="1574690649" sldId="272"/>
        </pc:sldMkLst>
        <pc:spChg chg="mod">
          <ac:chgData name="K Ashish" userId="495cf027ab2a206e" providerId="LiveId" clId="{50420B0A-534E-4794-A373-E11704F461DE}" dt="2025-03-02T10:55:21.673" v="204" actId="20577"/>
          <ac:spMkLst>
            <pc:docMk/>
            <pc:sldMk cId="1574690649" sldId="272"/>
            <ac:spMk id="4" creationId="{D621DEA9-0613-3833-A395-BC8F164EF6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159CA77-72DB-FBAA-2EE9-D89492F1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F9D2B080-AFF9-F4C6-8A48-5D4FE3112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4C42243F-4FD0-C02C-0536-D98B3E808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78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42FC4C0-55F2-E7C1-7A03-A3C0136F5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A571A68E-9BCD-BD65-858A-61EA186E2C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8190E4BF-D0D1-1C02-8EDE-61C4D083B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43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9E39BD0-E5C3-37A5-9572-C9B9D9AB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37405B74-88C9-1864-75A9-1017B7285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01AB9FC9-3BF2-A29C-E179-ECEEA8F9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29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8BDBF5D-56A5-1525-C2D8-0DFA90493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6416B104-7954-8EBC-3672-CEB704BA3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F6E2A844-DF1D-15E5-180E-6AFE638EF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E1AD36E-850C-1988-B3AF-96AC373A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85560FB9-F58F-53A4-3CD7-C732AD6B0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DF23D36B-953C-21F6-DDD2-84DA4E9A71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18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864A0BA-95B0-6D09-3FF3-DFADA236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53E15AD1-9FEF-CDAD-6E75-A4CC9EC29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689C47B2-1AB1-2A28-DFF2-9F804B581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48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437741F-C2D3-96CF-B294-E2206049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3C3323D7-1228-47F0-531B-F86F6A299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D93F5EC5-538F-F3CC-2C03-F84CF6110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9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4BA68BB-0B7A-6C51-CA2D-7666A0B2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F89AF3BD-44ED-6447-ADBC-A177F6458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EDC75234-C3D6-E750-8A49-E71B6E707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0836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dirty="0">
                <a:effectLst/>
                <a:latin typeface="Arial" panose="020B0604020202020204" pitchFamily="34" charset="0"/>
              </a:rPr>
              <a:t>Conditional Statements, Loops, Arrays, Collections, Exception Handling</a:t>
            </a:r>
            <a:endParaRPr lang="en-IN" sz="1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18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Avenir"/>
                <a:sym typeface="Avenir"/>
              </a:rPr>
              <a:t>Mr. Kumar Ashish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D3095EA2-007C-3206-DA6D-0C544555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69201011-D6E2-70FC-C853-08DB3C752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0A1B6B-8BBF-9B67-F210-8E9301622D5E}"/>
              </a:ext>
            </a:extLst>
          </p:cNvPr>
          <p:cNvSpPr txBox="1">
            <a:spLocks/>
          </p:cNvSpPr>
          <p:nvPr/>
        </p:nvSpPr>
        <p:spPr>
          <a:xfrm>
            <a:off x="737707" y="117700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Collections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8C00B-8D5E-661F-44BA-EB350A9B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707" y="2773581"/>
            <a:ext cx="7886700" cy="4351338"/>
          </a:xfrm>
        </p:spPr>
        <p:txBody>
          <a:bodyPr/>
          <a:lstStyle/>
          <a:p>
            <a:r>
              <a:rPr dirty="0"/>
              <a:t>Core interfaces: List, Set, Queue, Map</a:t>
            </a:r>
          </a:p>
          <a:p>
            <a:r>
              <a:rPr dirty="0"/>
              <a:t>Implementations: </a:t>
            </a:r>
            <a:r>
              <a:rPr dirty="0" err="1"/>
              <a:t>ArrayList</a:t>
            </a:r>
            <a:r>
              <a:rPr dirty="0"/>
              <a:t>, LinkedList, HashSet, HashMap</a:t>
            </a:r>
          </a:p>
        </p:txBody>
      </p:sp>
    </p:spTree>
    <p:extLst>
      <p:ext uri="{BB962C8B-B14F-4D97-AF65-F5344CB8AC3E}">
        <p14:creationId xmlns:p14="http://schemas.microsoft.com/office/powerpoint/2010/main" val="405811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1E15F548-9F13-CA0B-CD77-80283649C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9DB15843-2674-4086-5525-AFA73E12C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97D3-C234-38C6-12E5-90AC7D8FFED8}"/>
              </a:ext>
            </a:extLst>
          </p:cNvPr>
          <p:cNvSpPr txBox="1">
            <a:spLocks/>
          </p:cNvSpPr>
          <p:nvPr/>
        </p:nvSpPr>
        <p:spPr>
          <a:xfrm>
            <a:off x="438705" y="63556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Error Handling in Java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67BD97-C967-2B91-CF31-5CCE42059419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IN" dirty="0"/>
              <a:t>Try-Catch Block Example:</a:t>
            </a:r>
          </a:p>
          <a:p>
            <a:pPr marL="571500" lvl="1" indent="0">
              <a:buNone/>
            </a:pPr>
            <a:r>
              <a:rPr lang="en-IN" dirty="0"/>
              <a:t>try { </a:t>
            </a:r>
          </a:p>
          <a:p>
            <a:pPr marL="571500" lvl="1" indent="0">
              <a:buNone/>
            </a:pPr>
            <a:r>
              <a:rPr lang="en-IN" dirty="0"/>
              <a:t>	int result = 10 / 0; </a:t>
            </a:r>
          </a:p>
          <a:p>
            <a:pPr marL="571500" lvl="1" indent="0">
              <a:buNone/>
            </a:pPr>
            <a:r>
              <a:rPr lang="en-IN" dirty="0"/>
              <a:t>}</a:t>
            </a:r>
          </a:p>
          <a:p>
            <a:pPr marL="571500" lvl="1" indent="0">
              <a:buNone/>
            </a:pPr>
            <a:r>
              <a:rPr lang="en-IN" dirty="0"/>
              <a:t>catch (</a:t>
            </a:r>
            <a:r>
              <a:rPr lang="en-IN" dirty="0" err="1"/>
              <a:t>ArithmeticException</a:t>
            </a:r>
            <a:r>
              <a:rPr lang="en-IN" dirty="0"/>
              <a:t> e) </a:t>
            </a:r>
          </a:p>
          <a:p>
            <a:pPr marL="571500" lvl="1" indent="0">
              <a:buNone/>
            </a:pPr>
            <a:r>
              <a:rPr lang="en-IN" dirty="0"/>
              <a:t>{ </a:t>
            </a:r>
          </a:p>
          <a:p>
            <a:pPr marL="571500" lvl="1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("Cannot divide by zero"); </a:t>
            </a:r>
          </a:p>
          <a:p>
            <a:pPr marL="571500" lvl="1" indent="0">
              <a:buNone/>
            </a:pPr>
            <a:r>
              <a:rPr lang="en-IN" dirty="0"/>
              <a:t>}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Finally Block:</a:t>
            </a:r>
          </a:p>
          <a:p>
            <a:pPr marL="571500" lvl="1" indent="0">
              <a:buNone/>
            </a:pPr>
            <a:r>
              <a:rPr lang="en-IN" dirty="0"/>
              <a:t>finally { </a:t>
            </a:r>
          </a:p>
          <a:p>
            <a:pPr marL="571500" lvl="1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("Execution completed"); </a:t>
            </a:r>
          </a:p>
          <a:p>
            <a:pPr marL="5715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6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01F70FF8-1B8A-E892-2100-B76972F35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2F4A06EE-613D-3274-BBF6-EBE0D13E9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188B87-03A2-DBD4-EAFA-928BC3F1A643}"/>
              </a:ext>
            </a:extLst>
          </p:cNvPr>
          <p:cNvSpPr txBox="1">
            <a:spLocks/>
          </p:cNvSpPr>
          <p:nvPr/>
        </p:nvSpPr>
        <p:spPr>
          <a:xfrm>
            <a:off x="737707" y="117700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Collections Framework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0D5A96-6BE5-4E3D-37CB-201A1BAA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707" y="2773581"/>
            <a:ext cx="7886700" cy="4351338"/>
          </a:xfrm>
        </p:spPr>
        <p:txBody>
          <a:bodyPr/>
          <a:lstStyle/>
          <a:p>
            <a:r>
              <a:rPr dirty="0"/>
              <a:t>Core interfaces: List, Set, Queue, Map</a:t>
            </a:r>
          </a:p>
          <a:p>
            <a:r>
              <a:rPr dirty="0"/>
              <a:t>Implementations: </a:t>
            </a:r>
            <a:r>
              <a:rPr dirty="0" err="1"/>
              <a:t>ArrayList</a:t>
            </a:r>
            <a:r>
              <a:rPr dirty="0"/>
              <a:t>, LinkedList, HashSet, HashMap</a:t>
            </a:r>
          </a:p>
        </p:txBody>
      </p:sp>
    </p:spTree>
    <p:extLst>
      <p:ext uri="{BB962C8B-B14F-4D97-AF65-F5344CB8AC3E}">
        <p14:creationId xmlns:p14="http://schemas.microsoft.com/office/powerpoint/2010/main" val="188831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dirty="0"/>
          </a:p>
        </p:txBody>
      </p:sp>
      <p:sp>
        <p:nvSpPr>
          <p:cNvPr id="136" name="Google Shape;136;p9"/>
          <p:cNvSpPr txBox="1"/>
          <p:nvPr/>
        </p:nvSpPr>
        <p:spPr>
          <a:xfrm>
            <a:off x="1847634" y="2834898"/>
            <a:ext cx="7126177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/>
              <a:t>Recap of key concepts: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Conditional statements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Loops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Collections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Arrays, </a:t>
            </a:r>
            <a:r>
              <a:rPr lang="en-US" sz="1800" dirty="0" err="1"/>
              <a:t>ArrayList</a:t>
            </a:r>
            <a:r>
              <a:rPr lang="en-US" sz="1800" dirty="0"/>
              <a:t>, Map, Set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382218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Guidelines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85484" y="1665702"/>
            <a:ext cx="564542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be more interactive in Live Session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discipline for smooth conductance of the interactive live session.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your Name, UID and Program name on chat to mark your attendance. 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 your questions only after completion of session and do not intervene in between.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posting irrelevant questions. Also, don’t start any personal conversation.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 with faculty should be constructive, and no disruptive comment is appreciated.</a:t>
            </a:r>
            <a:endParaRPr dirty="0"/>
          </a:p>
          <a:p>
            <a:pPr marL="300559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issues, please contact our academic support service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 +917973618978 or post your queries on olacademicsupport@cuidol.in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33622" y="2726537"/>
            <a:ext cx="5939162" cy="21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Conditional statements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Loops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Collections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Arrays, </a:t>
            </a:r>
            <a:r>
              <a:rPr lang="en-US" sz="1800" dirty="0" err="1"/>
              <a:t>ArrayList</a:t>
            </a:r>
            <a:r>
              <a:rPr lang="en-US" sz="1800" dirty="0"/>
              <a:t>, Map, Set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Exception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58E435FF-70DF-E9C8-B1BC-5AD861F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4DC07C21-F50C-1FA6-0FE1-03B502467343}"/>
              </a:ext>
            </a:extLst>
          </p:cNvPr>
          <p:cNvSpPr txBox="1"/>
          <p:nvPr/>
        </p:nvSpPr>
        <p:spPr>
          <a:xfrm>
            <a:off x="755776" y="905995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r>
              <a:rPr lang="en-IN" sz="8000" b="1" dirty="0"/>
              <a:t>Java</a:t>
            </a:r>
            <a:r>
              <a:rPr lang="en-IN" sz="9600" b="1" dirty="0"/>
              <a:t> </a:t>
            </a:r>
            <a:r>
              <a:rPr lang="en-IN" sz="8000" b="1" dirty="0"/>
              <a:t>Programming</a:t>
            </a:r>
            <a:endParaRPr lang="en-US" sz="6000" b="1" dirty="0"/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2EE48B58-C857-C976-B92B-5D63A2CE7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CA032613-7FB5-1FB6-7734-BFDC3916F9C4}"/>
              </a:ext>
            </a:extLst>
          </p:cNvPr>
          <p:cNvSpPr txBox="1"/>
          <p:nvPr/>
        </p:nvSpPr>
        <p:spPr>
          <a:xfrm>
            <a:off x="820546" y="1477343"/>
            <a:ext cx="10383127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/>
              <a:t>Scope: Conditional Statements, Loops, Arrays, Collections, and Error Handling</a:t>
            </a:r>
          </a:p>
          <a:p>
            <a:r>
              <a:rPr lang="en-US" sz="1800" dirty="0"/>
              <a:t>Objective: Understanding core Java constructs for effective programming</a:t>
            </a:r>
          </a:p>
          <a:p>
            <a:endParaRPr lang="en-US" sz="1800" dirty="0"/>
          </a:p>
          <a:p>
            <a:r>
              <a:rPr lang="en-IN" sz="1800" dirty="0"/>
              <a:t>if Statement:</a:t>
            </a:r>
          </a:p>
          <a:p>
            <a:r>
              <a:rPr lang="en-IN" sz="1800" dirty="0"/>
              <a:t>if (x &gt; 0) { </a:t>
            </a:r>
            <a:r>
              <a:rPr lang="en-IN" sz="1800" dirty="0" err="1"/>
              <a:t>System.out.println</a:t>
            </a:r>
            <a:r>
              <a:rPr lang="en-IN" sz="1800" dirty="0"/>
              <a:t>("Positive number"); }</a:t>
            </a:r>
          </a:p>
          <a:p>
            <a:endParaRPr lang="en-IN" sz="1800" dirty="0"/>
          </a:p>
          <a:p>
            <a:r>
              <a:rPr lang="en-IN" sz="1800" dirty="0"/>
              <a:t>if-else Statement:</a:t>
            </a:r>
          </a:p>
          <a:p>
            <a:r>
              <a:rPr lang="en-IN" sz="1800" dirty="0"/>
              <a:t>if (x &gt; 0) { </a:t>
            </a:r>
            <a:r>
              <a:rPr lang="en-IN" sz="1800" dirty="0" err="1"/>
              <a:t>System.out.println</a:t>
            </a:r>
            <a:r>
              <a:rPr lang="en-IN" sz="1800" dirty="0"/>
              <a:t>("Positive"); </a:t>
            </a:r>
          </a:p>
          <a:p>
            <a:r>
              <a:rPr lang="en-IN" sz="1800" dirty="0"/>
              <a:t>} </a:t>
            </a:r>
          </a:p>
          <a:p>
            <a:r>
              <a:rPr lang="en-IN" sz="1800" dirty="0"/>
              <a:t>Else</a:t>
            </a:r>
          </a:p>
          <a:p>
            <a:r>
              <a:rPr lang="en-IN" sz="1800" dirty="0"/>
              <a:t> { </a:t>
            </a:r>
          </a:p>
          <a:p>
            <a:r>
              <a:rPr lang="en-IN" sz="1800" dirty="0" err="1"/>
              <a:t>System.out.println</a:t>
            </a:r>
            <a:r>
              <a:rPr lang="en-IN" sz="1800" dirty="0"/>
              <a:t>("Negative"); }</a:t>
            </a:r>
          </a:p>
          <a:p>
            <a:endParaRPr lang="en-IN" sz="1800" dirty="0"/>
          </a:p>
          <a:p>
            <a:r>
              <a:rPr lang="en-IN" sz="1800" dirty="0"/>
              <a:t>switch Statement:</a:t>
            </a:r>
          </a:p>
          <a:p>
            <a:r>
              <a:rPr lang="en-IN" sz="1800" dirty="0"/>
              <a:t>switch (day) { </a:t>
            </a:r>
          </a:p>
          <a:p>
            <a:r>
              <a:rPr lang="en-IN" sz="1800" dirty="0"/>
              <a:t>case ‘+’: </a:t>
            </a:r>
            <a:r>
              <a:rPr lang="en-IN" sz="1800" dirty="0" err="1"/>
              <a:t>System.out.println</a:t>
            </a:r>
            <a:r>
              <a:rPr lang="en-IN" sz="1800" dirty="0"/>
              <a:t>("Monday"); </a:t>
            </a:r>
          </a:p>
          <a:p>
            <a:r>
              <a:rPr lang="en-IN" sz="1800" dirty="0"/>
              <a:t>break; </a:t>
            </a:r>
          </a:p>
          <a:p>
            <a:r>
              <a:rPr lang="en-IN" sz="1800" dirty="0"/>
              <a:t>Case ‘–’: </a:t>
            </a:r>
          </a:p>
          <a:p>
            <a:r>
              <a:rPr lang="en-IN" sz="1800" dirty="0"/>
              <a:t>default: </a:t>
            </a:r>
            <a:r>
              <a:rPr lang="en-IN" sz="1800" dirty="0" err="1"/>
              <a:t>System.out.println</a:t>
            </a:r>
            <a:r>
              <a:rPr lang="en-IN" sz="1800" dirty="0"/>
              <a:t>(“Bhai </a:t>
            </a:r>
            <a:r>
              <a:rPr lang="en-IN" sz="1800" dirty="0" err="1"/>
              <a:t>aisa</a:t>
            </a:r>
            <a:r>
              <a:rPr lang="en-IN" sz="1800" dirty="0"/>
              <a:t> </a:t>
            </a:r>
            <a:r>
              <a:rPr lang="en-IN" sz="1800" dirty="0" err="1"/>
              <a:t>koin</a:t>
            </a:r>
            <a:r>
              <a:rPr lang="en-IN" sz="1800" dirty="0"/>
              <a:t> din hi </a:t>
            </a:r>
            <a:r>
              <a:rPr lang="en-IN" sz="1800" dirty="0" err="1"/>
              <a:t>nh</a:t>
            </a:r>
            <a:r>
              <a:rPr lang="en-IN" sz="1800" dirty="0"/>
              <a:t> </a:t>
            </a:r>
            <a:r>
              <a:rPr lang="en-IN" sz="1800" dirty="0" err="1"/>
              <a:t>hota</a:t>
            </a:r>
            <a:r>
              <a:rPr lang="en-IN" sz="1800" dirty="0"/>
              <a:t>"); 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7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A6FEDF7A-FF7D-71C5-9584-8485DD830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4B2BFDB4-5907-6ED0-B2C6-58E6C92DB411}"/>
              </a:ext>
            </a:extLst>
          </p:cNvPr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79145A3E-7726-AEE7-23D5-F83C8F72C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80D5-9563-9294-26E3-F45EA960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114" y="1691401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dirty="0"/>
              <a:t>for Loop:</a:t>
            </a:r>
          </a:p>
          <a:p>
            <a:pPr marL="571500" lvl="1" indent="0">
              <a:buNone/>
            </a:pPr>
            <a:r>
              <a:rPr lang="en-IN" dirty="0"/>
              <a:t>	</a:t>
            </a:r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5; </a:t>
            </a:r>
            <a:r>
              <a:rPr dirty="0" err="1"/>
              <a:t>i</a:t>
            </a:r>
            <a:r>
              <a:rPr dirty="0"/>
              <a:t>++) {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i</a:t>
            </a:r>
            <a:r>
              <a:rPr dirty="0"/>
              <a:t>); }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while Loop:</a:t>
            </a:r>
          </a:p>
          <a:p>
            <a:pPr marL="571500" lvl="1" indent="0">
              <a:buNone/>
            </a:pPr>
            <a:r>
              <a:rPr dirty="0"/>
              <a:t>int </a:t>
            </a:r>
            <a:r>
              <a:rPr dirty="0" err="1"/>
              <a:t>i</a:t>
            </a:r>
            <a:r>
              <a:rPr dirty="0"/>
              <a:t> = 0;</a:t>
            </a:r>
          </a:p>
          <a:p>
            <a:pPr marL="571500" lvl="1" indent="0">
              <a:buNone/>
            </a:pPr>
            <a:r>
              <a:rPr dirty="0"/>
              <a:t>while (</a:t>
            </a:r>
            <a:r>
              <a:rPr dirty="0" err="1"/>
              <a:t>i</a:t>
            </a:r>
            <a:r>
              <a:rPr dirty="0"/>
              <a:t> &lt; 5) {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i</a:t>
            </a:r>
            <a:r>
              <a:rPr dirty="0"/>
              <a:t>); </a:t>
            </a:r>
            <a:endParaRPr lang="en-IN" dirty="0"/>
          </a:p>
          <a:p>
            <a:pPr marL="571500" lvl="1" indent="0">
              <a:buNone/>
            </a:pPr>
            <a:r>
              <a:rPr lang="en-IN" dirty="0"/>
              <a:t>	</a:t>
            </a:r>
            <a:r>
              <a:rPr dirty="0" err="1"/>
              <a:t>i</a:t>
            </a:r>
            <a:r>
              <a:rPr dirty="0"/>
              <a:t>++; }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do-while Loop:</a:t>
            </a:r>
          </a:p>
          <a:p>
            <a:pPr marL="571500" lvl="1" indent="0">
              <a:buNone/>
            </a:pPr>
            <a:r>
              <a:rPr dirty="0"/>
              <a:t>int </a:t>
            </a:r>
            <a:r>
              <a:rPr dirty="0" err="1"/>
              <a:t>i</a:t>
            </a:r>
            <a:r>
              <a:rPr dirty="0"/>
              <a:t> = 0;</a:t>
            </a:r>
          </a:p>
          <a:p>
            <a:pPr marL="571500" lvl="1" indent="0">
              <a:buNone/>
            </a:pPr>
            <a:r>
              <a:rPr dirty="0"/>
              <a:t>do {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i</a:t>
            </a:r>
            <a:r>
              <a:rPr dirty="0"/>
              <a:t>); </a:t>
            </a:r>
            <a:r>
              <a:rPr dirty="0" err="1"/>
              <a:t>i</a:t>
            </a:r>
            <a:r>
              <a:rPr dirty="0"/>
              <a:t>++; </a:t>
            </a:r>
            <a:endParaRPr lang="en-IN" dirty="0"/>
          </a:p>
          <a:p>
            <a:pPr marL="571500" lvl="1" indent="0">
              <a:buNone/>
            </a:pPr>
            <a:r>
              <a:rPr dirty="0"/>
              <a:t>} while (</a:t>
            </a:r>
            <a:r>
              <a:rPr dirty="0" err="1"/>
              <a:t>i</a:t>
            </a:r>
            <a:r>
              <a:rPr dirty="0"/>
              <a:t> &lt; 5);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A792E-3869-FCCE-FE5D-0E65AB77AC16}"/>
              </a:ext>
            </a:extLst>
          </p:cNvPr>
          <p:cNvSpPr txBox="1">
            <a:spLocks/>
          </p:cNvSpPr>
          <p:nvPr/>
        </p:nvSpPr>
        <p:spPr>
          <a:xfrm>
            <a:off x="678984" y="56164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Loops 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18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72668BD5-1856-A632-4537-38C6A49E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37FDB4FF-F7FC-5172-50C2-DAAC2C73D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CBEC-3BA2-A17A-7C0F-F84D1A7C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dirty="0"/>
              <a:t>Fixed-size data structure storing elements of the same type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Declaration &amp; Initialization:</a:t>
            </a:r>
          </a:p>
          <a:p>
            <a:pPr marL="571500" lvl="1" indent="0">
              <a:buNone/>
            </a:pPr>
            <a:r>
              <a:rPr dirty="0"/>
              <a:t>int[] numbers = {1, 2, 3, 4, 5};</a:t>
            </a:r>
            <a:endParaRPr lang="en-IN" dirty="0"/>
          </a:p>
          <a:p>
            <a:pPr marL="571500" lvl="1" indent="0">
              <a:buNone/>
            </a:pPr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int[5];</a:t>
            </a:r>
            <a:endParaRPr dirty="0"/>
          </a:p>
          <a:p>
            <a:pPr marL="114300" indent="0">
              <a:buNone/>
            </a:pPr>
            <a:r>
              <a:rPr lang="en-IN" dirty="0"/>
              <a:t> </a:t>
            </a:r>
            <a:endParaRPr dirty="0"/>
          </a:p>
          <a:p>
            <a:pPr marL="114300" indent="0">
              <a:buNone/>
            </a:pPr>
            <a:r>
              <a:rPr dirty="0"/>
              <a:t>Accessing Elements:</a:t>
            </a:r>
          </a:p>
          <a:p>
            <a:pPr marL="571500" lvl="1" indent="0">
              <a:buNone/>
            </a:pPr>
            <a:r>
              <a:rPr dirty="0" err="1"/>
              <a:t>System.out.println</a:t>
            </a:r>
            <a:r>
              <a:rPr dirty="0"/>
              <a:t>(numbers[2]);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Looping through an Array:</a:t>
            </a:r>
            <a:r>
              <a:rPr lang="en-IN" dirty="0"/>
              <a:t> (for each loop)</a:t>
            </a:r>
            <a:endParaRPr dirty="0"/>
          </a:p>
          <a:p>
            <a:pPr marL="571500" lvl="1" indent="0">
              <a:buNone/>
            </a:pPr>
            <a:r>
              <a:rPr dirty="0"/>
              <a:t>for (int num : numbers) { </a:t>
            </a:r>
            <a:r>
              <a:rPr dirty="0" err="1"/>
              <a:t>System.out.println</a:t>
            </a:r>
            <a:r>
              <a:rPr dirty="0"/>
              <a:t>(num);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3461BE-1E8D-B009-E03F-0A812AC3C343}"/>
              </a:ext>
            </a:extLst>
          </p:cNvPr>
          <p:cNvSpPr txBox="1">
            <a:spLocks/>
          </p:cNvSpPr>
          <p:nvPr/>
        </p:nvSpPr>
        <p:spPr>
          <a:xfrm>
            <a:off x="628650" y="7030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Arrays in Java</a:t>
            </a:r>
          </a:p>
        </p:txBody>
      </p:sp>
    </p:spTree>
    <p:extLst>
      <p:ext uri="{BB962C8B-B14F-4D97-AF65-F5344CB8AC3E}">
        <p14:creationId xmlns:p14="http://schemas.microsoft.com/office/powerpoint/2010/main" val="421031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47103AB2-2264-16A4-303D-763ECD63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DCB9029A-AFA7-0C58-BF81-4B4B2C7F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FD56400C-C842-1F37-82B9-7D40ADD4C893}"/>
              </a:ext>
            </a:extLst>
          </p:cNvPr>
          <p:cNvSpPr txBox="1"/>
          <p:nvPr/>
        </p:nvSpPr>
        <p:spPr>
          <a:xfrm>
            <a:off x="1798455" y="5926937"/>
            <a:ext cx="5939162" cy="52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3F32AB-6F10-DB76-A383-DFA2E995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05" y="945960"/>
            <a:ext cx="8210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 err="1"/>
              <a:t>ArrayList</a:t>
            </a:r>
            <a:r>
              <a:rPr lang="en-IN" sz="3600" dirty="0"/>
              <a:t> in Java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21DEA9-0613-3833-A395-BC8F164E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dirty="0"/>
              <a:t>Dynamic array implementation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Example:</a:t>
            </a:r>
          </a:p>
          <a:p>
            <a:pPr marL="571500" lvl="1" indent="0">
              <a:buNone/>
            </a:pPr>
            <a:r>
              <a:rPr dirty="0" err="1"/>
              <a:t>ArrayList</a:t>
            </a:r>
            <a:r>
              <a:rPr dirty="0"/>
              <a:t>&lt;String&gt; list = new </a:t>
            </a:r>
            <a:r>
              <a:rPr dirty="0" err="1"/>
              <a:t>ArrayList</a:t>
            </a:r>
            <a:r>
              <a:rPr dirty="0"/>
              <a:t>&lt;&gt;();</a:t>
            </a:r>
          </a:p>
          <a:p>
            <a:pPr marL="571500" lvl="1" indent="0">
              <a:buNone/>
            </a:pPr>
            <a:r>
              <a:rPr dirty="0" err="1"/>
              <a:t>list.add</a:t>
            </a:r>
            <a:r>
              <a:rPr dirty="0"/>
              <a:t>("Apple");</a:t>
            </a:r>
          </a:p>
          <a:p>
            <a:pPr marL="571500" lvl="1" indent="0">
              <a:buNone/>
            </a:pPr>
            <a:r>
              <a:rPr dirty="0" err="1"/>
              <a:t>list.add</a:t>
            </a:r>
            <a:r>
              <a:rPr dirty="0"/>
              <a:t>("Banana");</a:t>
            </a:r>
            <a:endParaRPr lang="en-IN" dirty="0"/>
          </a:p>
          <a:p>
            <a:pPr marL="571500" lvl="1" indent="0">
              <a:buNone/>
            </a:pPr>
            <a:r>
              <a:rPr lang="en-IN" dirty="0" err="1"/>
              <a:t>list.add</a:t>
            </a:r>
            <a:r>
              <a:rPr lang="en-IN" dirty="0"/>
              <a:t>(“Orange");</a:t>
            </a:r>
          </a:p>
          <a:p>
            <a:pPr marL="571500" lvl="1" indent="0">
              <a:buNone/>
            </a:pPr>
            <a:r>
              <a:rPr lang="en-IN" dirty="0" err="1"/>
              <a:t>List.size</a:t>
            </a:r>
            <a:r>
              <a:rPr lang="en-IN" dirty="0"/>
              <a:t>();</a:t>
            </a:r>
          </a:p>
          <a:p>
            <a:pPr marL="571500" lvl="1" indent="0">
              <a:buNone/>
            </a:pPr>
            <a:r>
              <a:rPr lang="en-IN" dirty="0" err="1"/>
              <a:t>Arr.length</a:t>
            </a:r>
            <a:r>
              <a:rPr lang="en-IN" dirty="0"/>
              <a:t>;</a:t>
            </a:r>
            <a:endParaRPr dirty="0"/>
          </a:p>
          <a:p>
            <a:pPr marL="571500" lvl="1" indent="0">
              <a:buNone/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list.get</a:t>
            </a:r>
            <a:r>
              <a:rPr dirty="0"/>
              <a:t>(0));</a:t>
            </a:r>
          </a:p>
        </p:txBody>
      </p:sp>
    </p:spTree>
    <p:extLst>
      <p:ext uri="{BB962C8B-B14F-4D97-AF65-F5344CB8AC3E}">
        <p14:creationId xmlns:p14="http://schemas.microsoft.com/office/powerpoint/2010/main" val="15746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A82A3547-EC47-46AB-EB16-D38F8EC3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9BE016D5-A7D1-371B-F141-FBBD2B7A7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A9FE-F19B-C456-EBD8-C74CD995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298" y="1875959"/>
            <a:ext cx="7886700" cy="43513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dirty="0"/>
              <a:t>Key-Value Pair Storage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Example:</a:t>
            </a:r>
          </a:p>
          <a:p>
            <a:pPr marL="571500" lvl="1" indent="0">
              <a:buNone/>
            </a:pPr>
            <a:r>
              <a:rPr dirty="0"/>
              <a:t>HashMap&lt;String, Integer&gt; map = new HashMap&lt;&gt;();</a:t>
            </a:r>
          </a:p>
          <a:p>
            <a:pPr marL="571500" lvl="1" indent="0">
              <a:buNone/>
            </a:pPr>
            <a:r>
              <a:rPr dirty="0" err="1"/>
              <a:t>map.put</a:t>
            </a:r>
            <a:r>
              <a:rPr dirty="0"/>
              <a:t>("Alice", 25);</a:t>
            </a:r>
          </a:p>
          <a:p>
            <a:pPr marL="571500" lvl="1" indent="0">
              <a:buNone/>
            </a:pP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map.get</a:t>
            </a:r>
            <a:r>
              <a:rPr dirty="0"/>
              <a:t>("Alice"));</a:t>
            </a:r>
            <a:endParaRPr lang="en-IN" dirty="0"/>
          </a:p>
          <a:p>
            <a:pPr marL="571500" lvl="1" indent="0">
              <a:buNone/>
            </a:pPr>
            <a:endParaRPr lang="en-IN" dirty="0"/>
          </a:p>
          <a:p>
            <a:pPr marL="571500" lvl="1" indent="0">
              <a:buNone/>
            </a:pPr>
            <a:r>
              <a:rPr lang="en-IN" dirty="0"/>
              <a:t>C++</a:t>
            </a:r>
          </a:p>
          <a:p>
            <a:pPr marL="571500" lvl="1" indent="0">
              <a:buNone/>
            </a:pPr>
            <a:r>
              <a:rPr lang="en-IN" dirty="0"/>
              <a:t>Ordered   // map</a:t>
            </a:r>
          </a:p>
          <a:p>
            <a:pPr marL="571500" lvl="1" indent="0">
              <a:buNone/>
            </a:pPr>
            <a:r>
              <a:rPr lang="en-IN" dirty="0"/>
              <a:t>Unordered // </a:t>
            </a:r>
            <a:r>
              <a:rPr lang="en-IN" dirty="0" err="1"/>
              <a:t>hashmap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436F7B-2D8F-410A-127A-B35701D8A6FF}"/>
              </a:ext>
            </a:extLst>
          </p:cNvPr>
          <p:cNvSpPr txBox="1">
            <a:spLocks/>
          </p:cNvSpPr>
          <p:nvPr/>
        </p:nvSpPr>
        <p:spPr>
          <a:xfrm>
            <a:off x="438705" y="90599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Maps in Java (HashMap Example)</a:t>
            </a:r>
          </a:p>
        </p:txBody>
      </p:sp>
    </p:spTree>
    <p:extLst>
      <p:ext uri="{BB962C8B-B14F-4D97-AF65-F5344CB8AC3E}">
        <p14:creationId xmlns:p14="http://schemas.microsoft.com/office/powerpoint/2010/main" val="8797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92074-8D40-16C4-EDA2-68EA223EF8A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Sets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009E-E899-D76E-04DF-27683A56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114300" indent="0">
              <a:buNone/>
            </a:pPr>
            <a:r>
              <a:rPr dirty="0"/>
              <a:t>No Duplicate Values Allowed</a:t>
            </a:r>
          </a:p>
          <a:p>
            <a:pPr marL="114300" indent="0">
              <a:buNone/>
            </a:pPr>
            <a:endParaRPr dirty="0"/>
          </a:p>
          <a:p>
            <a:pPr marL="114300" indent="0">
              <a:buNone/>
            </a:pPr>
            <a:r>
              <a:rPr dirty="0"/>
              <a:t>Example:</a:t>
            </a:r>
          </a:p>
          <a:p>
            <a:pPr marL="571500" lvl="1" indent="0">
              <a:buNone/>
            </a:pPr>
            <a:r>
              <a:rPr dirty="0"/>
              <a:t>HashSet&lt;Integer&gt; set = new HashSet&lt;&gt;();</a:t>
            </a:r>
          </a:p>
          <a:p>
            <a:pPr marL="571500" lvl="1" indent="0">
              <a:buNone/>
            </a:pPr>
            <a:r>
              <a:rPr dirty="0" err="1"/>
              <a:t>set.add</a:t>
            </a:r>
            <a:r>
              <a:rPr dirty="0"/>
              <a:t>(10);</a:t>
            </a:r>
          </a:p>
          <a:p>
            <a:pPr marL="571500" lvl="1" indent="0">
              <a:buNone/>
            </a:pPr>
            <a:r>
              <a:rPr dirty="0" err="1"/>
              <a:t>set.add</a:t>
            </a:r>
            <a:r>
              <a:rPr dirty="0"/>
              <a:t>(20);</a:t>
            </a:r>
          </a:p>
          <a:p>
            <a:pPr marL="571500" lvl="1" indent="0">
              <a:buNone/>
            </a:pPr>
            <a:r>
              <a:rPr dirty="0" err="1"/>
              <a:t>set.add</a:t>
            </a:r>
            <a:r>
              <a:rPr dirty="0"/>
              <a:t>(10); // Duplicate ignored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722</Words>
  <Application>Microsoft Office PowerPoint</Application>
  <PresentationFormat>Widescreen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</vt:lpstr>
      <vt:lpstr>Calibri</vt:lpstr>
      <vt:lpstr>Office Theme</vt:lpstr>
      <vt:lpstr>PowerPoint Presentation</vt:lpstr>
      <vt:lpstr>Guidelines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Learning Objectives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K Ashish</cp:lastModifiedBy>
  <cp:revision>2</cp:revision>
  <dcterms:created xsi:type="dcterms:W3CDTF">2024-09-27T05:18:16Z</dcterms:created>
  <dcterms:modified xsi:type="dcterms:W3CDTF">2025-03-02T11:01:24Z</dcterms:modified>
</cp:coreProperties>
</file>