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8" r:id="rId7"/>
    <p:sldId id="260" r:id="rId8"/>
    <p:sldId id="267" r:id="rId9"/>
    <p:sldId id="262" r:id="rId10"/>
    <p:sldId id="269" r:id="rId11"/>
    <p:sldId id="264" r:id="rId12"/>
    <p:sldId id="26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X9rj1MKKLUNXdI7iQgjgzxS1L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DD72A440-1F20-FCE7-3388-8285F4033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>
            <a:extLst>
              <a:ext uri="{FF2B5EF4-FFF2-40B4-BE49-F238E27FC236}">
                <a16:creationId xmlns:a16="http://schemas.microsoft.com/office/drawing/2014/main" id="{45B7F77E-326B-EB97-5320-C13939DD8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>
            <a:extLst>
              <a:ext uri="{FF2B5EF4-FFF2-40B4-BE49-F238E27FC236}">
                <a16:creationId xmlns:a16="http://schemas.microsoft.com/office/drawing/2014/main" id="{9AEBE96C-4CF1-D96F-2DAC-ECBC5F308A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5964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0EF91DB3-6764-7045-55BE-6F60171F5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>
            <a:extLst>
              <a:ext uri="{FF2B5EF4-FFF2-40B4-BE49-F238E27FC236}">
                <a16:creationId xmlns:a16="http://schemas.microsoft.com/office/drawing/2014/main" id="{DD93523E-9E2B-BD1C-A722-B9DD1A24F2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EA26AE77-D1B6-8D99-26C6-67C5FF5105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72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E65E5FE6-5F24-E699-A772-22798334B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5A18511B-7739-2D7C-C04A-A04434D6A9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>
            <a:extLst>
              <a:ext uri="{FF2B5EF4-FFF2-40B4-BE49-F238E27FC236}">
                <a16:creationId xmlns:a16="http://schemas.microsoft.com/office/drawing/2014/main" id="{DB561FD1-240D-21CC-3D1C-6EA0D3C173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443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h.libretexts.org/Courses/Angelo_State_University/Finite_Mathematics/07:_Systems_of_Inequalities_and_Linear_Programming/7.05:_Minimization_By_The_Simplex_Metho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6264" y="2599003"/>
            <a:ext cx="25967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Session Name: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416264" y="2999113"/>
            <a:ext cx="5504851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Fundamental Concepts of Optimization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Delivered By:</a:t>
            </a:r>
            <a:r>
              <a:rPr lang="en-US" sz="2000" b="1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Mr. Ritwik Sinha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C6D1D121-2F2D-B836-8850-F4CD25FE1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>
            <a:extLst>
              <a:ext uri="{FF2B5EF4-FFF2-40B4-BE49-F238E27FC236}">
                <a16:creationId xmlns:a16="http://schemas.microsoft.com/office/drawing/2014/main" id="{1A08959A-BB46-631F-5C40-2CF8D73C45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Academic Poll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23" name="Google Shape;123;p7">
            <a:extLst>
              <a:ext uri="{FF2B5EF4-FFF2-40B4-BE49-F238E27FC236}">
                <a16:creationId xmlns:a16="http://schemas.microsoft.com/office/drawing/2014/main" id="{ACF0C829-3F0B-DA4E-4BA0-23C8B2EC8612}"/>
              </a:ext>
            </a:extLst>
          </p:cNvPr>
          <p:cNvSpPr txBox="1"/>
          <p:nvPr/>
        </p:nvSpPr>
        <p:spPr>
          <a:xfrm>
            <a:off x="882218" y="1286940"/>
            <a:ext cx="10427563" cy="472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Which of the following is an example of a convex optimization problem?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b="1" dirty="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A problem where the objective function is quadratic, and the constraints are linear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problem where the objective function is non-linear, and the constraints are quadratic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problem with a non-convex objective function and linear constraints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problem where both the objective function and constraints are non-convex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IN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14556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Session Summary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1218460" y="2305520"/>
            <a:ext cx="61477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this session, we have discussed about:</a:t>
            </a:r>
            <a:endParaRPr/>
          </a:p>
        </p:txBody>
      </p:sp>
      <p:sp>
        <p:nvSpPr>
          <p:cNvPr id="136" name="Google Shape;136;p9"/>
          <p:cNvSpPr txBox="1"/>
          <p:nvPr/>
        </p:nvSpPr>
        <p:spPr>
          <a:xfrm>
            <a:off x="1218460" y="2952344"/>
            <a:ext cx="712617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Introduction to Optimization</a:t>
            </a: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Principles of Optimization</a:t>
            </a: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Objective Functions, Decision Variables and Constraints</a:t>
            </a: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Feasible Region and Optimization Algorithm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/>
        </p:nvSpPr>
        <p:spPr>
          <a:xfrm>
            <a:off x="644026" y="4808985"/>
            <a:ext cx="5771764" cy="87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Happy Learning!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585484" y="845930"/>
            <a:ext cx="3822189" cy="50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venir"/>
              <a:buNone/>
            </a:pPr>
            <a:r>
              <a:rPr lang="en-US" sz="4000" b="1" dirty="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Optimization</a:t>
            </a:r>
            <a:endParaRPr dirty="0"/>
          </a:p>
        </p:txBody>
      </p:sp>
      <p:sp>
        <p:nvSpPr>
          <p:cNvPr id="91" name="Google Shape;91;p2"/>
          <p:cNvSpPr txBox="1"/>
          <p:nvPr/>
        </p:nvSpPr>
        <p:spPr>
          <a:xfrm>
            <a:off x="585484" y="1665702"/>
            <a:ext cx="5645426" cy="467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Finding out the best possible solution to a problem, provided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Constraints are nothing but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CONDITIONS.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components of Optimization are:-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Function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Variables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Feasible Region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 Algorithm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864833" y="2134159"/>
            <a:ext cx="8074981" cy="57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the end of this session, you will be able to: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958788" y="2705507"/>
            <a:ext cx="5939162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Define the overview of optimization process.</a:t>
            </a:r>
            <a:endParaRPr dirty="0"/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sym typeface="Avenir"/>
              </a:rPr>
              <a:t>Discuss the fundamental concepts of optimization.</a:t>
            </a:r>
            <a:endParaRPr dirty="0"/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sym typeface="Avenir"/>
              </a:rPr>
              <a:t>Understand the principles of optimization.</a:t>
            </a:r>
            <a:endParaRPr dirty="0"/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sym typeface="Avenir"/>
              </a:rPr>
              <a:t>Define the objective functions and decision variables.</a:t>
            </a:r>
            <a:endParaRPr dirty="0"/>
          </a:p>
          <a:p>
            <a:pPr marL="380990" marR="0" lvl="0" indent="-2666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Optimization</a:t>
            </a:r>
            <a:endParaRPr sz="2800" b="1" dirty="0">
              <a:solidFill>
                <a:srgbClr val="D9212B"/>
              </a:solidFill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909221" y="1319597"/>
            <a:ext cx="10427563" cy="472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What is Optimization function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:- Process of finding the best input values for a given function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Goal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:- Maximize or Minimize the given function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Application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:- For </a:t>
            </a: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MAXIMIZING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profit and </a:t>
            </a: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MINIMIZING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costs, utilizing </a:t>
            </a: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Machine Learning algorithm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to minimize error or maximize accuracy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Principles of Optimization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:-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Define a </a:t>
            </a:r>
            <a:r>
              <a:rPr lang="en-US" sz="2000" b="1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CLEAR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objective function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Consider </a:t>
            </a:r>
            <a:r>
              <a:rPr lang="en-US" sz="2000" b="1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CONSTRAINTS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accordingly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Utilize </a:t>
            </a:r>
            <a:r>
              <a:rPr lang="en-US" sz="2000" b="1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OPTIMALITY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whenever required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Balance </a:t>
            </a:r>
            <a:r>
              <a:rPr lang="en-US" sz="2000" b="1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TRADE-OFFS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in multi-objective problems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Ensure </a:t>
            </a:r>
            <a:r>
              <a:rPr lang="en-US" sz="2000" b="1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EFFICIENCY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and </a:t>
            </a:r>
            <a:r>
              <a:rPr lang="en-US" sz="2000" b="1" u="sng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ROBUSTNESS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in mathematical computations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Case Study / Business Application</a:t>
            </a:r>
            <a:endParaRPr sz="2800" b="1">
              <a:solidFill>
                <a:srgbClr val="D9212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Google Shape;129;p8"/>
              <p:cNvSpPr txBox="1"/>
              <p:nvPr/>
            </p:nvSpPr>
            <p:spPr>
              <a:xfrm>
                <a:off x="909221" y="1319597"/>
                <a:ext cx="10427563" cy="47260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77500" lnSpcReduction="20000"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1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Profit Optimization</a:t>
                </a: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				Maximize 𝑓(𝑥)= </a:t>
                </a: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5</m:t>
                    </m:r>
                    <m:r>
                      <a:rPr lang="en-US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0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</m:ctrlPr>
                      </m:sSubPr>
                      <m:e>
                        <m:r>
                          <a:rPr lang="it-IT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𝑥</m:t>
                        </m:r>
                      </m:e>
                      <m:sub>
                        <m:r>
                          <a:rPr lang="it-IT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1</m:t>
                        </m:r>
                      </m:sub>
                    </m:sSub>
                    <m:r>
                      <a:rPr lang="it-IT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30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</m:ctrlPr>
                      </m:sSubPr>
                      <m:e>
                        <m:r>
                          <a:rPr lang="it-IT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𝑥</m:t>
                        </m:r>
                      </m:e>
                      <m:sub>
                        <m:r>
                          <a:rPr lang="it-IT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 (</a:t>
                </a:r>
                <a:r>
                  <a:rPr lang="en-US" sz="2000" b="1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Objective Function)</a:t>
                </a: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where:</a:t>
                </a: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𝑥1​  = number of Product A sold </a:t>
                </a:r>
                <a:r>
                  <a:rPr lang="en-US" sz="2000" b="1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(Decision Variable)</a:t>
                </a: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𝑥2  = number of Product B sold </a:t>
                </a:r>
                <a:r>
                  <a:rPr lang="en-US" sz="2000" b="1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(Decision Variable)</a:t>
                </a: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(50 and 30 are profits per unit sold)</a:t>
                </a: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1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Cost Optimization</a:t>
                </a: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				</a:t>
                </a:r>
                <a:r>
                  <a:rPr lang="it-IT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Minimize f(x)= </a:t>
                </a: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5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</m:ctrlPr>
                      </m:sSubPr>
                      <m:e>
                        <m:r>
                          <a:rPr lang="it-IT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𝑥</m:t>
                        </m:r>
                      </m:e>
                      <m:sub>
                        <m:r>
                          <a:rPr lang="it-IT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1</m:t>
                        </m:r>
                      </m:sub>
                    </m:sSub>
                    <m:r>
                      <a:rPr lang="it-IT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+7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</m:ctrlPr>
                      </m:sSubPr>
                      <m:e>
                        <m:r>
                          <a:rPr lang="it-IT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𝑥</m:t>
                        </m:r>
                      </m:e>
                      <m:sub>
                        <m:r>
                          <a:rPr lang="it-IT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​</a:t>
                </a: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it-IT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where:</a:t>
                </a: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𝑥1​  = units of raw material A used</a:t>
                </a: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𝑥2  = units of raw material B used</a:t>
                </a: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(5 and 7 are costs per unit sold of material)</a:t>
                </a: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Suppose, we have limited raw materials, combining x1 and x2 should not exceed 100 units, that is,</a:t>
                </a: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				</a:t>
                </a:r>
                <a:r>
                  <a:rPr lang="it-IT" sz="2000" dirty="0">
                    <a:solidFill>
                      <a:schemeClr val="dk1"/>
                    </a:solidFill>
                    <a:sym typeface="Aveni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</m:ctrlPr>
                      </m:sSubPr>
                      <m:e>
                        <m:r>
                          <a:rPr lang="it-IT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𝑥</m:t>
                        </m:r>
                      </m:e>
                      <m:sub>
                        <m:r>
                          <a:rPr lang="it-IT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1</m:t>
                        </m:r>
                      </m:sub>
                    </m:sSub>
                    <m:r>
                      <a:rPr lang="it-IT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+</m:t>
                    </m:r>
                    <m:sSub>
                      <m:sSubPr>
                        <m:ctrlPr>
                          <a:rPr lang="it-IT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</m:ctrlPr>
                      </m:sSubPr>
                      <m:e>
                        <m:r>
                          <a:rPr lang="it-IT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𝑥</m:t>
                        </m:r>
                      </m:e>
                      <m:sub>
                        <m:r>
                          <a:rPr lang="it-IT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venir"/>
                      </a:rPr>
                      <m:t>≤</m:t>
                    </m:r>
                    <m:r>
                      <a:rPr lang="en-US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venir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 </a:t>
                </a:r>
                <a:r>
                  <a:rPr lang="en-US" sz="2000" b="1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(Constraint)</a:t>
                </a: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b="1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Loss Function Minimization</a:t>
                </a: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				Minimize 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Avenir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venir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venir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venir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venir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venir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venir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venir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 smtClean="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venir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venir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Avenir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This Loss Function is also known as Mean Squared Error (MSE), </a:t>
                </a: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lang="en-US" sz="2000" i="1" dirty="0">
                  <a:solidFill>
                    <a:schemeClr val="dk1"/>
                  </a:solidFill>
                  <a:latin typeface="Avenir"/>
                  <a:sym typeface="Avenir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venir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venir"/>
                            </a:rPr>
                            <m:t>𝑦</m:t>
                          </m:r>
                        </m:e>
                        <m:sub>
                          <m:r>
                            <a:rPr lang="en-US" sz="20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venir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𝑡h𝑒</m:t>
                      </m:r>
                      <m:r>
                        <a:rPr lang="en-US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𝑎𝑐𝑡𝑢𝑎𝑙</m:t>
                      </m:r>
                      <m:r>
                        <a:rPr lang="en-US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𝑣𝑎𝑙𝑢𝑒</m:t>
                      </m:r>
                      <m:r>
                        <a:rPr lang="en-US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𝑎𝑛𝑑</m:t>
                      </m:r>
                      <m:r>
                        <a:rPr lang="en-US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 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venir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venir"/>
                                </a:rPr>
                              </m:ctrlPr>
                            </m:accPr>
                            <m:e>
                              <m:r>
                                <a:rPr lang="en-US" sz="20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venir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venir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𝑡h𝑒</m:t>
                      </m:r>
                      <m:r>
                        <a:rPr lang="en-US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𝑝𝑟𝑒𝑑𝑖𝑐𝑡𝑒𝑑</m:t>
                      </m:r>
                      <m:r>
                        <a:rPr lang="en-US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𝑣𝑎𝑙𝑢𝑒</m:t>
                      </m:r>
                      <m:r>
                        <a:rPr lang="en-US" sz="2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.</m:t>
                      </m:r>
                    </m:oMath>
                  </m:oMathPara>
                </a14:m>
                <a:endParaRPr lang="en-US" sz="2000" b="0" dirty="0">
                  <a:solidFill>
                    <a:schemeClr val="dk1"/>
                  </a:solidFill>
                  <a:latin typeface="Avenir"/>
                  <a:sym typeface="Avenir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mc:Choice>
        <mc:Fallback xmlns="">
          <p:sp>
            <p:nvSpPr>
              <p:cNvPr id="129" name="Google Shape;129;p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21" y="1319597"/>
                <a:ext cx="10427563" cy="4726096"/>
              </a:xfrm>
              <a:prstGeom prst="rect">
                <a:avLst/>
              </a:prstGeom>
              <a:blipFill>
                <a:blip r:embed="rId4"/>
                <a:stretch>
                  <a:fillRect l="-292" t="-16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5283DB2-579E-7A90-D221-198AE10C3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305D99F3-C355-AE9E-53D1-026AB3AB0B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Feasible Region and Optimization Algorithm</a:t>
            </a:r>
            <a:endParaRPr sz="2800" b="1" dirty="0">
              <a:solidFill>
                <a:srgbClr val="D9212B"/>
              </a:solidFill>
            </a:endParaRPr>
          </a:p>
        </p:txBody>
      </p:sp>
      <p:sp>
        <p:nvSpPr>
          <p:cNvPr id="98" name="Google Shape;98;p3">
            <a:extLst>
              <a:ext uri="{FF2B5EF4-FFF2-40B4-BE49-F238E27FC236}">
                <a16:creationId xmlns:a16="http://schemas.microsoft.com/office/drawing/2014/main" id="{E3971365-109D-88B3-714F-79C28CA7FC5E}"/>
              </a:ext>
            </a:extLst>
          </p:cNvPr>
          <p:cNvSpPr txBox="1"/>
          <p:nvPr/>
        </p:nvSpPr>
        <p:spPr>
          <a:xfrm>
            <a:off x="773731" y="1246821"/>
            <a:ext cx="10852212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Feasible Region</a:t>
            </a: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This is a common region determined by all the constraints including all the problem’s constraints.</a:t>
            </a: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Optimization Algorithm</a:t>
            </a: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This is a mathematical method used to find the best solution.</a:t>
            </a: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instance, some of the optimization algorithms are </a:t>
            </a:r>
            <a:r>
              <a:rPr lang="en-US" sz="18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Gradient Descent, Simplex Method, Adaptive Moment Estimation, Lagrange Multipliers</a:t>
            </a:r>
            <a:endParaRPr lang="en-US"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US"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40DF36-B285-6560-4089-512D50E8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48200" y="2316247"/>
            <a:ext cx="3182711" cy="222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5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Academic Poll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882218" y="1374025"/>
            <a:ext cx="10427563" cy="472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Which of the following statements about optimization is correct?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 optimization problem always has a unique solution.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Optimization involves finding the best possible solution within given constraints.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Only maximization problems are considered in optimization.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feasible region contains only one possible solution.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25AEB655-5747-0742-B18A-A8A25DDCC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>
            <a:extLst>
              <a:ext uri="{FF2B5EF4-FFF2-40B4-BE49-F238E27FC236}">
                <a16:creationId xmlns:a16="http://schemas.microsoft.com/office/drawing/2014/main" id="{69B2E9BD-6D12-253E-DC5C-01E0249AAB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Academic Poll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11" name="Google Shape;111;p5">
            <a:extLst>
              <a:ext uri="{FF2B5EF4-FFF2-40B4-BE49-F238E27FC236}">
                <a16:creationId xmlns:a16="http://schemas.microsoft.com/office/drawing/2014/main" id="{3DA7833F-2018-BDFF-1F2A-5E37BE9F394B}"/>
              </a:ext>
            </a:extLst>
          </p:cNvPr>
          <p:cNvSpPr txBox="1"/>
          <p:nvPr/>
        </p:nvSpPr>
        <p:spPr>
          <a:xfrm>
            <a:off x="882218" y="1374025"/>
            <a:ext cx="10427563" cy="472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Which of the following statements about optimization is correct?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 optimization problem always has a unique solution.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b="1" dirty="0">
                <a:solidFill>
                  <a:srgbClr val="00B050"/>
                </a:solidFill>
                <a:latin typeface="Avenir"/>
                <a:ea typeface="Avenir"/>
                <a:cs typeface="Avenir"/>
                <a:sym typeface="Avenir"/>
              </a:rPr>
              <a:t>Optimization involves finding the best possible solution within given constraints.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Only maximization problems are considered in optimization.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feasible region contains only one possible solution.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424725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Academic Poll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882218" y="1286940"/>
            <a:ext cx="10427563" cy="472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Which of the following is an example of a convex optimization problem?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problem where the objective function is quadratic, and the constraints are linear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problem where the objective function is non-linear, and the constraints are quadratic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problem with a non-convex objective function and linear constraints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UcParenR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problem where both the objective function and constraints are non-convex</a:t>
            </a:r>
            <a:endParaRPr lang="en-IN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672</Words>
  <Application>Microsoft Macintosh PowerPoint</Application>
  <PresentationFormat>Widescreen</PresentationFormat>
  <Paragraphs>149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</vt:lpstr>
      <vt:lpstr>Calibri</vt:lpstr>
      <vt:lpstr>Cambria Math</vt:lpstr>
      <vt:lpstr>Wingdings</vt:lpstr>
      <vt:lpstr>Office Theme</vt:lpstr>
      <vt:lpstr>PowerPoint Presentation</vt:lpstr>
      <vt:lpstr>Optimization</vt:lpstr>
      <vt:lpstr>Learning Objectives</vt:lpstr>
      <vt:lpstr>Optimization</vt:lpstr>
      <vt:lpstr>Case Study / Business Application</vt:lpstr>
      <vt:lpstr>Feasible Region and Optimization Algorithm</vt:lpstr>
      <vt:lpstr>Academic Poll</vt:lpstr>
      <vt:lpstr>Academic Poll</vt:lpstr>
      <vt:lpstr>Academic Poll</vt:lpstr>
      <vt:lpstr>Academic Poll</vt:lpstr>
      <vt:lpstr>Session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Yawalkar</dc:creator>
  <cp:lastModifiedBy>Puru Phuyal</cp:lastModifiedBy>
  <cp:revision>2</cp:revision>
  <dcterms:created xsi:type="dcterms:W3CDTF">2024-09-27T05:18:16Z</dcterms:created>
  <dcterms:modified xsi:type="dcterms:W3CDTF">2025-04-16T01:14:37Z</dcterms:modified>
</cp:coreProperties>
</file>