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8" r:id="rId6"/>
    <p:sldId id="270" r:id="rId7"/>
    <p:sldId id="263" r:id="rId8"/>
    <p:sldId id="271" r:id="rId9"/>
    <p:sldId id="272" r:id="rId10"/>
    <p:sldId id="273" r:id="rId11"/>
    <p:sldId id="260" r:id="rId12"/>
    <p:sldId id="267" r:id="rId13"/>
    <p:sldId id="262" r:id="rId14"/>
    <p:sldId id="269" r:id="rId15"/>
    <p:sldId id="264" r:id="rId16"/>
    <p:sldId id="265"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X9rj1MKKLUNXdI7iQgjgzxS1L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AAA56C95-97F4-DA00-7047-B4F5EC02484B}"/>
            </a:ext>
          </a:extLst>
        </p:cNvPr>
        <p:cNvGrpSpPr/>
        <p:nvPr/>
      </p:nvGrpSpPr>
      <p:grpSpPr>
        <a:xfrm>
          <a:off x="0" y="0"/>
          <a:ext cx="0" cy="0"/>
          <a:chOff x="0" y="0"/>
          <a:chExt cx="0" cy="0"/>
        </a:xfrm>
      </p:grpSpPr>
      <p:sp>
        <p:nvSpPr>
          <p:cNvPr id="125" name="Google Shape;125;p8:notes">
            <a:extLst>
              <a:ext uri="{FF2B5EF4-FFF2-40B4-BE49-F238E27FC236}">
                <a16:creationId xmlns:a16="http://schemas.microsoft.com/office/drawing/2014/main" id="{AA5B9A96-4764-E68C-C516-E2D80CFA76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a:extLst>
              <a:ext uri="{FF2B5EF4-FFF2-40B4-BE49-F238E27FC236}">
                <a16:creationId xmlns:a16="http://schemas.microsoft.com/office/drawing/2014/main" id="{7B277A66-C1F7-53A4-52D5-52F240C32D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81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65E5FE6-5F24-E699-A772-22798334B4AE}"/>
            </a:ext>
          </a:extLst>
        </p:cNvPr>
        <p:cNvGrpSpPr/>
        <p:nvPr/>
      </p:nvGrpSpPr>
      <p:grpSpPr>
        <a:xfrm>
          <a:off x="0" y="0"/>
          <a:ext cx="0" cy="0"/>
          <a:chOff x="0" y="0"/>
          <a:chExt cx="0" cy="0"/>
        </a:xfrm>
      </p:grpSpPr>
      <p:sp>
        <p:nvSpPr>
          <p:cNvPr id="107" name="Google Shape;107;p5:notes">
            <a:extLst>
              <a:ext uri="{FF2B5EF4-FFF2-40B4-BE49-F238E27FC236}">
                <a16:creationId xmlns:a16="http://schemas.microsoft.com/office/drawing/2014/main" id="{5A18511B-7739-2D7C-C04A-A04434D6A9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a:extLst>
              <a:ext uri="{FF2B5EF4-FFF2-40B4-BE49-F238E27FC236}">
                <a16:creationId xmlns:a16="http://schemas.microsoft.com/office/drawing/2014/main" id="{DB561FD1-240D-21CC-3D1C-6EA0D3C17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443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DD72A440-1F20-FCE7-3388-8285F4033373}"/>
            </a:ext>
          </a:extLst>
        </p:cNvPr>
        <p:cNvGrpSpPr/>
        <p:nvPr/>
      </p:nvGrpSpPr>
      <p:grpSpPr>
        <a:xfrm>
          <a:off x="0" y="0"/>
          <a:ext cx="0" cy="0"/>
          <a:chOff x="0" y="0"/>
          <a:chExt cx="0" cy="0"/>
        </a:xfrm>
      </p:grpSpPr>
      <p:sp>
        <p:nvSpPr>
          <p:cNvPr id="119" name="Google Shape;119;p7:notes">
            <a:extLst>
              <a:ext uri="{FF2B5EF4-FFF2-40B4-BE49-F238E27FC236}">
                <a16:creationId xmlns:a16="http://schemas.microsoft.com/office/drawing/2014/main" id="{45B7F77E-326B-EB97-5320-C13939DD8B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a:extLst>
              <a:ext uri="{FF2B5EF4-FFF2-40B4-BE49-F238E27FC236}">
                <a16:creationId xmlns:a16="http://schemas.microsoft.com/office/drawing/2014/main" id="{9AEBE96C-4CF1-D96F-2DAC-ECBC5F308A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964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0EF91DB3-6764-7045-55BE-6F60171F5EF6}"/>
            </a:ext>
          </a:extLst>
        </p:cNvPr>
        <p:cNvGrpSpPr/>
        <p:nvPr/>
      </p:nvGrpSpPr>
      <p:grpSpPr>
        <a:xfrm>
          <a:off x="0" y="0"/>
          <a:ext cx="0" cy="0"/>
          <a:chOff x="0" y="0"/>
          <a:chExt cx="0" cy="0"/>
        </a:xfrm>
      </p:grpSpPr>
      <p:sp>
        <p:nvSpPr>
          <p:cNvPr id="93" name="Google Shape;93;p3:notes">
            <a:extLst>
              <a:ext uri="{FF2B5EF4-FFF2-40B4-BE49-F238E27FC236}">
                <a16:creationId xmlns:a16="http://schemas.microsoft.com/office/drawing/2014/main" id="{DD93523E-9E2B-BD1C-A722-B9DD1A24F2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a:extLst>
              <a:ext uri="{FF2B5EF4-FFF2-40B4-BE49-F238E27FC236}">
                <a16:creationId xmlns:a16="http://schemas.microsoft.com/office/drawing/2014/main" id="{EA26AE77-D1B6-8D99-26C6-67C5FF5105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7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6AF852D-ADD5-FFB9-B736-92C0A2AB025D}"/>
            </a:ext>
          </a:extLst>
        </p:cNvPr>
        <p:cNvGrpSpPr/>
        <p:nvPr/>
      </p:nvGrpSpPr>
      <p:grpSpPr>
        <a:xfrm>
          <a:off x="0" y="0"/>
          <a:ext cx="0" cy="0"/>
          <a:chOff x="0" y="0"/>
          <a:chExt cx="0" cy="0"/>
        </a:xfrm>
      </p:grpSpPr>
      <p:sp>
        <p:nvSpPr>
          <p:cNvPr id="107" name="Google Shape;107;p5:notes">
            <a:extLst>
              <a:ext uri="{FF2B5EF4-FFF2-40B4-BE49-F238E27FC236}">
                <a16:creationId xmlns:a16="http://schemas.microsoft.com/office/drawing/2014/main" id="{883FAABA-9482-11EE-8F02-C1282CACE8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a:extLst>
              <a:ext uri="{FF2B5EF4-FFF2-40B4-BE49-F238E27FC236}">
                <a16:creationId xmlns:a16="http://schemas.microsoft.com/office/drawing/2014/main" id="{83921A2A-1A6D-6F24-F092-5E24C0334A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90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7D34FA-3092-7347-10D9-CA4C6EE58DF5}"/>
            </a:ext>
          </a:extLst>
        </p:cNvPr>
        <p:cNvGrpSpPr/>
        <p:nvPr/>
      </p:nvGrpSpPr>
      <p:grpSpPr>
        <a:xfrm>
          <a:off x="0" y="0"/>
          <a:ext cx="0" cy="0"/>
          <a:chOff x="0" y="0"/>
          <a:chExt cx="0" cy="0"/>
        </a:xfrm>
      </p:grpSpPr>
      <p:sp>
        <p:nvSpPr>
          <p:cNvPr id="107" name="Google Shape;107;p5:notes">
            <a:extLst>
              <a:ext uri="{FF2B5EF4-FFF2-40B4-BE49-F238E27FC236}">
                <a16:creationId xmlns:a16="http://schemas.microsoft.com/office/drawing/2014/main" id="{789FB4E0-840E-903B-44CF-6C55068C87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a:extLst>
              <a:ext uri="{FF2B5EF4-FFF2-40B4-BE49-F238E27FC236}">
                <a16:creationId xmlns:a16="http://schemas.microsoft.com/office/drawing/2014/main" id="{3E820F05-B39E-3839-B509-756651BB91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05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5B0876B9-4D02-22C2-7034-AECD1826B95F}"/>
            </a:ext>
          </a:extLst>
        </p:cNvPr>
        <p:cNvGrpSpPr/>
        <p:nvPr/>
      </p:nvGrpSpPr>
      <p:grpSpPr>
        <a:xfrm>
          <a:off x="0" y="0"/>
          <a:ext cx="0" cy="0"/>
          <a:chOff x="0" y="0"/>
          <a:chExt cx="0" cy="0"/>
        </a:xfrm>
      </p:grpSpPr>
      <p:sp>
        <p:nvSpPr>
          <p:cNvPr id="125" name="Google Shape;125;p8:notes">
            <a:extLst>
              <a:ext uri="{FF2B5EF4-FFF2-40B4-BE49-F238E27FC236}">
                <a16:creationId xmlns:a16="http://schemas.microsoft.com/office/drawing/2014/main" id="{01343789-9EDC-5C20-B20E-838B6EE389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a:extLst>
              <a:ext uri="{FF2B5EF4-FFF2-40B4-BE49-F238E27FC236}">
                <a16:creationId xmlns:a16="http://schemas.microsoft.com/office/drawing/2014/main" id="{00314C23-27D3-EBD3-42DD-DF63477F44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797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pikist.com/free-photo-iwujh/ro"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hyperlink" Target="https://rackandshelf.com/product/storage-products/warehouse-racks/drive-in-rack-4/" TargetMode="External"/><Relationship Id="rId3" Type="http://schemas.openxmlformats.org/officeDocument/2006/relationships/image" Target="../media/image5.jpg"/><Relationship Id="rId7" Type="http://schemas.openxmlformats.org/officeDocument/2006/relationships/image" Target="../media/image7.jpg"/><Relationship Id="rId12" Type="http://schemas.openxmlformats.org/officeDocument/2006/relationships/hyperlink" Target="https://rebstorage.com/articles-white-papers/warehouse-mezzan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atlanticrack.com/warehouse-pallet-rack-systems/cantilever/" TargetMode="External"/><Relationship Id="rId11" Type="http://schemas.openxmlformats.org/officeDocument/2006/relationships/image" Target="../media/image9.jpg"/><Relationship Id="rId5" Type="http://schemas.openxmlformats.org/officeDocument/2006/relationships/image" Target="../media/image6.jpg"/><Relationship Id="rId10" Type="http://schemas.openxmlformats.org/officeDocument/2006/relationships/hyperlink" Target="https://www.glorycranerail.com/the-common-connection-between-the-high-rise-shelf-area-and-the-operation-area-of-the-automated-warehouse/" TargetMode="External"/><Relationship Id="rId4" Type="http://schemas.openxmlformats.org/officeDocument/2006/relationships/hyperlink" Target="https://technofaq.org/posts/2017/08/benefits-of-using-up-industrial-shelving-at-your-places/" TargetMode="External"/><Relationship Id="rId9"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consafelogistics.com/knowledge-center/blog/wms-warehouse-management-syste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rainkart.com/article/Definition-and-formulation-of-Assignment-Problem_3904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416264" y="2599003"/>
            <a:ext cx="25967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3F3F3F"/>
                </a:solidFill>
                <a:latin typeface="Avenir"/>
                <a:ea typeface="Avenir"/>
                <a:cs typeface="Avenir"/>
                <a:sym typeface="Avenir"/>
              </a:rPr>
              <a:t>Session Name:</a:t>
            </a:r>
            <a:endParaRPr/>
          </a:p>
        </p:txBody>
      </p:sp>
      <p:sp>
        <p:nvSpPr>
          <p:cNvPr id="85" name="Google Shape;85;p1"/>
          <p:cNvSpPr txBox="1"/>
          <p:nvPr/>
        </p:nvSpPr>
        <p:spPr>
          <a:xfrm>
            <a:off x="416264" y="2999113"/>
            <a:ext cx="5504851" cy="23698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rgbClr val="3F3F3F"/>
                </a:solidFill>
                <a:latin typeface="Arial"/>
                <a:ea typeface="Arial"/>
                <a:cs typeface="Arial"/>
                <a:sym typeface="Arial"/>
              </a:rPr>
              <a:t>Types of Optimization Problems</a:t>
            </a:r>
          </a:p>
          <a:p>
            <a:pPr marL="0" marR="0" lvl="0" indent="0" algn="l" rtl="0">
              <a:spcBef>
                <a:spcPts val="0"/>
              </a:spcBef>
              <a:spcAft>
                <a:spcPts val="0"/>
              </a:spcAft>
              <a:buNone/>
            </a:pPr>
            <a:endParaRPr lang="en-US" sz="2800" dirty="0">
              <a:solidFill>
                <a:srgbClr val="3F3F3F"/>
              </a:solidFill>
              <a:latin typeface="Arial"/>
              <a:ea typeface="Arial"/>
              <a:cs typeface="Arial"/>
              <a:sym typeface="Arial"/>
            </a:endParaRPr>
          </a:p>
          <a:p>
            <a:pPr marL="0" marR="0" lvl="0" indent="0" algn="l" rtl="0">
              <a:spcBef>
                <a:spcPts val="0"/>
              </a:spcBef>
              <a:spcAft>
                <a:spcPts val="0"/>
              </a:spcAft>
              <a:buNone/>
            </a:pPr>
            <a:r>
              <a:rPr lang="en-US" sz="2000" dirty="0">
                <a:solidFill>
                  <a:srgbClr val="3F3F3F"/>
                </a:solidFill>
                <a:latin typeface="Avenir"/>
                <a:ea typeface="Avenir"/>
                <a:cs typeface="Avenir"/>
                <a:sym typeface="Avenir"/>
              </a:rPr>
              <a:t>Delivered By:</a:t>
            </a:r>
            <a:r>
              <a:rPr lang="en-US" sz="2000" b="1" dirty="0">
                <a:solidFill>
                  <a:srgbClr val="3F3F3F"/>
                </a:solidFill>
                <a:latin typeface="Avenir"/>
                <a:ea typeface="Avenir"/>
                <a:cs typeface="Avenir"/>
                <a:sym typeface="Avenir"/>
              </a:rPr>
              <a:t> </a:t>
            </a:r>
            <a:endParaRPr dirty="0"/>
          </a:p>
          <a:p>
            <a:pPr marL="0" marR="0" lvl="0" indent="0" algn="l" rtl="0">
              <a:spcBef>
                <a:spcPts val="0"/>
              </a:spcBef>
              <a:spcAft>
                <a:spcPts val="0"/>
              </a:spcAft>
              <a:buNone/>
            </a:pPr>
            <a:r>
              <a:rPr lang="en-US" sz="2000" b="1" dirty="0">
                <a:solidFill>
                  <a:srgbClr val="3F3F3F"/>
                </a:solidFill>
                <a:latin typeface="Avenir"/>
                <a:ea typeface="Avenir"/>
                <a:cs typeface="Avenir"/>
                <a:sym typeface="Avenir"/>
              </a:rPr>
              <a:t>Mr. Ritwik Sinha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E26A692C-9FF2-0570-2F64-64F199BB6D62}"/>
            </a:ext>
          </a:extLst>
        </p:cNvPr>
        <p:cNvGrpSpPr/>
        <p:nvPr/>
      </p:nvGrpSpPr>
      <p:grpSpPr>
        <a:xfrm>
          <a:off x="0" y="0"/>
          <a:ext cx="0" cy="0"/>
          <a:chOff x="0" y="0"/>
          <a:chExt cx="0" cy="0"/>
        </a:xfrm>
      </p:grpSpPr>
      <p:sp>
        <p:nvSpPr>
          <p:cNvPr id="128" name="Google Shape;128;p8">
            <a:extLst>
              <a:ext uri="{FF2B5EF4-FFF2-40B4-BE49-F238E27FC236}">
                <a16:creationId xmlns:a16="http://schemas.microsoft.com/office/drawing/2014/main" id="{7FCE15C9-77FB-BD1C-CE96-F99E87067E49}"/>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ea typeface="Avenir"/>
                <a:cs typeface="Avenir"/>
                <a:sym typeface="Avenir"/>
              </a:rPr>
              <a:t>Knapsack Problems</a:t>
            </a:r>
            <a:endParaRPr sz="2800" b="1" dirty="0">
              <a:solidFill>
                <a:srgbClr val="D9212B"/>
              </a:solidFill>
            </a:endParaRPr>
          </a:p>
        </p:txBody>
      </p:sp>
      <p:sp>
        <p:nvSpPr>
          <p:cNvPr id="129" name="Google Shape;129;p8">
            <a:extLst>
              <a:ext uri="{FF2B5EF4-FFF2-40B4-BE49-F238E27FC236}">
                <a16:creationId xmlns:a16="http://schemas.microsoft.com/office/drawing/2014/main" id="{28ABAF52-B9FD-F3AE-7403-D96008C4C17F}"/>
              </a:ext>
            </a:extLst>
          </p:cNvPr>
          <p:cNvSpPr txBox="1"/>
          <p:nvPr/>
        </p:nvSpPr>
        <p:spPr>
          <a:xfrm>
            <a:off x="666152" y="1308023"/>
            <a:ext cx="10427563" cy="47260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p:txBody>
      </p:sp>
      <p:pic>
        <p:nvPicPr>
          <p:cNvPr id="3" name="Picture 2">
            <a:extLst>
              <a:ext uri="{FF2B5EF4-FFF2-40B4-BE49-F238E27FC236}">
                <a16:creationId xmlns:a16="http://schemas.microsoft.com/office/drawing/2014/main" id="{23892CF3-753C-D51A-B875-D8BC530CF96D}"/>
              </a:ext>
            </a:extLst>
          </p:cNvPr>
          <p:cNvPicPr>
            <a:picLocks noChangeAspect="1"/>
          </p:cNvPicPr>
          <p:nvPr/>
        </p:nvPicPr>
        <p:blipFill>
          <a:blip r:embed="rId3"/>
          <a:stretch>
            <a:fillRect/>
          </a:stretch>
        </p:blipFill>
        <p:spPr>
          <a:xfrm>
            <a:off x="2542792" y="1002043"/>
            <a:ext cx="7700803" cy="5338056"/>
          </a:xfrm>
          <a:prstGeom prst="rect">
            <a:avLst/>
          </a:prstGeom>
        </p:spPr>
      </p:pic>
    </p:spTree>
    <p:extLst>
      <p:ext uri="{BB962C8B-B14F-4D97-AF65-F5344CB8AC3E}">
        <p14:creationId xmlns:p14="http://schemas.microsoft.com/office/powerpoint/2010/main" val="6046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Academic Poll</a:t>
            </a:r>
            <a:endParaRPr sz="2800" b="1">
              <a:solidFill>
                <a:srgbClr val="D9212B"/>
              </a:solidFill>
            </a:endParaRPr>
          </a:p>
        </p:txBody>
      </p:sp>
      <p:sp>
        <p:nvSpPr>
          <p:cNvPr id="111" name="Google Shape;111;p5"/>
          <p:cNvSpPr txBox="1"/>
          <p:nvPr/>
        </p:nvSpPr>
        <p:spPr>
          <a:xfrm>
            <a:off x="882218" y="1374025"/>
            <a:ext cx="10427563" cy="47260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The Warehouse Location Problem aims to:</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Minimize transportation and storage costs</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Maximize the number of warehouses</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Ensure every product has a dedicated warehouse</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Store equal quantities in all warehouses</a:t>
            </a: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R="0" lvl="0" algn="l" rtl="0">
              <a:lnSpc>
                <a:spcPct val="90000"/>
              </a:lnSpc>
              <a:spcBef>
                <a:spcPts val="0"/>
              </a:spcBef>
              <a:spcAft>
                <a:spcPts val="0"/>
              </a:spcAft>
              <a:buClr>
                <a:schemeClr val="dk1"/>
              </a:buClr>
              <a:buSzPts val="2000"/>
            </a:pPr>
            <a:r>
              <a:rPr lang="en-US" sz="2000" dirty="0">
                <a:solidFill>
                  <a:schemeClr val="dk1"/>
                </a:solidFill>
                <a:latin typeface="Avenir"/>
                <a:ea typeface="Avenir"/>
                <a:cs typeface="Avenir"/>
                <a:sym typeface="Avenir"/>
              </a:rPr>
              <a:t>Which algorithm is commonly used to solve the Assignment Problem efficiently?</a:t>
            </a: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AutoNum type="alphaUcParenR"/>
            </a:pPr>
            <a:r>
              <a:rPr lang="en-US" sz="2000" dirty="0">
                <a:solidFill>
                  <a:schemeClr val="dk1"/>
                </a:solidFill>
                <a:latin typeface="Avenir"/>
                <a:ea typeface="Avenir"/>
                <a:cs typeface="Avenir"/>
                <a:sym typeface="Avenir"/>
              </a:rPr>
              <a:t>Kruskal’s Algorithm</a:t>
            </a:r>
          </a:p>
          <a:p>
            <a:pPr marL="457200" marR="0" lvl="0" indent="-457200" algn="l" rtl="0">
              <a:lnSpc>
                <a:spcPct val="90000"/>
              </a:lnSpc>
              <a:spcBef>
                <a:spcPts val="0"/>
              </a:spcBef>
              <a:spcAft>
                <a:spcPts val="0"/>
              </a:spcAft>
              <a:buClr>
                <a:schemeClr val="dk1"/>
              </a:buClr>
              <a:buSzPts val="2000"/>
              <a:buAutoNum type="alphaUcParenR"/>
            </a:pPr>
            <a:r>
              <a:rPr lang="en-US" sz="2000" dirty="0">
                <a:solidFill>
                  <a:schemeClr val="dk1"/>
                </a:solidFill>
                <a:latin typeface="Avenir"/>
                <a:ea typeface="Avenir"/>
                <a:cs typeface="Avenir"/>
                <a:sym typeface="Avenir"/>
              </a:rPr>
              <a:t>Dijkstra’s Algorithm</a:t>
            </a:r>
          </a:p>
          <a:p>
            <a:pPr marL="457200" marR="0" lvl="0" indent="-457200" algn="l" rtl="0">
              <a:lnSpc>
                <a:spcPct val="90000"/>
              </a:lnSpc>
              <a:spcBef>
                <a:spcPts val="0"/>
              </a:spcBef>
              <a:spcAft>
                <a:spcPts val="0"/>
              </a:spcAft>
              <a:buClr>
                <a:schemeClr val="dk1"/>
              </a:buClr>
              <a:buSzPts val="2000"/>
              <a:buAutoNum type="alphaUcParenR"/>
            </a:pPr>
            <a:r>
              <a:rPr lang="en-US" sz="2000" dirty="0">
                <a:solidFill>
                  <a:schemeClr val="dk1"/>
                </a:solidFill>
                <a:latin typeface="Avenir"/>
                <a:ea typeface="Avenir"/>
                <a:cs typeface="Avenir"/>
                <a:sym typeface="Avenir"/>
              </a:rPr>
              <a:t>Hungarian Algorithm</a:t>
            </a:r>
          </a:p>
          <a:p>
            <a:pPr marL="457200" marR="0" lvl="0" indent="-457200" algn="l" rtl="0">
              <a:lnSpc>
                <a:spcPct val="90000"/>
              </a:lnSpc>
              <a:spcBef>
                <a:spcPts val="0"/>
              </a:spcBef>
              <a:spcAft>
                <a:spcPts val="0"/>
              </a:spcAft>
              <a:buClr>
                <a:schemeClr val="dk1"/>
              </a:buClr>
              <a:buSzPts val="2000"/>
              <a:buAutoNum type="alphaUcParenR"/>
            </a:pPr>
            <a:r>
              <a:rPr lang="en-US" sz="2000" dirty="0">
                <a:solidFill>
                  <a:schemeClr val="dk1"/>
                </a:solidFill>
                <a:latin typeface="Avenir"/>
                <a:ea typeface="Avenir"/>
                <a:cs typeface="Avenir"/>
                <a:sym typeface="Avenir"/>
              </a:rPr>
              <a:t>A* 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5AEB655-5747-0742-B18A-A8A25DDCC004}"/>
            </a:ext>
          </a:extLst>
        </p:cNvPr>
        <p:cNvGrpSpPr/>
        <p:nvPr/>
      </p:nvGrpSpPr>
      <p:grpSpPr>
        <a:xfrm>
          <a:off x="0" y="0"/>
          <a:ext cx="0" cy="0"/>
          <a:chOff x="0" y="0"/>
          <a:chExt cx="0" cy="0"/>
        </a:xfrm>
      </p:grpSpPr>
      <p:sp>
        <p:nvSpPr>
          <p:cNvPr id="110" name="Google Shape;110;p5">
            <a:extLst>
              <a:ext uri="{FF2B5EF4-FFF2-40B4-BE49-F238E27FC236}">
                <a16:creationId xmlns:a16="http://schemas.microsoft.com/office/drawing/2014/main" id="{69B2E9BD-6D12-253E-DC5C-01E0249AAB31}"/>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Academic Poll</a:t>
            </a:r>
            <a:endParaRPr sz="2800" b="1">
              <a:solidFill>
                <a:srgbClr val="D9212B"/>
              </a:solidFill>
            </a:endParaRPr>
          </a:p>
        </p:txBody>
      </p:sp>
      <p:sp>
        <p:nvSpPr>
          <p:cNvPr id="111" name="Google Shape;111;p5">
            <a:extLst>
              <a:ext uri="{FF2B5EF4-FFF2-40B4-BE49-F238E27FC236}">
                <a16:creationId xmlns:a16="http://schemas.microsoft.com/office/drawing/2014/main" id="{3DA7833F-2018-BDFF-1F2A-5E37BE9F394B}"/>
              </a:ext>
            </a:extLst>
          </p:cNvPr>
          <p:cNvSpPr txBox="1"/>
          <p:nvPr/>
        </p:nvSpPr>
        <p:spPr>
          <a:xfrm>
            <a:off x="882218" y="1374025"/>
            <a:ext cx="10427563" cy="47260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The Warehouse Location Problem aims to:</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Font typeface="Arial"/>
              <a:buAutoNum type="alphaUcParenR"/>
            </a:pPr>
            <a:r>
              <a:rPr lang="en-US" sz="2000" b="1" dirty="0">
                <a:solidFill>
                  <a:schemeClr val="accent6"/>
                </a:solidFill>
                <a:latin typeface="Avenir"/>
                <a:ea typeface="Avenir"/>
                <a:cs typeface="Avenir"/>
                <a:sym typeface="Avenir"/>
              </a:rPr>
              <a:t>Minimize transportation and storage costs</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Maximize the number of warehouses</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Ensure every product has a dedicated warehouse</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Store equal quantities in all warehouses</a:t>
            </a: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R="0" lvl="0" algn="l" rtl="0">
              <a:lnSpc>
                <a:spcPct val="90000"/>
              </a:lnSpc>
              <a:spcBef>
                <a:spcPts val="0"/>
              </a:spcBef>
              <a:spcAft>
                <a:spcPts val="0"/>
              </a:spcAft>
              <a:buClr>
                <a:schemeClr val="dk1"/>
              </a:buClr>
              <a:buSzPts val="2000"/>
            </a:pPr>
            <a:r>
              <a:rPr lang="en-US" sz="2000" dirty="0">
                <a:solidFill>
                  <a:schemeClr val="dk1"/>
                </a:solidFill>
                <a:latin typeface="Avenir"/>
                <a:ea typeface="Avenir"/>
                <a:cs typeface="Avenir"/>
                <a:sym typeface="Avenir"/>
              </a:rPr>
              <a:t>Which algorithm is commonly used to solve the Assignment Problem efficiently?</a:t>
            </a: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AutoNum type="alphaUcParenR"/>
            </a:pPr>
            <a:r>
              <a:rPr lang="en-US" sz="2000" dirty="0">
                <a:solidFill>
                  <a:schemeClr val="dk1"/>
                </a:solidFill>
                <a:latin typeface="Avenir"/>
                <a:ea typeface="Avenir"/>
                <a:cs typeface="Avenir"/>
                <a:sym typeface="Avenir"/>
              </a:rPr>
              <a:t>Kruskal’s Algorithm</a:t>
            </a:r>
          </a:p>
          <a:p>
            <a:pPr marL="457200" marR="0" lvl="0" indent="-457200" algn="l" rtl="0">
              <a:lnSpc>
                <a:spcPct val="90000"/>
              </a:lnSpc>
              <a:spcBef>
                <a:spcPts val="0"/>
              </a:spcBef>
              <a:spcAft>
                <a:spcPts val="0"/>
              </a:spcAft>
              <a:buClr>
                <a:schemeClr val="dk1"/>
              </a:buClr>
              <a:buSzPts val="2000"/>
              <a:buAutoNum type="alphaUcParenR"/>
            </a:pPr>
            <a:r>
              <a:rPr lang="en-US" sz="2000" dirty="0">
                <a:solidFill>
                  <a:schemeClr val="dk1"/>
                </a:solidFill>
                <a:latin typeface="Avenir"/>
                <a:ea typeface="Avenir"/>
                <a:cs typeface="Avenir"/>
                <a:sym typeface="Avenir"/>
              </a:rPr>
              <a:t>Dijkstra’s Algorithm</a:t>
            </a:r>
          </a:p>
          <a:p>
            <a:pPr marL="457200" marR="0" lvl="0" indent="-457200" algn="l" rtl="0">
              <a:lnSpc>
                <a:spcPct val="90000"/>
              </a:lnSpc>
              <a:spcBef>
                <a:spcPts val="0"/>
              </a:spcBef>
              <a:spcAft>
                <a:spcPts val="0"/>
              </a:spcAft>
              <a:buClr>
                <a:schemeClr val="dk1"/>
              </a:buClr>
              <a:buSzPts val="2000"/>
              <a:buAutoNum type="alphaUcParenR"/>
            </a:pPr>
            <a:r>
              <a:rPr lang="en-US" sz="2000" b="1" dirty="0">
                <a:solidFill>
                  <a:schemeClr val="accent6"/>
                </a:solidFill>
                <a:latin typeface="Avenir"/>
                <a:ea typeface="Avenir"/>
                <a:cs typeface="Avenir"/>
                <a:sym typeface="Avenir"/>
              </a:rPr>
              <a:t>Hungarian Algorithm</a:t>
            </a:r>
          </a:p>
          <a:p>
            <a:pPr marL="457200" marR="0" lvl="0" indent="-457200" algn="l" rtl="0">
              <a:lnSpc>
                <a:spcPct val="90000"/>
              </a:lnSpc>
              <a:spcBef>
                <a:spcPts val="0"/>
              </a:spcBef>
              <a:spcAft>
                <a:spcPts val="0"/>
              </a:spcAft>
              <a:buClr>
                <a:schemeClr val="dk1"/>
              </a:buClr>
              <a:buSzPts val="2000"/>
              <a:buAutoNum type="alphaUcParenR"/>
            </a:pPr>
            <a:r>
              <a:rPr lang="en-US" sz="2000" dirty="0">
                <a:solidFill>
                  <a:schemeClr val="dk1"/>
                </a:solidFill>
                <a:latin typeface="Avenir"/>
                <a:ea typeface="Avenir"/>
                <a:cs typeface="Avenir"/>
                <a:sym typeface="Avenir"/>
              </a:rPr>
              <a:t>A* Algorithm</a:t>
            </a:r>
          </a:p>
        </p:txBody>
      </p:sp>
    </p:spTree>
    <p:extLst>
      <p:ext uri="{BB962C8B-B14F-4D97-AF65-F5344CB8AC3E}">
        <p14:creationId xmlns:p14="http://schemas.microsoft.com/office/powerpoint/2010/main" val="424725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Academic Poll</a:t>
            </a:r>
            <a:endParaRPr sz="2800" b="1">
              <a:solidFill>
                <a:srgbClr val="D9212B"/>
              </a:solidFill>
            </a:endParaRPr>
          </a:p>
        </p:txBody>
      </p:sp>
      <p:sp>
        <p:nvSpPr>
          <p:cNvPr id="123" name="Google Shape;123;p7"/>
          <p:cNvSpPr txBox="1"/>
          <p:nvPr/>
        </p:nvSpPr>
        <p:spPr>
          <a:xfrm>
            <a:off x="882218" y="1286940"/>
            <a:ext cx="10427563" cy="47260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Which of the following is not a type of Knapsack Problem?</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0/1 Knapsack Problem</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Fractional Knapsack Problem</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Multiple Knapsack Problem</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Greedy Knapsack Problem</a:t>
            </a: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R="0" lvl="0" algn="l" rtl="0">
              <a:lnSpc>
                <a:spcPct val="90000"/>
              </a:lnSpc>
              <a:spcBef>
                <a:spcPts val="0"/>
              </a:spcBef>
              <a:spcAft>
                <a:spcPts val="0"/>
              </a:spcAft>
              <a:buClr>
                <a:schemeClr val="dk1"/>
              </a:buClr>
              <a:buSzPts val="2000"/>
            </a:pPr>
            <a:r>
              <a:rPr lang="en-IN" sz="2000" dirty="0">
                <a:solidFill>
                  <a:schemeClr val="dk1"/>
                </a:solidFill>
                <a:latin typeface="Avenir"/>
                <a:ea typeface="Avenir"/>
                <a:cs typeface="Avenir"/>
                <a:sym typeface="Avenir"/>
              </a:rPr>
              <a:t>What is the time complexity of the 0/1 Knapsack Problem using Dynamic Programming?</a:t>
            </a:r>
          </a:p>
          <a:p>
            <a:pPr marR="0" lvl="0" algn="l" rtl="0">
              <a:lnSpc>
                <a:spcPct val="90000"/>
              </a:lnSpc>
              <a:spcBef>
                <a:spcPts val="0"/>
              </a:spcBef>
              <a:spcAft>
                <a:spcPts val="0"/>
              </a:spcAft>
              <a:buClr>
                <a:schemeClr val="dk1"/>
              </a:buClr>
              <a:buSzPts val="2000"/>
            </a:pPr>
            <a:endParaRPr lang="en-IN"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AutoNum type="alphaUcParenR"/>
            </a:pPr>
            <a:r>
              <a:rPr lang="en-IN" sz="2000" dirty="0">
                <a:solidFill>
                  <a:schemeClr val="dk1"/>
                </a:solidFill>
                <a:latin typeface="Avenir"/>
                <a:ea typeface="Avenir"/>
                <a:cs typeface="Avenir"/>
                <a:sym typeface="Avenir"/>
              </a:rPr>
              <a:t>𝑂(𝑛)O(n)</a:t>
            </a:r>
          </a:p>
          <a:p>
            <a:pPr marL="457200" marR="0" lvl="0" indent="-457200" algn="l" rtl="0">
              <a:lnSpc>
                <a:spcPct val="90000"/>
              </a:lnSpc>
              <a:spcBef>
                <a:spcPts val="0"/>
              </a:spcBef>
              <a:spcAft>
                <a:spcPts val="0"/>
              </a:spcAft>
              <a:buClr>
                <a:schemeClr val="dk1"/>
              </a:buClr>
              <a:buSzPts val="2000"/>
              <a:buAutoNum type="alphaUcParenR"/>
            </a:pPr>
            <a:r>
              <a:rPr lang="en-IN" sz="2000" dirty="0">
                <a:solidFill>
                  <a:schemeClr val="dk1"/>
                </a:solidFill>
                <a:latin typeface="Avenir"/>
                <a:ea typeface="Avenir"/>
                <a:cs typeface="Avenir"/>
                <a:sym typeface="Avenir"/>
              </a:rPr>
              <a:t>𝑂(2𝑛)O(2 n )</a:t>
            </a:r>
          </a:p>
          <a:p>
            <a:pPr marL="457200" marR="0" lvl="0" indent="-457200" algn="l" rtl="0">
              <a:lnSpc>
                <a:spcPct val="90000"/>
              </a:lnSpc>
              <a:spcBef>
                <a:spcPts val="0"/>
              </a:spcBef>
              <a:spcAft>
                <a:spcPts val="0"/>
              </a:spcAft>
              <a:buClr>
                <a:schemeClr val="dk1"/>
              </a:buClr>
              <a:buSzPts val="2000"/>
              <a:buAutoNum type="alphaUcParenR"/>
            </a:pPr>
            <a:r>
              <a:rPr lang="en-IN" sz="2000" dirty="0">
                <a:solidFill>
                  <a:schemeClr val="dk1"/>
                </a:solidFill>
                <a:latin typeface="Avenir"/>
                <a:ea typeface="Avenir"/>
                <a:cs typeface="Avenir"/>
                <a:sym typeface="Avenir"/>
              </a:rPr>
              <a:t>𝑂(𝑛𝑊)O(</a:t>
            </a:r>
            <a:r>
              <a:rPr lang="en-IN" sz="2000" dirty="0" err="1">
                <a:solidFill>
                  <a:schemeClr val="dk1"/>
                </a:solidFill>
                <a:latin typeface="Avenir"/>
                <a:ea typeface="Avenir"/>
                <a:cs typeface="Avenir"/>
                <a:sym typeface="Avenir"/>
              </a:rPr>
              <a:t>nW</a:t>
            </a:r>
            <a:r>
              <a:rPr lang="en-IN" sz="2000" dirty="0">
                <a:solidFill>
                  <a:schemeClr val="dk1"/>
                </a:solidFill>
                <a:latin typeface="Avenir"/>
                <a:ea typeface="Avenir"/>
                <a:cs typeface="Avenir"/>
                <a:sym typeface="Avenir"/>
              </a:rPr>
              <a:t>)</a:t>
            </a:r>
          </a:p>
          <a:p>
            <a:pPr marL="457200" marR="0" lvl="0" indent="-457200" algn="l" rtl="0">
              <a:lnSpc>
                <a:spcPct val="90000"/>
              </a:lnSpc>
              <a:spcBef>
                <a:spcPts val="0"/>
              </a:spcBef>
              <a:spcAft>
                <a:spcPts val="0"/>
              </a:spcAft>
              <a:buClr>
                <a:schemeClr val="dk1"/>
              </a:buClr>
              <a:buSzPts val="2000"/>
              <a:buAutoNum type="alphaUcParenR"/>
            </a:pPr>
            <a:r>
              <a:rPr lang="en-IN" sz="2000" dirty="0">
                <a:solidFill>
                  <a:schemeClr val="dk1"/>
                </a:solidFill>
                <a:latin typeface="Avenir"/>
                <a:ea typeface="Avenir"/>
                <a:cs typeface="Avenir"/>
                <a:sym typeface="Avenir"/>
              </a:rPr>
              <a:t>𝑂(𝑛log⁡𝑛)O(</a:t>
            </a:r>
            <a:r>
              <a:rPr lang="en-IN" sz="2000" dirty="0" err="1">
                <a:solidFill>
                  <a:schemeClr val="dk1"/>
                </a:solidFill>
                <a:latin typeface="Avenir"/>
                <a:ea typeface="Avenir"/>
                <a:cs typeface="Avenir"/>
                <a:sym typeface="Avenir"/>
              </a:rPr>
              <a:t>nlogn</a:t>
            </a:r>
            <a:r>
              <a:rPr lang="en-IN" sz="2000" dirty="0">
                <a:solidFill>
                  <a:schemeClr val="dk1"/>
                </a:solidFill>
                <a:latin typeface="Avenir"/>
                <a:ea typeface="Avenir"/>
                <a:cs typeface="Avenir"/>
                <a:sym typeface="Avenir"/>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C6D1D121-2F2D-B836-8850-F4CD25FE1C92}"/>
            </a:ext>
          </a:extLst>
        </p:cNvPr>
        <p:cNvGrpSpPr/>
        <p:nvPr/>
      </p:nvGrpSpPr>
      <p:grpSpPr>
        <a:xfrm>
          <a:off x="0" y="0"/>
          <a:ext cx="0" cy="0"/>
          <a:chOff x="0" y="0"/>
          <a:chExt cx="0" cy="0"/>
        </a:xfrm>
      </p:grpSpPr>
      <p:sp>
        <p:nvSpPr>
          <p:cNvPr id="122" name="Google Shape;122;p7">
            <a:extLst>
              <a:ext uri="{FF2B5EF4-FFF2-40B4-BE49-F238E27FC236}">
                <a16:creationId xmlns:a16="http://schemas.microsoft.com/office/drawing/2014/main" id="{1A08959A-BB46-631F-5C40-2CF8D73C45E3}"/>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Academic Poll</a:t>
            </a:r>
            <a:endParaRPr sz="2800" b="1">
              <a:solidFill>
                <a:srgbClr val="D9212B"/>
              </a:solidFill>
            </a:endParaRPr>
          </a:p>
        </p:txBody>
      </p:sp>
      <p:sp>
        <p:nvSpPr>
          <p:cNvPr id="123" name="Google Shape;123;p7">
            <a:extLst>
              <a:ext uri="{FF2B5EF4-FFF2-40B4-BE49-F238E27FC236}">
                <a16:creationId xmlns:a16="http://schemas.microsoft.com/office/drawing/2014/main" id="{ACF0C829-3F0B-DA4E-4BA0-23C8B2EC8612}"/>
              </a:ext>
            </a:extLst>
          </p:cNvPr>
          <p:cNvSpPr txBox="1"/>
          <p:nvPr/>
        </p:nvSpPr>
        <p:spPr>
          <a:xfrm>
            <a:off x="882218" y="1286940"/>
            <a:ext cx="10427563" cy="47260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Which of the following is not a type of Knapsack Problem?</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0/1 Knapsack Problem</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Fractional Knapsack Problem</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dirty="0">
                <a:solidFill>
                  <a:schemeClr val="dk1"/>
                </a:solidFill>
                <a:latin typeface="Avenir"/>
                <a:ea typeface="Avenir"/>
                <a:cs typeface="Avenir"/>
                <a:sym typeface="Avenir"/>
              </a:rPr>
              <a:t>Multiple Knapsack Problem</a:t>
            </a:r>
          </a:p>
          <a:p>
            <a:pPr marL="457200" marR="0" lvl="0" indent="-457200" algn="l" rtl="0">
              <a:lnSpc>
                <a:spcPct val="90000"/>
              </a:lnSpc>
              <a:spcBef>
                <a:spcPts val="0"/>
              </a:spcBef>
              <a:spcAft>
                <a:spcPts val="0"/>
              </a:spcAft>
              <a:buClr>
                <a:schemeClr val="dk1"/>
              </a:buClr>
              <a:buSzPts val="2000"/>
              <a:buFont typeface="Arial"/>
              <a:buAutoNum type="alphaUcParenR"/>
            </a:pPr>
            <a:r>
              <a:rPr lang="en-US" sz="2000" b="1" dirty="0">
                <a:solidFill>
                  <a:schemeClr val="accent6"/>
                </a:solidFill>
                <a:latin typeface="Avenir"/>
                <a:ea typeface="Avenir"/>
                <a:cs typeface="Avenir"/>
                <a:sym typeface="Avenir"/>
              </a:rPr>
              <a:t>Greedy Knapsack Problem</a:t>
            </a: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R="0" lvl="0" algn="l" rtl="0">
              <a:lnSpc>
                <a:spcPct val="90000"/>
              </a:lnSpc>
              <a:spcBef>
                <a:spcPts val="0"/>
              </a:spcBef>
              <a:spcAft>
                <a:spcPts val="0"/>
              </a:spcAft>
              <a:buClr>
                <a:schemeClr val="dk1"/>
              </a:buClr>
              <a:buSzPts val="2000"/>
            </a:pPr>
            <a:r>
              <a:rPr lang="en-IN" sz="2000" dirty="0">
                <a:solidFill>
                  <a:schemeClr val="dk1"/>
                </a:solidFill>
                <a:latin typeface="Avenir"/>
                <a:ea typeface="Avenir"/>
                <a:cs typeface="Avenir"/>
                <a:sym typeface="Avenir"/>
              </a:rPr>
              <a:t>What is the time complexity of the 0/1 Knapsack Problem using Dynamic Programming?</a:t>
            </a:r>
          </a:p>
          <a:p>
            <a:pPr marR="0" lvl="0" algn="l" rtl="0">
              <a:lnSpc>
                <a:spcPct val="90000"/>
              </a:lnSpc>
              <a:spcBef>
                <a:spcPts val="0"/>
              </a:spcBef>
              <a:spcAft>
                <a:spcPts val="0"/>
              </a:spcAft>
              <a:buClr>
                <a:schemeClr val="dk1"/>
              </a:buClr>
              <a:buSzPts val="2000"/>
            </a:pPr>
            <a:endParaRPr lang="en-IN"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AutoNum type="alphaUcParenR"/>
            </a:pPr>
            <a:r>
              <a:rPr lang="en-IN" sz="2000" dirty="0">
                <a:solidFill>
                  <a:schemeClr val="dk1"/>
                </a:solidFill>
                <a:latin typeface="Avenir"/>
                <a:ea typeface="Avenir"/>
                <a:cs typeface="Avenir"/>
                <a:sym typeface="Avenir"/>
              </a:rPr>
              <a:t>𝑂(𝑛)O(n)</a:t>
            </a:r>
          </a:p>
          <a:p>
            <a:pPr marL="457200" marR="0" lvl="0" indent="-457200" algn="l" rtl="0">
              <a:lnSpc>
                <a:spcPct val="90000"/>
              </a:lnSpc>
              <a:spcBef>
                <a:spcPts val="0"/>
              </a:spcBef>
              <a:spcAft>
                <a:spcPts val="0"/>
              </a:spcAft>
              <a:buClr>
                <a:schemeClr val="dk1"/>
              </a:buClr>
              <a:buSzPts val="2000"/>
              <a:buAutoNum type="alphaUcParenR"/>
            </a:pPr>
            <a:r>
              <a:rPr lang="en-IN" sz="2000" dirty="0">
                <a:solidFill>
                  <a:schemeClr val="dk1"/>
                </a:solidFill>
                <a:latin typeface="Avenir"/>
                <a:ea typeface="Avenir"/>
                <a:cs typeface="Avenir"/>
                <a:sym typeface="Avenir"/>
              </a:rPr>
              <a:t>𝑂(2𝑛)O(2 n )</a:t>
            </a:r>
          </a:p>
          <a:p>
            <a:pPr marL="457200" marR="0" lvl="0" indent="-457200" algn="l" rtl="0">
              <a:lnSpc>
                <a:spcPct val="90000"/>
              </a:lnSpc>
              <a:spcBef>
                <a:spcPts val="0"/>
              </a:spcBef>
              <a:spcAft>
                <a:spcPts val="0"/>
              </a:spcAft>
              <a:buClr>
                <a:schemeClr val="dk1"/>
              </a:buClr>
              <a:buSzPts val="2000"/>
              <a:buAutoNum type="alphaUcParenR"/>
            </a:pPr>
            <a:r>
              <a:rPr lang="en-IN" sz="2000" b="1" dirty="0">
                <a:solidFill>
                  <a:schemeClr val="accent6"/>
                </a:solidFill>
                <a:latin typeface="Avenir"/>
                <a:ea typeface="Avenir"/>
                <a:cs typeface="Avenir"/>
                <a:sym typeface="Avenir"/>
              </a:rPr>
              <a:t>𝑂(𝑛𝑊)O(</a:t>
            </a:r>
            <a:r>
              <a:rPr lang="en-IN" sz="2000" b="1" dirty="0" err="1">
                <a:solidFill>
                  <a:schemeClr val="accent6"/>
                </a:solidFill>
                <a:latin typeface="Avenir"/>
                <a:ea typeface="Avenir"/>
                <a:cs typeface="Avenir"/>
                <a:sym typeface="Avenir"/>
              </a:rPr>
              <a:t>nW</a:t>
            </a:r>
            <a:r>
              <a:rPr lang="en-IN" sz="2000" b="1" dirty="0">
                <a:solidFill>
                  <a:schemeClr val="accent6"/>
                </a:solidFill>
                <a:latin typeface="Avenir"/>
                <a:ea typeface="Avenir"/>
                <a:cs typeface="Avenir"/>
                <a:sym typeface="Avenir"/>
              </a:rPr>
              <a:t>)</a:t>
            </a:r>
          </a:p>
          <a:p>
            <a:pPr marL="457200" marR="0" lvl="0" indent="-457200" algn="l" rtl="0">
              <a:lnSpc>
                <a:spcPct val="90000"/>
              </a:lnSpc>
              <a:spcBef>
                <a:spcPts val="0"/>
              </a:spcBef>
              <a:spcAft>
                <a:spcPts val="0"/>
              </a:spcAft>
              <a:buClr>
                <a:schemeClr val="dk1"/>
              </a:buClr>
              <a:buSzPts val="2000"/>
              <a:buAutoNum type="alphaUcParenR"/>
            </a:pPr>
            <a:r>
              <a:rPr lang="en-IN" sz="2000" dirty="0">
                <a:solidFill>
                  <a:schemeClr val="dk1"/>
                </a:solidFill>
                <a:latin typeface="Avenir"/>
                <a:ea typeface="Avenir"/>
                <a:cs typeface="Avenir"/>
                <a:sym typeface="Avenir"/>
              </a:rPr>
              <a:t>𝑂(𝑛log⁡𝑛)O(</a:t>
            </a:r>
            <a:r>
              <a:rPr lang="en-IN" sz="2000" dirty="0" err="1">
                <a:solidFill>
                  <a:schemeClr val="dk1"/>
                </a:solidFill>
                <a:latin typeface="Avenir"/>
                <a:ea typeface="Avenir"/>
                <a:cs typeface="Avenir"/>
                <a:sym typeface="Avenir"/>
              </a:rPr>
              <a:t>nlogn</a:t>
            </a:r>
            <a:r>
              <a:rPr lang="en-IN" sz="2000" dirty="0">
                <a:solidFill>
                  <a:schemeClr val="dk1"/>
                </a:solidFill>
                <a:latin typeface="Avenir"/>
                <a:ea typeface="Avenir"/>
                <a:cs typeface="Avenir"/>
                <a:sym typeface="Avenir"/>
              </a:rPr>
              <a:t>)</a:t>
            </a:r>
          </a:p>
        </p:txBody>
      </p:sp>
    </p:spTree>
    <p:extLst>
      <p:ext uri="{BB962C8B-B14F-4D97-AF65-F5344CB8AC3E}">
        <p14:creationId xmlns:p14="http://schemas.microsoft.com/office/powerpoint/2010/main" val="114556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Session Summary</a:t>
            </a:r>
            <a:endParaRPr sz="2800" b="1">
              <a:solidFill>
                <a:srgbClr val="D9212B"/>
              </a:solidFill>
            </a:endParaRPr>
          </a:p>
        </p:txBody>
      </p:sp>
      <p:sp>
        <p:nvSpPr>
          <p:cNvPr id="135" name="Google Shape;135;p9"/>
          <p:cNvSpPr txBox="1"/>
          <p:nvPr/>
        </p:nvSpPr>
        <p:spPr>
          <a:xfrm>
            <a:off x="1218460" y="2305520"/>
            <a:ext cx="6147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venir"/>
                <a:ea typeface="Avenir"/>
                <a:cs typeface="Avenir"/>
                <a:sym typeface="Avenir"/>
              </a:rPr>
              <a:t>In this session, we have discussed about:</a:t>
            </a:r>
            <a:endParaRPr/>
          </a:p>
        </p:txBody>
      </p:sp>
      <p:sp>
        <p:nvSpPr>
          <p:cNvPr id="136" name="Google Shape;136;p9"/>
          <p:cNvSpPr txBox="1"/>
          <p:nvPr/>
        </p:nvSpPr>
        <p:spPr>
          <a:xfrm>
            <a:off x="1218460" y="2952344"/>
            <a:ext cx="7126177" cy="1323399"/>
          </a:xfrm>
          <a:prstGeom prst="rect">
            <a:avLst/>
          </a:prstGeom>
          <a:noFill/>
          <a:ln>
            <a:noFill/>
          </a:ln>
        </p:spPr>
        <p:txBody>
          <a:bodyPr spcFirstLastPara="1" wrap="square" lIns="91425" tIns="45700" rIns="91425" bIns="45700" anchor="t" anchorCtr="0">
            <a:spAutoFit/>
          </a:bodyPr>
          <a:lstStyle/>
          <a:p>
            <a:pPr marL="380990" marR="0" lvl="0" indent="-380990" algn="l" rtl="0">
              <a:spcBef>
                <a:spcPts val="0"/>
              </a:spcBef>
              <a:spcAft>
                <a:spcPts val="0"/>
              </a:spcAft>
              <a:buClr>
                <a:schemeClr val="dk1"/>
              </a:buClr>
              <a:buSzPts val="2000"/>
              <a:buFont typeface="Arial"/>
              <a:buChar char="•"/>
            </a:pPr>
            <a:r>
              <a:rPr lang="en-US" sz="2000" dirty="0">
                <a:solidFill>
                  <a:schemeClr val="dk1"/>
                </a:solidFill>
                <a:latin typeface="Avenir"/>
                <a:ea typeface="Avenir"/>
                <a:cs typeface="Avenir"/>
                <a:sym typeface="Avenir"/>
              </a:rPr>
              <a:t>Introduction to Optimization Problems</a:t>
            </a:r>
          </a:p>
          <a:p>
            <a:pPr marL="380990" marR="0" lvl="0" indent="-380990" algn="l" rtl="0">
              <a:spcBef>
                <a:spcPts val="0"/>
              </a:spcBef>
              <a:spcAft>
                <a:spcPts val="0"/>
              </a:spcAft>
              <a:buClr>
                <a:schemeClr val="dk1"/>
              </a:buClr>
              <a:buSzPts val="2000"/>
              <a:buFont typeface="Arial"/>
              <a:buChar char="•"/>
            </a:pPr>
            <a:r>
              <a:rPr lang="en-US" sz="2000" dirty="0">
                <a:solidFill>
                  <a:schemeClr val="dk1"/>
                </a:solidFill>
                <a:latin typeface="Avenir"/>
                <a:ea typeface="Avenir"/>
                <a:cs typeface="Avenir"/>
                <a:sym typeface="Avenir"/>
              </a:rPr>
              <a:t>Warehouse Problems</a:t>
            </a:r>
          </a:p>
          <a:p>
            <a:pPr marL="380990" marR="0" lvl="0" indent="-380990" algn="l" rtl="0">
              <a:spcBef>
                <a:spcPts val="0"/>
              </a:spcBef>
              <a:spcAft>
                <a:spcPts val="0"/>
              </a:spcAft>
              <a:buClr>
                <a:schemeClr val="dk1"/>
              </a:buClr>
              <a:buSzPts val="2000"/>
              <a:buFont typeface="Arial"/>
              <a:buChar char="•"/>
            </a:pPr>
            <a:r>
              <a:rPr lang="en-US" sz="2000" dirty="0">
                <a:solidFill>
                  <a:schemeClr val="dk1"/>
                </a:solidFill>
                <a:latin typeface="Avenir"/>
                <a:ea typeface="Avenir"/>
                <a:cs typeface="Avenir"/>
                <a:sym typeface="Avenir"/>
              </a:rPr>
              <a:t>Assignment Problems</a:t>
            </a:r>
          </a:p>
          <a:p>
            <a:pPr marL="380990" marR="0" lvl="0" indent="-380990" algn="l" rtl="0">
              <a:spcBef>
                <a:spcPts val="0"/>
              </a:spcBef>
              <a:spcAft>
                <a:spcPts val="0"/>
              </a:spcAft>
              <a:buClr>
                <a:schemeClr val="dk1"/>
              </a:buClr>
              <a:buSzPts val="2000"/>
              <a:buFont typeface="Arial"/>
              <a:buChar char="•"/>
            </a:pPr>
            <a:r>
              <a:rPr lang="en-US" sz="2000" dirty="0">
                <a:solidFill>
                  <a:schemeClr val="dk1"/>
                </a:solidFill>
                <a:latin typeface="Avenir"/>
                <a:ea typeface="Avenir"/>
                <a:cs typeface="Avenir"/>
                <a:sym typeface="Avenir"/>
              </a:rPr>
              <a:t>Knapsack Problems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5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500"/>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500"/>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500"/>
                                        <p:tgtEl>
                                          <p:spTgt spid="1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10"/>
          <p:cNvSpPr txBox="1"/>
          <p:nvPr/>
        </p:nvSpPr>
        <p:spPr>
          <a:xfrm>
            <a:off x="644026" y="4808985"/>
            <a:ext cx="5771764" cy="872287"/>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US" sz="5400" b="1">
                <a:solidFill>
                  <a:srgbClr val="FFFFFF"/>
                </a:solidFill>
                <a:latin typeface="Avenir"/>
                <a:ea typeface="Avenir"/>
                <a:cs typeface="Avenir"/>
                <a:sym typeface="Avenir"/>
              </a:rPr>
              <a:t>Happy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585484" y="845930"/>
            <a:ext cx="3822189" cy="5043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Avenir"/>
              <a:buNone/>
            </a:pPr>
            <a:r>
              <a:rPr lang="en-US" sz="4000" b="1" dirty="0">
                <a:solidFill>
                  <a:srgbClr val="FF0000"/>
                </a:solidFill>
                <a:latin typeface="Avenir"/>
                <a:ea typeface="Avenir"/>
                <a:cs typeface="Avenir"/>
                <a:sym typeface="Avenir"/>
              </a:rPr>
              <a:t>Optimization</a:t>
            </a:r>
            <a:endParaRPr dirty="0"/>
          </a:p>
        </p:txBody>
      </p:sp>
      <p:sp>
        <p:nvSpPr>
          <p:cNvPr id="91" name="Google Shape;91;p2"/>
          <p:cNvSpPr txBox="1"/>
          <p:nvPr/>
        </p:nvSpPr>
        <p:spPr>
          <a:xfrm>
            <a:off x="585483" y="1665702"/>
            <a:ext cx="6336178" cy="467615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 Need of Optimization problems:</a:t>
            </a:r>
            <a:endParaRPr lang="en-US" sz="2000" b="1"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Char char="•"/>
            </a:pPr>
            <a:endParaRPr lang="en-US" sz="2000" b="1"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 Key benefits of utilizing Optimization problems are:-</a:t>
            </a:r>
          </a:p>
          <a:p>
            <a:pPr marL="0" marR="0" lvl="0" indent="0" algn="l" rtl="0">
              <a:lnSpc>
                <a:spcPct val="90000"/>
              </a:lnSpc>
              <a:spcBef>
                <a:spcPts val="0"/>
              </a:spcBef>
              <a:spcAft>
                <a:spcPts val="0"/>
              </a:spcAft>
              <a:buClr>
                <a:schemeClr val="dk1"/>
              </a:buClr>
              <a:buSzPts val="2000"/>
              <a:buFont typeface="Arial"/>
              <a:buChar char="•"/>
            </a:pPr>
            <a:endParaRPr lang="en-US" sz="2000" dirty="0">
              <a:solidFill>
                <a:schemeClr val="dk1"/>
              </a:solidFill>
              <a:latin typeface="Calibri"/>
              <a:ea typeface="Calibri"/>
              <a:cs typeface="Calibri"/>
              <a:sym typeface="Calibri"/>
            </a:endParaRPr>
          </a:p>
          <a:p>
            <a:pPr marL="457200" marR="0" lvl="0" indent="-457200" algn="l" rtl="0">
              <a:lnSpc>
                <a:spcPct val="90000"/>
              </a:lnSpc>
              <a:spcBef>
                <a:spcPts val="0"/>
              </a:spcBef>
              <a:spcAft>
                <a:spcPts val="0"/>
              </a:spcAft>
              <a:buClr>
                <a:schemeClr val="dk1"/>
              </a:buClr>
              <a:buSzPts val="2000"/>
              <a:buFont typeface="+mj-lt"/>
              <a:buAutoNum type="arabicPeriod"/>
            </a:pPr>
            <a:r>
              <a:rPr lang="en-US" sz="2000" dirty="0">
                <a:solidFill>
                  <a:schemeClr val="dk1"/>
                </a:solidFill>
                <a:latin typeface="Calibri"/>
                <a:ea typeface="Calibri"/>
                <a:cs typeface="Calibri"/>
                <a:sym typeface="Calibri"/>
              </a:rPr>
              <a:t>Efficient Resource Utilization : </a:t>
            </a:r>
            <a:r>
              <a:rPr lang="en-US" sz="2000" b="1" dirty="0">
                <a:solidFill>
                  <a:schemeClr val="dk1"/>
                </a:solidFill>
                <a:latin typeface="Calibri"/>
                <a:ea typeface="Calibri"/>
                <a:cs typeface="Calibri"/>
                <a:sym typeface="Calibri"/>
              </a:rPr>
              <a:t>Supply Chain Management </a:t>
            </a:r>
            <a:r>
              <a:rPr lang="en-US" sz="2000" dirty="0">
                <a:solidFill>
                  <a:schemeClr val="dk1"/>
                </a:solidFill>
                <a:latin typeface="Calibri"/>
                <a:ea typeface="Calibri"/>
                <a:cs typeface="Calibri"/>
                <a:sym typeface="Calibri"/>
              </a:rPr>
              <a:t>(logistics, inventory, transportation)</a:t>
            </a:r>
          </a:p>
          <a:p>
            <a:pPr marL="457200" marR="0" lvl="0" indent="-457200" algn="l" rtl="0">
              <a:lnSpc>
                <a:spcPct val="90000"/>
              </a:lnSpc>
              <a:spcBef>
                <a:spcPts val="0"/>
              </a:spcBef>
              <a:spcAft>
                <a:spcPts val="0"/>
              </a:spcAft>
              <a:buClr>
                <a:schemeClr val="dk1"/>
              </a:buClr>
              <a:buSzPts val="2000"/>
              <a:buFont typeface="+mj-lt"/>
              <a:buAutoNum type="arabicPeriod"/>
            </a:pPr>
            <a:endParaRPr lang="en-US" sz="2000" dirty="0">
              <a:solidFill>
                <a:schemeClr val="dk1"/>
              </a:solidFill>
              <a:latin typeface="Calibri"/>
              <a:ea typeface="Calibri"/>
              <a:cs typeface="Calibri"/>
              <a:sym typeface="Calibri"/>
            </a:endParaRPr>
          </a:p>
          <a:p>
            <a:pPr marL="457200" marR="0" lvl="0" indent="-457200" algn="l" rtl="0">
              <a:lnSpc>
                <a:spcPct val="90000"/>
              </a:lnSpc>
              <a:spcBef>
                <a:spcPts val="0"/>
              </a:spcBef>
              <a:spcAft>
                <a:spcPts val="0"/>
              </a:spcAft>
              <a:buClr>
                <a:schemeClr val="dk1"/>
              </a:buClr>
              <a:buSzPts val="2000"/>
              <a:buFont typeface="+mj-lt"/>
              <a:buAutoNum type="arabicPeriod"/>
            </a:pPr>
            <a:r>
              <a:rPr lang="en-US" sz="2000" dirty="0">
                <a:solidFill>
                  <a:schemeClr val="dk1"/>
                </a:solidFill>
                <a:latin typeface="Calibri"/>
                <a:ea typeface="Calibri"/>
                <a:cs typeface="Calibri"/>
                <a:sym typeface="Calibri"/>
              </a:rPr>
              <a:t>Cost Reduction and Profit Maximization : </a:t>
            </a:r>
            <a:r>
              <a:rPr lang="en-US" sz="2000" b="1" dirty="0">
                <a:solidFill>
                  <a:schemeClr val="dk1"/>
                </a:solidFill>
                <a:latin typeface="Calibri"/>
                <a:ea typeface="Calibri"/>
                <a:cs typeface="Calibri"/>
                <a:sym typeface="Calibri"/>
              </a:rPr>
              <a:t>Pricing Strategies, Production Schedules, Advertising budgets</a:t>
            </a:r>
            <a:endParaRPr lang="en-US" sz="2000" dirty="0">
              <a:solidFill>
                <a:schemeClr val="dk1"/>
              </a:solidFill>
              <a:latin typeface="Calibri"/>
              <a:ea typeface="Calibri"/>
              <a:cs typeface="Calibri"/>
              <a:sym typeface="Calibri"/>
            </a:endParaRPr>
          </a:p>
          <a:p>
            <a:pPr marL="457200" marR="0" lvl="0" indent="-457200" algn="l" rtl="0">
              <a:lnSpc>
                <a:spcPct val="90000"/>
              </a:lnSpc>
              <a:spcBef>
                <a:spcPts val="0"/>
              </a:spcBef>
              <a:spcAft>
                <a:spcPts val="0"/>
              </a:spcAft>
              <a:buClr>
                <a:schemeClr val="dk1"/>
              </a:buClr>
              <a:buSzPts val="2000"/>
              <a:buFont typeface="+mj-lt"/>
              <a:buAutoNum type="arabicPeriod"/>
            </a:pPr>
            <a:endParaRPr lang="en-US" sz="2000" dirty="0">
              <a:solidFill>
                <a:schemeClr val="dk1"/>
              </a:solidFill>
              <a:latin typeface="Calibri"/>
              <a:ea typeface="Calibri"/>
              <a:cs typeface="Calibri"/>
              <a:sym typeface="Calibri"/>
            </a:endParaRPr>
          </a:p>
          <a:p>
            <a:pPr marL="457200" marR="0" lvl="0" indent="-457200" algn="l" rtl="0">
              <a:lnSpc>
                <a:spcPct val="90000"/>
              </a:lnSpc>
              <a:spcBef>
                <a:spcPts val="0"/>
              </a:spcBef>
              <a:spcAft>
                <a:spcPts val="0"/>
              </a:spcAft>
              <a:buClr>
                <a:schemeClr val="dk1"/>
              </a:buClr>
              <a:buSzPts val="2000"/>
              <a:buFont typeface="+mj-lt"/>
              <a:buAutoNum type="arabicPeriod"/>
            </a:pPr>
            <a:r>
              <a:rPr lang="en-US" sz="2000" dirty="0">
                <a:solidFill>
                  <a:schemeClr val="dk1"/>
                </a:solidFill>
                <a:latin typeface="Calibri"/>
                <a:ea typeface="Calibri"/>
                <a:cs typeface="Calibri"/>
                <a:sym typeface="Calibri"/>
              </a:rPr>
              <a:t>Machine Learning : </a:t>
            </a:r>
            <a:r>
              <a:rPr lang="en-US" sz="2000" b="1" dirty="0">
                <a:solidFill>
                  <a:schemeClr val="dk1"/>
                </a:solidFill>
                <a:latin typeface="Calibri"/>
                <a:ea typeface="Calibri"/>
                <a:cs typeface="Calibri"/>
                <a:sym typeface="Calibri"/>
              </a:rPr>
              <a:t>Minimize Loss Function (MSE, Cross Entropy)</a:t>
            </a:r>
            <a:endParaRPr lang="en-US" sz="2000" dirty="0">
              <a:solidFill>
                <a:schemeClr val="dk1"/>
              </a:solidFill>
              <a:latin typeface="Calibri"/>
              <a:ea typeface="Calibri"/>
              <a:cs typeface="Calibri"/>
              <a:sym typeface="Calibri"/>
            </a:endParaRPr>
          </a:p>
          <a:p>
            <a:pPr marL="457200" marR="0" lvl="0" indent="-457200" algn="l" rtl="0">
              <a:lnSpc>
                <a:spcPct val="90000"/>
              </a:lnSpc>
              <a:spcBef>
                <a:spcPts val="0"/>
              </a:spcBef>
              <a:spcAft>
                <a:spcPts val="0"/>
              </a:spcAft>
              <a:buClr>
                <a:schemeClr val="dk1"/>
              </a:buClr>
              <a:buSzPts val="2000"/>
              <a:buFont typeface="+mj-lt"/>
              <a:buAutoNum type="arabicPeriod"/>
            </a:pPr>
            <a:endParaRPr lang="en-US" sz="2000" dirty="0">
              <a:solidFill>
                <a:schemeClr val="dk1"/>
              </a:solidFill>
              <a:latin typeface="Calibri"/>
              <a:ea typeface="Calibri"/>
              <a:cs typeface="Calibri"/>
              <a:sym typeface="Calibri"/>
            </a:endParaRPr>
          </a:p>
          <a:p>
            <a:pPr marL="457200" marR="0" lvl="0" indent="-457200" algn="l" rtl="0">
              <a:lnSpc>
                <a:spcPct val="90000"/>
              </a:lnSpc>
              <a:spcBef>
                <a:spcPts val="0"/>
              </a:spcBef>
              <a:spcAft>
                <a:spcPts val="0"/>
              </a:spcAft>
              <a:buClr>
                <a:schemeClr val="dk1"/>
              </a:buClr>
              <a:buSzPts val="2000"/>
              <a:buFont typeface="+mj-lt"/>
              <a:buAutoNum type="arabicPeriod"/>
            </a:pPr>
            <a:r>
              <a:rPr lang="en-US" sz="2000" dirty="0">
                <a:solidFill>
                  <a:schemeClr val="dk1"/>
                </a:solidFill>
                <a:latin typeface="Calibri"/>
                <a:ea typeface="Calibri"/>
                <a:cs typeface="Calibri"/>
                <a:sym typeface="Calibri"/>
              </a:rPr>
              <a:t>Robotics and Automation : </a:t>
            </a:r>
            <a:r>
              <a:rPr lang="en-US" sz="2000" b="1" dirty="0">
                <a:solidFill>
                  <a:schemeClr val="dk1"/>
                </a:solidFill>
                <a:latin typeface="Calibri"/>
                <a:ea typeface="Calibri"/>
                <a:cs typeface="Calibri"/>
                <a:sym typeface="Calibri"/>
              </a:rPr>
              <a:t>Path Optimization</a:t>
            </a:r>
            <a:endParaRPr lang="en-US" sz="2000" dirty="0">
              <a:solidFill>
                <a:schemeClr val="dk1"/>
              </a:solidFill>
              <a:latin typeface="Calibri"/>
              <a:ea typeface="Calibri"/>
              <a:cs typeface="Calibri"/>
              <a:sym typeface="Calibri"/>
            </a:endParaRPr>
          </a:p>
          <a:p>
            <a:pPr marL="457200" marR="0" lvl="0" indent="-457200" algn="l" rtl="0">
              <a:lnSpc>
                <a:spcPct val="90000"/>
              </a:lnSpc>
              <a:spcBef>
                <a:spcPts val="0"/>
              </a:spcBef>
              <a:spcAft>
                <a:spcPts val="0"/>
              </a:spcAft>
              <a:buClr>
                <a:schemeClr val="dk1"/>
              </a:buClr>
              <a:buSzPts val="2000"/>
              <a:buFont typeface="+mj-lt"/>
              <a:buAutoNum type="arabicPeriod"/>
            </a:pPr>
            <a:endParaRPr lang="en-US" sz="2000" dirty="0">
              <a:solidFill>
                <a:schemeClr val="dk1"/>
              </a:solidFill>
              <a:latin typeface="Calibri"/>
              <a:ea typeface="Calibri"/>
              <a:cs typeface="Calibri"/>
              <a:sym typeface="Calibri"/>
            </a:endParaRPr>
          </a:p>
          <a:p>
            <a:pPr marL="457200" marR="0" lvl="0" indent="-457200" algn="l" rtl="0">
              <a:lnSpc>
                <a:spcPct val="90000"/>
              </a:lnSpc>
              <a:spcBef>
                <a:spcPts val="0"/>
              </a:spcBef>
              <a:spcAft>
                <a:spcPts val="0"/>
              </a:spcAft>
              <a:buClr>
                <a:schemeClr val="dk1"/>
              </a:buClr>
              <a:buSzPts val="2000"/>
              <a:buFont typeface="+mj-lt"/>
              <a:buAutoNum type="arabicPeriod"/>
            </a:pPr>
            <a:r>
              <a:rPr lang="en-US" sz="2000" dirty="0">
                <a:solidFill>
                  <a:schemeClr val="dk1"/>
                </a:solidFill>
                <a:latin typeface="Calibri"/>
                <a:ea typeface="Calibri"/>
                <a:cs typeface="Calibri"/>
                <a:sym typeface="Calibri"/>
              </a:rPr>
              <a:t>Energy Efficiency and Sustainability : </a:t>
            </a:r>
            <a:r>
              <a:rPr lang="en-US" sz="2000" b="1" dirty="0">
                <a:solidFill>
                  <a:schemeClr val="dk1"/>
                </a:solidFill>
                <a:latin typeface="Calibri"/>
                <a:ea typeface="Calibri"/>
                <a:cs typeface="Calibri"/>
                <a:sym typeface="Calibri"/>
              </a:rPr>
              <a:t>Renewable energy systems </a:t>
            </a:r>
            <a:r>
              <a:rPr lang="en-US" sz="2000" dirty="0">
                <a:solidFill>
                  <a:schemeClr val="dk1"/>
                </a:solidFill>
                <a:latin typeface="Calibri"/>
                <a:ea typeface="Calibri"/>
                <a:cs typeface="Calibri"/>
                <a:sym typeface="Calibri"/>
              </a:rPr>
              <a:t>to maximize power output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3"/>
          <p:cNvSpPr txBox="1"/>
          <p:nvPr/>
        </p:nvSpPr>
        <p:spPr>
          <a:xfrm>
            <a:off x="864833" y="2134159"/>
            <a:ext cx="8074981" cy="57134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a:solidFill>
                  <a:schemeClr val="dk1"/>
                </a:solidFill>
                <a:latin typeface="Avenir"/>
                <a:ea typeface="Avenir"/>
                <a:cs typeface="Avenir"/>
                <a:sym typeface="Avenir"/>
              </a:rPr>
              <a:t>By the end of this session, you will be able to:</a:t>
            </a:r>
            <a:endParaRPr/>
          </a:p>
        </p:txBody>
      </p:sp>
      <p:sp>
        <p:nvSpPr>
          <p:cNvPr id="97" name="Google Shape;97;p3"/>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Learning Objectives</a:t>
            </a:r>
            <a:endParaRPr sz="2800" b="1">
              <a:solidFill>
                <a:srgbClr val="D9212B"/>
              </a:solidFill>
            </a:endParaRPr>
          </a:p>
        </p:txBody>
      </p:sp>
      <p:sp>
        <p:nvSpPr>
          <p:cNvPr id="98" name="Google Shape;98;p3"/>
          <p:cNvSpPr txBox="1"/>
          <p:nvPr/>
        </p:nvSpPr>
        <p:spPr>
          <a:xfrm>
            <a:off x="958788" y="2705507"/>
            <a:ext cx="5939162" cy="1477287"/>
          </a:xfrm>
          <a:prstGeom prst="rect">
            <a:avLst/>
          </a:prstGeom>
          <a:noFill/>
          <a:ln>
            <a:noFill/>
          </a:ln>
        </p:spPr>
        <p:txBody>
          <a:bodyPr spcFirstLastPara="1" wrap="square" lIns="91425" tIns="45700" rIns="91425" bIns="45700" anchor="t" anchorCtr="0">
            <a:spAutoFit/>
          </a:bodyPr>
          <a:lstStyle/>
          <a:p>
            <a:pPr marL="380990" marR="0" lvl="0" indent="-380990" algn="l" rtl="0">
              <a:spcBef>
                <a:spcPts val="0"/>
              </a:spcBef>
              <a:spcAft>
                <a:spcPts val="0"/>
              </a:spcAft>
              <a:buClr>
                <a:schemeClr val="dk1"/>
              </a:buClr>
              <a:buSzPts val="1800"/>
              <a:buFont typeface="Arial"/>
              <a:buChar char="•"/>
            </a:pPr>
            <a:r>
              <a:rPr lang="en-US" sz="1800" dirty="0">
                <a:solidFill>
                  <a:schemeClr val="dk1"/>
                </a:solidFill>
                <a:latin typeface="Avenir"/>
                <a:ea typeface="Avenir"/>
                <a:cs typeface="Avenir"/>
                <a:sym typeface="Avenir"/>
              </a:rPr>
              <a:t>Define the </a:t>
            </a:r>
            <a:r>
              <a:rPr lang="en-IN" sz="1800" dirty="0">
                <a:solidFill>
                  <a:schemeClr val="dk1"/>
                </a:solidFill>
                <a:latin typeface="Avenir"/>
                <a:ea typeface="Avenir"/>
                <a:cs typeface="Avenir"/>
                <a:sym typeface="Avenir"/>
              </a:rPr>
              <a:t>need of using Optimization problems.</a:t>
            </a:r>
            <a:endParaRPr dirty="0"/>
          </a:p>
          <a:p>
            <a:pPr marL="380990" marR="0" lvl="0" indent="-380990" algn="l" rtl="0">
              <a:spcBef>
                <a:spcPts val="0"/>
              </a:spcBef>
              <a:spcAft>
                <a:spcPts val="0"/>
              </a:spcAft>
              <a:buClr>
                <a:schemeClr val="dk1"/>
              </a:buClr>
              <a:buSzPts val="1800"/>
              <a:buFont typeface="Arial"/>
              <a:buChar char="•"/>
            </a:pPr>
            <a:r>
              <a:rPr lang="en-US" sz="1800" dirty="0">
                <a:solidFill>
                  <a:schemeClr val="dk1"/>
                </a:solidFill>
                <a:latin typeface="Avenir"/>
                <a:sym typeface="Avenir"/>
              </a:rPr>
              <a:t>Define and understand Warehouse problems.</a:t>
            </a:r>
            <a:endParaRPr dirty="0"/>
          </a:p>
          <a:p>
            <a:pPr marL="380990" marR="0" lvl="0" indent="-380990" algn="l" rtl="0">
              <a:spcBef>
                <a:spcPts val="0"/>
              </a:spcBef>
              <a:spcAft>
                <a:spcPts val="0"/>
              </a:spcAft>
              <a:buClr>
                <a:schemeClr val="dk1"/>
              </a:buClr>
              <a:buSzPts val="1800"/>
              <a:buFont typeface="Arial"/>
              <a:buChar char="•"/>
            </a:pPr>
            <a:r>
              <a:rPr lang="en-US" sz="1800" dirty="0">
                <a:solidFill>
                  <a:schemeClr val="dk1"/>
                </a:solidFill>
                <a:latin typeface="Avenir"/>
                <a:sym typeface="Avenir"/>
              </a:rPr>
              <a:t>Understand the principles of Assignment problems.</a:t>
            </a:r>
            <a:endParaRPr dirty="0"/>
          </a:p>
          <a:p>
            <a:pPr marL="380990" marR="0" lvl="0" indent="-380990" algn="l" rtl="0">
              <a:spcBef>
                <a:spcPts val="0"/>
              </a:spcBef>
              <a:spcAft>
                <a:spcPts val="0"/>
              </a:spcAft>
              <a:buClr>
                <a:schemeClr val="dk1"/>
              </a:buClr>
              <a:buSzPts val="1800"/>
              <a:buFont typeface="Arial"/>
              <a:buChar char="•"/>
            </a:pPr>
            <a:r>
              <a:rPr lang="en-US" sz="1800" dirty="0">
                <a:solidFill>
                  <a:schemeClr val="dk1"/>
                </a:solidFill>
                <a:latin typeface="Avenir"/>
                <a:sym typeface="Avenir"/>
              </a:rPr>
              <a:t>Define the Knapsack </a:t>
            </a:r>
            <a:r>
              <a:rPr lang="en-US" sz="1800" dirty="0" err="1">
                <a:solidFill>
                  <a:schemeClr val="dk1"/>
                </a:solidFill>
                <a:latin typeface="Avenir"/>
                <a:sym typeface="Avenir"/>
              </a:rPr>
              <a:t>probem</a:t>
            </a:r>
            <a:r>
              <a:rPr lang="en-US" sz="1800" dirty="0">
                <a:solidFill>
                  <a:schemeClr val="dk1"/>
                </a:solidFill>
                <a:latin typeface="Avenir"/>
                <a:sym typeface="Avenir"/>
              </a:rPr>
              <a:t>.</a:t>
            </a:r>
            <a:endParaRPr dirty="0"/>
          </a:p>
          <a:p>
            <a:pPr marL="380990" marR="0" lvl="0" indent="-266690" algn="l" rtl="0">
              <a:spcBef>
                <a:spcPts val="0"/>
              </a:spcBef>
              <a:spcAft>
                <a:spcPts val="0"/>
              </a:spcAft>
              <a:buClr>
                <a:schemeClr val="dk1"/>
              </a:buClr>
              <a:buSzPts val="1800"/>
              <a:buFont typeface="Arial"/>
              <a:buNone/>
            </a:pPr>
            <a:endParaRPr sz="1800" dirty="0">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ea typeface="Avenir"/>
                <a:cs typeface="Avenir"/>
                <a:sym typeface="Avenir"/>
              </a:rPr>
              <a:t>Warehouse Problem</a:t>
            </a:r>
            <a:endParaRPr sz="2800" b="1" dirty="0">
              <a:solidFill>
                <a:srgbClr val="D9212B"/>
              </a:solidFill>
            </a:endParaRPr>
          </a:p>
        </p:txBody>
      </p:sp>
      <p:sp>
        <p:nvSpPr>
          <p:cNvPr id="105" name="Google Shape;105;p4"/>
          <p:cNvSpPr txBox="1"/>
          <p:nvPr/>
        </p:nvSpPr>
        <p:spPr>
          <a:xfrm>
            <a:off x="909221" y="1319597"/>
            <a:ext cx="10427563" cy="47260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What is Warehouse Optimization</a:t>
            </a:r>
            <a:r>
              <a:rPr lang="en-US" sz="2000" dirty="0">
                <a:solidFill>
                  <a:schemeClr val="dk1"/>
                </a:solidFill>
                <a:latin typeface="Avenir"/>
                <a:ea typeface="Avenir"/>
                <a:cs typeface="Avenir"/>
                <a:sym typeface="Avenir"/>
              </a:rPr>
              <a:t>:- It is an efficient operation of warehouse of all sizes.</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Goal</a:t>
            </a:r>
            <a:r>
              <a:rPr lang="en-US" sz="2000" dirty="0">
                <a:solidFill>
                  <a:schemeClr val="dk1"/>
                </a:solidFill>
                <a:latin typeface="Avenir"/>
                <a:ea typeface="Avenir"/>
                <a:cs typeface="Avenir"/>
                <a:sym typeface="Avenir"/>
              </a:rPr>
              <a:t>:- Disciplined process, Automation, Save time – space – resources, Reducing Errors, Improving flexibility – communication – management – customer satisfaction</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Challenges</a:t>
            </a:r>
            <a:r>
              <a:rPr lang="en-US" sz="2000" dirty="0">
                <a:solidFill>
                  <a:schemeClr val="dk1"/>
                </a:solidFill>
                <a:latin typeface="Avenir"/>
                <a:ea typeface="Avenir"/>
                <a:cs typeface="Avenir"/>
                <a:sym typeface="Avenir"/>
              </a:rPr>
              <a:t>:- Errors, Inefficiency, Lack of Transparency</a:t>
            </a: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p:txBody>
      </p:sp>
      <p:pic>
        <p:nvPicPr>
          <p:cNvPr id="3" name="Picture 2">
            <a:extLst>
              <a:ext uri="{FF2B5EF4-FFF2-40B4-BE49-F238E27FC236}">
                <a16:creationId xmlns:a16="http://schemas.microsoft.com/office/drawing/2014/main" id="{15E08FEA-FFEF-B8C6-8D26-2AF6D89461F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379808" y="3159890"/>
            <a:ext cx="5636870" cy="33117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5283DB2-579E-7A90-D221-198AE10C3498}"/>
            </a:ext>
          </a:extLst>
        </p:cNvPr>
        <p:cNvGrpSpPr/>
        <p:nvPr/>
      </p:nvGrpSpPr>
      <p:grpSpPr>
        <a:xfrm>
          <a:off x="0" y="0"/>
          <a:ext cx="0" cy="0"/>
          <a:chOff x="0" y="0"/>
          <a:chExt cx="0" cy="0"/>
        </a:xfrm>
      </p:grpSpPr>
      <p:sp>
        <p:nvSpPr>
          <p:cNvPr id="97" name="Google Shape;97;p3">
            <a:extLst>
              <a:ext uri="{FF2B5EF4-FFF2-40B4-BE49-F238E27FC236}">
                <a16:creationId xmlns:a16="http://schemas.microsoft.com/office/drawing/2014/main" id="{305D99F3-C355-AE9E-53D1-026AB3AB0B70}"/>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ea typeface="Avenir"/>
                <a:cs typeface="Avenir"/>
                <a:sym typeface="Avenir"/>
              </a:rPr>
              <a:t>Warehouse Optimization Solution</a:t>
            </a:r>
            <a:endParaRPr sz="2800" b="1" dirty="0">
              <a:solidFill>
                <a:srgbClr val="D9212B"/>
              </a:solidFill>
            </a:endParaRPr>
          </a:p>
        </p:txBody>
      </p:sp>
      <p:sp>
        <p:nvSpPr>
          <p:cNvPr id="98" name="Google Shape;98;p3">
            <a:extLst>
              <a:ext uri="{FF2B5EF4-FFF2-40B4-BE49-F238E27FC236}">
                <a16:creationId xmlns:a16="http://schemas.microsoft.com/office/drawing/2014/main" id="{E3971365-109D-88B3-714F-79C28CA7FC5E}"/>
              </a:ext>
            </a:extLst>
          </p:cNvPr>
          <p:cNvSpPr txBox="1"/>
          <p:nvPr/>
        </p:nvSpPr>
        <p:spPr>
          <a:xfrm>
            <a:off x="438705" y="795408"/>
            <a:ext cx="10852212" cy="70172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mj-lt"/>
              <a:buAutoNum type="arabicPeriod"/>
            </a:pPr>
            <a:r>
              <a:rPr lang="en-US" sz="1800" dirty="0">
                <a:solidFill>
                  <a:schemeClr val="dk1"/>
                </a:solidFill>
                <a:latin typeface="Avenir"/>
                <a:ea typeface="Avenir"/>
                <a:cs typeface="Avenir"/>
                <a:sym typeface="Avenir"/>
              </a:rPr>
              <a:t>Space Optimization : The core principle is to utilize every inch of available space. Businesses can imply racking systems, such as pallet racking, cantilever, drive-in racking, high rise shelving, mezzanine levels</a:t>
            </a: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r>
              <a:rPr lang="en-US" sz="1800" dirty="0">
                <a:solidFill>
                  <a:schemeClr val="dk1"/>
                </a:solidFill>
                <a:latin typeface="Avenir"/>
                <a:ea typeface="Avenir"/>
                <a:cs typeface="Avenir"/>
                <a:sym typeface="Avenir"/>
              </a:rPr>
              <a:t>Labor Optimization : Enhancing workforce productivity without compromising employee welfare. Hiring well qualified employees, regular training programs, safety protocols drills, and effective shift planning.</a:t>
            </a: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r>
              <a:rPr lang="en-US" sz="1800" dirty="0">
                <a:solidFill>
                  <a:schemeClr val="dk1"/>
                </a:solidFill>
                <a:latin typeface="Avenir"/>
                <a:ea typeface="Avenir"/>
                <a:cs typeface="Avenir"/>
                <a:sym typeface="Avenir"/>
              </a:rPr>
              <a:t>Inventory Optimization : Adherence to FIFO methods, regular stocks audits, emphasizing dynamic allocation to sales channels to meets real time demand, and maximize profit.</a:t>
            </a: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r>
              <a:rPr lang="en-US" sz="1800" dirty="0">
                <a:solidFill>
                  <a:schemeClr val="dk1"/>
                </a:solidFill>
                <a:latin typeface="Avenir"/>
                <a:ea typeface="Avenir"/>
                <a:cs typeface="Avenir"/>
                <a:sym typeface="Avenir"/>
              </a:rPr>
              <a:t>Storage Optimization : Strategic placement of stocks, rotation of stocks.</a:t>
            </a: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r>
              <a:rPr lang="en-US" sz="1800" dirty="0">
                <a:solidFill>
                  <a:schemeClr val="dk1"/>
                </a:solidFill>
                <a:latin typeface="Avenir"/>
                <a:ea typeface="Avenir"/>
                <a:cs typeface="Avenir"/>
                <a:sym typeface="Avenir"/>
              </a:rPr>
              <a:t>Technological Optimization : Real time product tracking, amplifying visibility, automated conveyors, robots.</a:t>
            </a: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r>
              <a:rPr lang="en-US" sz="1800" dirty="0">
                <a:solidFill>
                  <a:schemeClr val="dk1"/>
                </a:solidFill>
                <a:latin typeface="Avenir"/>
                <a:ea typeface="Avenir"/>
                <a:cs typeface="Avenir"/>
                <a:sym typeface="Avenir"/>
              </a:rPr>
              <a:t>Process Optimization : Fine-tuning of all internal processes to ensure peak efficiency. Strategies like cross-docking, where incoming goods are directly transferred to outbound gates, can lead to reduced storage durations and quicker deliveries.</a:t>
            </a: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a:p>
            <a:pPr marL="342900" marR="0" lvl="0" indent="-342900" algn="l" rtl="0">
              <a:spcBef>
                <a:spcPts val="0"/>
              </a:spcBef>
              <a:spcAft>
                <a:spcPts val="0"/>
              </a:spcAft>
              <a:buClr>
                <a:schemeClr val="dk1"/>
              </a:buClr>
              <a:buSzPts val="1800"/>
              <a:buFont typeface="+mj-lt"/>
              <a:buAutoNum type="arabicPeriod"/>
            </a:pPr>
            <a:endParaRPr lang="en-US" sz="1800" dirty="0">
              <a:solidFill>
                <a:schemeClr val="dk1"/>
              </a:solidFill>
              <a:latin typeface="Avenir"/>
              <a:ea typeface="Avenir"/>
              <a:cs typeface="Avenir"/>
              <a:sym typeface="Avenir"/>
            </a:endParaRPr>
          </a:p>
        </p:txBody>
      </p:sp>
      <p:pic>
        <p:nvPicPr>
          <p:cNvPr id="4" name="Picture 3">
            <a:extLst>
              <a:ext uri="{FF2B5EF4-FFF2-40B4-BE49-F238E27FC236}">
                <a16:creationId xmlns:a16="http://schemas.microsoft.com/office/drawing/2014/main" id="{9A589270-4AFF-826C-3ACE-4CB1666EEB8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0942" y="1491075"/>
            <a:ext cx="2438400" cy="1618488"/>
          </a:xfrm>
          <a:prstGeom prst="rect">
            <a:avLst/>
          </a:prstGeom>
        </p:spPr>
      </p:pic>
      <p:pic>
        <p:nvPicPr>
          <p:cNvPr id="7" name="Picture 6">
            <a:extLst>
              <a:ext uri="{FF2B5EF4-FFF2-40B4-BE49-F238E27FC236}">
                <a16:creationId xmlns:a16="http://schemas.microsoft.com/office/drawing/2014/main" id="{E55CFA76-BB10-8791-F057-3E9CA1B6FDB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734333" y="1491075"/>
            <a:ext cx="2628127" cy="1618488"/>
          </a:xfrm>
          <a:prstGeom prst="rect">
            <a:avLst/>
          </a:prstGeom>
        </p:spPr>
      </p:pic>
      <p:pic>
        <p:nvPicPr>
          <p:cNvPr id="9" name="Picture 8">
            <a:extLst>
              <a:ext uri="{FF2B5EF4-FFF2-40B4-BE49-F238E27FC236}">
                <a16:creationId xmlns:a16="http://schemas.microsoft.com/office/drawing/2014/main" id="{F1FBE391-C86B-EF9B-AB6F-441B9D0541A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497300" y="1491075"/>
            <a:ext cx="2246011" cy="1632422"/>
          </a:xfrm>
          <a:prstGeom prst="rect">
            <a:avLst/>
          </a:prstGeom>
        </p:spPr>
      </p:pic>
      <p:pic>
        <p:nvPicPr>
          <p:cNvPr id="11" name="Picture 10">
            <a:extLst>
              <a:ext uri="{FF2B5EF4-FFF2-40B4-BE49-F238E27FC236}">
                <a16:creationId xmlns:a16="http://schemas.microsoft.com/office/drawing/2014/main" id="{246B4FBA-CA74-D0B8-F60B-0E016170B7C4}"/>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878151" y="1484108"/>
            <a:ext cx="2176563" cy="1632422"/>
          </a:xfrm>
          <a:prstGeom prst="rect">
            <a:avLst/>
          </a:prstGeom>
        </p:spPr>
      </p:pic>
      <p:pic>
        <p:nvPicPr>
          <p:cNvPr id="13" name="Picture 12">
            <a:extLst>
              <a:ext uri="{FF2B5EF4-FFF2-40B4-BE49-F238E27FC236}">
                <a16:creationId xmlns:a16="http://schemas.microsoft.com/office/drawing/2014/main" id="{2438E5BB-F501-EB6A-F4A5-E788FFE4E30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flipV="1">
            <a:off x="10189555" y="1484106"/>
            <a:ext cx="1882840" cy="1625455"/>
          </a:xfrm>
          <a:prstGeom prst="rect">
            <a:avLst/>
          </a:prstGeom>
        </p:spPr>
      </p:pic>
    </p:spTree>
    <p:extLst>
      <p:ext uri="{BB962C8B-B14F-4D97-AF65-F5344CB8AC3E}">
        <p14:creationId xmlns:p14="http://schemas.microsoft.com/office/powerpoint/2010/main" val="123275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C24DBE8-E8E0-E346-7B34-4CEB718077C6}"/>
            </a:ext>
          </a:extLst>
        </p:cNvPr>
        <p:cNvGrpSpPr/>
        <p:nvPr/>
      </p:nvGrpSpPr>
      <p:grpSpPr>
        <a:xfrm>
          <a:off x="0" y="0"/>
          <a:ext cx="0" cy="0"/>
          <a:chOff x="0" y="0"/>
          <a:chExt cx="0" cy="0"/>
        </a:xfrm>
      </p:grpSpPr>
      <p:sp>
        <p:nvSpPr>
          <p:cNvPr id="110" name="Google Shape;110;p5">
            <a:extLst>
              <a:ext uri="{FF2B5EF4-FFF2-40B4-BE49-F238E27FC236}">
                <a16:creationId xmlns:a16="http://schemas.microsoft.com/office/drawing/2014/main" id="{0068C10B-A6D0-D813-FA0F-A2DC09012C2D}"/>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ea typeface="Avenir"/>
                <a:cs typeface="Avenir"/>
                <a:sym typeface="Avenir"/>
              </a:rPr>
              <a:t>Optimize your Warehouse</a:t>
            </a:r>
            <a:endParaRPr sz="2800" b="1" dirty="0">
              <a:solidFill>
                <a:srgbClr val="D9212B"/>
              </a:solidFill>
            </a:endParaRPr>
          </a:p>
        </p:txBody>
      </p:sp>
      <p:sp>
        <p:nvSpPr>
          <p:cNvPr id="111" name="Google Shape;111;p5">
            <a:extLst>
              <a:ext uri="{FF2B5EF4-FFF2-40B4-BE49-F238E27FC236}">
                <a16:creationId xmlns:a16="http://schemas.microsoft.com/office/drawing/2014/main" id="{32E4C732-96CB-6960-0671-D5803C989C54}"/>
              </a:ext>
            </a:extLst>
          </p:cNvPr>
          <p:cNvSpPr txBox="1"/>
          <p:nvPr/>
        </p:nvSpPr>
        <p:spPr>
          <a:xfrm>
            <a:off x="882218" y="1374025"/>
            <a:ext cx="10427563" cy="4726096"/>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chemeClr val="dk1"/>
              </a:buClr>
              <a:buSzPts val="2000"/>
            </a:pPr>
            <a:r>
              <a:rPr lang="en-US" sz="2000" dirty="0">
                <a:solidFill>
                  <a:schemeClr val="dk1"/>
                </a:solidFill>
                <a:latin typeface="Avenir"/>
                <a:ea typeface="Avenir"/>
                <a:cs typeface="Avenir"/>
                <a:sym typeface="Avenir"/>
              </a:rPr>
              <a:t>12 Strategies to Optimize Warehouse:-</a:t>
            </a: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Warehouse Management System</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Data Analytics for Demand Forecasting</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Warehouse Automation and Robotics</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Regular Training and Development</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Smart Shelving Systems</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Lean Inventory Practices</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Warehouse Layout Design</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Green Practices</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Safety Protocols</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IoT (Internet of Things) Devices</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Regular Audit Systems</a:t>
            </a:r>
          </a:p>
          <a:p>
            <a:pPr marL="457200" marR="0" lvl="0" indent="-457200" algn="l" rtl="0">
              <a:lnSpc>
                <a:spcPct val="90000"/>
              </a:lnSpc>
              <a:spcBef>
                <a:spcPts val="0"/>
              </a:spcBef>
              <a:spcAft>
                <a:spcPts val="0"/>
              </a:spcAft>
              <a:buClr>
                <a:schemeClr val="dk1"/>
              </a:buClr>
              <a:buSzPts val="2000"/>
              <a:buAutoNum type="arabicPeriod"/>
            </a:pPr>
            <a:r>
              <a:rPr lang="en-US" sz="2000" dirty="0">
                <a:solidFill>
                  <a:schemeClr val="dk1"/>
                </a:solidFill>
                <a:latin typeface="Avenir"/>
                <a:ea typeface="Avenir"/>
                <a:cs typeface="Avenir"/>
                <a:sym typeface="Avenir"/>
              </a:rPr>
              <a:t>Product Velocity Knowledge – ABC analysis: classifying inventory into 'A' items (high-value products with low frequency), 'B' items (moderate value and frequency), and 'C' items (low value with high frequency)</a:t>
            </a:r>
          </a:p>
        </p:txBody>
      </p:sp>
      <p:pic>
        <p:nvPicPr>
          <p:cNvPr id="3" name="Picture 2">
            <a:extLst>
              <a:ext uri="{FF2B5EF4-FFF2-40B4-BE49-F238E27FC236}">
                <a16:creationId xmlns:a16="http://schemas.microsoft.com/office/drawing/2014/main" id="{11CE5667-9500-5062-6FB0-0B80420ADE3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08957" y="995423"/>
            <a:ext cx="4822032" cy="3429000"/>
          </a:xfrm>
          <a:prstGeom prst="rect">
            <a:avLst/>
          </a:prstGeom>
        </p:spPr>
      </p:pic>
    </p:spTree>
    <p:extLst>
      <p:ext uri="{BB962C8B-B14F-4D97-AF65-F5344CB8AC3E}">
        <p14:creationId xmlns:p14="http://schemas.microsoft.com/office/powerpoint/2010/main" val="127964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ea typeface="Avenir"/>
                <a:cs typeface="Avenir"/>
                <a:sym typeface="Avenir"/>
              </a:rPr>
              <a:t>Assignment Problems</a:t>
            </a:r>
            <a:endParaRPr sz="2800" b="1" dirty="0">
              <a:solidFill>
                <a:srgbClr val="D9212B"/>
              </a:solidFill>
            </a:endParaRPr>
          </a:p>
        </p:txBody>
      </p:sp>
      <p:sp>
        <p:nvSpPr>
          <p:cNvPr id="129" name="Google Shape;129;p8"/>
          <p:cNvSpPr txBox="1"/>
          <p:nvPr/>
        </p:nvSpPr>
        <p:spPr>
          <a:xfrm>
            <a:off x="967094" y="2014078"/>
            <a:ext cx="10427563" cy="47260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What is Assignment Optimization</a:t>
            </a:r>
            <a:r>
              <a:rPr lang="en-US" sz="2000" dirty="0">
                <a:solidFill>
                  <a:schemeClr val="dk1"/>
                </a:solidFill>
                <a:latin typeface="Avenir"/>
                <a:ea typeface="Avenir"/>
                <a:cs typeface="Avenir"/>
                <a:sym typeface="Avenir"/>
              </a:rPr>
              <a:t>:- It is an optimization problem where objective is to assign agents to different tasks so as to minimize total cost, and maximize profit</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Goal</a:t>
            </a:r>
            <a:r>
              <a:rPr lang="en-US" sz="2000" dirty="0">
                <a:solidFill>
                  <a:schemeClr val="dk1"/>
                </a:solidFill>
                <a:latin typeface="Avenir"/>
                <a:ea typeface="Avenir"/>
                <a:cs typeface="Avenir"/>
                <a:sym typeface="Avenir"/>
              </a:rPr>
              <a:t>:- Discover an assignment, search for the maximum flow of minimum cost, solving transportation problem</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Challenges</a:t>
            </a:r>
            <a:r>
              <a:rPr lang="en-US" sz="2000" dirty="0">
                <a:solidFill>
                  <a:schemeClr val="dk1"/>
                </a:solidFill>
                <a:latin typeface="Avenir"/>
                <a:ea typeface="Avenir"/>
                <a:cs typeface="Avenir"/>
                <a:sym typeface="Avenir"/>
              </a:rPr>
              <a:t>:- Close Deadlines, Lots of things to do, Credible information, Critical Thinking and Problem Solving, Presentation Skills</a:t>
            </a:r>
            <a:endParaRPr lang="en-US" sz="2000" b="1" dirty="0">
              <a:solidFill>
                <a:schemeClr val="dk1"/>
              </a:solidFill>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25FDED2-CA5B-5EF3-EA88-0F0F6A2460BF}"/>
            </a:ext>
          </a:extLst>
        </p:cNvPr>
        <p:cNvGrpSpPr/>
        <p:nvPr/>
      </p:nvGrpSpPr>
      <p:grpSpPr>
        <a:xfrm>
          <a:off x="0" y="0"/>
          <a:ext cx="0" cy="0"/>
          <a:chOff x="0" y="0"/>
          <a:chExt cx="0" cy="0"/>
        </a:xfrm>
      </p:grpSpPr>
      <p:sp>
        <p:nvSpPr>
          <p:cNvPr id="110" name="Google Shape;110;p5">
            <a:extLst>
              <a:ext uri="{FF2B5EF4-FFF2-40B4-BE49-F238E27FC236}">
                <a16:creationId xmlns:a16="http://schemas.microsoft.com/office/drawing/2014/main" id="{4A03F4ED-EF46-0C9C-6027-D2F5E12E91A3}"/>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ea typeface="Avenir"/>
                <a:cs typeface="Avenir"/>
                <a:sym typeface="Avenir"/>
              </a:rPr>
              <a:t>Defining Assignment Problem</a:t>
            </a:r>
            <a:endParaRPr sz="2800" b="1" dirty="0">
              <a:solidFill>
                <a:srgbClr val="D9212B"/>
              </a:solidFill>
            </a:endParaRPr>
          </a:p>
        </p:txBody>
      </p:sp>
      <mc:AlternateContent xmlns:mc="http://schemas.openxmlformats.org/markup-compatibility/2006" xmlns:a14="http://schemas.microsoft.com/office/drawing/2010/main">
        <mc:Choice Requires="a14">
          <p:sp>
            <p:nvSpPr>
              <p:cNvPr id="111" name="Google Shape;111;p5">
                <a:extLst>
                  <a:ext uri="{FF2B5EF4-FFF2-40B4-BE49-F238E27FC236}">
                    <a16:creationId xmlns:a16="http://schemas.microsoft.com/office/drawing/2014/main" id="{12F865B9-CEC3-4CA1-4F29-8037EF2ACFE0}"/>
                  </a:ext>
                </a:extLst>
              </p:cNvPr>
              <p:cNvSpPr txBox="1"/>
              <p:nvPr/>
            </p:nvSpPr>
            <p:spPr>
              <a:xfrm>
                <a:off x="882218" y="1374025"/>
                <a:ext cx="10427563" cy="4726096"/>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chemeClr val="dk1"/>
                  </a:buClr>
                  <a:buSzPts val="2000"/>
                </a:pPr>
                <a:r>
                  <a:rPr lang="en-US" sz="2000" dirty="0">
                    <a:solidFill>
                      <a:schemeClr val="dk1"/>
                    </a:solidFill>
                    <a:latin typeface="Avenir"/>
                    <a:ea typeface="Avenir"/>
                    <a:cs typeface="Avenir"/>
                    <a:sym typeface="Avenir"/>
                  </a:rPr>
                  <a:t>If we have to assign </a:t>
                </a:r>
                <a:r>
                  <a:rPr lang="en-US" sz="2000" i="1" dirty="0">
                    <a:solidFill>
                      <a:schemeClr val="dk1"/>
                    </a:solidFill>
                    <a:latin typeface="Avenir"/>
                    <a:ea typeface="Avenir"/>
                    <a:cs typeface="Avenir"/>
                    <a:sym typeface="Avenir"/>
                  </a:rPr>
                  <a:t>n </a:t>
                </a:r>
                <a:r>
                  <a:rPr lang="en-US" sz="2000" dirty="0">
                    <a:solidFill>
                      <a:schemeClr val="dk1"/>
                    </a:solidFill>
                    <a:latin typeface="Avenir"/>
                    <a:ea typeface="Avenir"/>
                    <a:cs typeface="Avenir"/>
                    <a:sym typeface="Avenir"/>
                  </a:rPr>
                  <a:t>jobs to </a:t>
                </a:r>
                <a:r>
                  <a:rPr lang="en-US" sz="2000" i="1" dirty="0">
                    <a:solidFill>
                      <a:schemeClr val="dk1"/>
                    </a:solidFill>
                    <a:latin typeface="Avenir"/>
                    <a:ea typeface="Avenir"/>
                    <a:cs typeface="Avenir"/>
                    <a:sym typeface="Avenir"/>
                  </a:rPr>
                  <a:t>n </a:t>
                </a:r>
                <a:r>
                  <a:rPr lang="en-US" sz="2000" dirty="0">
                    <a:solidFill>
                      <a:schemeClr val="dk1"/>
                    </a:solidFill>
                    <a:latin typeface="Avenir"/>
                    <a:ea typeface="Avenir"/>
                    <a:cs typeface="Avenir"/>
                    <a:sym typeface="Avenir"/>
                  </a:rPr>
                  <a:t>machines, let </a:t>
                </a:r>
                <a:r>
                  <a:rPr lang="en-IN" sz="2000" b="0" i="1" dirty="0" err="1">
                    <a:solidFill>
                      <a:srgbClr val="000000"/>
                    </a:solidFill>
                    <a:effectLst/>
                    <a:latin typeface="Avenir"/>
                  </a:rPr>
                  <a:t>C</a:t>
                </a:r>
                <a:r>
                  <a:rPr lang="en-IN" sz="2800" b="0" i="1" baseline="-25000" dirty="0" err="1">
                    <a:solidFill>
                      <a:srgbClr val="000000"/>
                    </a:solidFill>
                    <a:effectLst/>
                    <a:latin typeface="Times New Roman" panose="02020603050405020304" pitchFamily="18" charset="0"/>
                  </a:rPr>
                  <a:t>ij</a:t>
                </a:r>
                <a:r>
                  <a:rPr lang="en-US" sz="2000" dirty="0">
                    <a:solidFill>
                      <a:schemeClr val="dk1"/>
                    </a:solidFill>
                    <a:latin typeface="Avenir"/>
                    <a:ea typeface="Avenir"/>
                    <a:cs typeface="Avenir"/>
                    <a:sym typeface="Avenir"/>
                  </a:rPr>
                  <a:t> be cost of assigning </a:t>
                </a:r>
                <a:r>
                  <a:rPr lang="en-US" sz="2000" b="0" i="1" dirty="0" err="1">
                    <a:solidFill>
                      <a:srgbClr val="000000"/>
                    </a:solidFill>
                    <a:effectLst/>
                    <a:latin typeface="Avenir"/>
                  </a:rPr>
                  <a:t>i</a:t>
                </a:r>
                <a:r>
                  <a:rPr lang="en-US" sz="2800" b="0" i="1" baseline="30000" dirty="0" err="1">
                    <a:solidFill>
                      <a:srgbClr val="000000"/>
                    </a:solidFill>
                    <a:effectLst/>
                    <a:latin typeface="Times New Roman" panose="02020603050405020304" pitchFamily="18" charset="0"/>
                  </a:rPr>
                  <a:t>th</a:t>
                </a:r>
                <a:r>
                  <a:rPr lang="en-US" sz="2800" b="0" i="0" dirty="0">
                    <a:solidFill>
                      <a:srgbClr val="000000"/>
                    </a:solidFill>
                    <a:effectLst/>
                    <a:latin typeface="Times New Roman" panose="02020603050405020304" pitchFamily="18" charset="0"/>
                  </a:rPr>
                  <a:t> </a:t>
                </a:r>
                <a:r>
                  <a:rPr lang="en-US" sz="2000" b="0" i="0" dirty="0">
                    <a:solidFill>
                      <a:srgbClr val="000000"/>
                    </a:solidFill>
                    <a:effectLst/>
                    <a:latin typeface="Avenir"/>
                  </a:rPr>
                  <a:t>job to the</a:t>
                </a:r>
                <a:r>
                  <a:rPr lang="en-US" sz="2800" b="0" i="0" dirty="0">
                    <a:solidFill>
                      <a:srgbClr val="000000"/>
                    </a:solidFill>
                    <a:effectLst/>
                    <a:latin typeface="Times New Roman" panose="02020603050405020304" pitchFamily="18" charset="0"/>
                  </a:rPr>
                  <a:t> </a:t>
                </a:r>
                <a:r>
                  <a:rPr lang="en-US" sz="2000" b="0" i="1" dirty="0" err="1">
                    <a:solidFill>
                      <a:srgbClr val="000000"/>
                    </a:solidFill>
                    <a:effectLst/>
                    <a:latin typeface="Avenir"/>
                  </a:rPr>
                  <a:t>j</a:t>
                </a:r>
                <a:r>
                  <a:rPr lang="en-US" sz="2800" b="0" i="1" baseline="30000" dirty="0" err="1">
                    <a:solidFill>
                      <a:srgbClr val="000000"/>
                    </a:solidFill>
                    <a:effectLst/>
                    <a:latin typeface="Times New Roman" panose="02020603050405020304" pitchFamily="18" charset="0"/>
                  </a:rPr>
                  <a:t>th</a:t>
                </a:r>
                <a:r>
                  <a:rPr lang="en-US" sz="2800" b="0" i="0" dirty="0">
                    <a:solidFill>
                      <a:srgbClr val="000000"/>
                    </a:solidFill>
                    <a:effectLst/>
                    <a:latin typeface="Times New Roman" panose="02020603050405020304" pitchFamily="18" charset="0"/>
                  </a:rPr>
                  <a:t> </a:t>
                </a:r>
                <a:r>
                  <a:rPr lang="en-US" sz="2000" b="0" i="0" dirty="0">
                    <a:solidFill>
                      <a:srgbClr val="000000"/>
                    </a:solidFill>
                    <a:effectLst/>
                    <a:latin typeface="Avenir"/>
                  </a:rPr>
                  <a:t>machine and</a:t>
                </a:r>
                <a:r>
                  <a:rPr lang="en-US" sz="2800" b="0" i="0" dirty="0">
                    <a:solidFill>
                      <a:srgbClr val="000000"/>
                    </a:solidFill>
                    <a:effectLst/>
                    <a:latin typeface="Times New Roman" panose="02020603050405020304" pitchFamily="18" charset="0"/>
                  </a:rPr>
                  <a:t> </a:t>
                </a:r>
                <a:r>
                  <a:rPr lang="en-US" sz="2000" b="0" i="1" dirty="0" err="1">
                    <a:solidFill>
                      <a:srgbClr val="000000"/>
                    </a:solidFill>
                    <a:effectLst/>
                    <a:latin typeface="Avenir"/>
                  </a:rPr>
                  <a:t>x</a:t>
                </a:r>
                <a:r>
                  <a:rPr lang="en-US" sz="2800" b="0" i="1" baseline="-25000" dirty="0" err="1">
                    <a:solidFill>
                      <a:srgbClr val="000000"/>
                    </a:solidFill>
                    <a:effectLst/>
                    <a:latin typeface="Times New Roman" panose="02020603050405020304" pitchFamily="18" charset="0"/>
                  </a:rPr>
                  <a:t>ij</a:t>
                </a:r>
                <a:r>
                  <a:rPr lang="en-US" sz="2800" b="0" i="0" dirty="0">
                    <a:solidFill>
                      <a:srgbClr val="000000"/>
                    </a:solidFill>
                    <a:effectLst/>
                    <a:latin typeface="Times New Roman" panose="02020603050405020304" pitchFamily="18" charset="0"/>
                  </a:rPr>
                  <a:t> </a:t>
                </a:r>
                <a:r>
                  <a:rPr lang="en-US" sz="2000" b="0" i="0" dirty="0">
                    <a:solidFill>
                      <a:srgbClr val="000000"/>
                    </a:solidFill>
                    <a:effectLst/>
                    <a:latin typeface="Avenir"/>
                  </a:rPr>
                  <a:t>represents the assignment of </a:t>
                </a:r>
                <a:r>
                  <a:rPr lang="en-US" sz="2000" b="0" i="1" dirty="0" err="1">
                    <a:solidFill>
                      <a:srgbClr val="000000"/>
                    </a:solidFill>
                    <a:effectLst/>
                    <a:latin typeface="Avenir"/>
                  </a:rPr>
                  <a:t>i</a:t>
                </a:r>
                <a:r>
                  <a:rPr lang="en-US" sz="2800" b="0" i="1" baseline="30000" dirty="0" err="1">
                    <a:solidFill>
                      <a:srgbClr val="000000"/>
                    </a:solidFill>
                    <a:effectLst/>
                    <a:latin typeface="Times New Roman" panose="02020603050405020304" pitchFamily="18" charset="0"/>
                  </a:rPr>
                  <a:t>th</a:t>
                </a:r>
                <a:r>
                  <a:rPr lang="en-US" sz="2800" b="0" i="0" dirty="0">
                    <a:solidFill>
                      <a:srgbClr val="000000"/>
                    </a:solidFill>
                    <a:effectLst/>
                    <a:latin typeface="Times New Roman" panose="02020603050405020304" pitchFamily="18" charset="0"/>
                  </a:rPr>
                  <a:t> </a:t>
                </a:r>
                <a:r>
                  <a:rPr lang="en-US" sz="2000" b="0" i="0" dirty="0">
                    <a:solidFill>
                      <a:srgbClr val="000000"/>
                    </a:solidFill>
                    <a:effectLst/>
                    <a:latin typeface="Avenir"/>
                  </a:rPr>
                  <a:t>job to the</a:t>
                </a:r>
                <a:r>
                  <a:rPr lang="en-US" sz="2800" b="0" i="0" dirty="0">
                    <a:solidFill>
                      <a:srgbClr val="000000"/>
                    </a:solidFill>
                    <a:effectLst/>
                    <a:latin typeface="Times New Roman" panose="02020603050405020304" pitchFamily="18" charset="0"/>
                  </a:rPr>
                  <a:t> </a:t>
                </a:r>
                <a:r>
                  <a:rPr lang="en-US" sz="2000" b="0" i="1" dirty="0" err="1">
                    <a:solidFill>
                      <a:srgbClr val="000000"/>
                    </a:solidFill>
                    <a:effectLst/>
                    <a:latin typeface="Avenir"/>
                  </a:rPr>
                  <a:t>j</a:t>
                </a:r>
                <a:r>
                  <a:rPr lang="en-US" sz="2800" b="0" i="1" baseline="30000" dirty="0" err="1">
                    <a:solidFill>
                      <a:srgbClr val="000000"/>
                    </a:solidFill>
                    <a:effectLst/>
                    <a:latin typeface="Times New Roman" panose="02020603050405020304" pitchFamily="18" charset="0"/>
                  </a:rPr>
                  <a:t>th</a:t>
                </a:r>
                <a:r>
                  <a:rPr lang="en-US" sz="2800" b="0" i="0" dirty="0">
                    <a:solidFill>
                      <a:srgbClr val="000000"/>
                    </a:solidFill>
                    <a:effectLst/>
                    <a:latin typeface="Times New Roman" panose="02020603050405020304" pitchFamily="18" charset="0"/>
                  </a:rPr>
                  <a:t> </a:t>
                </a:r>
                <a:r>
                  <a:rPr lang="en-US" sz="2000" b="0" i="0" dirty="0">
                    <a:solidFill>
                      <a:srgbClr val="000000"/>
                    </a:solidFill>
                    <a:effectLst/>
                    <a:latin typeface="Avenir"/>
                  </a:rPr>
                  <a:t>machine.</a:t>
                </a:r>
              </a:p>
              <a:p>
                <a:pPr marR="0" lvl="0" algn="l" rtl="0">
                  <a:lnSpc>
                    <a:spcPct val="90000"/>
                  </a:lnSpc>
                  <a:spcBef>
                    <a:spcPts val="0"/>
                  </a:spcBef>
                  <a:spcAft>
                    <a:spcPts val="0"/>
                  </a:spcAft>
                  <a:buClr>
                    <a:schemeClr val="dk1"/>
                  </a:buClr>
                  <a:buSzPts val="2000"/>
                </a:pPr>
                <a:endParaRPr lang="en-US" sz="2000" dirty="0">
                  <a:latin typeface="Avenir"/>
                </a:endParaRPr>
              </a:p>
              <a:p>
                <a:pPr marR="0" lvl="0" algn="l" rtl="0">
                  <a:lnSpc>
                    <a:spcPct val="90000"/>
                  </a:lnSpc>
                  <a:spcBef>
                    <a:spcPts val="0"/>
                  </a:spcBef>
                  <a:spcAft>
                    <a:spcPts val="0"/>
                  </a:spcAft>
                  <a:buClr>
                    <a:schemeClr val="dk1"/>
                  </a:buClr>
                  <a:buSzPts val="2000"/>
                </a:pPr>
                <a:endParaRPr lang="en-US" sz="2000" b="0" i="0" dirty="0">
                  <a:solidFill>
                    <a:srgbClr val="000000"/>
                  </a:solidFill>
                  <a:effectLst/>
                  <a:latin typeface="Avenir"/>
                </a:endParaRPr>
              </a:p>
              <a:p>
                <a:pPr marR="0" lvl="0" algn="l" rtl="0">
                  <a:lnSpc>
                    <a:spcPct val="90000"/>
                  </a:lnSpc>
                  <a:spcBef>
                    <a:spcPts val="0"/>
                  </a:spcBef>
                  <a:spcAft>
                    <a:spcPts val="0"/>
                  </a:spcAft>
                  <a:buClr>
                    <a:schemeClr val="dk1"/>
                  </a:buClr>
                  <a:buSzPts val="2000"/>
                </a:pPr>
                <a:r>
                  <a:rPr lang="en-US" sz="2000" dirty="0">
                    <a:latin typeface="Avenir"/>
                  </a:rPr>
                  <a:t>					</a:t>
                </a:r>
                <a:r>
                  <a:rPr lang="en-US" sz="2000" b="0" i="1" dirty="0">
                    <a:solidFill>
                      <a:srgbClr val="000000"/>
                    </a:solidFill>
                    <a:effectLst/>
                    <a:latin typeface="Avenir"/>
                  </a:rPr>
                  <a:t> </a:t>
                </a:r>
                <a:r>
                  <a:rPr lang="en-US" sz="2000" b="0" i="1" dirty="0" err="1">
                    <a:solidFill>
                      <a:srgbClr val="000000"/>
                    </a:solidFill>
                    <a:effectLst/>
                    <a:latin typeface="Avenir"/>
                  </a:rPr>
                  <a:t>x</a:t>
                </a:r>
                <a:r>
                  <a:rPr lang="en-US" sz="2800" b="0" i="1" baseline="-25000" dirty="0" err="1">
                    <a:solidFill>
                      <a:srgbClr val="000000"/>
                    </a:solidFill>
                    <a:effectLst/>
                    <a:latin typeface="Times New Roman" panose="02020603050405020304" pitchFamily="18" charset="0"/>
                  </a:rPr>
                  <a:t>ij</a:t>
                </a:r>
                <a:r>
                  <a:rPr lang="en-US" sz="2000" b="0" i="0" dirty="0">
                    <a:solidFill>
                      <a:srgbClr val="000000"/>
                    </a:solidFill>
                    <a:effectLst/>
                    <a:latin typeface="Avenir"/>
                  </a:rPr>
                  <a:t> is missing in any cell implies no assignment is made</a:t>
                </a:r>
              </a:p>
              <a:p>
                <a:pPr marR="0" lvl="0" algn="l" rtl="0">
                  <a:lnSpc>
                    <a:spcPct val="90000"/>
                  </a:lnSpc>
                  <a:spcBef>
                    <a:spcPts val="0"/>
                  </a:spcBef>
                  <a:spcAft>
                    <a:spcPts val="0"/>
                  </a:spcAft>
                  <a:buClr>
                    <a:schemeClr val="dk1"/>
                  </a:buClr>
                  <a:buSzPts val="2000"/>
                </a:pPr>
                <a:r>
                  <a:rPr lang="en-US" sz="2000" dirty="0">
                    <a:latin typeface="Avenir"/>
                  </a:rPr>
                  <a:t>					</a:t>
                </a:r>
              </a:p>
              <a:p>
                <a:pPr marR="0" lvl="0" algn="l" rtl="0">
                  <a:lnSpc>
                    <a:spcPct val="90000"/>
                  </a:lnSpc>
                  <a:spcBef>
                    <a:spcPts val="0"/>
                  </a:spcBef>
                  <a:spcAft>
                    <a:spcPts val="0"/>
                  </a:spcAft>
                  <a:buClr>
                    <a:schemeClr val="dk1"/>
                  </a:buClr>
                  <a:buSzPts val="2000"/>
                </a:pPr>
                <a:r>
                  <a:rPr lang="en-US" sz="2000" dirty="0">
                    <a:latin typeface="Avenir"/>
                  </a:rPr>
                  <a:t>					Assignment problem can be written in LPP as:</a:t>
                </a:r>
              </a:p>
              <a:p>
                <a:pPr marR="0" lvl="0" algn="l" rtl="0">
                  <a:lnSpc>
                    <a:spcPct val="90000"/>
                  </a:lnSpc>
                  <a:spcBef>
                    <a:spcPts val="0"/>
                  </a:spcBef>
                  <a:spcAft>
                    <a:spcPts val="0"/>
                  </a:spcAft>
                  <a:buClr>
                    <a:schemeClr val="dk1"/>
                  </a:buClr>
                  <a:buSzPts val="2000"/>
                </a:pPr>
                <a:r>
                  <a:rPr lang="en-US" sz="2000" dirty="0">
                    <a:latin typeface="Avenir"/>
                  </a:rPr>
                  <a:t>						</a:t>
                </a:r>
              </a:p>
              <a:p>
                <a:pPr marR="0" lvl="0" algn="l" rtl="0">
                  <a:lnSpc>
                    <a:spcPct val="90000"/>
                  </a:lnSpc>
                  <a:spcBef>
                    <a:spcPts val="0"/>
                  </a:spcBef>
                  <a:spcAft>
                    <a:spcPts val="0"/>
                  </a:spcAft>
                  <a:buClr>
                    <a:schemeClr val="dk1"/>
                  </a:buClr>
                  <a:buSzPts val="2000"/>
                </a:pPr>
                <a:r>
                  <a:rPr lang="en-US" sz="2000" dirty="0">
                    <a:latin typeface="Avenir"/>
                  </a:rPr>
                  <a:t>						</a:t>
                </a:r>
                <a14:m>
                  <m:oMath xmlns:m="http://schemas.openxmlformats.org/officeDocument/2006/math">
                    <m:r>
                      <m:rPr>
                        <m:sty m:val="p"/>
                      </m:rPr>
                      <a:rPr lang="en-US" sz="2000" i="1">
                        <a:latin typeface="Cambria Math" panose="02040503050406030204" pitchFamily="18" charset="0"/>
                      </a:rPr>
                      <m:t>Z</m:t>
                    </m:r>
                    <m:r>
                      <a:rPr lang="en-US" sz="2000" i="1" smtClean="0">
                        <a:latin typeface="Cambria Math" panose="02040503050406030204" pitchFamily="18" charset="0"/>
                      </a:rPr>
                      <m:t>=</m:t>
                    </m:r>
                    <m:nary>
                      <m:naryPr>
                        <m:chr m:val="∑"/>
                        <m:limLoc m:val="undOvr"/>
                        <m:grow m:val="on"/>
                        <m:ctrlPr>
                          <a:rPr lang="en-US" sz="2000" i="1" smtClean="0">
                            <a:latin typeface="Cambria Math" panose="02040503050406030204" pitchFamily="18" charset="0"/>
                          </a:rPr>
                        </m:ctrlPr>
                      </m:naryPr>
                      <m:sub>
                        <m:r>
                          <a:rPr lang="en-US" sz="2000" i="1" smtClean="0">
                            <a:latin typeface="Cambria Math" panose="02040503050406030204" pitchFamily="18" charset="0"/>
                          </a:rPr>
                          <m:t>𝑖</m:t>
                        </m:r>
                        <m:r>
                          <a:rPr lang="en-US" sz="2000" i="1" smtClean="0">
                            <a:latin typeface="Cambria Math" panose="02040503050406030204" pitchFamily="18" charset="0"/>
                          </a:rPr>
                          <m:t>=1</m:t>
                        </m:r>
                      </m:sub>
                      <m:sup>
                        <m:r>
                          <a:rPr lang="en-US" sz="2000" i="1" smtClean="0">
                            <a:latin typeface="Cambria Math" panose="02040503050406030204" pitchFamily="18" charset="0"/>
                          </a:rPr>
                          <m:t>𝑚</m:t>
                        </m:r>
                      </m:sup>
                      <m:e>
                        <m:nary>
                          <m:naryPr>
                            <m:chr m:val="∑"/>
                            <m:limLoc m:val="undOvr"/>
                            <m:grow m:val="on"/>
                            <m:ctrlPr>
                              <a:rPr lang="en-US" sz="2000" i="1" smtClean="0">
                                <a:latin typeface="Cambria Math" panose="02040503050406030204" pitchFamily="18" charset="0"/>
                              </a:rPr>
                            </m:ctrlPr>
                          </m:naryPr>
                          <m:sub>
                            <m:r>
                              <a:rPr lang="en-US" sz="2000" i="1" smtClean="0">
                                <a:latin typeface="Cambria Math" panose="02040503050406030204" pitchFamily="18" charset="0"/>
                              </a:rPr>
                              <m:t>𝑗</m:t>
                            </m:r>
                            <m:r>
                              <a:rPr lang="en-US" sz="2000" i="1" smtClean="0">
                                <a:latin typeface="Cambria Math" panose="02040503050406030204" pitchFamily="18" charset="0"/>
                              </a:rPr>
                              <m:t>=1</m:t>
                            </m:r>
                          </m:sub>
                          <m:sup>
                            <m:r>
                              <a:rPr lang="en-US" sz="2000" i="1" smtClean="0">
                                <a:latin typeface="Cambria Math" panose="02040503050406030204" pitchFamily="18" charset="0"/>
                              </a:rPr>
                              <m:t>𝑛</m:t>
                            </m:r>
                          </m:sup>
                          <m:e>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𝐶</m:t>
                                </m:r>
                              </m:e>
                              <m:sub>
                                <m:r>
                                  <a:rPr lang="en-US" sz="2000" i="1" smtClean="0">
                                    <a:latin typeface="Cambria Math" panose="02040503050406030204" pitchFamily="18" charset="0"/>
                                  </a:rPr>
                                  <m:t>𝑖𝑗</m:t>
                                </m:r>
                              </m:sub>
                            </m:sSub>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𝑖𝑗</m:t>
                                </m:r>
                              </m:sub>
                            </m:sSub>
                          </m:e>
                        </m:nary>
                      </m:e>
                    </m:nary>
                  </m:oMath>
                </a14:m>
                <a:endParaRPr lang="en-US" sz="2000" dirty="0">
                  <a:latin typeface="Avenir"/>
                </a:endParaRPr>
              </a:p>
              <a:p>
                <a:pPr marR="0" lvl="0" algn="l" rtl="0">
                  <a:lnSpc>
                    <a:spcPct val="90000"/>
                  </a:lnSpc>
                  <a:spcBef>
                    <a:spcPts val="0"/>
                  </a:spcBef>
                  <a:spcAft>
                    <a:spcPts val="0"/>
                  </a:spcAft>
                  <a:buClr>
                    <a:schemeClr val="dk1"/>
                  </a:buClr>
                  <a:buSzPts val="2000"/>
                </a:pPr>
                <a:endParaRPr lang="en-US" sz="2000" b="0" i="0" dirty="0">
                  <a:solidFill>
                    <a:srgbClr val="000000"/>
                  </a:solidFill>
                  <a:effectLst/>
                  <a:latin typeface="Avenir"/>
                </a:endParaRPr>
              </a:p>
              <a:p>
                <a:pPr marR="0" lvl="0" algn="l" rtl="0">
                  <a:lnSpc>
                    <a:spcPct val="90000"/>
                  </a:lnSpc>
                  <a:spcBef>
                    <a:spcPts val="0"/>
                  </a:spcBef>
                  <a:spcAft>
                    <a:spcPts val="0"/>
                  </a:spcAft>
                  <a:buClr>
                    <a:schemeClr val="dk1"/>
                  </a:buClr>
                  <a:buSzPts val="2000"/>
                </a:pPr>
                <a:endParaRPr lang="en-US" sz="2000" dirty="0">
                  <a:latin typeface="Avenir"/>
                </a:endParaRPr>
              </a:p>
              <a:p>
                <a:pPr marR="0" lvl="0" algn="l" rtl="0">
                  <a:lnSpc>
                    <a:spcPct val="90000"/>
                  </a:lnSpc>
                  <a:spcBef>
                    <a:spcPts val="0"/>
                  </a:spcBef>
                  <a:spcAft>
                    <a:spcPts val="0"/>
                  </a:spcAft>
                  <a:buClr>
                    <a:schemeClr val="dk1"/>
                  </a:buClr>
                  <a:buSzPts val="2000"/>
                </a:pPr>
                <a:endParaRPr lang="en-US" sz="2000" b="0" i="0" dirty="0">
                  <a:solidFill>
                    <a:srgbClr val="000000"/>
                  </a:solidFill>
                  <a:effectLst/>
                  <a:latin typeface="Avenir"/>
                </a:endParaRPr>
              </a:p>
              <a:p>
                <a:pPr marR="0" lvl="0" algn="l" rtl="0">
                  <a:lnSpc>
                    <a:spcPct val="90000"/>
                  </a:lnSpc>
                  <a:spcBef>
                    <a:spcPts val="0"/>
                  </a:spcBef>
                  <a:spcAft>
                    <a:spcPts val="0"/>
                  </a:spcAft>
                  <a:buClr>
                    <a:schemeClr val="dk1"/>
                  </a:buClr>
                  <a:buSzPts val="2000"/>
                </a:pPr>
                <a:r>
                  <a:rPr lang="en-US" sz="2000" dirty="0">
                    <a:latin typeface="Avenir"/>
                  </a:rPr>
                  <a:t>						</a:t>
                </a:r>
                <a:r>
                  <a:rPr lang="en-US" sz="2800" dirty="0">
                    <a:hlinkClick r:id="rId3"/>
                  </a:rPr>
                  <a:t> </a:t>
                </a:r>
                <a:r>
                  <a:rPr lang="en-US" sz="1200" dirty="0">
                    <a:latin typeface="Avenir"/>
                    <a:hlinkClick r:id="rId3"/>
                  </a:rPr>
                  <a:t>Definition and formulation of Assignment Problem - Operations Research</a:t>
                </a:r>
                <a:endParaRPr lang="en-US" sz="1200" b="0" i="0" dirty="0">
                  <a:solidFill>
                    <a:srgbClr val="000000"/>
                  </a:solidFill>
                  <a:effectLst/>
                  <a:latin typeface="Avenir"/>
                </a:endParaRPr>
              </a:p>
              <a:p>
                <a:pPr marR="0" lvl="0" algn="l" rtl="0">
                  <a:lnSpc>
                    <a:spcPct val="90000"/>
                  </a:lnSpc>
                  <a:spcBef>
                    <a:spcPts val="0"/>
                  </a:spcBef>
                  <a:spcAft>
                    <a:spcPts val="0"/>
                  </a:spcAft>
                  <a:buClr>
                    <a:schemeClr val="dk1"/>
                  </a:buClr>
                  <a:buSzPts val="2000"/>
                </a:pPr>
                <a:endParaRPr lang="en-US" sz="2000" dirty="0">
                  <a:latin typeface="Avenir"/>
                  <a:ea typeface="Avenir"/>
                  <a:cs typeface="Avenir"/>
                  <a:sym typeface="Avenir"/>
                </a:endParaRPr>
              </a:p>
              <a:p>
                <a:pPr marR="0" lvl="0" algn="l" rtl="0">
                  <a:lnSpc>
                    <a:spcPct val="90000"/>
                  </a:lnSpc>
                  <a:spcBef>
                    <a:spcPts val="0"/>
                  </a:spcBef>
                  <a:spcAft>
                    <a:spcPts val="0"/>
                  </a:spcAft>
                  <a:buClr>
                    <a:schemeClr val="dk1"/>
                  </a:buClr>
                  <a:buSzPts val="2000"/>
                </a:pPr>
                <a:endParaRPr lang="en-US" sz="2000" dirty="0">
                  <a:solidFill>
                    <a:schemeClr val="dk1"/>
                  </a:solidFill>
                  <a:latin typeface="Avenir"/>
                  <a:ea typeface="Avenir"/>
                  <a:cs typeface="Avenir"/>
                  <a:sym typeface="Avenir"/>
                </a:endParaRPr>
              </a:p>
            </p:txBody>
          </p:sp>
        </mc:Choice>
        <mc:Fallback xmlns="">
          <p:sp>
            <p:nvSpPr>
              <p:cNvPr id="111" name="Google Shape;111;p5">
                <a:extLst>
                  <a:ext uri="{FF2B5EF4-FFF2-40B4-BE49-F238E27FC236}">
                    <a16:creationId xmlns:a16="http://schemas.microsoft.com/office/drawing/2014/main" id="{12F865B9-CEC3-4CA1-4F29-8037EF2ACFE0}"/>
                  </a:ext>
                </a:extLst>
              </p:cNvPr>
              <p:cNvSpPr txBox="1">
                <a:spLocks noRot="1" noChangeAspect="1" noMove="1" noResize="1" noEditPoints="1" noAdjustHandles="1" noChangeArrowheads="1" noChangeShapeType="1" noTextEdit="1"/>
              </p:cNvSpPr>
              <p:nvPr/>
            </p:nvSpPr>
            <p:spPr>
              <a:xfrm>
                <a:off x="882218" y="1374025"/>
                <a:ext cx="10427563" cy="4726096"/>
              </a:xfrm>
              <a:prstGeom prst="rect">
                <a:avLst/>
              </a:prstGeom>
              <a:blipFill>
                <a:blip r:embed="rId4"/>
                <a:stretch>
                  <a:fillRect l="-643" t="-1418" r="-409"/>
                </a:stretch>
              </a:blipFill>
              <a:ln>
                <a:noFill/>
              </a:ln>
            </p:spPr>
            <p:txBody>
              <a:bodyPr/>
              <a:lstStyle/>
              <a:p>
                <a:r>
                  <a:rPr lang="en-IN">
                    <a:noFill/>
                  </a:rPr>
                  <a:t> </a:t>
                </a:r>
              </a:p>
            </p:txBody>
          </p:sp>
        </mc:Fallback>
      </mc:AlternateContent>
      <p:pic>
        <p:nvPicPr>
          <p:cNvPr id="4" name="Picture 3">
            <a:extLst>
              <a:ext uri="{FF2B5EF4-FFF2-40B4-BE49-F238E27FC236}">
                <a16:creationId xmlns:a16="http://schemas.microsoft.com/office/drawing/2014/main" id="{759728AB-C7D9-A221-263B-5752B731E231}"/>
              </a:ext>
            </a:extLst>
          </p:cNvPr>
          <p:cNvPicPr>
            <a:picLocks noChangeAspect="1"/>
          </p:cNvPicPr>
          <p:nvPr/>
        </p:nvPicPr>
        <p:blipFill>
          <a:blip r:embed="rId5"/>
          <a:stretch>
            <a:fillRect/>
          </a:stretch>
        </p:blipFill>
        <p:spPr>
          <a:xfrm>
            <a:off x="763929" y="2852911"/>
            <a:ext cx="4393019" cy="3513427"/>
          </a:xfrm>
          <a:prstGeom prst="rect">
            <a:avLst/>
          </a:prstGeom>
        </p:spPr>
      </p:pic>
    </p:spTree>
    <p:extLst>
      <p:ext uri="{BB962C8B-B14F-4D97-AF65-F5344CB8AC3E}">
        <p14:creationId xmlns:p14="http://schemas.microsoft.com/office/powerpoint/2010/main" val="248989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12717BB3-0373-50B7-2CD8-30FBE3FC8C3B}"/>
            </a:ext>
          </a:extLst>
        </p:cNvPr>
        <p:cNvGrpSpPr/>
        <p:nvPr/>
      </p:nvGrpSpPr>
      <p:grpSpPr>
        <a:xfrm>
          <a:off x="0" y="0"/>
          <a:ext cx="0" cy="0"/>
          <a:chOff x="0" y="0"/>
          <a:chExt cx="0" cy="0"/>
        </a:xfrm>
      </p:grpSpPr>
      <p:sp>
        <p:nvSpPr>
          <p:cNvPr id="128" name="Google Shape;128;p8">
            <a:extLst>
              <a:ext uri="{FF2B5EF4-FFF2-40B4-BE49-F238E27FC236}">
                <a16:creationId xmlns:a16="http://schemas.microsoft.com/office/drawing/2014/main" id="{B98580BC-886A-6294-0542-4B3A99F609EC}"/>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ea typeface="Avenir"/>
                <a:cs typeface="Avenir"/>
                <a:sym typeface="Avenir"/>
              </a:rPr>
              <a:t>Knapsack Problems</a:t>
            </a:r>
            <a:endParaRPr sz="2800" b="1" dirty="0">
              <a:solidFill>
                <a:srgbClr val="D9212B"/>
              </a:solidFill>
            </a:endParaRPr>
          </a:p>
        </p:txBody>
      </p:sp>
      <p:sp>
        <p:nvSpPr>
          <p:cNvPr id="129" name="Google Shape;129;p8">
            <a:extLst>
              <a:ext uri="{FF2B5EF4-FFF2-40B4-BE49-F238E27FC236}">
                <a16:creationId xmlns:a16="http://schemas.microsoft.com/office/drawing/2014/main" id="{6E534930-7636-CCA9-EE20-4780B7AF1BE6}"/>
              </a:ext>
            </a:extLst>
          </p:cNvPr>
          <p:cNvSpPr txBox="1"/>
          <p:nvPr/>
        </p:nvSpPr>
        <p:spPr>
          <a:xfrm>
            <a:off x="666152" y="1308023"/>
            <a:ext cx="10427563" cy="472609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What is Knapsack Optimization</a:t>
            </a:r>
            <a:r>
              <a:rPr lang="en-US" sz="2000" dirty="0">
                <a:solidFill>
                  <a:schemeClr val="dk1"/>
                </a:solidFill>
                <a:latin typeface="Avenir"/>
                <a:ea typeface="Avenir"/>
                <a:cs typeface="Avenir"/>
                <a:sym typeface="Avenir"/>
              </a:rPr>
              <a:t>:- Given </a:t>
            </a:r>
            <a:r>
              <a:rPr lang="en-US" sz="2000" b="1" i="1" dirty="0">
                <a:solidFill>
                  <a:schemeClr val="dk1"/>
                </a:solidFill>
                <a:latin typeface="Avenir"/>
                <a:ea typeface="Avenir"/>
                <a:cs typeface="Avenir"/>
                <a:sym typeface="Avenir"/>
              </a:rPr>
              <a:t>N </a:t>
            </a:r>
            <a:r>
              <a:rPr lang="en-US" sz="2000" dirty="0">
                <a:solidFill>
                  <a:schemeClr val="dk1"/>
                </a:solidFill>
                <a:latin typeface="Avenir"/>
                <a:ea typeface="Avenir"/>
                <a:cs typeface="Avenir"/>
                <a:sym typeface="Avenir"/>
              </a:rPr>
              <a:t>items, every item having profit associated with it, and a bag with capacity of </a:t>
            </a:r>
            <a:r>
              <a:rPr lang="en-US" sz="2000" b="1" i="1" dirty="0">
                <a:solidFill>
                  <a:schemeClr val="dk1"/>
                </a:solidFill>
                <a:latin typeface="Avenir"/>
                <a:ea typeface="Avenir"/>
                <a:cs typeface="Avenir"/>
                <a:sym typeface="Avenir"/>
              </a:rPr>
              <a:t>W</a:t>
            </a:r>
            <a:r>
              <a:rPr lang="en-US" sz="2000" dirty="0">
                <a:solidFill>
                  <a:schemeClr val="dk1"/>
                </a:solidFill>
                <a:latin typeface="Avenir"/>
                <a:ea typeface="Avenir"/>
                <a:cs typeface="Avenir"/>
                <a:sym typeface="Avenir"/>
              </a:rPr>
              <a:t> (weight which a bag can hold at max)</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Goal</a:t>
            </a:r>
            <a:r>
              <a:rPr lang="en-US" sz="2000" dirty="0">
                <a:solidFill>
                  <a:schemeClr val="dk1"/>
                </a:solidFill>
                <a:latin typeface="Avenir"/>
                <a:ea typeface="Avenir"/>
                <a:cs typeface="Avenir"/>
                <a:sym typeface="Avenir"/>
              </a:rPr>
              <a:t>:- Put the items into the bag such that sum of profits associated with them is maximum</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Challenges</a:t>
            </a:r>
            <a:r>
              <a:rPr lang="en-US" sz="2000" dirty="0">
                <a:solidFill>
                  <a:schemeClr val="dk1"/>
                </a:solidFill>
                <a:latin typeface="Avenir"/>
                <a:ea typeface="Avenir"/>
                <a:cs typeface="Avenir"/>
                <a:sym typeface="Avenir"/>
              </a:rPr>
              <a:t>:- We can either put an item completely into the bag or cannot put it at all [A part of an item can not be added into the bag]</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Example</a:t>
            </a:r>
            <a:r>
              <a:rPr lang="en-US" sz="2000" dirty="0">
                <a:solidFill>
                  <a:schemeClr val="dk1"/>
                </a:solidFill>
                <a:latin typeface="Avenir"/>
                <a:ea typeface="Avenir"/>
                <a:cs typeface="Avenir"/>
                <a:sym typeface="Avenir"/>
              </a:rPr>
              <a:t>:- </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Input : N = 3, W = 4, profit [] = {1, 2, 3}, weight [] =  {4, 5, 1}</a:t>
            </a:r>
          </a:p>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Output : 3</a:t>
            </a:r>
          </a:p>
          <a:p>
            <a:pPr marL="0" marR="0" lvl="0" indent="0" algn="l"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Explanation : There are two items which have weight less than or equal to 4. If we select the item with weight 4, the possible profit is 1. And if we select the item with weight 1, the possible profit is 3. So the maximum possible profit is 3. Note that we cannot put both the items with weight 4 and 1 together as the capacity of the bag is 4.</a:t>
            </a:r>
          </a:p>
        </p:txBody>
      </p:sp>
    </p:spTree>
    <p:extLst>
      <p:ext uri="{BB962C8B-B14F-4D97-AF65-F5344CB8AC3E}">
        <p14:creationId xmlns:p14="http://schemas.microsoft.com/office/powerpoint/2010/main" val="187145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TotalTime>
  <Words>1094</Words>
  <Application>Microsoft Office PowerPoint</Application>
  <PresentationFormat>Widescreen</PresentationFormat>
  <Paragraphs>166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vt:lpstr>
      <vt:lpstr>Calibri</vt:lpstr>
      <vt:lpstr>Cambria Math</vt:lpstr>
      <vt:lpstr>Times New Roman</vt:lpstr>
      <vt:lpstr>Office Theme</vt:lpstr>
      <vt:lpstr>PowerPoint Presentation</vt:lpstr>
      <vt:lpstr>Optimization</vt:lpstr>
      <vt:lpstr>Learning Objectives</vt:lpstr>
      <vt:lpstr>Warehouse Problem</vt:lpstr>
      <vt:lpstr>Warehouse Optimization Solution</vt:lpstr>
      <vt:lpstr>Optimize your Warehouse</vt:lpstr>
      <vt:lpstr>Assignment Problems</vt:lpstr>
      <vt:lpstr>Defining Assignment Problem</vt:lpstr>
      <vt:lpstr>Knapsack Problems</vt:lpstr>
      <vt:lpstr>Knapsack Problems</vt:lpstr>
      <vt:lpstr>Academic Poll</vt:lpstr>
      <vt:lpstr>Academic Poll</vt:lpstr>
      <vt:lpstr>Academic Poll</vt:lpstr>
      <vt:lpstr>Academic Poll</vt:lpstr>
      <vt:lpstr>Session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Gaurav Yawalkar</dc:creator>
  <cp:lastModifiedBy>Ritwik Sinha</cp:lastModifiedBy>
  <cp:revision>4</cp:revision>
  <dcterms:created xsi:type="dcterms:W3CDTF">2024-09-27T05:18:16Z</dcterms:created>
  <dcterms:modified xsi:type="dcterms:W3CDTF">2025-02-08T08:10:36Z</dcterms:modified>
</cp:coreProperties>
</file>