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70" r:id="rId7"/>
    <p:sldId id="263" r:id="rId8"/>
    <p:sldId id="271" r:id="rId9"/>
    <p:sldId id="272" r:id="rId10"/>
    <p:sldId id="260" r:id="rId11"/>
    <p:sldId id="267" r:id="rId12"/>
    <p:sldId id="262" r:id="rId13"/>
    <p:sldId id="269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X9rj1MKKLUNXdI7iQgjgzxS1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65E5FE6-5F24-E699-A772-22798334B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5A18511B-7739-2D7C-C04A-A04434D6A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>
            <a:extLst>
              <a:ext uri="{FF2B5EF4-FFF2-40B4-BE49-F238E27FC236}">
                <a16:creationId xmlns:a16="http://schemas.microsoft.com/office/drawing/2014/main" id="{DB561FD1-240D-21CC-3D1C-6EA0D3C17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44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D72A440-1F20-FCE7-3388-8285F4033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45B7F77E-326B-EB97-5320-C13939DD8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>
            <a:extLst>
              <a:ext uri="{FF2B5EF4-FFF2-40B4-BE49-F238E27FC236}">
                <a16:creationId xmlns:a16="http://schemas.microsoft.com/office/drawing/2014/main" id="{9AEBE96C-4CF1-D96F-2DAC-ECBC5F308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964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EF91DB3-6764-7045-55BE-6F60171F5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DD93523E-9E2B-BD1C-A722-B9DD1A24F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EA26AE77-D1B6-8D99-26C6-67C5FF5105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72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6AF852D-ADD5-FFB9-B736-92C0A2AB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883FAABA-9482-11EE-8F02-C1282CACE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>
            <a:extLst>
              <a:ext uri="{FF2B5EF4-FFF2-40B4-BE49-F238E27FC236}">
                <a16:creationId xmlns:a16="http://schemas.microsoft.com/office/drawing/2014/main" id="{83921A2A-1A6D-6F24-F092-5E24C0334A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90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87D34FA-3092-7347-10D9-CA4C6EE58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789FB4E0-840E-903B-44CF-6C55068C8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>
            <a:extLst>
              <a:ext uri="{FF2B5EF4-FFF2-40B4-BE49-F238E27FC236}">
                <a16:creationId xmlns:a16="http://schemas.microsoft.com/office/drawing/2014/main" id="{3E820F05-B39E-3839-B509-756651BB9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055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5B0876B9-4D02-22C2-7034-AECD1826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>
            <a:extLst>
              <a:ext uri="{FF2B5EF4-FFF2-40B4-BE49-F238E27FC236}">
                <a16:creationId xmlns:a16="http://schemas.microsoft.com/office/drawing/2014/main" id="{01343789-9EDC-5C20-B20E-838B6EE38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>
            <a:extLst>
              <a:ext uri="{FF2B5EF4-FFF2-40B4-BE49-F238E27FC236}">
                <a16:creationId xmlns:a16="http://schemas.microsoft.com/office/drawing/2014/main" id="{00314C23-27D3-EBD3-42DD-DF63477F44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79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59900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999113"/>
            <a:ext cx="5504851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Constraints in Optimization Problems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Mr. Ritwik Sinha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882218" y="137402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happens to the feasible region when more constraints are added to an optimization problem?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A. It always increases in size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B. It always decreases in size or remains the same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C. It remains unchanged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D. It becomes unbounded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a linear programming problem, what is the effect of an inactive constraint?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A. It does not affect the optimal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B. It changes the optimal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C. It eliminates all feasible solutions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D. It makes the problem infeasible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5AEB655-5747-0742-B18A-A8A25DDC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69B2E9BD-6D12-253E-DC5C-01E0249AA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11" name="Google Shape;111;p5">
            <a:extLst>
              <a:ext uri="{FF2B5EF4-FFF2-40B4-BE49-F238E27FC236}">
                <a16:creationId xmlns:a16="http://schemas.microsoft.com/office/drawing/2014/main" id="{3DA7833F-2018-BDFF-1F2A-5E37BE9F394B}"/>
              </a:ext>
            </a:extLst>
          </p:cNvPr>
          <p:cNvSpPr txBox="1"/>
          <p:nvPr/>
        </p:nvSpPr>
        <p:spPr>
          <a:xfrm>
            <a:off x="882218" y="137402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happens to the feasible region when more constraints are added to an optimization problem?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A. It always increases in size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accent6"/>
                </a:solidFill>
                <a:latin typeface="Avenir"/>
                <a:ea typeface="Avenir"/>
                <a:cs typeface="Avenir"/>
                <a:sym typeface="Avenir"/>
              </a:rPr>
              <a:t>B. It always decreases in size or remains the same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C. It remains unchanged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D. It becomes unbounded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a linear programming problem, what is the effect of an inactive constraint?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accent6"/>
                </a:solidFill>
                <a:latin typeface="Avenir"/>
                <a:ea typeface="Avenir"/>
                <a:cs typeface="Avenir"/>
                <a:sym typeface="Avenir"/>
              </a:rPr>
              <a:t>A. It does not affect the optimal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B. It changes the optimal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C. It eliminates all feasible solutions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D. It makes the problem infeasible</a:t>
            </a:r>
          </a:p>
        </p:txBody>
      </p:sp>
    </p:spTree>
    <p:extLst>
      <p:ext uri="{BB962C8B-B14F-4D97-AF65-F5344CB8AC3E}">
        <p14:creationId xmlns:p14="http://schemas.microsoft.com/office/powerpoint/2010/main" val="424725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882218" y="1286940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a linear optimization problem has conflicting constraints, what is the most likely outcome?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A. Multiple optimal solutions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B. A unique optimal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C. No feasible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D. An unbounded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Which of the following is true about inequality constraints in optimization problems?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A. They define boundaries but do not restrict feasible solutions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B. They must always be active at the optimal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C. They create a feasible region that may be bounded or unbounded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D. They are equivalent to equality constraints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6D1D121-2F2D-B836-8850-F4CD25FE1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>
            <a:extLst>
              <a:ext uri="{FF2B5EF4-FFF2-40B4-BE49-F238E27FC236}">
                <a16:creationId xmlns:a16="http://schemas.microsoft.com/office/drawing/2014/main" id="{1A08959A-BB46-631F-5C40-2CF8D73C45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7">
            <a:extLst>
              <a:ext uri="{FF2B5EF4-FFF2-40B4-BE49-F238E27FC236}">
                <a16:creationId xmlns:a16="http://schemas.microsoft.com/office/drawing/2014/main" id="{ACF0C829-3F0B-DA4E-4BA0-23C8B2EC8612}"/>
              </a:ext>
            </a:extLst>
          </p:cNvPr>
          <p:cNvSpPr txBox="1"/>
          <p:nvPr/>
        </p:nvSpPr>
        <p:spPr>
          <a:xfrm>
            <a:off x="882218" y="1286940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a linear optimization problem has conflicting constraints, what is the most likely outcome?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A. Multiple optimal solutions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B. A unique optimal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accent6"/>
                </a:solidFill>
                <a:latin typeface="Avenir"/>
                <a:ea typeface="Avenir"/>
                <a:cs typeface="Avenir"/>
                <a:sym typeface="Avenir"/>
              </a:rPr>
              <a:t>C. No feasible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D. An unbounded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Which of the following is true about inequality constraints in optimization problems?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A. They define boundaries but do not restrict feasible solutions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B. They must always be active at the optimal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accent6"/>
                </a:solidFill>
                <a:latin typeface="Avenir"/>
                <a:ea typeface="Avenir"/>
                <a:cs typeface="Avenir"/>
                <a:sym typeface="Avenir"/>
              </a:rPr>
              <a:t>C. They create a feasible region that may be bounded or unbounded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D. They are equivalent to equality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114556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218460" y="2305520"/>
            <a:ext cx="6147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1218460" y="2952344"/>
            <a:ext cx="71261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Introduction to Types of Constraints in Optimization Problems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Explain different types with Feasible Region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644026" y="4808985"/>
            <a:ext cx="5771764" cy="87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Happy Learning!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5484" y="845930"/>
            <a:ext cx="3822189" cy="5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venir"/>
              <a:buNone/>
            </a:pPr>
            <a:r>
              <a:rPr lang="en-US" sz="4000" b="1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Optimization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585483" y="1665702"/>
            <a:ext cx="6336178" cy="467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Constraints are different conditions which restrict the possible solutions of an optimization problems.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types of Optimization constraints are: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Equality Constraints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Inequality Constraints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Constraints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and Non-Linear Constraints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and Soft Constraints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58787" y="2705507"/>
            <a:ext cx="942618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Define the </a:t>
            </a:r>
            <a:r>
              <a:rPr lang="en-IN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optimization Constraints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Avenir"/>
                <a:sym typeface="Avenir"/>
              </a:rPr>
              <a:t>Discuss different type of optimization Constraints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Avenir"/>
                <a:sym typeface="Avenir"/>
              </a:rPr>
              <a:t>Define the mathematical implementation of different types of constraints in a feasible region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dirty="0">
                <a:solidFill>
                  <a:schemeClr val="dk1"/>
                </a:solidFill>
                <a:latin typeface="Avenir"/>
                <a:sym typeface="Avenir"/>
              </a:rPr>
              <a:t>Discuss the role of constraints in optimization</a:t>
            </a:r>
            <a:endParaRPr dirty="0"/>
          </a:p>
          <a:p>
            <a:pPr marL="380990" marR="0" lvl="0" indent="-2666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Constraints effects on Optimization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909221" y="1319597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9FDE54-3213-981B-7A37-80BA6C413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22665"/>
              </p:ext>
            </p:extLst>
          </p:nvPr>
        </p:nvGraphicFramePr>
        <p:xfrm>
          <a:off x="1074058" y="1319596"/>
          <a:ext cx="9964056" cy="44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352">
                  <a:extLst>
                    <a:ext uri="{9D8B030D-6E8A-4147-A177-3AD203B41FA5}">
                      <a16:colId xmlns:a16="http://schemas.microsoft.com/office/drawing/2014/main" val="360163593"/>
                    </a:ext>
                  </a:extLst>
                </a:gridCol>
                <a:gridCol w="3321352">
                  <a:extLst>
                    <a:ext uri="{9D8B030D-6E8A-4147-A177-3AD203B41FA5}">
                      <a16:colId xmlns:a16="http://schemas.microsoft.com/office/drawing/2014/main" val="3228597637"/>
                    </a:ext>
                  </a:extLst>
                </a:gridCol>
                <a:gridCol w="3321352">
                  <a:extLst>
                    <a:ext uri="{9D8B030D-6E8A-4147-A177-3AD203B41FA5}">
                      <a16:colId xmlns:a16="http://schemas.microsoft.com/office/drawing/2014/main" val="2181612005"/>
                    </a:ext>
                  </a:extLst>
                </a:gridCol>
              </a:tblGrid>
              <a:tr h="558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Constraint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Effect on Solution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Difficulty in Solving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69862"/>
                  </a:ext>
                </a:extLst>
              </a:tr>
              <a:tr h="558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Restricts to a lower-dimensional subspace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11757"/>
                  </a:ext>
                </a:extLst>
              </a:tr>
              <a:tr h="558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Defines a feasible region but allows flexibility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01006"/>
                  </a:ext>
                </a:extLst>
              </a:tr>
              <a:tr h="558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Box 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Restricts each variable to a 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47691"/>
                  </a:ext>
                </a:extLst>
              </a:tr>
              <a:tr h="558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Forms a convex feasible 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07612"/>
                  </a:ext>
                </a:extLst>
              </a:tr>
              <a:tr h="558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Creates complex, non-convex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49309"/>
                  </a:ext>
                </a:extLst>
              </a:tr>
              <a:tr h="558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Integer/Binary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Discrete feasible space (requires special solvers)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98088"/>
                  </a:ext>
                </a:extLst>
              </a:tr>
              <a:tr h="5589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Complementarity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Causes non-convexity, limiting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Very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36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5283DB2-579E-7A90-D221-198AE10C3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305D99F3-C355-AE9E-53D1-026AB3AB0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Equality Constraints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E3971365-109D-88B3-714F-79C28CA7FC5E}"/>
              </a:ext>
            </a:extLst>
          </p:cNvPr>
          <p:cNvSpPr txBox="1"/>
          <p:nvPr/>
        </p:nvSpPr>
        <p:spPr>
          <a:xfrm>
            <a:off x="438705" y="1611837"/>
            <a:ext cx="11393221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Definition – 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Equality constraints are those constraints which provides an exact relationship between different variables.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Representation – 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			g(x) = 0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Example – 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While solving an optimization problem of Budget of a country, the total amount shared by individual entities must be equal to the overall budget present with the government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X1 + X2 + X3 +…….+ </a:t>
            </a:r>
            <a:r>
              <a:rPr lang="en-US" sz="18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Xn</a:t>
            </a: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1000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Impact on Solution Space –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Reduces the degree of freedom by enforcing strict constraints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Solution space is a lower dimensional subspace of the original space</a:t>
            </a:r>
          </a:p>
        </p:txBody>
      </p:sp>
      <p:pic>
        <p:nvPicPr>
          <p:cNvPr id="1028" name="Picture 4" descr="SOLVED:a. For the given constraints, graph the feasible region and ...">
            <a:extLst>
              <a:ext uri="{FF2B5EF4-FFF2-40B4-BE49-F238E27FC236}">
                <a16:creationId xmlns:a16="http://schemas.microsoft.com/office/drawing/2014/main" id="{B1D44A5C-B2CD-FFE2-A83B-B9F958ECE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6155" r="11190" b="21054"/>
          <a:stretch/>
        </p:blipFill>
        <p:spPr bwMode="auto">
          <a:xfrm>
            <a:off x="7522029" y="3973662"/>
            <a:ext cx="4497612" cy="27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5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C24DBE8-E8E0-E346-7B34-4CEB7180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0068C10B-A6D0-D813-FA0F-A2DC09012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Inequality Constraints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11" name="Google Shape;111;p5">
            <a:extLst>
              <a:ext uri="{FF2B5EF4-FFF2-40B4-BE49-F238E27FC236}">
                <a16:creationId xmlns:a16="http://schemas.microsoft.com/office/drawing/2014/main" id="{32E4C732-96CB-6960-0671-D5803C989C54}"/>
              </a:ext>
            </a:extLst>
          </p:cNvPr>
          <p:cNvSpPr txBox="1"/>
          <p:nvPr/>
        </p:nvSpPr>
        <p:spPr>
          <a:xfrm>
            <a:off x="438705" y="90599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Definition -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These constraints limit values but do not fix them exactly.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Representation –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	g(x) ≤ 0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Example –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factory production cannot exceed 500 units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X1 + X2 ≤ 500</a:t>
            </a: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Impact on Solution Space –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Defines a bounded region but does not completely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restrict movement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Active vs. Inactive Constraints: A constraint is active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it is exactly met (e.g., production = 500), otherwise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inactive (e.g., production = 450)</a:t>
            </a:r>
          </a:p>
        </p:txBody>
      </p:sp>
      <p:pic>
        <p:nvPicPr>
          <p:cNvPr id="2052" name="Picture 4" descr="SOLVED:Describe the region that is the solution set of each system of ...">
            <a:extLst>
              <a:ext uri="{FF2B5EF4-FFF2-40B4-BE49-F238E27FC236}">
                <a16:creationId xmlns:a16="http://schemas.microsoft.com/office/drawing/2014/main" id="{1CDEB843-1377-D1E7-08CE-1BF2AF913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" t="15610" r="3677" b="6327"/>
          <a:stretch/>
        </p:blipFill>
        <p:spPr bwMode="auto">
          <a:xfrm>
            <a:off x="6511401" y="3098616"/>
            <a:ext cx="5241894" cy="34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4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Box Constraints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438705" y="90599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Definition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– These are upper and lower bounds on individual variables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Representation –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	a ≤ x ≤ b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Example –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warehouse stores at least 50 and at most 300 units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50 ≤ x ≤ 300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Impact on Solution Space – 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Prevents variables from taking extreme values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Converts an unbounded problem into a bounded one, making solutions easier to find</a:t>
            </a:r>
          </a:p>
        </p:txBody>
      </p:sp>
      <p:pic>
        <p:nvPicPr>
          <p:cNvPr id="3075" name="Picture 3" descr="Solved: Which set of constraints below correctly bound the feasible ...">
            <a:extLst>
              <a:ext uri="{FF2B5EF4-FFF2-40B4-BE49-F238E27FC236}">
                <a16:creationId xmlns:a16="http://schemas.microsoft.com/office/drawing/2014/main" id="{722C9745-B993-E3B4-22F1-1BB01726F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71" t="3402" r="2820" b="48731"/>
          <a:stretch/>
        </p:blipFill>
        <p:spPr bwMode="auto">
          <a:xfrm>
            <a:off x="4430483" y="4045674"/>
            <a:ext cx="3668487" cy="259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E25FDED2-CA5B-5EF3-EA88-0F0F6A246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4A03F4ED-EF46-0C9C-6027-D2F5E12E91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Linear and Non-Linear Constraints</a:t>
            </a:r>
            <a:endParaRPr sz="2800" b="1" dirty="0">
              <a:solidFill>
                <a:srgbClr val="D9212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Google Shape;111;p5">
                <a:extLst>
                  <a:ext uri="{FF2B5EF4-FFF2-40B4-BE49-F238E27FC236}">
                    <a16:creationId xmlns:a16="http://schemas.microsoft.com/office/drawing/2014/main" id="{12F865B9-CEC3-4CA1-4F29-8037EF2ACFE0}"/>
                  </a:ext>
                </a:extLst>
              </p:cNvPr>
              <p:cNvSpPr txBox="1"/>
              <p:nvPr/>
            </p:nvSpPr>
            <p:spPr>
              <a:xfrm>
                <a:off x="438705" y="818853"/>
                <a:ext cx="10969524" cy="5908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/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Definition –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Linear : Constraints are expressed as linear equations or inequalities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Non-Linear : Constraints involve exponents, logarithms, trigonometric functions, etc.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Representation –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en-US" sz="20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Linear : 				</a:t>
                </a:r>
                <a:r>
                  <a:rPr lang="pt-BR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a1​x1​ + a2​x2​ +⋯+ an​xn​ ≤ b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pt-BR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pt-BR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Non-Linear : 				f(x) ≤ b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pt-BR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pt-BR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Example –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pt-BR" sz="20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pt-BR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Linear : A company allocates advertising funds to different channels, so that cost do not exceed $10000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pt-BR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				2x1 + 3x2 + 4x3 ≤ 10000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pt-BR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pt-BR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Non-Linear : A battery should last at least 5 hours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pt-BR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				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SupPr>
                      <m:e>
                        <m:r>
                          <a:rPr lang="pt-BR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pt-BR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sub>
                      <m:sup>
                        <m:r>
                          <a:rPr lang="pt-BR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p>
                    </m:sSubSup>
                    <m:r>
                      <a:rPr lang="pt-BR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</m:t>
                    </m:r>
                    <m:sSubSup>
                      <m:sSubSupPr>
                        <m:ctrlPr>
                          <a:rPr lang="pt-BR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SupPr>
                      <m:e>
                        <m:r>
                          <a:rPr lang="pt-BR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pt-BR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b>
                      <m:sup>
                        <m:r>
                          <a:rPr lang="pt-BR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p>
                    </m:sSubSup>
                    <m:r>
                      <a:rPr lang="pt-BR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≤25</m:t>
                    </m:r>
                  </m:oMath>
                </a14:m>
                <a:endParaRPr lang="en-IN" sz="2000" dirty="0">
                  <a:solidFill>
                    <a:schemeClr val="dk1"/>
                  </a:solidFill>
                  <a:latin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Impact on Feasible Region –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en-US" sz="20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Linear : Forms convex feasible region (polygon). If feasible, there is at least one optimal point on vertex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Non-Linear : Forms non-convex (can have curved boundaries). Requires nonlinear solvers</a:t>
                </a:r>
              </a:p>
            </p:txBody>
          </p:sp>
        </mc:Choice>
        <mc:Fallback>
          <p:sp>
            <p:nvSpPr>
              <p:cNvPr id="111" name="Google Shape;111;p5">
                <a:extLst>
                  <a:ext uri="{FF2B5EF4-FFF2-40B4-BE49-F238E27FC236}">
                    <a16:creationId xmlns:a16="http://schemas.microsoft.com/office/drawing/2014/main" id="{12F865B9-CEC3-4CA1-4F29-8037EF2A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5" y="818853"/>
                <a:ext cx="10969524" cy="5908517"/>
              </a:xfrm>
              <a:prstGeom prst="rect">
                <a:avLst/>
              </a:prstGeom>
              <a:blipFill>
                <a:blip r:embed="rId3"/>
                <a:stretch>
                  <a:fillRect l="-556" t="-13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9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12717BB3-0373-50B7-2CD8-30FBE3FC8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>
            <a:extLst>
              <a:ext uri="{FF2B5EF4-FFF2-40B4-BE49-F238E27FC236}">
                <a16:creationId xmlns:a16="http://schemas.microsoft.com/office/drawing/2014/main" id="{B98580BC-886A-6294-0542-4B3A99F609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Linear and Non-Linear Constraints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29" name="Google Shape;129;p8">
            <a:extLst>
              <a:ext uri="{FF2B5EF4-FFF2-40B4-BE49-F238E27FC236}">
                <a16:creationId xmlns:a16="http://schemas.microsoft.com/office/drawing/2014/main" id="{6E534930-7636-CCA9-EE20-4780B7AF1BE6}"/>
              </a:ext>
            </a:extLst>
          </p:cNvPr>
          <p:cNvSpPr txBox="1"/>
          <p:nvPr/>
        </p:nvSpPr>
        <p:spPr>
          <a:xfrm>
            <a:off x="666152" y="1308023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98" name="Picture 2" descr="Linear Programming Basics-1/Feasible Region/Graph for LP Problems - YouTube">
            <a:extLst>
              <a:ext uri="{FF2B5EF4-FFF2-40B4-BE49-F238E27FC236}">
                <a16:creationId xmlns:a16="http://schemas.microsoft.com/office/drawing/2014/main" id="{D13DFCCF-D40F-2291-5013-F1116B213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" t="17620" r="37678" b="20793"/>
          <a:stretch/>
        </p:blipFill>
        <p:spPr bwMode="auto">
          <a:xfrm>
            <a:off x="119744" y="1326320"/>
            <a:ext cx="5704113" cy="494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ph Nonlinear Inequalities and Systems of Nonlinear Inequalities ...">
            <a:extLst>
              <a:ext uri="{FF2B5EF4-FFF2-40B4-BE49-F238E27FC236}">
                <a16:creationId xmlns:a16="http://schemas.microsoft.com/office/drawing/2014/main" id="{EF50FE7B-9253-4645-DB27-D3524B6DF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1"/>
          <a:stretch/>
        </p:blipFill>
        <p:spPr bwMode="auto">
          <a:xfrm>
            <a:off x="6096000" y="1326320"/>
            <a:ext cx="5976256" cy="494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986</Words>
  <Application>Microsoft Office PowerPoint</Application>
  <PresentationFormat>Widescreen</PresentationFormat>
  <Paragraphs>183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</vt:lpstr>
      <vt:lpstr>Calibri</vt:lpstr>
      <vt:lpstr>Cambria Math</vt:lpstr>
      <vt:lpstr>Office Theme</vt:lpstr>
      <vt:lpstr>PowerPoint Presentation</vt:lpstr>
      <vt:lpstr>Optimization</vt:lpstr>
      <vt:lpstr>Learning Objectives</vt:lpstr>
      <vt:lpstr>Constraints effects on Optimization</vt:lpstr>
      <vt:lpstr>Equality Constraints</vt:lpstr>
      <vt:lpstr>Inequality Constraints</vt:lpstr>
      <vt:lpstr>Box Constraints</vt:lpstr>
      <vt:lpstr>Linear and Non-Linear Constraints</vt:lpstr>
      <vt:lpstr>Linear and Non-Linear Constraints</vt:lpstr>
      <vt:lpstr>Academic Poll</vt:lpstr>
      <vt:lpstr>Academic Poll</vt:lpstr>
      <vt:lpstr>Academic Poll</vt:lpstr>
      <vt:lpstr>Academic Poll</vt:lpstr>
      <vt:lpstr>Session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Ritwik Sinha</cp:lastModifiedBy>
  <cp:revision>5</cp:revision>
  <dcterms:created xsi:type="dcterms:W3CDTF">2024-09-27T05:18:16Z</dcterms:created>
  <dcterms:modified xsi:type="dcterms:W3CDTF">2025-02-15T05:02:33Z</dcterms:modified>
</cp:coreProperties>
</file>