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1" r:id="rId5"/>
    <p:sldId id="259" r:id="rId6"/>
    <p:sldId id="270" r:id="rId7"/>
    <p:sldId id="272" r:id="rId8"/>
    <p:sldId id="273" r:id="rId9"/>
    <p:sldId id="260" r:id="rId10"/>
    <p:sldId id="267" r:id="rId11"/>
    <p:sldId id="262" r:id="rId12"/>
    <p:sldId id="269" r:id="rId13"/>
    <p:sldId id="264" r:id="rId14"/>
    <p:sldId id="265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hX9rj1MKKLUNXdI7iQgjgzxS1L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E65E5FE6-5F24-E699-A772-22798334B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>
            <a:extLst>
              <a:ext uri="{FF2B5EF4-FFF2-40B4-BE49-F238E27FC236}">
                <a16:creationId xmlns:a16="http://schemas.microsoft.com/office/drawing/2014/main" id="{5A18511B-7739-2D7C-C04A-A04434D6A9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>
            <a:extLst>
              <a:ext uri="{FF2B5EF4-FFF2-40B4-BE49-F238E27FC236}">
                <a16:creationId xmlns:a16="http://schemas.microsoft.com/office/drawing/2014/main" id="{DB561FD1-240D-21CC-3D1C-6EA0D3C173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4443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DD72A440-1F20-FCE7-3388-8285F4033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>
            <a:extLst>
              <a:ext uri="{FF2B5EF4-FFF2-40B4-BE49-F238E27FC236}">
                <a16:creationId xmlns:a16="http://schemas.microsoft.com/office/drawing/2014/main" id="{45B7F77E-326B-EB97-5320-C13939DD8B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7:notes">
            <a:extLst>
              <a:ext uri="{FF2B5EF4-FFF2-40B4-BE49-F238E27FC236}">
                <a16:creationId xmlns:a16="http://schemas.microsoft.com/office/drawing/2014/main" id="{9AEBE96C-4CF1-D96F-2DAC-ECBC5F308A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5964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C8CED8D1-F5AE-720F-3667-6185EA196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>
            <a:extLst>
              <a:ext uri="{FF2B5EF4-FFF2-40B4-BE49-F238E27FC236}">
                <a16:creationId xmlns:a16="http://schemas.microsoft.com/office/drawing/2014/main" id="{AE213357-AF28-CDB6-AB02-3266C3B232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>
            <a:extLst>
              <a:ext uri="{FF2B5EF4-FFF2-40B4-BE49-F238E27FC236}">
                <a16:creationId xmlns:a16="http://schemas.microsoft.com/office/drawing/2014/main" id="{24E770B7-D51D-9D15-E488-9B002BE834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2586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F870BB61-8020-D8E9-6BB5-15D417A34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>
            <a:extLst>
              <a:ext uri="{FF2B5EF4-FFF2-40B4-BE49-F238E27FC236}">
                <a16:creationId xmlns:a16="http://schemas.microsoft.com/office/drawing/2014/main" id="{A8E57561-84B9-F0DA-6197-25B1FEDAF7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>
            <a:extLst>
              <a:ext uri="{FF2B5EF4-FFF2-40B4-BE49-F238E27FC236}">
                <a16:creationId xmlns:a16="http://schemas.microsoft.com/office/drawing/2014/main" id="{DDF1EBF0-C789-A711-E4D1-634CF1C1D9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4982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30C729D1-51C9-018F-92E2-694067B49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>
            <a:extLst>
              <a:ext uri="{FF2B5EF4-FFF2-40B4-BE49-F238E27FC236}">
                <a16:creationId xmlns:a16="http://schemas.microsoft.com/office/drawing/2014/main" id="{DDAAB49B-7110-36F4-B1B0-3F9A7655B8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>
            <a:extLst>
              <a:ext uri="{FF2B5EF4-FFF2-40B4-BE49-F238E27FC236}">
                <a16:creationId xmlns:a16="http://schemas.microsoft.com/office/drawing/2014/main" id="{25E61DB7-5B18-C78B-5D08-14F9BF7175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2208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8319DB07-B1DC-8ADC-CECE-7D9AE1186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>
            <a:extLst>
              <a:ext uri="{FF2B5EF4-FFF2-40B4-BE49-F238E27FC236}">
                <a16:creationId xmlns:a16="http://schemas.microsoft.com/office/drawing/2014/main" id="{65D08845-D656-3EF0-8A57-F543B7B5F1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>
            <a:extLst>
              <a:ext uri="{FF2B5EF4-FFF2-40B4-BE49-F238E27FC236}">
                <a16:creationId xmlns:a16="http://schemas.microsoft.com/office/drawing/2014/main" id="{7C460D5D-7530-0AB5-DC9F-D233A261F0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8746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16264" y="2599003"/>
            <a:ext cx="259675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rPr>
              <a:t>Session Name: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416264" y="2999113"/>
            <a:ext cx="5504851" cy="236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The Simplex Method for LP Optimization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rPr>
              <a:t>Delivered By:</a:t>
            </a:r>
            <a:r>
              <a:rPr lang="en-US" sz="2000" b="1" dirty="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rPr>
              <a:t>Mr. Ritwik Sinha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25AEB655-5747-0742-B18A-A8A25DDCC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>
            <a:extLst>
              <a:ext uri="{FF2B5EF4-FFF2-40B4-BE49-F238E27FC236}">
                <a16:creationId xmlns:a16="http://schemas.microsoft.com/office/drawing/2014/main" id="{69B2E9BD-6D12-253E-DC5C-01E0249AAB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Academic Poll</a:t>
            </a:r>
            <a:endParaRPr sz="2800" b="1">
              <a:solidFill>
                <a:srgbClr val="D9212B"/>
              </a:solidFill>
            </a:endParaRPr>
          </a:p>
        </p:txBody>
      </p:sp>
      <p:sp>
        <p:nvSpPr>
          <p:cNvPr id="111" name="Google Shape;111;p5">
            <a:extLst>
              <a:ext uri="{FF2B5EF4-FFF2-40B4-BE49-F238E27FC236}">
                <a16:creationId xmlns:a16="http://schemas.microsoft.com/office/drawing/2014/main" id="{3DA7833F-2018-BDFF-1F2A-5E37BE9F394B}"/>
              </a:ext>
            </a:extLst>
          </p:cNvPr>
          <p:cNvSpPr txBox="1"/>
          <p:nvPr/>
        </p:nvSpPr>
        <p:spPr>
          <a:xfrm>
            <a:off x="882218" y="1374025"/>
            <a:ext cx="10427563" cy="472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Avenir"/>
              </a:rPr>
              <a:t>In the Simplex Method, how do we identify the entering variable?</a:t>
            </a:r>
          </a:p>
          <a:p>
            <a:endParaRPr lang="en-US" sz="2000" dirty="0">
              <a:solidFill>
                <a:schemeClr val="dk1"/>
              </a:solidFill>
              <a:latin typeface="Avenir"/>
            </a:endParaRPr>
          </a:p>
          <a:p>
            <a:r>
              <a:rPr lang="en-US" sz="2000" dirty="0">
                <a:solidFill>
                  <a:schemeClr val="dk1"/>
                </a:solidFill>
                <a:latin typeface="Avenir"/>
              </a:rPr>
              <a:t>A) The variable with the most positive coefficient in the objective function row</a:t>
            </a:r>
            <a:br>
              <a:rPr lang="en-US" sz="2000" dirty="0">
                <a:solidFill>
                  <a:schemeClr val="dk1"/>
                </a:solidFill>
                <a:latin typeface="Avenir"/>
              </a:rPr>
            </a:br>
            <a:r>
              <a:rPr lang="en-US" sz="2000" b="1" dirty="0">
                <a:solidFill>
                  <a:schemeClr val="accent6"/>
                </a:solidFill>
                <a:latin typeface="Avenir"/>
              </a:rPr>
              <a:t>B) The variable with the most negative coefficient in the objective function row</a:t>
            </a:r>
            <a:br>
              <a:rPr lang="en-US" sz="2000" dirty="0">
                <a:solidFill>
                  <a:schemeClr val="dk1"/>
                </a:solidFill>
                <a:latin typeface="Avenir"/>
              </a:rPr>
            </a:br>
            <a:r>
              <a:rPr lang="en-US" sz="2000" dirty="0">
                <a:solidFill>
                  <a:schemeClr val="dk1"/>
                </a:solidFill>
                <a:latin typeface="Avenir"/>
              </a:rPr>
              <a:t>C) The variable with the smallest absolute value in the constraint matrix</a:t>
            </a:r>
            <a:br>
              <a:rPr lang="en-US" sz="2000" dirty="0">
                <a:solidFill>
                  <a:schemeClr val="dk1"/>
                </a:solidFill>
                <a:latin typeface="Avenir"/>
              </a:rPr>
            </a:br>
            <a:r>
              <a:rPr lang="en-US" sz="2000" dirty="0">
                <a:solidFill>
                  <a:schemeClr val="dk1"/>
                </a:solidFill>
                <a:latin typeface="Avenir"/>
              </a:rPr>
              <a:t>D) The variable with the highest coefficient in any constraint</a:t>
            </a:r>
          </a:p>
          <a:p>
            <a:endParaRPr lang="en-US" sz="2000" dirty="0">
              <a:solidFill>
                <a:schemeClr val="dk1"/>
              </a:solidFill>
              <a:latin typeface="Avenir"/>
            </a:endParaRPr>
          </a:p>
          <a:p>
            <a:endParaRPr lang="en-US" sz="2000" dirty="0">
              <a:solidFill>
                <a:schemeClr val="dk1"/>
              </a:solidFill>
              <a:latin typeface="Avenir"/>
            </a:endParaRPr>
          </a:p>
          <a:p>
            <a:endParaRPr lang="en-US" sz="2000" dirty="0">
              <a:solidFill>
                <a:schemeClr val="dk1"/>
              </a:solidFill>
              <a:latin typeface="Avenir"/>
            </a:endParaRPr>
          </a:p>
          <a:p>
            <a:r>
              <a:rPr lang="en-US" sz="2100" dirty="0">
                <a:solidFill>
                  <a:schemeClr val="dk1"/>
                </a:solidFill>
                <a:latin typeface="Avenir"/>
              </a:rPr>
              <a:t>What is the purpose of the minimum ratio test in the Simplex Method?</a:t>
            </a:r>
          </a:p>
          <a:p>
            <a:r>
              <a:rPr lang="en-US" sz="2100" dirty="0">
                <a:solidFill>
                  <a:schemeClr val="dk1"/>
                </a:solidFill>
                <a:latin typeface="Avenir"/>
              </a:rPr>
              <a:t>A) To determine which variable should enter the basis</a:t>
            </a:r>
            <a:br>
              <a:rPr lang="en-US" sz="2100" dirty="0">
                <a:solidFill>
                  <a:schemeClr val="dk1"/>
                </a:solidFill>
                <a:latin typeface="Avenir"/>
              </a:rPr>
            </a:br>
            <a:r>
              <a:rPr lang="en-US" sz="2100" dirty="0">
                <a:solidFill>
                  <a:schemeClr val="dk1"/>
                </a:solidFill>
                <a:latin typeface="Avenir"/>
              </a:rPr>
              <a:t>B) To decide the optimal value of the objective function</a:t>
            </a:r>
            <a:br>
              <a:rPr lang="en-US" sz="2100" dirty="0">
                <a:solidFill>
                  <a:schemeClr val="dk1"/>
                </a:solidFill>
                <a:latin typeface="Avenir"/>
              </a:rPr>
            </a:br>
            <a:r>
              <a:rPr lang="en-US" sz="2100" b="1" dirty="0">
                <a:solidFill>
                  <a:schemeClr val="accent6"/>
                </a:solidFill>
                <a:latin typeface="Avenir"/>
              </a:rPr>
              <a:t>C) To identify which variable should leave the basis</a:t>
            </a:r>
            <a:br>
              <a:rPr lang="en-US" sz="2100" dirty="0">
                <a:solidFill>
                  <a:schemeClr val="dk1"/>
                </a:solidFill>
                <a:latin typeface="Avenir"/>
              </a:rPr>
            </a:br>
            <a:r>
              <a:rPr lang="en-US" sz="2100" dirty="0">
                <a:solidFill>
                  <a:schemeClr val="dk1"/>
                </a:solidFill>
                <a:latin typeface="Avenir"/>
              </a:rPr>
              <a:t>D) To check if the solution is feasible</a:t>
            </a:r>
          </a:p>
        </p:txBody>
      </p:sp>
    </p:spTree>
    <p:extLst>
      <p:ext uri="{BB962C8B-B14F-4D97-AF65-F5344CB8AC3E}">
        <p14:creationId xmlns:p14="http://schemas.microsoft.com/office/powerpoint/2010/main" val="4247257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Academic Poll</a:t>
            </a:r>
            <a:endParaRPr sz="2800" b="1">
              <a:solidFill>
                <a:srgbClr val="D9212B"/>
              </a:solidFill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893793" y="1298515"/>
            <a:ext cx="10427563" cy="472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r>
              <a:rPr lang="en-US" sz="2100" dirty="0">
                <a:solidFill>
                  <a:schemeClr val="dk1"/>
                </a:solidFill>
                <a:latin typeface="Avenir"/>
              </a:rPr>
              <a:t>Which condition indicates that the optimal solution has been reached in the Simplex Method?</a:t>
            </a:r>
          </a:p>
          <a:p>
            <a:endParaRPr lang="en-US" sz="2100" dirty="0">
              <a:solidFill>
                <a:schemeClr val="dk1"/>
              </a:solidFill>
              <a:latin typeface="Avenir"/>
            </a:endParaRPr>
          </a:p>
          <a:p>
            <a:r>
              <a:rPr lang="en-US" sz="2100" dirty="0">
                <a:solidFill>
                  <a:schemeClr val="dk1"/>
                </a:solidFill>
                <a:latin typeface="Avenir"/>
              </a:rPr>
              <a:t>A) All elements in the last row (objective function row) are non-negative</a:t>
            </a:r>
            <a:br>
              <a:rPr lang="en-US" sz="2100" dirty="0">
                <a:solidFill>
                  <a:schemeClr val="dk1"/>
                </a:solidFill>
                <a:latin typeface="Avenir"/>
              </a:rPr>
            </a:br>
            <a:r>
              <a:rPr lang="en-US" sz="2100" dirty="0">
                <a:solidFill>
                  <a:schemeClr val="dk1"/>
                </a:solidFill>
                <a:latin typeface="Avenir"/>
              </a:rPr>
              <a:t>B) The tableau contains a row with all zero values</a:t>
            </a:r>
            <a:br>
              <a:rPr lang="en-US" sz="2100" dirty="0">
                <a:solidFill>
                  <a:schemeClr val="dk1"/>
                </a:solidFill>
                <a:latin typeface="Avenir"/>
              </a:rPr>
            </a:br>
            <a:r>
              <a:rPr lang="en-US" sz="2100" dirty="0">
                <a:solidFill>
                  <a:schemeClr val="dk1"/>
                </a:solidFill>
                <a:latin typeface="Avenir"/>
              </a:rPr>
              <a:t>C) The pivot column has all negative values</a:t>
            </a:r>
            <a:br>
              <a:rPr lang="en-US" sz="2100" dirty="0">
                <a:solidFill>
                  <a:schemeClr val="dk1"/>
                </a:solidFill>
                <a:latin typeface="Avenir"/>
              </a:rPr>
            </a:br>
            <a:r>
              <a:rPr lang="en-US" sz="2100" dirty="0">
                <a:solidFill>
                  <a:schemeClr val="dk1"/>
                </a:solidFill>
                <a:latin typeface="Avenir"/>
              </a:rPr>
              <a:t>D) The right-hand side (RHS) contains only negative values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r>
              <a:rPr lang="en-US" sz="2100" dirty="0">
                <a:solidFill>
                  <a:schemeClr val="dk1"/>
                </a:solidFill>
                <a:latin typeface="Avenir"/>
              </a:rPr>
              <a:t>What</a:t>
            </a:r>
            <a:r>
              <a:rPr lang="en-US" sz="2800" dirty="0">
                <a:solidFill>
                  <a:schemeClr val="dk1"/>
                </a:solidFill>
                <a:latin typeface="Avenir"/>
              </a:rPr>
              <a:t> </a:t>
            </a:r>
            <a:r>
              <a:rPr lang="en-US" sz="2100" dirty="0">
                <a:solidFill>
                  <a:schemeClr val="dk1"/>
                </a:solidFill>
                <a:latin typeface="Avenir"/>
              </a:rPr>
              <a:t>happens if there is no feasible solution in the Simplex Method?</a:t>
            </a:r>
          </a:p>
          <a:p>
            <a:endParaRPr lang="en-US" sz="2100" dirty="0">
              <a:solidFill>
                <a:schemeClr val="dk1"/>
              </a:solidFill>
              <a:latin typeface="Avenir"/>
            </a:endParaRPr>
          </a:p>
          <a:p>
            <a:r>
              <a:rPr lang="en-US" sz="2100" dirty="0">
                <a:solidFill>
                  <a:schemeClr val="dk1"/>
                </a:solidFill>
                <a:latin typeface="Avenir"/>
              </a:rPr>
              <a:t>A) The algorithm continues indefinitely</a:t>
            </a:r>
            <a:br>
              <a:rPr lang="en-US" sz="2100" dirty="0">
                <a:solidFill>
                  <a:schemeClr val="dk1"/>
                </a:solidFill>
                <a:latin typeface="Avenir"/>
              </a:rPr>
            </a:br>
            <a:r>
              <a:rPr lang="en-US" sz="2100" dirty="0">
                <a:solidFill>
                  <a:schemeClr val="dk1"/>
                </a:solidFill>
                <a:latin typeface="Avenir"/>
              </a:rPr>
              <a:t>B) The objective function value remains constant</a:t>
            </a:r>
            <a:br>
              <a:rPr lang="en-US" sz="2100" dirty="0">
                <a:solidFill>
                  <a:schemeClr val="dk1"/>
                </a:solidFill>
                <a:latin typeface="Avenir"/>
              </a:rPr>
            </a:br>
            <a:r>
              <a:rPr lang="en-US" sz="2100" dirty="0">
                <a:solidFill>
                  <a:schemeClr val="dk1"/>
                </a:solidFill>
                <a:latin typeface="Avenir"/>
              </a:rPr>
              <a:t>C) The tableau contains a row with a negative RHS and all non-positive coefficients</a:t>
            </a:r>
            <a:br>
              <a:rPr lang="en-US" sz="2100" dirty="0">
                <a:solidFill>
                  <a:schemeClr val="dk1"/>
                </a:solidFill>
                <a:latin typeface="Avenir"/>
              </a:rPr>
            </a:br>
            <a:r>
              <a:rPr lang="en-US" sz="2100" dirty="0">
                <a:solidFill>
                  <a:schemeClr val="dk1"/>
                </a:solidFill>
                <a:latin typeface="Avenir"/>
              </a:rPr>
              <a:t>D) The method selects a random solution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C6D1D121-2F2D-B836-8850-F4CD25FE1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>
            <a:extLst>
              <a:ext uri="{FF2B5EF4-FFF2-40B4-BE49-F238E27FC236}">
                <a16:creationId xmlns:a16="http://schemas.microsoft.com/office/drawing/2014/main" id="{1A08959A-BB46-631F-5C40-2CF8D73C45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Academic Poll</a:t>
            </a:r>
            <a:endParaRPr sz="2800" b="1">
              <a:solidFill>
                <a:srgbClr val="D9212B"/>
              </a:solidFill>
            </a:endParaRPr>
          </a:p>
        </p:txBody>
      </p:sp>
      <p:sp>
        <p:nvSpPr>
          <p:cNvPr id="123" name="Google Shape;123;p7">
            <a:extLst>
              <a:ext uri="{FF2B5EF4-FFF2-40B4-BE49-F238E27FC236}">
                <a16:creationId xmlns:a16="http://schemas.microsoft.com/office/drawing/2014/main" id="{ACF0C829-3F0B-DA4E-4BA0-23C8B2EC8612}"/>
              </a:ext>
            </a:extLst>
          </p:cNvPr>
          <p:cNvSpPr txBox="1"/>
          <p:nvPr/>
        </p:nvSpPr>
        <p:spPr>
          <a:xfrm>
            <a:off x="882218" y="1286940"/>
            <a:ext cx="10427563" cy="472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Avenir"/>
              </a:rPr>
              <a:t>Which condition indicates that the optimal solution has been reached in the Simplex Method?</a:t>
            </a:r>
          </a:p>
          <a:p>
            <a:endParaRPr lang="en-US" sz="2000" dirty="0">
              <a:solidFill>
                <a:schemeClr val="dk1"/>
              </a:solidFill>
              <a:latin typeface="Avenir"/>
            </a:endParaRPr>
          </a:p>
          <a:p>
            <a:r>
              <a:rPr lang="en-US" sz="2000" b="1" dirty="0">
                <a:solidFill>
                  <a:schemeClr val="accent6"/>
                </a:solidFill>
                <a:latin typeface="Avenir"/>
              </a:rPr>
              <a:t>A) All elements in the last row (objective function row) are non-negative</a:t>
            </a:r>
            <a:br>
              <a:rPr lang="en-US" sz="2000" dirty="0">
                <a:solidFill>
                  <a:schemeClr val="dk1"/>
                </a:solidFill>
                <a:latin typeface="Avenir"/>
              </a:rPr>
            </a:br>
            <a:r>
              <a:rPr lang="en-US" sz="2000" dirty="0">
                <a:solidFill>
                  <a:schemeClr val="dk1"/>
                </a:solidFill>
                <a:latin typeface="Avenir"/>
              </a:rPr>
              <a:t>B) The tableau contains a row with all zero values</a:t>
            </a:r>
            <a:br>
              <a:rPr lang="en-US" sz="2000" dirty="0">
                <a:solidFill>
                  <a:schemeClr val="dk1"/>
                </a:solidFill>
                <a:latin typeface="Avenir"/>
              </a:rPr>
            </a:br>
            <a:r>
              <a:rPr lang="en-US" sz="2000" dirty="0">
                <a:solidFill>
                  <a:schemeClr val="dk1"/>
                </a:solidFill>
                <a:latin typeface="Avenir"/>
              </a:rPr>
              <a:t>C) The pivot column has all negative values</a:t>
            </a:r>
            <a:br>
              <a:rPr lang="en-US" sz="2000" dirty="0">
                <a:solidFill>
                  <a:schemeClr val="dk1"/>
                </a:solidFill>
                <a:latin typeface="Avenir"/>
              </a:rPr>
            </a:br>
            <a:r>
              <a:rPr lang="en-US" sz="2000" dirty="0">
                <a:solidFill>
                  <a:schemeClr val="dk1"/>
                </a:solidFill>
                <a:latin typeface="Avenir"/>
              </a:rPr>
              <a:t>D) The right-hand side (RHS) contains only negative values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lang="en-US"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r>
              <a:rPr lang="en-US" sz="2000" dirty="0">
                <a:solidFill>
                  <a:schemeClr val="dk1"/>
                </a:solidFill>
                <a:latin typeface="Avenir"/>
              </a:rPr>
              <a:t>What</a:t>
            </a:r>
            <a:r>
              <a:rPr lang="en-US" sz="2400" dirty="0">
                <a:solidFill>
                  <a:schemeClr val="dk1"/>
                </a:solidFill>
                <a:latin typeface="Avenir"/>
              </a:rPr>
              <a:t> </a:t>
            </a:r>
            <a:r>
              <a:rPr lang="en-US" sz="2000" dirty="0">
                <a:solidFill>
                  <a:schemeClr val="dk1"/>
                </a:solidFill>
                <a:latin typeface="Avenir"/>
              </a:rPr>
              <a:t>happens if there is no feasible solution in the Simplex Method?</a:t>
            </a:r>
          </a:p>
          <a:p>
            <a:endParaRPr lang="en-US" sz="2000" dirty="0">
              <a:solidFill>
                <a:schemeClr val="dk1"/>
              </a:solidFill>
              <a:latin typeface="Avenir"/>
            </a:endParaRPr>
          </a:p>
          <a:p>
            <a:r>
              <a:rPr lang="en-US" sz="2000" dirty="0">
                <a:solidFill>
                  <a:schemeClr val="dk1"/>
                </a:solidFill>
                <a:latin typeface="Avenir"/>
              </a:rPr>
              <a:t>A) The algorithm continues indefinitely</a:t>
            </a:r>
            <a:br>
              <a:rPr lang="en-US" sz="2000" dirty="0">
                <a:solidFill>
                  <a:schemeClr val="dk1"/>
                </a:solidFill>
                <a:latin typeface="Avenir"/>
              </a:rPr>
            </a:br>
            <a:r>
              <a:rPr lang="en-US" sz="2000" dirty="0">
                <a:solidFill>
                  <a:schemeClr val="dk1"/>
                </a:solidFill>
                <a:latin typeface="Avenir"/>
              </a:rPr>
              <a:t>B) The objective function value remains constant</a:t>
            </a:r>
            <a:br>
              <a:rPr lang="en-US" sz="2000" dirty="0">
                <a:solidFill>
                  <a:schemeClr val="dk1"/>
                </a:solidFill>
                <a:latin typeface="Avenir"/>
              </a:rPr>
            </a:br>
            <a:r>
              <a:rPr lang="en-US" sz="2000" b="1" dirty="0">
                <a:solidFill>
                  <a:schemeClr val="accent6"/>
                </a:solidFill>
                <a:latin typeface="Avenir"/>
              </a:rPr>
              <a:t>C) The tableau contains a row with a negative RHS and all non-positive coefficients</a:t>
            </a:r>
            <a:br>
              <a:rPr lang="en-US" sz="2000" dirty="0">
                <a:solidFill>
                  <a:schemeClr val="dk1"/>
                </a:solidFill>
                <a:latin typeface="Avenir"/>
              </a:rPr>
            </a:br>
            <a:r>
              <a:rPr lang="en-US" sz="2000" dirty="0">
                <a:solidFill>
                  <a:schemeClr val="dk1"/>
                </a:solidFill>
                <a:latin typeface="Avenir"/>
              </a:rPr>
              <a:t>D) The method selects a random solution</a:t>
            </a:r>
          </a:p>
        </p:txBody>
      </p:sp>
    </p:spTree>
    <p:extLst>
      <p:ext uri="{BB962C8B-B14F-4D97-AF65-F5344CB8AC3E}">
        <p14:creationId xmlns:p14="http://schemas.microsoft.com/office/powerpoint/2010/main" val="1145566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Session Summary</a:t>
            </a:r>
            <a:endParaRPr sz="2800" b="1">
              <a:solidFill>
                <a:srgbClr val="D9212B"/>
              </a:solidFill>
            </a:endParaRPr>
          </a:p>
        </p:txBody>
      </p:sp>
      <p:sp>
        <p:nvSpPr>
          <p:cNvPr id="135" name="Google Shape;135;p9"/>
          <p:cNvSpPr txBox="1"/>
          <p:nvPr/>
        </p:nvSpPr>
        <p:spPr>
          <a:xfrm>
            <a:off x="1218460" y="2305520"/>
            <a:ext cx="61477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 this session, we have discussed about:</a:t>
            </a:r>
            <a:endParaRPr/>
          </a:p>
        </p:txBody>
      </p:sp>
      <p:sp>
        <p:nvSpPr>
          <p:cNvPr id="136" name="Google Shape;136;p9"/>
          <p:cNvSpPr txBox="1"/>
          <p:nvPr/>
        </p:nvSpPr>
        <p:spPr>
          <a:xfrm>
            <a:off x="1218460" y="2952344"/>
            <a:ext cx="712617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Different steps involved in solving LPP using Simplex Method</a:t>
            </a:r>
          </a:p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Implementing these steps in Python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/>
        </p:nvSpPr>
        <p:spPr>
          <a:xfrm>
            <a:off x="644026" y="4808985"/>
            <a:ext cx="5771764" cy="87228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Happy Learning!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585484" y="845930"/>
            <a:ext cx="4106259" cy="504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venir"/>
              <a:buNone/>
            </a:pPr>
            <a:r>
              <a:rPr lang="en-US" sz="4000" b="1" dirty="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Linear Programming</a:t>
            </a:r>
            <a:endParaRPr dirty="0"/>
          </a:p>
        </p:txBody>
      </p:sp>
      <p:sp>
        <p:nvSpPr>
          <p:cNvPr id="91" name="Google Shape;91;p2"/>
          <p:cNvSpPr txBox="1"/>
          <p:nvPr/>
        </p:nvSpPr>
        <p:spPr>
          <a:xfrm>
            <a:off x="585483" y="1665702"/>
            <a:ext cx="7296876" cy="4676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Simplex Method is a powerful iterative algorithm used to solve Linear Programming Problems (LPPs) efficiently. It finds the optimal solution by moving along the edges of the feasible region in a stepwise manner.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Iterative process in Simplex method: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the entering variable (most negative coefficient in the objective row).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the leaving variable (smallest positive ratio in RHS).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 pivoting (row operations) to update the Simplex Table.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 until no more negative coefficients exist in the objective row.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/>
        </p:nvSpPr>
        <p:spPr>
          <a:xfrm>
            <a:off x="864833" y="2134159"/>
            <a:ext cx="8074981" cy="571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By the end of this session, you will be able to:</a:t>
            </a:r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Learning Objectives</a:t>
            </a:r>
            <a:endParaRPr sz="2800" b="1">
              <a:solidFill>
                <a:srgbClr val="D9212B"/>
              </a:solidFill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958787" y="2705507"/>
            <a:ext cx="9426183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Define steps involved in Simplex Method</a:t>
            </a:r>
          </a:p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Solve different steps with an example</a:t>
            </a:r>
          </a:p>
          <a:p>
            <a:pPr marL="380990" marR="0" lvl="0" indent="-3809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Python implementation of Simplex Method</a:t>
            </a:r>
            <a:endParaRPr sz="18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B598353F-74F8-9A6F-5704-64FE41C58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>
            <a:extLst>
              <a:ext uri="{FF2B5EF4-FFF2-40B4-BE49-F238E27FC236}">
                <a16:creationId xmlns:a16="http://schemas.microsoft.com/office/drawing/2014/main" id="{CC7BB710-10D3-FFE6-5F18-17E0F96CA0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rgbClr val="D9212B"/>
                </a:solidFill>
                <a:latin typeface="Avenir"/>
                <a:sym typeface="Avenir"/>
              </a:rPr>
              <a:t>Step – 1: Using LPP problem, convert constraints into equations</a:t>
            </a:r>
            <a:endParaRPr sz="2800" b="1" dirty="0">
              <a:solidFill>
                <a:srgbClr val="D9212B"/>
              </a:solidFill>
            </a:endParaRPr>
          </a:p>
        </p:txBody>
      </p:sp>
      <p:sp>
        <p:nvSpPr>
          <p:cNvPr id="105" name="Google Shape;105;p4">
            <a:extLst>
              <a:ext uri="{FF2B5EF4-FFF2-40B4-BE49-F238E27FC236}">
                <a16:creationId xmlns:a16="http://schemas.microsoft.com/office/drawing/2014/main" id="{A948B8A9-3FEF-3239-CBC4-E0EB0D253E21}"/>
              </a:ext>
            </a:extLst>
          </p:cNvPr>
          <p:cNvSpPr txBox="1"/>
          <p:nvPr/>
        </p:nvSpPr>
        <p:spPr>
          <a:xfrm>
            <a:off x="909221" y="1319597"/>
            <a:ext cx="10427563" cy="4961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Maximize - 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Subject to – 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Since inequalities are not directly solvable, introduce slack variable s1 and s2 to convert inequalities into equations:-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Final objective function -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ABC7F6-5C11-E8E8-E855-3DB8F1E41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581" y="1319597"/>
            <a:ext cx="1284972" cy="3558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05EF40-ED38-A52F-E302-C9C5B4EED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317" y="1944276"/>
            <a:ext cx="1284971" cy="11888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4DB1E0-67D8-FC0C-0AB1-5E6DAE6047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8977" y="4027932"/>
            <a:ext cx="1997959" cy="10499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4262EB-6D70-E9F9-5EEA-8868782584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0714" y="5688250"/>
            <a:ext cx="3643967" cy="68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10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rgbClr val="D9212B"/>
                </a:solidFill>
                <a:latin typeface="Avenir"/>
                <a:sym typeface="Avenir"/>
              </a:rPr>
              <a:t>Step – 2: Set Up the Initial Simplex Tableau</a:t>
            </a:r>
            <a:endParaRPr sz="2800" b="1" dirty="0">
              <a:solidFill>
                <a:srgbClr val="D9212B"/>
              </a:solidFill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909221" y="1319597"/>
            <a:ext cx="10427563" cy="4961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Key Components: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Rows: Represent constraints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Columns: Represent variables 𝑥,𝑦,𝑠1,𝑠2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RHS (Right-Hand Side): Represents resource availability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Z row: Contains coefficients of the objective function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39E8BA-5DC8-CE8A-08A1-7B59CF4D4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122490"/>
              </p:ext>
            </p:extLst>
          </p:nvPr>
        </p:nvGraphicFramePr>
        <p:xfrm>
          <a:off x="1932972" y="1182653"/>
          <a:ext cx="7972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014">
                  <a:extLst>
                    <a:ext uri="{9D8B030D-6E8A-4147-A177-3AD203B41FA5}">
                      <a16:colId xmlns:a16="http://schemas.microsoft.com/office/drawing/2014/main" val="659836802"/>
                    </a:ext>
                  </a:extLst>
                </a:gridCol>
                <a:gridCol w="1350274">
                  <a:extLst>
                    <a:ext uri="{9D8B030D-6E8A-4147-A177-3AD203B41FA5}">
                      <a16:colId xmlns:a16="http://schemas.microsoft.com/office/drawing/2014/main" val="3171445670"/>
                    </a:ext>
                  </a:extLst>
                </a:gridCol>
                <a:gridCol w="1350274">
                  <a:extLst>
                    <a:ext uri="{9D8B030D-6E8A-4147-A177-3AD203B41FA5}">
                      <a16:colId xmlns:a16="http://schemas.microsoft.com/office/drawing/2014/main" val="3358983281"/>
                    </a:ext>
                  </a:extLst>
                </a:gridCol>
                <a:gridCol w="1350274">
                  <a:extLst>
                    <a:ext uri="{9D8B030D-6E8A-4147-A177-3AD203B41FA5}">
                      <a16:colId xmlns:a16="http://schemas.microsoft.com/office/drawing/2014/main" val="3433739770"/>
                    </a:ext>
                  </a:extLst>
                </a:gridCol>
                <a:gridCol w="1350274">
                  <a:extLst>
                    <a:ext uri="{9D8B030D-6E8A-4147-A177-3AD203B41FA5}">
                      <a16:colId xmlns:a16="http://schemas.microsoft.com/office/drawing/2014/main" val="1139036185"/>
                    </a:ext>
                  </a:extLst>
                </a:gridCol>
                <a:gridCol w="1350274">
                  <a:extLst>
                    <a:ext uri="{9D8B030D-6E8A-4147-A177-3AD203B41FA5}">
                      <a16:colId xmlns:a16="http://schemas.microsoft.com/office/drawing/2014/main" val="6962558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Basis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85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78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239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Z 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6487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511544D8-6FDB-B9B1-645F-256A2F8F1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>
            <a:extLst>
              <a:ext uri="{FF2B5EF4-FFF2-40B4-BE49-F238E27FC236}">
                <a16:creationId xmlns:a16="http://schemas.microsoft.com/office/drawing/2014/main" id="{FC4808A3-7D03-780E-65F3-607A0EFBB3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rgbClr val="D9212B"/>
                </a:solidFill>
                <a:latin typeface="Avenir"/>
                <a:sym typeface="Avenir"/>
              </a:rPr>
              <a:t>Step 3&amp;4: Identify </a:t>
            </a:r>
            <a:r>
              <a:rPr lang="en-US" sz="2800" b="1">
                <a:solidFill>
                  <a:srgbClr val="D9212B"/>
                </a:solidFill>
                <a:latin typeface="Avenir"/>
                <a:sym typeface="Avenir"/>
              </a:rPr>
              <a:t>the Entering </a:t>
            </a:r>
            <a:r>
              <a:rPr lang="en-US" sz="2800" b="1" dirty="0">
                <a:solidFill>
                  <a:srgbClr val="D9212B"/>
                </a:solidFill>
                <a:latin typeface="Avenir"/>
                <a:sym typeface="Avenir"/>
              </a:rPr>
              <a:t>Variable | Identify Leaving Variable</a:t>
            </a:r>
            <a:endParaRPr lang="en-US" sz="2800" b="1" dirty="0">
              <a:solidFill>
                <a:srgbClr val="D9212B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Google Shape;105;p4">
                <a:extLst>
                  <a:ext uri="{FF2B5EF4-FFF2-40B4-BE49-F238E27FC236}">
                    <a16:creationId xmlns:a16="http://schemas.microsoft.com/office/drawing/2014/main" id="{F2F93889-92D6-A5D8-F3F8-CEC8FB1789A0}"/>
                  </a:ext>
                </a:extLst>
              </p:cNvPr>
              <p:cNvSpPr txBox="1"/>
              <p:nvPr/>
            </p:nvSpPr>
            <p:spPr>
              <a:xfrm>
                <a:off x="909221" y="1319597"/>
                <a:ext cx="10427563" cy="49614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 lnSpcReduction="10000"/>
              </a:bodyPr>
              <a:lstStyle/>
              <a:p>
                <a:pPr marL="457200" marR="0" lvl="0" indent="-4572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The most negative coefficient in the Z row is -5 (corresponding to 𝑦).</a:t>
                </a:r>
              </a:p>
              <a:p>
                <a: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</a:pPr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</a:pPr>
                <a:r>
                  <a:rPr lang="en-US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✅ Entering variable → 𝑦</a:t>
                </a: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The leaving variable is chosen using the smallest positive ratio test:</a:t>
                </a: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R="0" lvl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Avenir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Avenir"/>
                            </a:rPr>
                            <m:t>𝑅𝑖𝑔h𝑡</m:t>
                          </m:r>
                          <m:r>
                            <a:rPr lang="en-IN" sz="20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Avenir"/>
                            </a:rPr>
                            <m:t> </m:t>
                          </m:r>
                          <m:r>
                            <a:rPr lang="en-IN" sz="20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Avenir"/>
                            </a:rPr>
                            <m:t>𝐻𝑎𝑛𝑑</m:t>
                          </m:r>
                          <m:r>
                            <a:rPr lang="en-IN" sz="20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Avenir"/>
                            </a:rPr>
                            <m:t> </m:t>
                          </m:r>
                          <m:r>
                            <a:rPr lang="en-IN" sz="20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Avenir"/>
                            </a:rPr>
                            <m:t>𝑆𝑖𝑑𝑒</m:t>
                          </m:r>
                          <m:r>
                            <a:rPr lang="en-IN" sz="20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Avenir"/>
                            </a:rPr>
                            <m:t> (</m:t>
                          </m:r>
                          <m:r>
                            <a:rPr lang="en-IN" sz="20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Avenir"/>
                            </a:rPr>
                            <m:t>𝑅𝐻𝑆</m:t>
                          </m:r>
                          <m:r>
                            <a:rPr lang="en-IN" sz="20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Avenir"/>
                            </a:rPr>
                            <m:t>)</m:t>
                          </m:r>
                        </m:num>
                        <m:den>
                          <m:r>
                            <a:rPr lang="en-IN" sz="20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Avenir"/>
                            </a:rPr>
                            <m:t>𝑃𝑖𝑣𝑜𝑡</m:t>
                          </m:r>
                          <m:r>
                            <a:rPr lang="en-IN" sz="20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Avenir"/>
                            </a:rPr>
                            <m:t> </m:t>
                          </m:r>
                          <m:r>
                            <a:rPr lang="en-IN" sz="20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Avenir"/>
                            </a:rPr>
                            <m:t>𝐶𝑜𝑙𝑢𝑚𝑛</m:t>
                          </m:r>
                          <m:r>
                            <a:rPr lang="en-IN" sz="20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Avenir"/>
                            </a:rPr>
                            <m:t> </m:t>
                          </m:r>
                          <m:r>
                            <a:rPr lang="en-IN" sz="20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Avenir"/>
                            </a:rPr>
                            <m:t>𝐸𝑛𝑡𝑟𝑦</m:t>
                          </m:r>
                          <m:r>
                            <a:rPr lang="en-IN" sz="20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Avenir"/>
                            </a:rPr>
                            <m:t> (</m:t>
                          </m:r>
                          <m:r>
                            <a:rPr lang="en-IN" sz="20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Avenir"/>
                            </a:rPr>
                            <m:t>𝑃𝑜𝑠𝑖𝑡𝑖𝑣𝑒</m:t>
                          </m:r>
                          <m:r>
                            <a:rPr lang="en-IN" sz="20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Avenir"/>
                            </a:rPr>
                            <m:t> </m:t>
                          </m:r>
                          <m:r>
                            <a:rPr lang="en-IN" sz="20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Avenir"/>
                            </a:rPr>
                            <m:t>𝑂𝑛𝑙𝑦</m:t>
                          </m:r>
                          <m:r>
                            <a:rPr lang="en-IN" sz="20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sym typeface="Avenir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The row with the smallest ratio determines which variable should exit the basis. Why?</a:t>
                </a: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This ensures the solution remains feasible (i.e., satisfies all constraints).</a:t>
                </a: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L="457200" marR="0" lvl="0" indent="-4572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dk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  <a:p>
                <a:pPr marR="0" lvl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000"/>
                </a:pPr>
                <a:r>
                  <a:rPr lang="en-US" sz="2000" dirty="0">
                    <a:solidFill>
                      <a:schemeClr val="dk1"/>
                    </a:solidFill>
                    <a:latin typeface="Avenir"/>
                    <a:ea typeface="Avenir"/>
                    <a:cs typeface="Avenir"/>
                    <a:sym typeface="Avenir"/>
                  </a:rPr>
                  <a:t>✅ Leaving variable → 𝑠2s 2​  (smallest ratio = 3).</a:t>
                </a:r>
              </a:p>
            </p:txBody>
          </p:sp>
        </mc:Choice>
        <mc:Fallback xmlns="">
          <p:sp>
            <p:nvSpPr>
              <p:cNvPr id="105" name="Google Shape;105;p4">
                <a:extLst>
                  <a:ext uri="{FF2B5EF4-FFF2-40B4-BE49-F238E27FC236}">
                    <a16:creationId xmlns:a16="http://schemas.microsoft.com/office/drawing/2014/main" id="{F2F93889-92D6-A5D8-F3F8-CEC8FB178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221" y="1319597"/>
                <a:ext cx="10427563" cy="4961460"/>
              </a:xfrm>
              <a:prstGeom prst="rect">
                <a:avLst/>
              </a:prstGeom>
              <a:blipFill>
                <a:blip r:embed="rId3"/>
                <a:stretch>
                  <a:fillRect l="-584" t="-19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4CB8BCA-BE1F-B085-10B0-BCC249BC4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172054"/>
              </p:ext>
            </p:extLst>
          </p:nvPr>
        </p:nvGraphicFramePr>
        <p:xfrm>
          <a:off x="3829928" y="4553880"/>
          <a:ext cx="4876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6598368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714456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58983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Calculation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85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78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351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396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B0ADDFC3-BCBC-56EB-74BC-E5B7FC160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>
            <a:extLst>
              <a:ext uri="{FF2B5EF4-FFF2-40B4-BE49-F238E27FC236}">
                <a16:creationId xmlns:a16="http://schemas.microsoft.com/office/drawing/2014/main" id="{1E7DA587-EEE1-D998-51C6-FD59922190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rgbClr val="D9212B"/>
                </a:solidFill>
                <a:latin typeface="Avenir"/>
                <a:sym typeface="Avenir"/>
              </a:rPr>
              <a:t>Step 5: Pivoting</a:t>
            </a:r>
            <a:endParaRPr lang="en-US" sz="2800" b="1" dirty="0">
              <a:solidFill>
                <a:srgbClr val="D9212B"/>
              </a:solidFill>
            </a:endParaRPr>
          </a:p>
        </p:txBody>
      </p:sp>
      <p:sp>
        <p:nvSpPr>
          <p:cNvPr id="105" name="Google Shape;105;p4">
            <a:extLst>
              <a:ext uri="{FF2B5EF4-FFF2-40B4-BE49-F238E27FC236}">
                <a16:creationId xmlns:a16="http://schemas.microsoft.com/office/drawing/2014/main" id="{C500CB62-81C3-101F-C58F-39C4BCD5C49A}"/>
              </a:ext>
            </a:extLst>
          </p:cNvPr>
          <p:cNvSpPr txBox="1"/>
          <p:nvPr/>
        </p:nvSpPr>
        <p:spPr>
          <a:xfrm>
            <a:off x="909221" y="1319597"/>
            <a:ext cx="10427563" cy="4961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pivot element is 2 (intersection of entering variable 𝑦 and leaving variable 𝑠2).We perform row operations to make this column a unit column.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8436AD-F4B9-FAEB-7C9B-A5E2A6C35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361" y="2298675"/>
            <a:ext cx="7089281" cy="398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660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C441F154-2730-E2E7-1C58-3C4D96CBD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>
            <a:extLst>
              <a:ext uri="{FF2B5EF4-FFF2-40B4-BE49-F238E27FC236}">
                <a16:creationId xmlns:a16="http://schemas.microsoft.com/office/drawing/2014/main" id="{3069CEF4-7A53-3D48-D3D8-B4D99093BC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rgbClr val="D9212B"/>
                </a:solidFill>
                <a:latin typeface="Avenir"/>
                <a:sym typeface="Avenir"/>
              </a:rPr>
              <a:t>Step 6: Repeat Until No Negative Values in Z Row</a:t>
            </a:r>
            <a:endParaRPr lang="en-US" sz="2800" b="1" dirty="0">
              <a:solidFill>
                <a:srgbClr val="D9212B"/>
              </a:solidFill>
            </a:endParaRPr>
          </a:p>
        </p:txBody>
      </p:sp>
      <p:sp>
        <p:nvSpPr>
          <p:cNvPr id="105" name="Google Shape;105;p4">
            <a:extLst>
              <a:ext uri="{FF2B5EF4-FFF2-40B4-BE49-F238E27FC236}">
                <a16:creationId xmlns:a16="http://schemas.microsoft.com/office/drawing/2014/main" id="{35014956-2ABC-AF46-4EA2-521D8C894852}"/>
              </a:ext>
            </a:extLst>
          </p:cNvPr>
          <p:cNvSpPr txBox="1"/>
          <p:nvPr/>
        </p:nvSpPr>
        <p:spPr>
          <a:xfrm>
            <a:off x="909221" y="1319597"/>
            <a:ext cx="10427563" cy="4961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Continue choosing entering and leaving variables and performing pivoting until the Z row has no negative values.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After another iteration, we obtain: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lang="en-US"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✅ Optimal Solution → 𝑥=2, 𝑦=3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✅ Maximum Value of Z → 21</a:t>
            </a:r>
          </a:p>
        </p:txBody>
      </p:sp>
    </p:spTree>
    <p:extLst>
      <p:ext uri="{BB962C8B-B14F-4D97-AF65-F5344CB8AC3E}">
        <p14:creationId xmlns:p14="http://schemas.microsoft.com/office/powerpoint/2010/main" val="2839041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212B"/>
              </a:buClr>
              <a:buSzPts val="2800"/>
              <a:buFont typeface="Avenir"/>
              <a:buNone/>
            </a:pPr>
            <a:r>
              <a:rPr lang="en-US" sz="2800" b="1">
                <a:solidFill>
                  <a:srgbClr val="D9212B"/>
                </a:solidFill>
                <a:latin typeface="Avenir"/>
                <a:ea typeface="Avenir"/>
                <a:cs typeface="Avenir"/>
                <a:sym typeface="Avenir"/>
              </a:rPr>
              <a:t>Academic Poll</a:t>
            </a:r>
            <a:endParaRPr sz="2800" b="1">
              <a:solidFill>
                <a:srgbClr val="D9212B"/>
              </a:solidFill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882218" y="1374025"/>
            <a:ext cx="10427563" cy="472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2000" dirty="0">
                <a:solidFill>
                  <a:schemeClr val="dk1"/>
                </a:solidFill>
                <a:latin typeface="Avenir"/>
              </a:rPr>
              <a:t>In the Simplex Method, how do we identify the entering variable?</a:t>
            </a:r>
          </a:p>
          <a:p>
            <a:endParaRPr lang="en-US" sz="2000" dirty="0">
              <a:solidFill>
                <a:schemeClr val="dk1"/>
              </a:solidFill>
              <a:latin typeface="Avenir"/>
            </a:endParaRPr>
          </a:p>
          <a:p>
            <a:r>
              <a:rPr lang="en-US" sz="2000" dirty="0">
                <a:solidFill>
                  <a:schemeClr val="dk1"/>
                </a:solidFill>
                <a:latin typeface="Avenir"/>
              </a:rPr>
              <a:t>A) The variable with the most positive coefficient in the objective function row</a:t>
            </a:r>
            <a:br>
              <a:rPr lang="en-US" sz="2000" dirty="0">
                <a:solidFill>
                  <a:schemeClr val="dk1"/>
                </a:solidFill>
                <a:latin typeface="Avenir"/>
              </a:rPr>
            </a:br>
            <a:r>
              <a:rPr lang="en-US" sz="2000" dirty="0">
                <a:solidFill>
                  <a:schemeClr val="dk1"/>
                </a:solidFill>
                <a:latin typeface="Avenir"/>
              </a:rPr>
              <a:t>B) The variable with the most negative coefficient in the objective function row</a:t>
            </a:r>
            <a:br>
              <a:rPr lang="en-US" sz="2000" dirty="0">
                <a:solidFill>
                  <a:schemeClr val="dk1"/>
                </a:solidFill>
                <a:latin typeface="Avenir"/>
              </a:rPr>
            </a:br>
            <a:r>
              <a:rPr lang="en-US" sz="2000" dirty="0">
                <a:solidFill>
                  <a:schemeClr val="dk1"/>
                </a:solidFill>
                <a:latin typeface="Avenir"/>
              </a:rPr>
              <a:t>C) The variable with the smallest absolute value in the constraint matrix</a:t>
            </a:r>
            <a:br>
              <a:rPr lang="en-US" sz="2000" dirty="0">
                <a:solidFill>
                  <a:schemeClr val="dk1"/>
                </a:solidFill>
                <a:latin typeface="Avenir"/>
              </a:rPr>
            </a:br>
            <a:r>
              <a:rPr lang="en-US" sz="2000" dirty="0">
                <a:solidFill>
                  <a:schemeClr val="dk1"/>
                </a:solidFill>
                <a:latin typeface="Avenir"/>
              </a:rPr>
              <a:t>D) The variable with the highest coefficient in any constraint</a:t>
            </a:r>
          </a:p>
          <a:p>
            <a:endParaRPr lang="en-US" sz="2000" dirty="0">
              <a:solidFill>
                <a:schemeClr val="dk1"/>
              </a:solidFill>
              <a:latin typeface="Avenir"/>
            </a:endParaRPr>
          </a:p>
          <a:p>
            <a:endParaRPr lang="en-US" sz="2000" dirty="0">
              <a:solidFill>
                <a:schemeClr val="dk1"/>
              </a:solidFill>
              <a:latin typeface="Avenir"/>
            </a:endParaRPr>
          </a:p>
          <a:p>
            <a:endParaRPr lang="en-US" sz="2000" dirty="0">
              <a:solidFill>
                <a:schemeClr val="dk1"/>
              </a:solidFill>
              <a:latin typeface="Avenir"/>
            </a:endParaRPr>
          </a:p>
          <a:p>
            <a:r>
              <a:rPr lang="en-US" sz="2100" dirty="0">
                <a:solidFill>
                  <a:schemeClr val="dk1"/>
                </a:solidFill>
                <a:latin typeface="Avenir"/>
              </a:rPr>
              <a:t>What is the purpose of the minimum ratio test in the Simplex Method?</a:t>
            </a:r>
          </a:p>
          <a:p>
            <a:r>
              <a:rPr lang="en-US" sz="2100" dirty="0">
                <a:solidFill>
                  <a:schemeClr val="dk1"/>
                </a:solidFill>
                <a:latin typeface="Avenir"/>
              </a:rPr>
              <a:t>A) To determine which variable should enter the basis</a:t>
            </a:r>
            <a:br>
              <a:rPr lang="en-US" sz="2100" dirty="0">
                <a:solidFill>
                  <a:schemeClr val="dk1"/>
                </a:solidFill>
                <a:latin typeface="Avenir"/>
              </a:rPr>
            </a:br>
            <a:r>
              <a:rPr lang="en-US" sz="2100" dirty="0">
                <a:solidFill>
                  <a:schemeClr val="dk1"/>
                </a:solidFill>
                <a:latin typeface="Avenir"/>
              </a:rPr>
              <a:t>B) To decide the optimal value of the objective function</a:t>
            </a:r>
            <a:br>
              <a:rPr lang="en-US" sz="2100" dirty="0">
                <a:solidFill>
                  <a:schemeClr val="dk1"/>
                </a:solidFill>
                <a:latin typeface="Avenir"/>
              </a:rPr>
            </a:br>
            <a:r>
              <a:rPr lang="en-US" sz="2100" dirty="0">
                <a:solidFill>
                  <a:schemeClr val="dk1"/>
                </a:solidFill>
                <a:latin typeface="Avenir"/>
              </a:rPr>
              <a:t>C) To identify which variable should leave the basis</a:t>
            </a:r>
            <a:br>
              <a:rPr lang="en-US" sz="2100" dirty="0">
                <a:solidFill>
                  <a:schemeClr val="dk1"/>
                </a:solidFill>
                <a:latin typeface="Avenir"/>
              </a:rPr>
            </a:br>
            <a:r>
              <a:rPr lang="en-US" sz="2100" dirty="0">
                <a:solidFill>
                  <a:schemeClr val="dk1"/>
                </a:solidFill>
                <a:latin typeface="Avenir"/>
              </a:rPr>
              <a:t>D) To check if the solution is feasible</a:t>
            </a:r>
          </a:p>
          <a:p>
            <a:endParaRPr lang="en-US" sz="2000" dirty="0">
              <a:solidFill>
                <a:schemeClr val="dk1"/>
              </a:solidFill>
              <a:latin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965</Words>
  <Application>Microsoft Office PowerPoint</Application>
  <PresentationFormat>Widescreen</PresentationFormat>
  <Paragraphs>160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</vt:lpstr>
      <vt:lpstr>Calibri</vt:lpstr>
      <vt:lpstr>Cambria Math</vt:lpstr>
      <vt:lpstr>Office Theme</vt:lpstr>
      <vt:lpstr>PowerPoint Presentation</vt:lpstr>
      <vt:lpstr>Linear Programming</vt:lpstr>
      <vt:lpstr>Learning Objectives</vt:lpstr>
      <vt:lpstr>Step – 1: Using LPP problem, convert constraints into equations</vt:lpstr>
      <vt:lpstr>Step – 2: Set Up the Initial Simplex Tableau</vt:lpstr>
      <vt:lpstr>Step 3&amp;4: Identify the Entering Variable | Identify Leaving Variable</vt:lpstr>
      <vt:lpstr>Step 5: Pivoting</vt:lpstr>
      <vt:lpstr>Step 6: Repeat Until No Negative Values in Z Row</vt:lpstr>
      <vt:lpstr>Academic Poll</vt:lpstr>
      <vt:lpstr>Academic Poll</vt:lpstr>
      <vt:lpstr>Academic Poll</vt:lpstr>
      <vt:lpstr>Academic Poll</vt:lpstr>
      <vt:lpstr>Session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Gaurav Yawalkar</dc:creator>
  <cp:lastModifiedBy>Ritwik Sinha</cp:lastModifiedBy>
  <cp:revision>8</cp:revision>
  <dcterms:created xsi:type="dcterms:W3CDTF">2024-09-27T05:18:16Z</dcterms:created>
  <dcterms:modified xsi:type="dcterms:W3CDTF">2025-03-08T08:03:31Z</dcterms:modified>
</cp:coreProperties>
</file>