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70" r:id="rId6"/>
    <p:sldId id="271" r:id="rId7"/>
    <p:sldId id="272" r:id="rId8"/>
    <p:sldId id="273" r:id="rId9"/>
    <p:sldId id="274" r:id="rId10"/>
    <p:sldId id="275" r:id="rId11"/>
    <p:sldId id="260" r:id="rId12"/>
    <p:sldId id="267" r:id="rId13"/>
    <p:sldId id="264" r:id="rId14"/>
    <p:sldId id="265"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X9rj1MKKLUNXdI7iQgjgzxS1L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65E5FE6-5F24-E699-A772-22798334B4AE}"/>
            </a:ext>
          </a:extLst>
        </p:cNvPr>
        <p:cNvGrpSpPr/>
        <p:nvPr/>
      </p:nvGrpSpPr>
      <p:grpSpPr>
        <a:xfrm>
          <a:off x="0" y="0"/>
          <a:ext cx="0" cy="0"/>
          <a:chOff x="0" y="0"/>
          <a:chExt cx="0" cy="0"/>
        </a:xfrm>
      </p:grpSpPr>
      <p:sp>
        <p:nvSpPr>
          <p:cNvPr id="107" name="Google Shape;107;p5:notes">
            <a:extLst>
              <a:ext uri="{FF2B5EF4-FFF2-40B4-BE49-F238E27FC236}">
                <a16:creationId xmlns:a16="http://schemas.microsoft.com/office/drawing/2014/main" id="{5A18511B-7739-2D7C-C04A-A04434D6A9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a:extLst>
              <a:ext uri="{FF2B5EF4-FFF2-40B4-BE49-F238E27FC236}">
                <a16:creationId xmlns:a16="http://schemas.microsoft.com/office/drawing/2014/main" id="{DB561FD1-240D-21CC-3D1C-6EA0D3C17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44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5CAAA16-9883-F849-B720-A7C2BDF13EF2}"/>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8EC24D18-C945-ADA4-F74E-29D46B6866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1B145B59-BA1D-CA80-2E4C-B1D4E05AC6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417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3434A67-C52E-E228-85B9-C9527113B367}"/>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D50DE642-2EF8-D0AD-D3FF-8B4D5B4C7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810B969D-BDD4-40DE-F095-0C243122D2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4564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E031387-55DE-6164-BFFE-01A56401ACC9}"/>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AD4AFD7B-1FB7-D7FF-A092-06F4F4C8F2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C2FEDBF1-2B10-B519-D4A1-A0BE2150E1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541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D4E08B8-E962-103A-100E-E2F13346C1F9}"/>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1834A82B-3FD5-E177-8768-67DEBEC0E0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A4B299C8-9AB2-6A0D-188F-B7BBC0020E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50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9CD4235-9203-B719-6AF6-A9D9EB3E3260}"/>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862330FF-4BF2-526C-9D58-5F0C65DB15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1BC6423A-CF00-54C8-7E5F-9A100D1ADF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88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416264" y="2599003"/>
            <a:ext cx="25967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3F3F3F"/>
                </a:solidFill>
                <a:latin typeface="Avenir"/>
                <a:ea typeface="Avenir"/>
                <a:cs typeface="Avenir"/>
                <a:sym typeface="Avenir"/>
              </a:rPr>
              <a:t>Session Name:</a:t>
            </a:r>
            <a:endParaRPr/>
          </a:p>
        </p:txBody>
      </p:sp>
      <p:sp>
        <p:nvSpPr>
          <p:cNvPr id="85" name="Google Shape;85;p1"/>
          <p:cNvSpPr txBox="1"/>
          <p:nvPr/>
        </p:nvSpPr>
        <p:spPr>
          <a:xfrm>
            <a:off x="416264" y="2999113"/>
            <a:ext cx="5504851" cy="23698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rgbClr val="3F3F3F"/>
                </a:solidFill>
                <a:latin typeface="Arial"/>
                <a:ea typeface="Arial"/>
                <a:cs typeface="Arial"/>
                <a:sym typeface="Arial"/>
              </a:rPr>
              <a:t>Network Optimization Problems</a:t>
            </a:r>
          </a:p>
          <a:p>
            <a:pPr marL="0" marR="0" lvl="0" indent="0" algn="l" rtl="0">
              <a:spcBef>
                <a:spcPts val="0"/>
              </a:spcBef>
              <a:spcAft>
                <a:spcPts val="0"/>
              </a:spcAft>
              <a:buNone/>
            </a:pPr>
            <a:endParaRPr lang="en-US" sz="2800" dirty="0">
              <a:solidFill>
                <a:srgbClr val="3F3F3F"/>
              </a:solidFill>
              <a:latin typeface="Arial"/>
              <a:ea typeface="Arial"/>
              <a:cs typeface="Arial"/>
              <a:sym typeface="Arial"/>
            </a:endParaRPr>
          </a:p>
          <a:p>
            <a:pPr marL="0" marR="0" lvl="0" indent="0" algn="l" rtl="0">
              <a:spcBef>
                <a:spcPts val="0"/>
              </a:spcBef>
              <a:spcAft>
                <a:spcPts val="0"/>
              </a:spcAft>
              <a:buNone/>
            </a:pPr>
            <a:r>
              <a:rPr lang="en-US" sz="2000" dirty="0">
                <a:solidFill>
                  <a:srgbClr val="3F3F3F"/>
                </a:solidFill>
                <a:latin typeface="Avenir"/>
                <a:ea typeface="Avenir"/>
                <a:cs typeface="Avenir"/>
                <a:sym typeface="Avenir"/>
              </a:rPr>
              <a:t>Delivered By:</a:t>
            </a:r>
            <a:r>
              <a:rPr lang="en-US" sz="2000" b="1" dirty="0">
                <a:solidFill>
                  <a:srgbClr val="3F3F3F"/>
                </a:solidFill>
                <a:latin typeface="Avenir"/>
                <a:ea typeface="Avenir"/>
                <a:cs typeface="Avenir"/>
                <a:sym typeface="Avenir"/>
              </a:rPr>
              <a:t> </a:t>
            </a:r>
            <a:endParaRPr dirty="0"/>
          </a:p>
          <a:p>
            <a:pPr marL="0" marR="0" lvl="0" indent="0" algn="l" rtl="0">
              <a:spcBef>
                <a:spcPts val="0"/>
              </a:spcBef>
              <a:spcAft>
                <a:spcPts val="0"/>
              </a:spcAft>
              <a:buNone/>
            </a:pPr>
            <a:r>
              <a:rPr lang="en-US" sz="2000" b="1" dirty="0">
                <a:solidFill>
                  <a:srgbClr val="3F3F3F"/>
                </a:solidFill>
                <a:latin typeface="Avenir"/>
                <a:ea typeface="Avenir"/>
                <a:cs typeface="Avenir"/>
                <a:sym typeface="Avenir"/>
              </a:rPr>
              <a:t>Mr. Ritwik Sinha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F6FB-2ED8-B110-ED19-378B39E3661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C6C627C-2A57-EE09-BBBB-39165A056C9D}"/>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4B6F581-A56A-BE31-0AFD-7BE29CB365C9}"/>
              </a:ext>
            </a:extLst>
          </p:cNvPr>
          <p:cNvPicPr>
            <a:picLocks noChangeAspect="1"/>
          </p:cNvPicPr>
          <p:nvPr/>
        </p:nvPicPr>
        <p:blipFill>
          <a:blip r:embed="rId2"/>
          <a:stretch>
            <a:fillRect/>
          </a:stretch>
        </p:blipFill>
        <p:spPr>
          <a:xfrm>
            <a:off x="1968378" y="172808"/>
            <a:ext cx="7719908" cy="6512383"/>
          </a:xfrm>
          <a:prstGeom prst="rect">
            <a:avLst/>
          </a:prstGeom>
        </p:spPr>
      </p:pic>
    </p:spTree>
    <p:extLst>
      <p:ext uri="{BB962C8B-B14F-4D97-AF65-F5344CB8AC3E}">
        <p14:creationId xmlns:p14="http://schemas.microsoft.com/office/powerpoint/2010/main" val="279090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Academic Poll</a:t>
            </a:r>
            <a:endParaRPr sz="2800" b="1">
              <a:solidFill>
                <a:srgbClr val="D9212B"/>
              </a:solidFill>
            </a:endParaRPr>
          </a:p>
        </p:txBody>
      </p:sp>
      <p:sp>
        <p:nvSpPr>
          <p:cNvPr id="111" name="Google Shape;111;p5"/>
          <p:cNvSpPr txBox="1"/>
          <p:nvPr/>
        </p:nvSpPr>
        <p:spPr>
          <a:xfrm>
            <a:off x="882218" y="1374025"/>
            <a:ext cx="10427563" cy="4726096"/>
          </a:xfrm>
          <a:prstGeom prst="rect">
            <a:avLst/>
          </a:prstGeom>
          <a:noFill/>
          <a:ln>
            <a:noFill/>
          </a:ln>
        </p:spPr>
        <p:txBody>
          <a:bodyPr spcFirstLastPara="1" wrap="square" lIns="91425" tIns="45700" rIns="91425" bIns="45700" anchor="t" anchorCtr="0">
            <a:normAutofit/>
          </a:bodyPr>
          <a:lstStyle/>
          <a:p>
            <a:pPr>
              <a:buNone/>
            </a:pPr>
            <a:r>
              <a:rPr lang="en-US" sz="2000" dirty="0">
                <a:solidFill>
                  <a:schemeClr val="dk1"/>
                </a:solidFill>
                <a:latin typeface="Avenir"/>
              </a:rPr>
              <a:t>In a transportation problem, the main objective is to:</a:t>
            </a:r>
          </a:p>
          <a:p>
            <a:r>
              <a:rPr lang="en-US" sz="2000" dirty="0">
                <a:solidFill>
                  <a:schemeClr val="dk1"/>
                </a:solidFill>
                <a:latin typeface="Avenir"/>
              </a:rPr>
              <a:t>A) Minimize transportation cost while satisfying supply and demand constraints.</a:t>
            </a:r>
            <a:br>
              <a:rPr lang="en-US" sz="2000" dirty="0">
                <a:solidFill>
                  <a:schemeClr val="dk1"/>
                </a:solidFill>
                <a:latin typeface="Avenir"/>
              </a:rPr>
            </a:br>
            <a:r>
              <a:rPr lang="en-US" sz="2000" dirty="0">
                <a:solidFill>
                  <a:schemeClr val="dk1"/>
                </a:solidFill>
                <a:latin typeface="Avenir"/>
              </a:rPr>
              <a:t>B) Maximize transportation time between sources and destinations.</a:t>
            </a:r>
            <a:br>
              <a:rPr lang="en-US" sz="2000" dirty="0">
                <a:solidFill>
                  <a:schemeClr val="dk1"/>
                </a:solidFill>
                <a:latin typeface="Avenir"/>
              </a:rPr>
            </a:br>
            <a:r>
              <a:rPr lang="en-US" sz="2000" dirty="0">
                <a:solidFill>
                  <a:schemeClr val="dk1"/>
                </a:solidFill>
                <a:latin typeface="Avenir"/>
              </a:rPr>
              <a:t>C) Increase the total demand beyond the given supply.</a:t>
            </a:r>
            <a:br>
              <a:rPr lang="en-US" sz="2000" dirty="0">
                <a:solidFill>
                  <a:schemeClr val="dk1"/>
                </a:solidFill>
                <a:latin typeface="Avenir"/>
              </a:rPr>
            </a:br>
            <a:r>
              <a:rPr lang="en-US" sz="2000" dirty="0">
                <a:solidFill>
                  <a:schemeClr val="dk1"/>
                </a:solidFill>
                <a:latin typeface="Avenir"/>
              </a:rPr>
              <a:t>D) Find the shortest route between two locations.</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a:buNone/>
            </a:pPr>
            <a:r>
              <a:rPr lang="en-US" sz="2000" dirty="0">
                <a:solidFill>
                  <a:schemeClr val="dk1"/>
                </a:solidFill>
                <a:latin typeface="Avenir"/>
              </a:rPr>
              <a:t>The Northwest Corner Rule is used to:</a:t>
            </a:r>
          </a:p>
          <a:p>
            <a:r>
              <a:rPr lang="en-US" sz="2000" dirty="0">
                <a:solidFill>
                  <a:schemeClr val="dk1"/>
                </a:solidFill>
                <a:latin typeface="Avenir"/>
              </a:rPr>
              <a:t>A) Find the optimal solution for the transportation problem.</a:t>
            </a:r>
            <a:br>
              <a:rPr lang="en-US" sz="2000" dirty="0">
                <a:solidFill>
                  <a:schemeClr val="dk1"/>
                </a:solidFill>
                <a:latin typeface="Avenir"/>
              </a:rPr>
            </a:br>
            <a:r>
              <a:rPr lang="en-US" sz="2000" dirty="0">
                <a:solidFill>
                  <a:schemeClr val="dk1"/>
                </a:solidFill>
                <a:latin typeface="Avenir"/>
              </a:rPr>
              <a:t>B) Find an initial feasible solution for the transportation problem.</a:t>
            </a:r>
            <a:br>
              <a:rPr lang="en-US" sz="2000" dirty="0">
                <a:solidFill>
                  <a:schemeClr val="dk1"/>
                </a:solidFill>
                <a:latin typeface="Avenir"/>
              </a:rPr>
            </a:br>
            <a:r>
              <a:rPr lang="en-US" sz="2000" dirty="0">
                <a:solidFill>
                  <a:schemeClr val="dk1"/>
                </a:solidFill>
                <a:latin typeface="Avenir"/>
              </a:rPr>
              <a:t>C) Check whether a transportation problem is balanced.</a:t>
            </a:r>
            <a:br>
              <a:rPr lang="en-US" sz="2000" dirty="0">
                <a:solidFill>
                  <a:schemeClr val="dk1"/>
                </a:solidFill>
                <a:latin typeface="Avenir"/>
              </a:rPr>
            </a:br>
            <a:r>
              <a:rPr lang="en-US" sz="2000" dirty="0">
                <a:solidFill>
                  <a:schemeClr val="dk1"/>
                </a:solidFill>
                <a:latin typeface="Avenir"/>
              </a:rPr>
              <a:t>D) Minimize the total cost of transportation directly.</a:t>
            </a:r>
          </a:p>
          <a:p>
            <a:pPr>
              <a:lnSpc>
                <a:spcPct val="110000"/>
              </a:lnSpc>
            </a:pPr>
            <a:endParaRPr lang="en-US" sz="2000" dirty="0">
              <a:solidFill>
                <a:schemeClr val="dk1"/>
              </a:solidFill>
              <a:latin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5AEB655-5747-0742-B18A-A8A25DDCC004}"/>
            </a:ext>
          </a:extLst>
        </p:cNvPr>
        <p:cNvGrpSpPr/>
        <p:nvPr/>
      </p:nvGrpSpPr>
      <p:grpSpPr>
        <a:xfrm>
          <a:off x="0" y="0"/>
          <a:ext cx="0" cy="0"/>
          <a:chOff x="0" y="0"/>
          <a:chExt cx="0" cy="0"/>
        </a:xfrm>
      </p:grpSpPr>
      <p:sp>
        <p:nvSpPr>
          <p:cNvPr id="110" name="Google Shape;110;p5">
            <a:extLst>
              <a:ext uri="{FF2B5EF4-FFF2-40B4-BE49-F238E27FC236}">
                <a16:creationId xmlns:a16="http://schemas.microsoft.com/office/drawing/2014/main" id="{69B2E9BD-6D12-253E-DC5C-01E0249AAB31}"/>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Academic Poll</a:t>
            </a:r>
            <a:endParaRPr sz="2800" b="1">
              <a:solidFill>
                <a:srgbClr val="D9212B"/>
              </a:solidFill>
            </a:endParaRPr>
          </a:p>
        </p:txBody>
      </p:sp>
      <p:sp>
        <p:nvSpPr>
          <p:cNvPr id="111" name="Google Shape;111;p5">
            <a:extLst>
              <a:ext uri="{FF2B5EF4-FFF2-40B4-BE49-F238E27FC236}">
                <a16:creationId xmlns:a16="http://schemas.microsoft.com/office/drawing/2014/main" id="{3DA7833F-2018-BDFF-1F2A-5E37BE9F394B}"/>
              </a:ext>
            </a:extLst>
          </p:cNvPr>
          <p:cNvSpPr txBox="1"/>
          <p:nvPr/>
        </p:nvSpPr>
        <p:spPr>
          <a:xfrm>
            <a:off x="882218" y="1374025"/>
            <a:ext cx="10427563" cy="4726096"/>
          </a:xfrm>
          <a:prstGeom prst="rect">
            <a:avLst/>
          </a:prstGeom>
          <a:noFill/>
          <a:ln>
            <a:noFill/>
          </a:ln>
        </p:spPr>
        <p:txBody>
          <a:bodyPr spcFirstLastPara="1" wrap="square" lIns="91425" tIns="45700" rIns="91425" bIns="45700" anchor="t" anchorCtr="0">
            <a:normAutofit/>
          </a:bodyPr>
          <a:lstStyle/>
          <a:p>
            <a:pPr>
              <a:buNone/>
            </a:pPr>
            <a:r>
              <a:rPr lang="en-US" sz="2000" dirty="0">
                <a:solidFill>
                  <a:schemeClr val="dk1"/>
                </a:solidFill>
                <a:latin typeface="Avenir"/>
              </a:rPr>
              <a:t>In a transportation problem, the main objective is to:</a:t>
            </a:r>
          </a:p>
          <a:p>
            <a:r>
              <a:rPr lang="en-US" sz="2000" b="1" dirty="0">
                <a:solidFill>
                  <a:srgbClr val="00B050"/>
                </a:solidFill>
                <a:latin typeface="Avenir"/>
              </a:rPr>
              <a:t>A) Minimize transportation cost while satisfying supply and demand constraints.</a:t>
            </a:r>
            <a:br>
              <a:rPr lang="en-US" sz="2000" b="1" dirty="0">
                <a:solidFill>
                  <a:srgbClr val="00B050"/>
                </a:solidFill>
                <a:latin typeface="Avenir"/>
              </a:rPr>
            </a:br>
            <a:r>
              <a:rPr lang="en-US" sz="2000" dirty="0">
                <a:solidFill>
                  <a:schemeClr val="dk1"/>
                </a:solidFill>
                <a:latin typeface="Avenir"/>
              </a:rPr>
              <a:t>B) Maximize transportation time between sources and destinations.</a:t>
            </a:r>
            <a:br>
              <a:rPr lang="en-US" sz="2000" dirty="0">
                <a:solidFill>
                  <a:schemeClr val="dk1"/>
                </a:solidFill>
                <a:latin typeface="Avenir"/>
              </a:rPr>
            </a:br>
            <a:r>
              <a:rPr lang="en-US" sz="2000" dirty="0">
                <a:solidFill>
                  <a:schemeClr val="dk1"/>
                </a:solidFill>
                <a:latin typeface="Avenir"/>
              </a:rPr>
              <a:t>C) Increase the total demand beyond the given supply.</a:t>
            </a:r>
            <a:br>
              <a:rPr lang="en-US" sz="2000" dirty="0">
                <a:solidFill>
                  <a:schemeClr val="dk1"/>
                </a:solidFill>
                <a:latin typeface="Avenir"/>
              </a:rPr>
            </a:br>
            <a:r>
              <a:rPr lang="en-US" sz="2000" dirty="0">
                <a:solidFill>
                  <a:schemeClr val="dk1"/>
                </a:solidFill>
                <a:latin typeface="Avenir"/>
              </a:rPr>
              <a:t>D) Find the shortest route between two locations.</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a:buNone/>
            </a:pPr>
            <a:r>
              <a:rPr lang="en-US" sz="2000" dirty="0">
                <a:solidFill>
                  <a:schemeClr val="dk1"/>
                </a:solidFill>
                <a:latin typeface="Avenir"/>
              </a:rPr>
              <a:t>The Northwest Corner Rule is used to:</a:t>
            </a:r>
          </a:p>
          <a:p>
            <a:r>
              <a:rPr lang="en-US" sz="2000" dirty="0">
                <a:solidFill>
                  <a:schemeClr val="dk1"/>
                </a:solidFill>
                <a:latin typeface="Avenir"/>
              </a:rPr>
              <a:t>A) Find the optimal solution for the transportation problem.</a:t>
            </a:r>
            <a:br>
              <a:rPr lang="en-US" sz="2000" dirty="0">
                <a:solidFill>
                  <a:schemeClr val="dk1"/>
                </a:solidFill>
                <a:latin typeface="Avenir"/>
              </a:rPr>
            </a:br>
            <a:r>
              <a:rPr lang="en-US" sz="2000" b="1" dirty="0">
                <a:solidFill>
                  <a:srgbClr val="00B050"/>
                </a:solidFill>
                <a:latin typeface="Avenir"/>
              </a:rPr>
              <a:t>B) Find an initial feasible solution for the transportation problem.</a:t>
            </a:r>
            <a:br>
              <a:rPr lang="en-US" sz="2000" b="1" dirty="0">
                <a:solidFill>
                  <a:srgbClr val="00B050"/>
                </a:solidFill>
                <a:latin typeface="Avenir"/>
              </a:rPr>
            </a:br>
            <a:r>
              <a:rPr lang="en-US" sz="2000" dirty="0">
                <a:solidFill>
                  <a:schemeClr val="dk1"/>
                </a:solidFill>
                <a:latin typeface="Avenir"/>
              </a:rPr>
              <a:t>C) Check whether a transportation problem is balanced.</a:t>
            </a:r>
            <a:br>
              <a:rPr lang="en-US" sz="2000" dirty="0">
                <a:solidFill>
                  <a:schemeClr val="dk1"/>
                </a:solidFill>
                <a:latin typeface="Avenir"/>
              </a:rPr>
            </a:br>
            <a:r>
              <a:rPr lang="en-US" sz="2000" dirty="0">
                <a:solidFill>
                  <a:schemeClr val="dk1"/>
                </a:solidFill>
                <a:latin typeface="Avenir"/>
              </a:rPr>
              <a:t>D) Minimize the total cost of transportation directly.</a:t>
            </a:r>
          </a:p>
          <a:p>
            <a:pPr>
              <a:lnSpc>
                <a:spcPct val="110000"/>
              </a:lnSpc>
            </a:pPr>
            <a:endParaRPr lang="en-US" sz="2000" dirty="0">
              <a:solidFill>
                <a:schemeClr val="dk1"/>
              </a:solidFill>
              <a:latin typeface="Avenir"/>
            </a:endParaRPr>
          </a:p>
        </p:txBody>
      </p:sp>
    </p:spTree>
    <p:extLst>
      <p:ext uri="{BB962C8B-B14F-4D97-AF65-F5344CB8AC3E}">
        <p14:creationId xmlns:p14="http://schemas.microsoft.com/office/powerpoint/2010/main" val="424725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Session Summary</a:t>
            </a:r>
            <a:endParaRPr sz="2800" b="1">
              <a:solidFill>
                <a:srgbClr val="D9212B"/>
              </a:solidFill>
            </a:endParaRPr>
          </a:p>
        </p:txBody>
      </p:sp>
      <p:sp>
        <p:nvSpPr>
          <p:cNvPr id="135" name="Google Shape;135;p9"/>
          <p:cNvSpPr txBox="1"/>
          <p:nvPr/>
        </p:nvSpPr>
        <p:spPr>
          <a:xfrm>
            <a:off x="1218460" y="2305520"/>
            <a:ext cx="6147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venir"/>
                <a:ea typeface="Avenir"/>
                <a:cs typeface="Avenir"/>
                <a:sym typeface="Avenir"/>
              </a:rPr>
              <a:t>In this session, we have discussed about:</a:t>
            </a:r>
            <a:endParaRPr/>
          </a:p>
        </p:txBody>
      </p:sp>
      <p:sp>
        <p:nvSpPr>
          <p:cNvPr id="136" name="Google Shape;136;p9"/>
          <p:cNvSpPr txBox="1"/>
          <p:nvPr/>
        </p:nvSpPr>
        <p:spPr>
          <a:xfrm>
            <a:off x="1218460" y="2952344"/>
            <a:ext cx="7126177" cy="707846"/>
          </a:xfrm>
          <a:prstGeom prst="rect">
            <a:avLst/>
          </a:prstGeom>
          <a:noFill/>
          <a:ln>
            <a:noFill/>
          </a:ln>
        </p:spPr>
        <p:txBody>
          <a:bodyPr spcFirstLastPara="1" wrap="square" lIns="91425" tIns="45700" rIns="91425" bIns="45700" anchor="t" anchorCtr="0">
            <a:spAutoFit/>
          </a:bodyPr>
          <a:lstStyle/>
          <a:p>
            <a:pPr marL="380990" marR="0" lvl="0" indent="-380990" algn="l" rtl="0">
              <a:spcBef>
                <a:spcPts val="0"/>
              </a:spcBef>
              <a:spcAft>
                <a:spcPts val="0"/>
              </a:spcAft>
              <a:buClr>
                <a:schemeClr val="dk1"/>
              </a:buClr>
              <a:buSzPts val="2000"/>
              <a:buFont typeface="Arial"/>
              <a:buChar char="•"/>
            </a:pPr>
            <a:r>
              <a:rPr lang="en-US" sz="2000" dirty="0">
                <a:solidFill>
                  <a:schemeClr val="dk1"/>
                </a:solidFill>
                <a:latin typeface="Avenir"/>
                <a:ea typeface="Avenir"/>
                <a:cs typeface="Avenir"/>
                <a:sym typeface="Avenir"/>
              </a:rPr>
              <a:t>Introduction to Network Optimization Problems</a:t>
            </a:r>
          </a:p>
          <a:p>
            <a:pPr marL="380990" marR="0" lvl="0" indent="-380990" algn="l" rtl="0">
              <a:spcBef>
                <a:spcPts val="0"/>
              </a:spcBef>
              <a:spcAft>
                <a:spcPts val="0"/>
              </a:spcAft>
              <a:buClr>
                <a:schemeClr val="dk1"/>
              </a:buClr>
              <a:buSzPts val="2000"/>
              <a:buFont typeface="Arial"/>
              <a:buChar char="•"/>
            </a:pPr>
            <a:r>
              <a:rPr lang="en-US" sz="2000" dirty="0">
                <a:solidFill>
                  <a:schemeClr val="dk1"/>
                </a:solidFill>
                <a:latin typeface="Avenir"/>
                <a:ea typeface="Avenir"/>
                <a:cs typeface="Avenir"/>
                <a:sym typeface="Avenir"/>
              </a:rPr>
              <a:t>Implementing Transportation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5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500"/>
                                        <p:tgtEl>
                                          <p:spTgt spid="1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10"/>
          <p:cNvSpPr txBox="1"/>
          <p:nvPr/>
        </p:nvSpPr>
        <p:spPr>
          <a:xfrm>
            <a:off x="644026" y="4808985"/>
            <a:ext cx="5771764" cy="872287"/>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US" sz="5400" b="1">
                <a:solidFill>
                  <a:srgbClr val="FFFFFF"/>
                </a:solidFill>
                <a:latin typeface="Avenir"/>
                <a:ea typeface="Avenir"/>
                <a:cs typeface="Avenir"/>
                <a:sym typeface="Avenir"/>
              </a:rPr>
              <a:t>Happy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585484" y="845930"/>
            <a:ext cx="4977116" cy="5043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Avenir"/>
              <a:buNone/>
            </a:pPr>
            <a:r>
              <a:rPr lang="en-US" sz="4000" b="1" dirty="0">
                <a:solidFill>
                  <a:srgbClr val="FF0000"/>
                </a:solidFill>
                <a:latin typeface="Avenir"/>
                <a:ea typeface="Avenir"/>
                <a:cs typeface="Avenir"/>
                <a:sym typeface="Avenir"/>
              </a:rPr>
              <a:t>Network Optimization Problems</a:t>
            </a:r>
            <a:endParaRPr lang="en-US" dirty="0"/>
          </a:p>
        </p:txBody>
      </p:sp>
      <p:sp>
        <p:nvSpPr>
          <p:cNvPr id="91" name="Google Shape;91;p2"/>
          <p:cNvSpPr txBox="1"/>
          <p:nvPr/>
        </p:nvSpPr>
        <p:spPr>
          <a:xfrm>
            <a:off x="585483" y="1665702"/>
            <a:ext cx="6336178" cy="467615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rPr>
              <a:t>Network models are applicable to an enormous variety of decision problems that can be modeled as networks optimization problems</a:t>
            </a:r>
          </a:p>
          <a:p>
            <a:pPr marL="0" marR="0" lvl="0" indent="0" algn="l" rtl="0">
              <a:lnSpc>
                <a:spcPct val="90000"/>
              </a:lnSpc>
              <a:spcBef>
                <a:spcPts val="0"/>
              </a:spcBef>
              <a:spcAft>
                <a:spcPts val="0"/>
              </a:spcAft>
              <a:buClr>
                <a:schemeClr val="dk1"/>
              </a:buClr>
              <a:buSzPts val="2000"/>
              <a:buFont typeface="Arial"/>
              <a:buChar char="•"/>
            </a:pPr>
            <a:endParaRPr lang="en-US" sz="2000" b="1"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rPr>
              <a:t>Different prototype models of network optimization problems are:</a:t>
            </a:r>
          </a:p>
          <a:p>
            <a:pPr marL="0" marR="0" lvl="0" indent="0" algn="l" rtl="0">
              <a:lnSpc>
                <a:spcPct val="90000"/>
              </a:lnSpc>
              <a:spcBef>
                <a:spcPts val="0"/>
              </a:spcBef>
              <a:spcAft>
                <a:spcPts val="0"/>
              </a:spcAft>
              <a:buClr>
                <a:schemeClr val="dk1"/>
              </a:buClr>
              <a:buSzPts val="2000"/>
              <a:buFont typeface="Arial"/>
              <a:buChar char="•"/>
            </a:pPr>
            <a:endParaRPr lang="en-US" sz="2000" b="1"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Assignment Problem</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Critical Path</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Max Flow</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Shortest Path</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Transportation</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Minimum Cost Flow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3"/>
          <p:cNvSpPr txBox="1"/>
          <p:nvPr/>
        </p:nvSpPr>
        <p:spPr>
          <a:xfrm>
            <a:off x="864833" y="2134159"/>
            <a:ext cx="8074981" cy="57134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a:solidFill>
                  <a:schemeClr val="dk1"/>
                </a:solidFill>
                <a:latin typeface="Avenir"/>
                <a:ea typeface="Avenir"/>
                <a:cs typeface="Avenir"/>
                <a:sym typeface="Avenir"/>
              </a:rPr>
              <a:t>By the end of this session, you will be able to:</a:t>
            </a:r>
            <a:endParaRPr/>
          </a:p>
        </p:txBody>
      </p:sp>
      <p:sp>
        <p:nvSpPr>
          <p:cNvPr id="97" name="Google Shape;97;p3"/>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Learning Objectives</a:t>
            </a:r>
            <a:endParaRPr sz="2800" b="1">
              <a:solidFill>
                <a:srgbClr val="D9212B"/>
              </a:solidFill>
            </a:endParaRPr>
          </a:p>
        </p:txBody>
      </p:sp>
      <p:sp>
        <p:nvSpPr>
          <p:cNvPr id="98" name="Google Shape;98;p3"/>
          <p:cNvSpPr txBox="1"/>
          <p:nvPr/>
        </p:nvSpPr>
        <p:spPr>
          <a:xfrm>
            <a:off x="958787" y="2705507"/>
            <a:ext cx="9426183" cy="646290"/>
          </a:xfrm>
          <a:prstGeom prst="rect">
            <a:avLst/>
          </a:prstGeom>
          <a:noFill/>
          <a:ln>
            <a:noFill/>
          </a:ln>
        </p:spPr>
        <p:txBody>
          <a:bodyPr spcFirstLastPara="1" wrap="square" lIns="91425" tIns="45700" rIns="91425" bIns="45700" anchor="t" anchorCtr="0">
            <a:spAutoFit/>
          </a:bodyPr>
          <a:lstStyle/>
          <a:p>
            <a:pPr marL="380990" marR="0" lvl="0" indent="-380990" algn="l" rtl="0">
              <a:spcBef>
                <a:spcPts val="0"/>
              </a:spcBef>
              <a:spcAft>
                <a:spcPts val="0"/>
              </a:spcAft>
              <a:buClr>
                <a:schemeClr val="dk1"/>
              </a:buClr>
              <a:buSzPts val="1800"/>
              <a:buFont typeface="Arial"/>
              <a:buChar char="•"/>
            </a:pPr>
            <a:r>
              <a:rPr lang="en-US" sz="1800" dirty="0">
                <a:solidFill>
                  <a:schemeClr val="dk1"/>
                </a:solidFill>
                <a:latin typeface="Avenir"/>
                <a:ea typeface="Avenir"/>
                <a:cs typeface="Avenir"/>
                <a:sym typeface="Avenir"/>
              </a:rPr>
              <a:t>Define nodes and arcs in Network Optimization Problems</a:t>
            </a:r>
          </a:p>
          <a:p>
            <a:pPr marL="380990" marR="0" lvl="0" indent="-380990" algn="l" rtl="0">
              <a:spcBef>
                <a:spcPts val="0"/>
              </a:spcBef>
              <a:spcAft>
                <a:spcPts val="0"/>
              </a:spcAft>
              <a:buClr>
                <a:schemeClr val="dk1"/>
              </a:buClr>
              <a:buSzPts val="1800"/>
              <a:buFont typeface="Arial"/>
              <a:buChar char="•"/>
            </a:pPr>
            <a:r>
              <a:rPr lang="en-US" sz="1800" dirty="0">
                <a:solidFill>
                  <a:schemeClr val="dk1"/>
                </a:solidFill>
                <a:latin typeface="Avenir"/>
                <a:ea typeface="Avenir"/>
                <a:cs typeface="Avenir"/>
                <a:sym typeface="Avenir"/>
              </a:rPr>
              <a:t>Discuss Transportation and Shortest Path Problems</a:t>
            </a:r>
            <a:endParaRPr sz="1800" dirty="0">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Nodes and Arcs</a:t>
            </a:r>
            <a:endParaRPr sz="2800" b="1" dirty="0">
              <a:solidFill>
                <a:srgbClr val="D9212B"/>
              </a:solidFill>
            </a:endParaRPr>
          </a:p>
        </p:txBody>
      </p:sp>
      <p:sp>
        <p:nvSpPr>
          <p:cNvPr id="105" name="Google Shape;105;p4"/>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What is a Node?</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Often called a vertex, or point. It is normally represented by a circle. In a transportation Network, these might be locations or cities on a map</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What is an Arc?</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Often called an edge, or arrow. It may be either directed or undirected. The head is the destination, the tail is the origin. The head and tail are Nodes that are at either end. In a transportation network, the Arcs might be roads, or navigation channels in rivers, or aircraft flight patterns. They supply connectivity between the Nodes. A one-way street might be represented by a directed arc. A two-way street might be an undirected arc or by two directed arcs that point in opposite directions.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DC2F785-28FC-42B2-65E4-D731B3A83250}"/>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60AC0B5F-F5E4-6688-B0A9-569ADBEC2328}"/>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Transportation Problem</a:t>
            </a:r>
            <a:endParaRPr sz="2800" b="1" dirty="0">
              <a:solidFill>
                <a:srgbClr val="D9212B"/>
              </a:solidFill>
            </a:endParaRPr>
          </a:p>
        </p:txBody>
      </p:sp>
      <p:sp>
        <p:nvSpPr>
          <p:cNvPr id="105" name="Google Shape;105;p4">
            <a:extLst>
              <a:ext uri="{FF2B5EF4-FFF2-40B4-BE49-F238E27FC236}">
                <a16:creationId xmlns:a16="http://schemas.microsoft.com/office/drawing/2014/main" id="{973DA246-C1BB-D522-3DF6-C71928A773C7}"/>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The Transportation Problem is a Linear Programming (LP) problem used in network optimization to determine the most cost-effective way to transport goods from multiple sources (suppliers) to multiple destinations (customers) while minimizing costs.</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Problem Statement:-</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a:buNone/>
            </a:pPr>
            <a:r>
              <a:rPr lang="en-IN" sz="2100" dirty="0">
                <a:solidFill>
                  <a:schemeClr val="dk1"/>
                </a:solidFill>
                <a:latin typeface="Avenir"/>
              </a:rPr>
              <a:t>Given:</a:t>
            </a:r>
          </a:p>
          <a:p>
            <a:pPr marL="457200" indent="-457200">
              <a:buFont typeface="+mj-lt"/>
              <a:buAutoNum type="arabicPeriod"/>
            </a:pPr>
            <a:r>
              <a:rPr lang="en-IN" sz="2100" i="1" dirty="0">
                <a:solidFill>
                  <a:schemeClr val="dk1"/>
                </a:solidFill>
                <a:latin typeface="Avenir"/>
              </a:rPr>
              <a:t>m</a:t>
            </a:r>
            <a:r>
              <a:rPr lang="en-IN" sz="2100" dirty="0">
                <a:solidFill>
                  <a:schemeClr val="dk1"/>
                </a:solidFill>
                <a:latin typeface="Avenir"/>
              </a:rPr>
              <a:t> supply points (factories, warehouses, sources)</a:t>
            </a:r>
          </a:p>
          <a:p>
            <a:pPr marL="457200" indent="-457200">
              <a:buFont typeface="+mj-lt"/>
              <a:buAutoNum type="arabicPeriod"/>
            </a:pPr>
            <a:r>
              <a:rPr lang="en-IN" sz="2100" i="1" dirty="0">
                <a:solidFill>
                  <a:schemeClr val="dk1"/>
                </a:solidFill>
                <a:latin typeface="Avenir"/>
              </a:rPr>
              <a:t>n</a:t>
            </a:r>
            <a:r>
              <a:rPr lang="en-IN" sz="2100" dirty="0">
                <a:solidFill>
                  <a:schemeClr val="dk1"/>
                </a:solidFill>
                <a:latin typeface="Avenir"/>
              </a:rPr>
              <a:t> demand points (stores, distribution </a:t>
            </a:r>
            <a:r>
              <a:rPr lang="en-IN" sz="2100" dirty="0" err="1">
                <a:solidFill>
                  <a:schemeClr val="dk1"/>
                </a:solidFill>
                <a:latin typeface="Avenir"/>
              </a:rPr>
              <a:t>centers</a:t>
            </a:r>
            <a:r>
              <a:rPr lang="en-IN" sz="2100" dirty="0">
                <a:solidFill>
                  <a:schemeClr val="dk1"/>
                </a:solidFill>
                <a:latin typeface="Avenir"/>
              </a:rPr>
              <a:t>, destinations)</a:t>
            </a:r>
          </a:p>
          <a:p>
            <a:pPr marL="457200" indent="-457200">
              <a:buFont typeface="+mj-lt"/>
              <a:buAutoNum type="arabicPeriod"/>
            </a:pPr>
            <a:r>
              <a:rPr lang="en-IN" sz="2100" i="1" dirty="0" err="1">
                <a:solidFill>
                  <a:schemeClr val="dk1"/>
                </a:solidFill>
                <a:latin typeface="Avenir"/>
              </a:rPr>
              <a:t>cij</a:t>
            </a:r>
            <a:r>
              <a:rPr lang="en-IN" sz="2100" dirty="0">
                <a:solidFill>
                  <a:schemeClr val="dk1"/>
                </a:solidFill>
                <a:latin typeface="Avenir"/>
              </a:rPr>
              <a:t> = Cost per unit of transporting goods from supply point </a:t>
            </a:r>
            <a:r>
              <a:rPr lang="en-IN" sz="2100" dirty="0" err="1">
                <a:solidFill>
                  <a:schemeClr val="dk1"/>
                </a:solidFill>
                <a:latin typeface="Avenir"/>
              </a:rPr>
              <a:t>i</a:t>
            </a:r>
            <a:r>
              <a:rPr lang="en-IN" sz="2100" dirty="0">
                <a:solidFill>
                  <a:schemeClr val="dk1"/>
                </a:solidFill>
                <a:latin typeface="Avenir"/>
              </a:rPr>
              <a:t> to demand point j</a:t>
            </a:r>
          </a:p>
          <a:p>
            <a:pPr marL="457200" indent="-457200">
              <a:buFont typeface="+mj-lt"/>
              <a:buAutoNum type="arabicPeriod"/>
            </a:pPr>
            <a:r>
              <a:rPr lang="en-IN" sz="2100" i="1" dirty="0" err="1">
                <a:solidFill>
                  <a:schemeClr val="dk1"/>
                </a:solidFill>
                <a:latin typeface="Avenir"/>
              </a:rPr>
              <a:t>xij</a:t>
            </a:r>
            <a:r>
              <a:rPr lang="en-IN" sz="2100" dirty="0">
                <a:solidFill>
                  <a:schemeClr val="dk1"/>
                </a:solidFill>
                <a:latin typeface="Avenir"/>
              </a:rPr>
              <a:t> = Decision variable representing the quantity transported from supply point </a:t>
            </a:r>
            <a:r>
              <a:rPr lang="en-IN" sz="2100" dirty="0" err="1">
                <a:solidFill>
                  <a:schemeClr val="dk1"/>
                </a:solidFill>
                <a:latin typeface="Avenir"/>
              </a:rPr>
              <a:t>i</a:t>
            </a:r>
            <a:r>
              <a:rPr lang="en-IN" sz="2100" dirty="0">
                <a:solidFill>
                  <a:schemeClr val="dk1"/>
                </a:solidFill>
                <a:latin typeface="Avenir"/>
              </a:rPr>
              <a:t> to demand point j</a:t>
            </a:r>
          </a:p>
          <a:p>
            <a:pPr marL="457200" indent="-457200">
              <a:buFont typeface="+mj-lt"/>
              <a:buAutoNum type="arabicPeriod"/>
            </a:pPr>
            <a:r>
              <a:rPr lang="en-IN" sz="2100" dirty="0" err="1">
                <a:solidFill>
                  <a:schemeClr val="dk1"/>
                </a:solidFill>
                <a:latin typeface="Avenir"/>
              </a:rPr>
              <a:t>si</a:t>
            </a:r>
            <a:r>
              <a:rPr lang="en-IN" sz="2100" dirty="0">
                <a:solidFill>
                  <a:schemeClr val="dk1"/>
                </a:solidFill>
                <a:latin typeface="Avenir"/>
              </a:rPr>
              <a:t>​ = Supply available at source </a:t>
            </a:r>
            <a:r>
              <a:rPr lang="en-IN" sz="2100" dirty="0" err="1">
                <a:solidFill>
                  <a:schemeClr val="dk1"/>
                </a:solidFill>
                <a:latin typeface="Avenir"/>
              </a:rPr>
              <a:t>i</a:t>
            </a:r>
            <a:endParaRPr lang="en-IN" sz="2100" dirty="0">
              <a:solidFill>
                <a:schemeClr val="dk1"/>
              </a:solidFill>
              <a:latin typeface="Avenir"/>
            </a:endParaRPr>
          </a:p>
          <a:p>
            <a:pPr marL="457200" indent="-457200">
              <a:buFont typeface="+mj-lt"/>
              <a:buAutoNum type="arabicPeriod"/>
            </a:pPr>
            <a:r>
              <a:rPr lang="en-IN" sz="2100" dirty="0" err="1">
                <a:solidFill>
                  <a:schemeClr val="dk1"/>
                </a:solidFill>
                <a:latin typeface="Avenir"/>
              </a:rPr>
              <a:t>dj</a:t>
            </a:r>
            <a:r>
              <a:rPr lang="en-IN" sz="2100" dirty="0">
                <a:solidFill>
                  <a:schemeClr val="dk1"/>
                </a:solidFill>
                <a:latin typeface="Avenir"/>
              </a:rPr>
              <a:t> = Demand required at destination j</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369121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983936C-A9DE-6EB0-F95B-7A7571A7DB5E}"/>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2316C903-014A-1030-3DCD-451B09288245}"/>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Transportation Problem</a:t>
            </a:r>
            <a:endParaRPr sz="2800" b="1" dirty="0">
              <a:solidFill>
                <a:srgbClr val="D9212B"/>
              </a:solidFill>
            </a:endParaRPr>
          </a:p>
        </p:txBody>
      </p:sp>
      <p:sp>
        <p:nvSpPr>
          <p:cNvPr id="105" name="Google Shape;105;p4">
            <a:extLst>
              <a:ext uri="{FF2B5EF4-FFF2-40B4-BE49-F238E27FC236}">
                <a16:creationId xmlns:a16="http://schemas.microsoft.com/office/drawing/2014/main" id="{0862A423-E0F9-DE34-B1C9-21593FF986EF}"/>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Objective Function (Minimize Total Transportation Cost):</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Constraints:</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R="0" lvl="0" algn="l" rtl="0">
              <a:lnSpc>
                <a:spcPct val="90000"/>
              </a:lnSpc>
              <a:spcBef>
                <a:spcPts val="0"/>
              </a:spcBef>
              <a:spcAft>
                <a:spcPts val="0"/>
              </a:spcAft>
              <a:buClr>
                <a:schemeClr val="dk1"/>
              </a:buClr>
              <a:buSzPts val="2000"/>
            </a:pPr>
            <a:r>
              <a:rPr lang="en-US" sz="2000" b="1" dirty="0">
                <a:solidFill>
                  <a:schemeClr val="dk1"/>
                </a:solidFill>
                <a:latin typeface="Avenir"/>
                <a:ea typeface="Avenir"/>
                <a:cs typeface="Avenir"/>
                <a:sym typeface="Avenir"/>
              </a:rPr>
              <a:t>Supply Constraints - </a:t>
            </a:r>
            <a:r>
              <a:rPr lang="en-US" sz="2000" dirty="0">
                <a:solidFill>
                  <a:schemeClr val="dk1"/>
                </a:solidFill>
                <a:latin typeface="Avenir"/>
                <a:ea typeface="Avenir"/>
                <a:cs typeface="Avenir"/>
                <a:sym typeface="Avenir"/>
              </a:rPr>
              <a:t>Each supplier cannot send more than its available supply</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Demand Constraints - </a:t>
            </a:r>
            <a:r>
              <a:rPr lang="en-US" sz="2000" dirty="0">
                <a:solidFill>
                  <a:schemeClr val="dk1"/>
                </a:solidFill>
                <a:latin typeface="Avenir"/>
                <a:ea typeface="Avenir"/>
                <a:cs typeface="Avenir"/>
                <a:sym typeface="Avenir"/>
              </a:rPr>
              <a:t>Each destination must receive exactly its demand</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Non-Negativity Constraints - </a:t>
            </a:r>
          </a:p>
        </p:txBody>
      </p:sp>
      <p:pic>
        <p:nvPicPr>
          <p:cNvPr id="3" name="Picture 2">
            <a:extLst>
              <a:ext uri="{FF2B5EF4-FFF2-40B4-BE49-F238E27FC236}">
                <a16:creationId xmlns:a16="http://schemas.microsoft.com/office/drawing/2014/main" id="{A46BC555-2F89-8780-7713-5B666BFE81AC}"/>
              </a:ext>
            </a:extLst>
          </p:cNvPr>
          <p:cNvPicPr>
            <a:picLocks noChangeAspect="1"/>
          </p:cNvPicPr>
          <p:nvPr/>
        </p:nvPicPr>
        <p:blipFill>
          <a:blip r:embed="rId3"/>
          <a:stretch>
            <a:fillRect/>
          </a:stretch>
        </p:blipFill>
        <p:spPr>
          <a:xfrm>
            <a:off x="7184571" y="824271"/>
            <a:ext cx="4844711" cy="1189586"/>
          </a:xfrm>
          <a:prstGeom prst="rect">
            <a:avLst/>
          </a:prstGeom>
        </p:spPr>
      </p:pic>
      <p:pic>
        <p:nvPicPr>
          <p:cNvPr id="5" name="Picture 4">
            <a:extLst>
              <a:ext uri="{FF2B5EF4-FFF2-40B4-BE49-F238E27FC236}">
                <a16:creationId xmlns:a16="http://schemas.microsoft.com/office/drawing/2014/main" id="{94C618D5-6F57-4E66-D1C5-AB5AA59D2624}"/>
              </a:ext>
            </a:extLst>
          </p:cNvPr>
          <p:cNvPicPr>
            <a:picLocks noChangeAspect="1"/>
          </p:cNvPicPr>
          <p:nvPr/>
        </p:nvPicPr>
        <p:blipFill>
          <a:blip r:embed="rId4"/>
          <a:stretch>
            <a:fillRect/>
          </a:stretch>
        </p:blipFill>
        <p:spPr>
          <a:xfrm>
            <a:off x="5121225" y="3168636"/>
            <a:ext cx="1949550" cy="520727"/>
          </a:xfrm>
          <a:prstGeom prst="rect">
            <a:avLst/>
          </a:prstGeom>
        </p:spPr>
      </p:pic>
      <p:pic>
        <p:nvPicPr>
          <p:cNvPr id="7" name="Picture 6">
            <a:extLst>
              <a:ext uri="{FF2B5EF4-FFF2-40B4-BE49-F238E27FC236}">
                <a16:creationId xmlns:a16="http://schemas.microsoft.com/office/drawing/2014/main" id="{D3DF9F4D-072D-79AB-0518-9EB5150BA7D1}"/>
              </a:ext>
            </a:extLst>
          </p:cNvPr>
          <p:cNvPicPr>
            <a:picLocks noChangeAspect="1"/>
          </p:cNvPicPr>
          <p:nvPr/>
        </p:nvPicPr>
        <p:blipFill>
          <a:blip r:embed="rId5"/>
          <a:stretch>
            <a:fillRect/>
          </a:stretch>
        </p:blipFill>
        <p:spPr>
          <a:xfrm>
            <a:off x="5121225" y="4184689"/>
            <a:ext cx="1949550" cy="482625"/>
          </a:xfrm>
          <a:prstGeom prst="rect">
            <a:avLst/>
          </a:prstGeom>
        </p:spPr>
      </p:pic>
      <p:pic>
        <p:nvPicPr>
          <p:cNvPr id="9" name="Picture 8">
            <a:extLst>
              <a:ext uri="{FF2B5EF4-FFF2-40B4-BE49-F238E27FC236}">
                <a16:creationId xmlns:a16="http://schemas.microsoft.com/office/drawing/2014/main" id="{53893C51-DF30-D23C-E848-4AF49F67E5D2}"/>
              </a:ext>
            </a:extLst>
          </p:cNvPr>
          <p:cNvPicPr>
            <a:picLocks noChangeAspect="1"/>
          </p:cNvPicPr>
          <p:nvPr/>
        </p:nvPicPr>
        <p:blipFill>
          <a:blip r:embed="rId6"/>
          <a:stretch>
            <a:fillRect/>
          </a:stretch>
        </p:blipFill>
        <p:spPr>
          <a:xfrm>
            <a:off x="5121225" y="5149328"/>
            <a:ext cx="1949550" cy="511758"/>
          </a:xfrm>
          <a:prstGeom prst="rect">
            <a:avLst/>
          </a:prstGeom>
        </p:spPr>
      </p:pic>
    </p:spTree>
    <p:extLst>
      <p:ext uri="{BB962C8B-B14F-4D97-AF65-F5344CB8AC3E}">
        <p14:creationId xmlns:p14="http://schemas.microsoft.com/office/powerpoint/2010/main" val="345246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28EF8A9-608B-1505-EBD7-B9EEE01DC5E4}"/>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F5ADFF31-BF2F-D5F9-179C-F34B53FAB3E2}"/>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Transportation Problem</a:t>
            </a:r>
            <a:endParaRPr sz="2800" b="1" dirty="0">
              <a:solidFill>
                <a:srgbClr val="D9212B"/>
              </a:solidFill>
            </a:endParaRPr>
          </a:p>
        </p:txBody>
      </p:sp>
      <p:sp>
        <p:nvSpPr>
          <p:cNvPr id="105" name="Google Shape;105;p4">
            <a:extLst>
              <a:ext uri="{FF2B5EF4-FFF2-40B4-BE49-F238E27FC236}">
                <a16:creationId xmlns:a16="http://schemas.microsoft.com/office/drawing/2014/main" id="{6AD8CA1D-E27F-9BD8-DF84-019A00510DB1}"/>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pic>
        <p:nvPicPr>
          <p:cNvPr id="4" name="Picture 3">
            <a:extLst>
              <a:ext uri="{FF2B5EF4-FFF2-40B4-BE49-F238E27FC236}">
                <a16:creationId xmlns:a16="http://schemas.microsoft.com/office/drawing/2014/main" id="{084EDCB3-EC60-6E8A-C62F-55D5E88C62D4}"/>
              </a:ext>
            </a:extLst>
          </p:cNvPr>
          <p:cNvPicPr>
            <a:picLocks noChangeAspect="1"/>
          </p:cNvPicPr>
          <p:nvPr/>
        </p:nvPicPr>
        <p:blipFill>
          <a:blip r:embed="rId3"/>
          <a:stretch>
            <a:fillRect/>
          </a:stretch>
        </p:blipFill>
        <p:spPr>
          <a:xfrm>
            <a:off x="855216" y="1000050"/>
            <a:ext cx="10481568" cy="4105350"/>
          </a:xfrm>
          <a:prstGeom prst="rect">
            <a:avLst/>
          </a:prstGeom>
        </p:spPr>
      </p:pic>
      <p:pic>
        <p:nvPicPr>
          <p:cNvPr id="8" name="Picture 7">
            <a:extLst>
              <a:ext uri="{FF2B5EF4-FFF2-40B4-BE49-F238E27FC236}">
                <a16:creationId xmlns:a16="http://schemas.microsoft.com/office/drawing/2014/main" id="{6FBDB280-0640-E225-1A30-704B5DF054FC}"/>
              </a:ext>
            </a:extLst>
          </p:cNvPr>
          <p:cNvPicPr>
            <a:picLocks noChangeAspect="1"/>
          </p:cNvPicPr>
          <p:nvPr/>
        </p:nvPicPr>
        <p:blipFill>
          <a:blip r:embed="rId4"/>
          <a:stretch>
            <a:fillRect/>
          </a:stretch>
        </p:blipFill>
        <p:spPr>
          <a:xfrm>
            <a:off x="3619372" y="5225106"/>
            <a:ext cx="4953255" cy="342918"/>
          </a:xfrm>
          <a:prstGeom prst="rect">
            <a:avLst/>
          </a:prstGeom>
        </p:spPr>
      </p:pic>
      <p:pic>
        <p:nvPicPr>
          <p:cNvPr id="11" name="Picture 10">
            <a:extLst>
              <a:ext uri="{FF2B5EF4-FFF2-40B4-BE49-F238E27FC236}">
                <a16:creationId xmlns:a16="http://schemas.microsoft.com/office/drawing/2014/main" id="{8C20C5B4-D5DD-5463-A3C4-DC5B73540CB4}"/>
              </a:ext>
            </a:extLst>
          </p:cNvPr>
          <p:cNvPicPr>
            <a:picLocks noChangeAspect="1"/>
          </p:cNvPicPr>
          <p:nvPr/>
        </p:nvPicPr>
        <p:blipFill>
          <a:blip r:embed="rId5"/>
          <a:stretch>
            <a:fillRect/>
          </a:stretch>
        </p:blipFill>
        <p:spPr>
          <a:xfrm>
            <a:off x="1620117" y="5631001"/>
            <a:ext cx="1549480" cy="1009702"/>
          </a:xfrm>
          <a:prstGeom prst="rect">
            <a:avLst/>
          </a:prstGeom>
        </p:spPr>
      </p:pic>
      <p:pic>
        <p:nvPicPr>
          <p:cNvPr id="13" name="Picture 12">
            <a:extLst>
              <a:ext uri="{FF2B5EF4-FFF2-40B4-BE49-F238E27FC236}">
                <a16:creationId xmlns:a16="http://schemas.microsoft.com/office/drawing/2014/main" id="{47755708-A689-A240-893C-9C9DF1007393}"/>
              </a:ext>
            </a:extLst>
          </p:cNvPr>
          <p:cNvPicPr>
            <a:picLocks noChangeAspect="1"/>
          </p:cNvPicPr>
          <p:nvPr/>
        </p:nvPicPr>
        <p:blipFill>
          <a:blip r:embed="rId6"/>
          <a:stretch>
            <a:fillRect/>
          </a:stretch>
        </p:blipFill>
        <p:spPr>
          <a:xfrm>
            <a:off x="5548499" y="5620115"/>
            <a:ext cx="1657844" cy="1038732"/>
          </a:xfrm>
          <a:prstGeom prst="rect">
            <a:avLst/>
          </a:prstGeom>
        </p:spPr>
      </p:pic>
      <p:pic>
        <p:nvPicPr>
          <p:cNvPr id="15" name="Picture 14">
            <a:extLst>
              <a:ext uri="{FF2B5EF4-FFF2-40B4-BE49-F238E27FC236}">
                <a16:creationId xmlns:a16="http://schemas.microsoft.com/office/drawing/2014/main" id="{7B4AEEE4-992F-D3F3-6467-C1681B052FEA}"/>
              </a:ext>
            </a:extLst>
          </p:cNvPr>
          <p:cNvPicPr>
            <a:picLocks noChangeAspect="1"/>
          </p:cNvPicPr>
          <p:nvPr/>
        </p:nvPicPr>
        <p:blipFill>
          <a:blip r:embed="rId7"/>
          <a:stretch>
            <a:fillRect/>
          </a:stretch>
        </p:blipFill>
        <p:spPr>
          <a:xfrm>
            <a:off x="9384372" y="5879825"/>
            <a:ext cx="1187511" cy="387370"/>
          </a:xfrm>
          <a:prstGeom prst="rect">
            <a:avLst/>
          </a:prstGeom>
        </p:spPr>
      </p:pic>
    </p:spTree>
    <p:extLst>
      <p:ext uri="{BB962C8B-B14F-4D97-AF65-F5344CB8AC3E}">
        <p14:creationId xmlns:p14="http://schemas.microsoft.com/office/powerpoint/2010/main" val="37049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EE9DAE18-E46D-84E0-4F86-1FEEF6C6AC50}"/>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EA48E699-5F74-4DED-D324-67CC5D2A1A0F}"/>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Transportation Problem</a:t>
            </a:r>
            <a:endParaRPr sz="2800" b="1" dirty="0">
              <a:solidFill>
                <a:srgbClr val="D9212B"/>
              </a:solidFill>
            </a:endParaRPr>
          </a:p>
        </p:txBody>
      </p:sp>
      <p:sp>
        <p:nvSpPr>
          <p:cNvPr id="105" name="Google Shape;105;p4">
            <a:extLst>
              <a:ext uri="{FF2B5EF4-FFF2-40B4-BE49-F238E27FC236}">
                <a16:creationId xmlns:a16="http://schemas.microsoft.com/office/drawing/2014/main" id="{53BF81A4-BDA4-B1EF-4C0A-7F611CEB9893}"/>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IN" sz="2000" dirty="0">
                <a:solidFill>
                  <a:schemeClr val="dk1"/>
                </a:solidFill>
                <a:latin typeface="Avenir"/>
                <a:ea typeface="Avenir"/>
                <a:cs typeface="Avenir"/>
                <a:sym typeface="Avenir"/>
              </a:rPr>
              <a:t>Applying North-West Corner Rule</a:t>
            </a: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pic>
        <p:nvPicPr>
          <p:cNvPr id="3" name="Picture 2">
            <a:extLst>
              <a:ext uri="{FF2B5EF4-FFF2-40B4-BE49-F238E27FC236}">
                <a16:creationId xmlns:a16="http://schemas.microsoft.com/office/drawing/2014/main" id="{D240C8D8-84CB-9642-73F7-5D77CA93F53C}"/>
              </a:ext>
            </a:extLst>
          </p:cNvPr>
          <p:cNvPicPr>
            <a:picLocks noChangeAspect="1"/>
          </p:cNvPicPr>
          <p:nvPr/>
        </p:nvPicPr>
        <p:blipFill>
          <a:blip r:embed="rId3"/>
          <a:stretch>
            <a:fillRect/>
          </a:stretch>
        </p:blipFill>
        <p:spPr>
          <a:xfrm>
            <a:off x="7488948" y="1629038"/>
            <a:ext cx="3847836" cy="4342577"/>
          </a:xfrm>
          <a:prstGeom prst="rect">
            <a:avLst/>
          </a:prstGeom>
        </p:spPr>
      </p:pic>
      <p:pic>
        <p:nvPicPr>
          <p:cNvPr id="4" name="Picture 3">
            <a:extLst>
              <a:ext uri="{FF2B5EF4-FFF2-40B4-BE49-F238E27FC236}">
                <a16:creationId xmlns:a16="http://schemas.microsoft.com/office/drawing/2014/main" id="{23774958-277B-1CA4-852B-30CAAF9A15A8}"/>
              </a:ext>
            </a:extLst>
          </p:cNvPr>
          <p:cNvPicPr>
            <a:picLocks noChangeAspect="1"/>
          </p:cNvPicPr>
          <p:nvPr/>
        </p:nvPicPr>
        <p:blipFill>
          <a:blip r:embed="rId4"/>
          <a:srcRect b="51763"/>
          <a:stretch/>
        </p:blipFill>
        <p:spPr>
          <a:xfrm>
            <a:off x="438705" y="2940020"/>
            <a:ext cx="7015154" cy="1980323"/>
          </a:xfrm>
          <a:prstGeom prst="rect">
            <a:avLst/>
          </a:prstGeom>
        </p:spPr>
      </p:pic>
    </p:spTree>
    <p:extLst>
      <p:ext uri="{BB962C8B-B14F-4D97-AF65-F5344CB8AC3E}">
        <p14:creationId xmlns:p14="http://schemas.microsoft.com/office/powerpoint/2010/main" val="236641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3D27814-01CC-E351-0379-FC0452A65359}"/>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37476C31-FAE8-5FCC-FCCF-4082252113CF}"/>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Transportation Problem</a:t>
            </a:r>
            <a:endParaRPr sz="2800" b="1" dirty="0">
              <a:solidFill>
                <a:srgbClr val="D9212B"/>
              </a:solidFill>
            </a:endParaRPr>
          </a:p>
        </p:txBody>
      </p:sp>
      <p:sp>
        <p:nvSpPr>
          <p:cNvPr id="105" name="Google Shape;105;p4">
            <a:extLst>
              <a:ext uri="{FF2B5EF4-FFF2-40B4-BE49-F238E27FC236}">
                <a16:creationId xmlns:a16="http://schemas.microsoft.com/office/drawing/2014/main" id="{21D5E121-96A8-FBA9-EE4B-CC5804BB5BB9}"/>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IN" sz="2000" b="1" dirty="0">
                <a:solidFill>
                  <a:schemeClr val="dk1"/>
                </a:solidFill>
                <a:latin typeface="Avenir"/>
                <a:ea typeface="Avenir"/>
                <a:cs typeface="Avenir"/>
                <a:sym typeface="Avenir"/>
              </a:rPr>
              <a:t>Allocation Table –</a:t>
            </a: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IN" sz="2000" b="1" dirty="0">
                <a:solidFill>
                  <a:schemeClr val="dk1"/>
                </a:solidFill>
                <a:latin typeface="Avenir"/>
                <a:ea typeface="Avenir"/>
                <a:cs typeface="Avenir"/>
                <a:sym typeface="Avenir"/>
              </a:rPr>
              <a:t>Total Transportatin Cost –</a:t>
            </a:r>
          </a:p>
          <a:p>
            <a:pPr marL="0" marR="0" lvl="0" indent="0" algn="l" rtl="0">
              <a:lnSpc>
                <a:spcPct val="90000"/>
              </a:lnSpc>
              <a:spcBef>
                <a:spcPts val="0"/>
              </a:spcBef>
              <a:spcAft>
                <a:spcPts val="0"/>
              </a:spcAft>
              <a:buClr>
                <a:schemeClr val="dk1"/>
              </a:buClr>
              <a:buSzPts val="2000"/>
              <a:buFont typeface="Arial"/>
              <a:buNone/>
            </a:pPr>
            <a:endParaRPr lang="en-IN"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pic>
        <p:nvPicPr>
          <p:cNvPr id="5" name="Picture 4">
            <a:extLst>
              <a:ext uri="{FF2B5EF4-FFF2-40B4-BE49-F238E27FC236}">
                <a16:creationId xmlns:a16="http://schemas.microsoft.com/office/drawing/2014/main" id="{9B522AB8-D6F7-059C-84BE-D95BC91FD105}"/>
              </a:ext>
            </a:extLst>
          </p:cNvPr>
          <p:cNvPicPr>
            <a:picLocks noChangeAspect="1"/>
          </p:cNvPicPr>
          <p:nvPr/>
        </p:nvPicPr>
        <p:blipFill>
          <a:blip r:embed="rId3"/>
          <a:stretch>
            <a:fillRect/>
          </a:stretch>
        </p:blipFill>
        <p:spPr>
          <a:xfrm>
            <a:off x="3926429" y="1872343"/>
            <a:ext cx="5416828" cy="1873346"/>
          </a:xfrm>
          <a:prstGeom prst="rect">
            <a:avLst/>
          </a:prstGeom>
        </p:spPr>
      </p:pic>
      <p:pic>
        <p:nvPicPr>
          <p:cNvPr id="7" name="Picture 6">
            <a:extLst>
              <a:ext uri="{FF2B5EF4-FFF2-40B4-BE49-F238E27FC236}">
                <a16:creationId xmlns:a16="http://schemas.microsoft.com/office/drawing/2014/main" id="{E101ACB4-F765-81B4-FD0F-F5C9B91FDB04}"/>
              </a:ext>
            </a:extLst>
          </p:cNvPr>
          <p:cNvPicPr>
            <a:picLocks noChangeAspect="1"/>
          </p:cNvPicPr>
          <p:nvPr/>
        </p:nvPicPr>
        <p:blipFill>
          <a:blip r:embed="rId4"/>
          <a:stretch>
            <a:fillRect/>
          </a:stretch>
        </p:blipFill>
        <p:spPr>
          <a:xfrm>
            <a:off x="3766457" y="4985657"/>
            <a:ext cx="5736772" cy="1066799"/>
          </a:xfrm>
          <a:prstGeom prst="rect">
            <a:avLst/>
          </a:prstGeom>
        </p:spPr>
      </p:pic>
    </p:spTree>
    <p:extLst>
      <p:ext uri="{BB962C8B-B14F-4D97-AF65-F5344CB8AC3E}">
        <p14:creationId xmlns:p14="http://schemas.microsoft.com/office/powerpoint/2010/main" val="248671893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653</Words>
  <Application>Microsoft Office PowerPoint</Application>
  <PresentationFormat>Widescreen</PresentationFormat>
  <Paragraphs>93</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vt:lpstr>
      <vt:lpstr>Calibri</vt:lpstr>
      <vt:lpstr>Office Theme</vt:lpstr>
      <vt:lpstr>PowerPoint Presentation</vt:lpstr>
      <vt:lpstr>Network Optimization Problems</vt:lpstr>
      <vt:lpstr>Learning Objectives</vt:lpstr>
      <vt:lpstr>Nodes and Arcs</vt:lpstr>
      <vt:lpstr>Transportation Problem</vt:lpstr>
      <vt:lpstr>Transportation Problem</vt:lpstr>
      <vt:lpstr>Transportation Problem</vt:lpstr>
      <vt:lpstr>Transportation Problem</vt:lpstr>
      <vt:lpstr>Transportation Problem</vt:lpstr>
      <vt:lpstr>PowerPoint Presentation</vt:lpstr>
      <vt:lpstr>Academic Poll</vt:lpstr>
      <vt:lpstr>Academic Poll</vt:lpstr>
      <vt:lpstr>Session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Gaurav Yawalkar</dc:creator>
  <cp:lastModifiedBy>Ritwik Sinha</cp:lastModifiedBy>
  <cp:revision>8</cp:revision>
  <dcterms:created xsi:type="dcterms:W3CDTF">2024-09-27T05:18:16Z</dcterms:created>
  <dcterms:modified xsi:type="dcterms:W3CDTF">2025-03-29T15:25:00Z</dcterms:modified>
</cp:coreProperties>
</file>