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5"/>
  </p:notesMasterIdLst>
  <p:sldIdLst>
    <p:sldId id="256" r:id="rId2"/>
    <p:sldId id="257" r:id="rId3"/>
    <p:sldId id="258" r:id="rId4"/>
    <p:sldId id="259" r:id="rId5"/>
    <p:sldId id="270" r:id="rId6"/>
    <p:sldId id="271" r:id="rId7"/>
    <p:sldId id="276" r:id="rId8"/>
    <p:sldId id="277" r:id="rId9"/>
    <p:sldId id="272" r:id="rId10"/>
    <p:sldId id="260" r:id="rId11"/>
    <p:sldId id="267" r:id="rId12"/>
    <p:sldId id="264" r:id="rId13"/>
    <p:sldId id="265" r:id="rId14"/>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9" roundtripDataSignature="AMtx7mhX9rj1MKKLUNXdI7iQgjgzxS1L7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5" d="100"/>
          <a:sy n="55" d="100"/>
        </p:scale>
        <p:origin x="1072"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tableStyles" Target="tableStyles.xml"/><Relationship Id="rId10" Type="http://schemas.openxmlformats.org/officeDocument/2006/relationships/slide" Target="slides/slide9.xml"/><Relationship Id="rId19"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8" name="Google Shape;108;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E65E5FE6-5F24-E699-A772-22798334B4AE}"/>
            </a:ext>
          </a:extLst>
        </p:cNvPr>
        <p:cNvGrpSpPr/>
        <p:nvPr/>
      </p:nvGrpSpPr>
      <p:grpSpPr>
        <a:xfrm>
          <a:off x="0" y="0"/>
          <a:ext cx="0" cy="0"/>
          <a:chOff x="0" y="0"/>
          <a:chExt cx="0" cy="0"/>
        </a:xfrm>
      </p:grpSpPr>
      <p:sp>
        <p:nvSpPr>
          <p:cNvPr id="107" name="Google Shape;107;p5:notes">
            <a:extLst>
              <a:ext uri="{FF2B5EF4-FFF2-40B4-BE49-F238E27FC236}">
                <a16:creationId xmlns:a16="http://schemas.microsoft.com/office/drawing/2014/main" id="{5A18511B-7739-2D7C-C04A-A04434D6A9A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8" name="Google Shape;108;p5:notes">
            <a:extLst>
              <a:ext uri="{FF2B5EF4-FFF2-40B4-BE49-F238E27FC236}">
                <a16:creationId xmlns:a16="http://schemas.microsoft.com/office/drawing/2014/main" id="{DB561FD1-240D-21CC-3D1C-6EA0D3C173C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544435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2" name="Google Shape;132;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0" name="Google Shape;140;p1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2" name="Google Shape;10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a:extLst>
            <a:ext uri="{FF2B5EF4-FFF2-40B4-BE49-F238E27FC236}">
              <a16:creationId xmlns:a16="http://schemas.microsoft.com/office/drawing/2014/main" id="{45CAAA16-9883-F849-B720-A7C2BDF13EF2}"/>
            </a:ext>
          </a:extLst>
        </p:cNvPr>
        <p:cNvGrpSpPr/>
        <p:nvPr/>
      </p:nvGrpSpPr>
      <p:grpSpPr>
        <a:xfrm>
          <a:off x="0" y="0"/>
          <a:ext cx="0" cy="0"/>
          <a:chOff x="0" y="0"/>
          <a:chExt cx="0" cy="0"/>
        </a:xfrm>
      </p:grpSpPr>
      <p:sp>
        <p:nvSpPr>
          <p:cNvPr id="101" name="Google Shape;101;p4:notes">
            <a:extLst>
              <a:ext uri="{FF2B5EF4-FFF2-40B4-BE49-F238E27FC236}">
                <a16:creationId xmlns:a16="http://schemas.microsoft.com/office/drawing/2014/main" id="{8EC24D18-C945-ADA4-F74E-29D46B6866B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2" name="Google Shape;102;p4:notes">
            <a:extLst>
              <a:ext uri="{FF2B5EF4-FFF2-40B4-BE49-F238E27FC236}">
                <a16:creationId xmlns:a16="http://schemas.microsoft.com/office/drawing/2014/main" id="{1B145B59-BA1D-CA80-2E4C-B1D4E05AC6D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094171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a:extLst>
            <a:ext uri="{FF2B5EF4-FFF2-40B4-BE49-F238E27FC236}">
              <a16:creationId xmlns:a16="http://schemas.microsoft.com/office/drawing/2014/main" id="{53434A67-C52E-E228-85B9-C9527113B367}"/>
            </a:ext>
          </a:extLst>
        </p:cNvPr>
        <p:cNvGrpSpPr/>
        <p:nvPr/>
      </p:nvGrpSpPr>
      <p:grpSpPr>
        <a:xfrm>
          <a:off x="0" y="0"/>
          <a:ext cx="0" cy="0"/>
          <a:chOff x="0" y="0"/>
          <a:chExt cx="0" cy="0"/>
        </a:xfrm>
      </p:grpSpPr>
      <p:sp>
        <p:nvSpPr>
          <p:cNvPr id="101" name="Google Shape;101;p4:notes">
            <a:extLst>
              <a:ext uri="{FF2B5EF4-FFF2-40B4-BE49-F238E27FC236}">
                <a16:creationId xmlns:a16="http://schemas.microsoft.com/office/drawing/2014/main" id="{D50DE642-2EF8-D0AD-D3FF-8B4D5B4C7AD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2" name="Google Shape;102;p4:notes">
            <a:extLst>
              <a:ext uri="{FF2B5EF4-FFF2-40B4-BE49-F238E27FC236}">
                <a16:creationId xmlns:a16="http://schemas.microsoft.com/office/drawing/2014/main" id="{810B969D-BDD4-40DE-F095-0C243122D2B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745644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a:extLst>
            <a:ext uri="{FF2B5EF4-FFF2-40B4-BE49-F238E27FC236}">
              <a16:creationId xmlns:a16="http://schemas.microsoft.com/office/drawing/2014/main" id="{7109B4CB-BD55-9F93-FA8D-91A46BF0CB99}"/>
            </a:ext>
          </a:extLst>
        </p:cNvPr>
        <p:cNvGrpSpPr/>
        <p:nvPr/>
      </p:nvGrpSpPr>
      <p:grpSpPr>
        <a:xfrm>
          <a:off x="0" y="0"/>
          <a:ext cx="0" cy="0"/>
          <a:chOff x="0" y="0"/>
          <a:chExt cx="0" cy="0"/>
        </a:xfrm>
      </p:grpSpPr>
      <p:sp>
        <p:nvSpPr>
          <p:cNvPr id="101" name="Google Shape;101;p4:notes">
            <a:extLst>
              <a:ext uri="{FF2B5EF4-FFF2-40B4-BE49-F238E27FC236}">
                <a16:creationId xmlns:a16="http://schemas.microsoft.com/office/drawing/2014/main" id="{8177F674-1FC9-48A3-CDD3-E3C59536D4E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2" name="Google Shape;102;p4:notes">
            <a:extLst>
              <a:ext uri="{FF2B5EF4-FFF2-40B4-BE49-F238E27FC236}">
                <a16:creationId xmlns:a16="http://schemas.microsoft.com/office/drawing/2014/main" id="{7D6D99D5-E2B5-D155-5FEF-C107E5BBCDA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427189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a:extLst>
            <a:ext uri="{FF2B5EF4-FFF2-40B4-BE49-F238E27FC236}">
              <a16:creationId xmlns:a16="http://schemas.microsoft.com/office/drawing/2014/main" id="{C4AC9D9E-245A-D4D7-4799-319E94521C30}"/>
            </a:ext>
          </a:extLst>
        </p:cNvPr>
        <p:cNvGrpSpPr/>
        <p:nvPr/>
      </p:nvGrpSpPr>
      <p:grpSpPr>
        <a:xfrm>
          <a:off x="0" y="0"/>
          <a:ext cx="0" cy="0"/>
          <a:chOff x="0" y="0"/>
          <a:chExt cx="0" cy="0"/>
        </a:xfrm>
      </p:grpSpPr>
      <p:sp>
        <p:nvSpPr>
          <p:cNvPr id="101" name="Google Shape;101;p4:notes">
            <a:extLst>
              <a:ext uri="{FF2B5EF4-FFF2-40B4-BE49-F238E27FC236}">
                <a16:creationId xmlns:a16="http://schemas.microsoft.com/office/drawing/2014/main" id="{EB4D8818-D7CA-1DDB-FCE6-42825664656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2" name="Google Shape;102;p4:notes">
            <a:extLst>
              <a:ext uri="{FF2B5EF4-FFF2-40B4-BE49-F238E27FC236}">
                <a16:creationId xmlns:a16="http://schemas.microsoft.com/office/drawing/2014/main" id="{0FE9EEF9-79C8-FA50-7387-0A54CE2067D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697125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a:extLst>
            <a:ext uri="{FF2B5EF4-FFF2-40B4-BE49-F238E27FC236}">
              <a16:creationId xmlns:a16="http://schemas.microsoft.com/office/drawing/2014/main" id="{4E031387-55DE-6164-BFFE-01A56401ACC9}"/>
            </a:ext>
          </a:extLst>
        </p:cNvPr>
        <p:cNvGrpSpPr/>
        <p:nvPr/>
      </p:nvGrpSpPr>
      <p:grpSpPr>
        <a:xfrm>
          <a:off x="0" y="0"/>
          <a:ext cx="0" cy="0"/>
          <a:chOff x="0" y="0"/>
          <a:chExt cx="0" cy="0"/>
        </a:xfrm>
      </p:grpSpPr>
      <p:sp>
        <p:nvSpPr>
          <p:cNvPr id="101" name="Google Shape;101;p4:notes">
            <a:extLst>
              <a:ext uri="{FF2B5EF4-FFF2-40B4-BE49-F238E27FC236}">
                <a16:creationId xmlns:a16="http://schemas.microsoft.com/office/drawing/2014/main" id="{AD4AFD7B-1FB7-D7FF-A092-06F4F4C8F24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2" name="Google Shape;102;p4:notes">
            <a:extLst>
              <a:ext uri="{FF2B5EF4-FFF2-40B4-BE49-F238E27FC236}">
                <a16:creationId xmlns:a16="http://schemas.microsoft.com/office/drawing/2014/main" id="{C2FEDBF1-2B10-B519-D4A1-A0BE2150E1F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435414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1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1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2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2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2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2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1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14"/>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14"/>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6" name="Google Shape;26;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1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1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1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1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1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1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1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1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1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1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1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1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2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20"/>
          <p:cNvSpPr>
            <a:spLocks noGrp="1"/>
          </p:cNvSpPr>
          <p:nvPr>
            <p:ph type="pic" idx="2"/>
          </p:nvPr>
        </p:nvSpPr>
        <p:spPr>
          <a:xfrm>
            <a:off x="5183188" y="987425"/>
            <a:ext cx="6172200" cy="4873625"/>
          </a:xfrm>
          <a:prstGeom prst="rect">
            <a:avLst/>
          </a:prstGeom>
          <a:noFill/>
          <a:ln>
            <a:noFill/>
          </a:ln>
        </p:spPr>
      </p:sp>
      <p:sp>
        <p:nvSpPr>
          <p:cNvPr id="64" name="Google Shape;64;p2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3"/>
        <p:cNvGrpSpPr/>
        <p:nvPr/>
      </p:nvGrpSpPr>
      <p:grpSpPr>
        <a:xfrm>
          <a:off x="0" y="0"/>
          <a:ext cx="0" cy="0"/>
          <a:chOff x="0" y="0"/>
          <a:chExt cx="0" cy="0"/>
        </a:xfrm>
      </p:grpSpPr>
      <p:sp>
        <p:nvSpPr>
          <p:cNvPr id="84" name="Google Shape;84;p1"/>
          <p:cNvSpPr txBox="1"/>
          <p:nvPr/>
        </p:nvSpPr>
        <p:spPr>
          <a:xfrm>
            <a:off x="416264" y="2599003"/>
            <a:ext cx="2596757"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0" i="0" u="none" strike="noStrike" cap="none">
                <a:solidFill>
                  <a:srgbClr val="3F3F3F"/>
                </a:solidFill>
                <a:latin typeface="Avenir"/>
                <a:ea typeface="Avenir"/>
                <a:cs typeface="Avenir"/>
                <a:sym typeface="Avenir"/>
              </a:rPr>
              <a:t>Session Name:</a:t>
            </a:r>
            <a:endParaRPr/>
          </a:p>
        </p:txBody>
      </p:sp>
      <p:sp>
        <p:nvSpPr>
          <p:cNvPr id="85" name="Google Shape;85;p1"/>
          <p:cNvSpPr txBox="1"/>
          <p:nvPr/>
        </p:nvSpPr>
        <p:spPr>
          <a:xfrm>
            <a:off x="416264" y="2999113"/>
            <a:ext cx="5504851" cy="200050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dirty="0">
                <a:solidFill>
                  <a:srgbClr val="3F3F3F"/>
                </a:solidFill>
                <a:latin typeface="Arial"/>
                <a:ea typeface="Arial"/>
                <a:cs typeface="Arial"/>
                <a:sym typeface="Arial"/>
              </a:rPr>
              <a:t>Solving Optimization Problems with Network Analysis</a:t>
            </a:r>
          </a:p>
          <a:p>
            <a:pPr marL="0" marR="0" lvl="0" indent="0" algn="l" rtl="0">
              <a:spcBef>
                <a:spcPts val="0"/>
              </a:spcBef>
              <a:spcAft>
                <a:spcPts val="0"/>
              </a:spcAft>
              <a:buNone/>
            </a:pPr>
            <a:endParaRPr lang="en-US" sz="2800" dirty="0">
              <a:solidFill>
                <a:srgbClr val="3F3F3F"/>
              </a:solidFill>
              <a:latin typeface="Arial"/>
              <a:ea typeface="Arial"/>
              <a:cs typeface="Arial"/>
              <a:sym typeface="Arial"/>
            </a:endParaRPr>
          </a:p>
          <a:p>
            <a:pPr marL="0" marR="0" lvl="0" indent="0" algn="l" rtl="0">
              <a:spcBef>
                <a:spcPts val="0"/>
              </a:spcBef>
              <a:spcAft>
                <a:spcPts val="0"/>
              </a:spcAft>
              <a:buNone/>
            </a:pPr>
            <a:r>
              <a:rPr lang="en-US" sz="2000" dirty="0">
                <a:solidFill>
                  <a:srgbClr val="3F3F3F"/>
                </a:solidFill>
                <a:latin typeface="Avenir"/>
                <a:ea typeface="Avenir"/>
                <a:cs typeface="Avenir"/>
                <a:sym typeface="Avenir"/>
              </a:rPr>
              <a:t>Delivered By:</a:t>
            </a:r>
            <a:r>
              <a:rPr lang="en-US" sz="2000" b="1" dirty="0">
                <a:solidFill>
                  <a:srgbClr val="3F3F3F"/>
                </a:solidFill>
                <a:latin typeface="Avenir"/>
                <a:ea typeface="Avenir"/>
                <a:cs typeface="Avenir"/>
                <a:sym typeface="Avenir"/>
              </a:rPr>
              <a:t> </a:t>
            </a:r>
            <a:endParaRPr dirty="0"/>
          </a:p>
          <a:p>
            <a:pPr marL="0" marR="0" lvl="0" indent="0" algn="l" rtl="0">
              <a:spcBef>
                <a:spcPts val="0"/>
              </a:spcBef>
              <a:spcAft>
                <a:spcPts val="0"/>
              </a:spcAft>
              <a:buNone/>
            </a:pPr>
            <a:r>
              <a:rPr lang="en-US" sz="2000" b="1" dirty="0">
                <a:solidFill>
                  <a:srgbClr val="3F3F3F"/>
                </a:solidFill>
                <a:latin typeface="Avenir"/>
                <a:ea typeface="Avenir"/>
                <a:cs typeface="Avenir"/>
                <a:sym typeface="Avenir"/>
              </a:rPr>
              <a:t>Mr. Ritwik Sinha</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9"/>
        <p:cNvGrpSpPr/>
        <p:nvPr/>
      </p:nvGrpSpPr>
      <p:grpSpPr>
        <a:xfrm>
          <a:off x="0" y="0"/>
          <a:ext cx="0" cy="0"/>
          <a:chOff x="0" y="0"/>
          <a:chExt cx="0" cy="0"/>
        </a:xfrm>
      </p:grpSpPr>
      <p:sp>
        <p:nvSpPr>
          <p:cNvPr id="110" name="Google Shape;110;p5"/>
          <p:cNvSpPr txBox="1">
            <a:spLocks noGrp="1"/>
          </p:cNvSpPr>
          <p:nvPr>
            <p:ph type="title"/>
          </p:nvPr>
        </p:nvSpPr>
        <p:spPr>
          <a:xfrm>
            <a:off x="438705" y="217297"/>
            <a:ext cx="10515600" cy="68869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D9212B"/>
              </a:buClr>
              <a:buSzPts val="2800"/>
              <a:buFont typeface="Avenir"/>
              <a:buNone/>
            </a:pPr>
            <a:r>
              <a:rPr lang="en-US" sz="2800" b="1">
                <a:solidFill>
                  <a:srgbClr val="D9212B"/>
                </a:solidFill>
                <a:latin typeface="Avenir"/>
                <a:ea typeface="Avenir"/>
                <a:cs typeface="Avenir"/>
                <a:sym typeface="Avenir"/>
              </a:rPr>
              <a:t>Academic Poll</a:t>
            </a:r>
            <a:endParaRPr sz="2800" b="1">
              <a:solidFill>
                <a:srgbClr val="D9212B"/>
              </a:solidFill>
            </a:endParaRPr>
          </a:p>
        </p:txBody>
      </p:sp>
      <p:sp>
        <p:nvSpPr>
          <p:cNvPr id="111" name="Google Shape;111;p5"/>
          <p:cNvSpPr txBox="1"/>
          <p:nvPr/>
        </p:nvSpPr>
        <p:spPr>
          <a:xfrm>
            <a:off x="882218" y="1374025"/>
            <a:ext cx="10427563" cy="4726096"/>
          </a:xfrm>
          <a:prstGeom prst="rect">
            <a:avLst/>
          </a:prstGeom>
          <a:noFill/>
          <a:ln>
            <a:noFill/>
          </a:ln>
        </p:spPr>
        <p:txBody>
          <a:bodyPr spcFirstLastPara="1" wrap="square" lIns="91425" tIns="45700" rIns="91425" bIns="45700" anchor="t" anchorCtr="0">
            <a:normAutofit/>
          </a:bodyPr>
          <a:lstStyle/>
          <a:p>
            <a:pPr>
              <a:buNone/>
            </a:pPr>
            <a:r>
              <a:rPr lang="en-US" sz="2000" dirty="0">
                <a:solidFill>
                  <a:schemeClr val="dk1"/>
                </a:solidFill>
                <a:latin typeface="Avenir"/>
              </a:rPr>
              <a:t>In Dijkstra’s algorithm, what is the initial distance to all nodes except the source?</a:t>
            </a:r>
          </a:p>
          <a:p>
            <a:r>
              <a:rPr lang="en-US" sz="2000" dirty="0">
                <a:solidFill>
                  <a:schemeClr val="dk1"/>
                </a:solidFill>
                <a:latin typeface="Avenir"/>
              </a:rPr>
              <a:t>A) Zero</a:t>
            </a:r>
            <a:br>
              <a:rPr lang="en-US" sz="2000" dirty="0">
                <a:solidFill>
                  <a:schemeClr val="dk1"/>
                </a:solidFill>
                <a:latin typeface="Avenir"/>
              </a:rPr>
            </a:br>
            <a:r>
              <a:rPr lang="en-US" sz="2000" dirty="0">
                <a:solidFill>
                  <a:schemeClr val="dk1"/>
                </a:solidFill>
                <a:latin typeface="Avenir"/>
              </a:rPr>
              <a:t>B) Negative Infinity</a:t>
            </a:r>
            <a:br>
              <a:rPr lang="en-US" sz="2000" dirty="0">
                <a:solidFill>
                  <a:schemeClr val="dk1"/>
                </a:solidFill>
                <a:latin typeface="Avenir"/>
              </a:rPr>
            </a:br>
            <a:r>
              <a:rPr lang="en-US" sz="2000" dirty="0">
                <a:solidFill>
                  <a:schemeClr val="dk1"/>
                </a:solidFill>
                <a:latin typeface="Avenir"/>
              </a:rPr>
              <a:t>C) One</a:t>
            </a:r>
            <a:br>
              <a:rPr lang="en-US" sz="2000" dirty="0">
                <a:solidFill>
                  <a:schemeClr val="dk1"/>
                </a:solidFill>
                <a:latin typeface="Avenir"/>
              </a:rPr>
            </a:br>
            <a:r>
              <a:rPr lang="en-US" sz="2000" dirty="0">
                <a:solidFill>
                  <a:schemeClr val="dk1"/>
                </a:solidFill>
                <a:latin typeface="Avenir"/>
              </a:rPr>
              <a:t>D) Infinity</a:t>
            </a:r>
          </a:p>
          <a:p>
            <a:pPr marL="0" marR="0" lvl="0" indent="0" algn="l" rtl="0">
              <a:lnSpc>
                <a:spcPct val="90000"/>
              </a:lnSpc>
              <a:spcBef>
                <a:spcPts val="0"/>
              </a:spcBef>
              <a:spcAft>
                <a:spcPts val="0"/>
              </a:spcAft>
              <a:buClr>
                <a:schemeClr val="dk1"/>
              </a:buClr>
              <a:buSzPts val="2000"/>
              <a:buFont typeface="Arial"/>
              <a:buNone/>
            </a:pPr>
            <a:endParaRPr lang="en-US" sz="2000" dirty="0">
              <a:solidFill>
                <a:schemeClr val="dk1"/>
              </a:solidFill>
              <a:latin typeface="Avenir"/>
              <a:ea typeface="Avenir"/>
              <a:cs typeface="Avenir"/>
              <a:sym typeface="Avenir"/>
            </a:endParaRPr>
          </a:p>
          <a:p>
            <a:pPr marL="0" marR="0" lvl="0" indent="0" algn="l" rtl="0">
              <a:lnSpc>
                <a:spcPct val="90000"/>
              </a:lnSpc>
              <a:spcBef>
                <a:spcPts val="0"/>
              </a:spcBef>
              <a:spcAft>
                <a:spcPts val="0"/>
              </a:spcAft>
              <a:buClr>
                <a:schemeClr val="dk1"/>
              </a:buClr>
              <a:buSzPts val="2000"/>
              <a:buFont typeface="Arial"/>
              <a:buNone/>
            </a:pPr>
            <a:endParaRPr lang="en-US" sz="2000" dirty="0">
              <a:solidFill>
                <a:schemeClr val="dk1"/>
              </a:solidFill>
              <a:latin typeface="Avenir"/>
              <a:ea typeface="Avenir"/>
              <a:cs typeface="Avenir"/>
              <a:sym typeface="Avenir"/>
            </a:endParaRPr>
          </a:p>
          <a:p>
            <a:pPr marL="0" marR="0" lvl="0" indent="0" algn="l" rtl="0">
              <a:lnSpc>
                <a:spcPct val="90000"/>
              </a:lnSpc>
              <a:spcBef>
                <a:spcPts val="0"/>
              </a:spcBef>
              <a:spcAft>
                <a:spcPts val="0"/>
              </a:spcAft>
              <a:buClr>
                <a:schemeClr val="dk1"/>
              </a:buClr>
              <a:buSzPts val="2000"/>
              <a:buFont typeface="Arial"/>
              <a:buNone/>
            </a:pPr>
            <a:endParaRPr lang="en-US" sz="2000" dirty="0">
              <a:solidFill>
                <a:schemeClr val="dk1"/>
              </a:solidFill>
              <a:latin typeface="Avenir"/>
              <a:ea typeface="Avenir"/>
              <a:cs typeface="Avenir"/>
              <a:sym typeface="Avenir"/>
            </a:endParaRPr>
          </a:p>
          <a:p>
            <a:pPr>
              <a:buNone/>
            </a:pPr>
            <a:r>
              <a:rPr lang="en-US" sz="2000" dirty="0">
                <a:solidFill>
                  <a:schemeClr val="dk1"/>
                </a:solidFill>
                <a:latin typeface="Avenir"/>
              </a:rPr>
              <a:t>What is the main condition for an activity to lie on the critical path?</a:t>
            </a:r>
          </a:p>
          <a:p>
            <a:r>
              <a:rPr lang="en-US" sz="2000" dirty="0">
                <a:solidFill>
                  <a:schemeClr val="dk1"/>
                </a:solidFill>
                <a:latin typeface="Avenir"/>
              </a:rPr>
              <a:t>A) It must have a cost greater than zero</a:t>
            </a:r>
            <a:br>
              <a:rPr lang="en-US" sz="2000" dirty="0">
                <a:solidFill>
                  <a:schemeClr val="dk1"/>
                </a:solidFill>
                <a:latin typeface="Avenir"/>
              </a:rPr>
            </a:br>
            <a:r>
              <a:rPr lang="en-US" sz="2000" dirty="0">
                <a:solidFill>
                  <a:schemeClr val="dk1"/>
                </a:solidFill>
                <a:latin typeface="Avenir"/>
              </a:rPr>
              <a:t>B) It must be the first activity in the project</a:t>
            </a:r>
            <a:br>
              <a:rPr lang="en-US" sz="2000" dirty="0">
                <a:solidFill>
                  <a:schemeClr val="dk1"/>
                </a:solidFill>
                <a:latin typeface="Avenir"/>
              </a:rPr>
            </a:br>
            <a:r>
              <a:rPr lang="en-US" sz="2000" dirty="0">
                <a:solidFill>
                  <a:schemeClr val="dk1"/>
                </a:solidFill>
                <a:latin typeface="Avenir"/>
              </a:rPr>
              <a:t>C) It must have zero float/slack time</a:t>
            </a:r>
            <a:br>
              <a:rPr lang="en-US" sz="2000" dirty="0">
                <a:solidFill>
                  <a:schemeClr val="dk1"/>
                </a:solidFill>
                <a:latin typeface="Avenir"/>
              </a:rPr>
            </a:br>
            <a:r>
              <a:rPr lang="en-US" sz="2000" dirty="0">
                <a:solidFill>
                  <a:schemeClr val="dk1"/>
                </a:solidFill>
                <a:latin typeface="Avenir"/>
              </a:rPr>
              <a:t>D) It must connect to the final node directly</a:t>
            </a:r>
          </a:p>
          <a:p>
            <a:pPr>
              <a:lnSpc>
                <a:spcPct val="110000"/>
              </a:lnSpc>
            </a:pPr>
            <a:endParaRPr lang="en-US" sz="2000" dirty="0">
              <a:solidFill>
                <a:schemeClr val="dk1"/>
              </a:solidFill>
              <a:latin typeface="Aveni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25AEB655-5747-0742-B18A-A8A25DDCC004}"/>
            </a:ext>
          </a:extLst>
        </p:cNvPr>
        <p:cNvGrpSpPr/>
        <p:nvPr/>
      </p:nvGrpSpPr>
      <p:grpSpPr>
        <a:xfrm>
          <a:off x="0" y="0"/>
          <a:ext cx="0" cy="0"/>
          <a:chOff x="0" y="0"/>
          <a:chExt cx="0" cy="0"/>
        </a:xfrm>
      </p:grpSpPr>
      <p:sp>
        <p:nvSpPr>
          <p:cNvPr id="110" name="Google Shape;110;p5">
            <a:extLst>
              <a:ext uri="{FF2B5EF4-FFF2-40B4-BE49-F238E27FC236}">
                <a16:creationId xmlns:a16="http://schemas.microsoft.com/office/drawing/2014/main" id="{69B2E9BD-6D12-253E-DC5C-01E0249AAB31}"/>
              </a:ext>
            </a:extLst>
          </p:cNvPr>
          <p:cNvSpPr txBox="1">
            <a:spLocks noGrp="1"/>
          </p:cNvSpPr>
          <p:nvPr>
            <p:ph type="title"/>
          </p:nvPr>
        </p:nvSpPr>
        <p:spPr>
          <a:xfrm>
            <a:off x="438705" y="217297"/>
            <a:ext cx="10515600" cy="68869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D9212B"/>
              </a:buClr>
              <a:buSzPts val="2800"/>
              <a:buFont typeface="Avenir"/>
              <a:buNone/>
            </a:pPr>
            <a:r>
              <a:rPr lang="en-US" sz="2800" b="1">
                <a:solidFill>
                  <a:srgbClr val="D9212B"/>
                </a:solidFill>
                <a:latin typeface="Avenir"/>
                <a:ea typeface="Avenir"/>
                <a:cs typeface="Avenir"/>
                <a:sym typeface="Avenir"/>
              </a:rPr>
              <a:t>Academic Poll</a:t>
            </a:r>
            <a:endParaRPr sz="2800" b="1">
              <a:solidFill>
                <a:srgbClr val="D9212B"/>
              </a:solidFill>
            </a:endParaRPr>
          </a:p>
        </p:txBody>
      </p:sp>
      <p:sp>
        <p:nvSpPr>
          <p:cNvPr id="111" name="Google Shape;111;p5">
            <a:extLst>
              <a:ext uri="{FF2B5EF4-FFF2-40B4-BE49-F238E27FC236}">
                <a16:creationId xmlns:a16="http://schemas.microsoft.com/office/drawing/2014/main" id="{3DA7833F-2018-BDFF-1F2A-5E37BE9F394B}"/>
              </a:ext>
            </a:extLst>
          </p:cNvPr>
          <p:cNvSpPr txBox="1"/>
          <p:nvPr/>
        </p:nvSpPr>
        <p:spPr>
          <a:xfrm>
            <a:off x="882218" y="1374025"/>
            <a:ext cx="10427563" cy="4726096"/>
          </a:xfrm>
          <a:prstGeom prst="rect">
            <a:avLst/>
          </a:prstGeom>
          <a:noFill/>
          <a:ln>
            <a:noFill/>
          </a:ln>
        </p:spPr>
        <p:txBody>
          <a:bodyPr spcFirstLastPara="1" wrap="square" lIns="91425" tIns="45700" rIns="91425" bIns="45700" anchor="t" anchorCtr="0">
            <a:normAutofit/>
          </a:bodyPr>
          <a:lstStyle/>
          <a:p>
            <a:pPr>
              <a:buNone/>
            </a:pPr>
            <a:r>
              <a:rPr lang="en-US" sz="2000" dirty="0">
                <a:solidFill>
                  <a:schemeClr val="dk1"/>
                </a:solidFill>
                <a:latin typeface="Avenir"/>
              </a:rPr>
              <a:t>In Dijkstra’s algorithm, what is the initial distance to all nodes except the source?</a:t>
            </a:r>
          </a:p>
          <a:p>
            <a:r>
              <a:rPr lang="en-US" sz="2000" dirty="0">
                <a:solidFill>
                  <a:schemeClr val="dk1"/>
                </a:solidFill>
                <a:latin typeface="Avenir"/>
              </a:rPr>
              <a:t>A) Zero</a:t>
            </a:r>
            <a:br>
              <a:rPr lang="en-US" sz="2000" dirty="0">
                <a:solidFill>
                  <a:schemeClr val="dk1"/>
                </a:solidFill>
                <a:latin typeface="Avenir"/>
              </a:rPr>
            </a:br>
            <a:r>
              <a:rPr lang="en-US" sz="2000" dirty="0">
                <a:solidFill>
                  <a:schemeClr val="dk1"/>
                </a:solidFill>
                <a:latin typeface="Avenir"/>
              </a:rPr>
              <a:t>B) Negative Infinity</a:t>
            </a:r>
            <a:br>
              <a:rPr lang="en-US" sz="2000" dirty="0">
                <a:solidFill>
                  <a:schemeClr val="dk1"/>
                </a:solidFill>
                <a:latin typeface="Avenir"/>
              </a:rPr>
            </a:br>
            <a:r>
              <a:rPr lang="en-US" sz="2000" dirty="0">
                <a:solidFill>
                  <a:schemeClr val="dk1"/>
                </a:solidFill>
                <a:latin typeface="Avenir"/>
              </a:rPr>
              <a:t>C) One</a:t>
            </a:r>
            <a:br>
              <a:rPr lang="en-US" sz="2000" dirty="0">
                <a:solidFill>
                  <a:schemeClr val="dk1"/>
                </a:solidFill>
                <a:latin typeface="Avenir"/>
              </a:rPr>
            </a:br>
            <a:r>
              <a:rPr lang="en-US" sz="2000" b="1" dirty="0">
                <a:solidFill>
                  <a:schemeClr val="accent6"/>
                </a:solidFill>
                <a:latin typeface="Avenir"/>
              </a:rPr>
              <a:t>D) Infinity</a:t>
            </a:r>
          </a:p>
          <a:p>
            <a:pPr marL="0" marR="0" lvl="0" indent="0" algn="l" rtl="0">
              <a:lnSpc>
                <a:spcPct val="90000"/>
              </a:lnSpc>
              <a:spcBef>
                <a:spcPts val="0"/>
              </a:spcBef>
              <a:spcAft>
                <a:spcPts val="0"/>
              </a:spcAft>
              <a:buClr>
                <a:schemeClr val="dk1"/>
              </a:buClr>
              <a:buSzPts val="2000"/>
              <a:buFont typeface="Arial"/>
              <a:buNone/>
            </a:pPr>
            <a:endParaRPr lang="en-US" sz="2000" dirty="0">
              <a:solidFill>
                <a:schemeClr val="dk1"/>
              </a:solidFill>
              <a:latin typeface="Avenir"/>
              <a:ea typeface="Avenir"/>
              <a:cs typeface="Avenir"/>
              <a:sym typeface="Avenir"/>
            </a:endParaRPr>
          </a:p>
          <a:p>
            <a:pPr marL="0" marR="0" lvl="0" indent="0" algn="l" rtl="0">
              <a:lnSpc>
                <a:spcPct val="90000"/>
              </a:lnSpc>
              <a:spcBef>
                <a:spcPts val="0"/>
              </a:spcBef>
              <a:spcAft>
                <a:spcPts val="0"/>
              </a:spcAft>
              <a:buClr>
                <a:schemeClr val="dk1"/>
              </a:buClr>
              <a:buSzPts val="2000"/>
              <a:buFont typeface="Arial"/>
              <a:buNone/>
            </a:pPr>
            <a:endParaRPr lang="en-US" sz="2000" dirty="0">
              <a:solidFill>
                <a:schemeClr val="dk1"/>
              </a:solidFill>
              <a:latin typeface="Avenir"/>
              <a:ea typeface="Avenir"/>
              <a:cs typeface="Avenir"/>
              <a:sym typeface="Avenir"/>
            </a:endParaRPr>
          </a:p>
          <a:p>
            <a:pPr marL="0" marR="0" lvl="0" indent="0" algn="l" rtl="0">
              <a:lnSpc>
                <a:spcPct val="90000"/>
              </a:lnSpc>
              <a:spcBef>
                <a:spcPts val="0"/>
              </a:spcBef>
              <a:spcAft>
                <a:spcPts val="0"/>
              </a:spcAft>
              <a:buClr>
                <a:schemeClr val="dk1"/>
              </a:buClr>
              <a:buSzPts val="2000"/>
              <a:buFont typeface="Arial"/>
              <a:buNone/>
            </a:pPr>
            <a:endParaRPr lang="en-US" sz="2000" dirty="0">
              <a:solidFill>
                <a:schemeClr val="dk1"/>
              </a:solidFill>
              <a:latin typeface="Avenir"/>
              <a:ea typeface="Avenir"/>
              <a:cs typeface="Avenir"/>
              <a:sym typeface="Avenir"/>
            </a:endParaRPr>
          </a:p>
          <a:p>
            <a:pPr>
              <a:buNone/>
            </a:pPr>
            <a:r>
              <a:rPr lang="en-US" sz="2000" dirty="0">
                <a:solidFill>
                  <a:schemeClr val="dk1"/>
                </a:solidFill>
                <a:latin typeface="Avenir"/>
              </a:rPr>
              <a:t>What is the main condition for an activity to lie on the critical path?</a:t>
            </a:r>
          </a:p>
          <a:p>
            <a:r>
              <a:rPr lang="en-US" sz="2000" dirty="0">
                <a:solidFill>
                  <a:schemeClr val="dk1"/>
                </a:solidFill>
                <a:latin typeface="Avenir"/>
              </a:rPr>
              <a:t>A) It must have a cost greater than zero</a:t>
            </a:r>
            <a:br>
              <a:rPr lang="en-US" sz="2000" dirty="0">
                <a:solidFill>
                  <a:schemeClr val="dk1"/>
                </a:solidFill>
                <a:latin typeface="Avenir"/>
              </a:rPr>
            </a:br>
            <a:r>
              <a:rPr lang="en-US" sz="2000" dirty="0">
                <a:solidFill>
                  <a:schemeClr val="dk1"/>
                </a:solidFill>
                <a:latin typeface="Avenir"/>
              </a:rPr>
              <a:t>B) It must be the first activity in the project</a:t>
            </a:r>
            <a:br>
              <a:rPr lang="en-US" sz="2000" dirty="0">
                <a:solidFill>
                  <a:schemeClr val="dk1"/>
                </a:solidFill>
                <a:latin typeface="Avenir"/>
              </a:rPr>
            </a:br>
            <a:r>
              <a:rPr lang="en-US" sz="2000" b="1" dirty="0">
                <a:solidFill>
                  <a:schemeClr val="accent6"/>
                </a:solidFill>
                <a:latin typeface="Avenir"/>
              </a:rPr>
              <a:t>C) It must have zero float/slack time</a:t>
            </a:r>
            <a:br>
              <a:rPr lang="en-US" sz="2000" b="1" dirty="0">
                <a:solidFill>
                  <a:schemeClr val="accent6"/>
                </a:solidFill>
                <a:latin typeface="Avenir"/>
              </a:rPr>
            </a:br>
            <a:r>
              <a:rPr lang="en-US" sz="2000" dirty="0">
                <a:solidFill>
                  <a:schemeClr val="dk1"/>
                </a:solidFill>
                <a:latin typeface="Avenir"/>
              </a:rPr>
              <a:t>D) It must connect to the final node directly</a:t>
            </a:r>
          </a:p>
          <a:p>
            <a:pPr>
              <a:lnSpc>
                <a:spcPct val="110000"/>
              </a:lnSpc>
            </a:pPr>
            <a:endParaRPr lang="en-US" sz="2000" dirty="0">
              <a:solidFill>
                <a:schemeClr val="dk1"/>
              </a:solidFill>
              <a:latin typeface="Avenir"/>
            </a:endParaRPr>
          </a:p>
        </p:txBody>
      </p:sp>
    </p:spTree>
    <p:extLst>
      <p:ext uri="{BB962C8B-B14F-4D97-AF65-F5344CB8AC3E}">
        <p14:creationId xmlns:p14="http://schemas.microsoft.com/office/powerpoint/2010/main" val="42472573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33"/>
        <p:cNvGrpSpPr/>
        <p:nvPr/>
      </p:nvGrpSpPr>
      <p:grpSpPr>
        <a:xfrm>
          <a:off x="0" y="0"/>
          <a:ext cx="0" cy="0"/>
          <a:chOff x="0" y="0"/>
          <a:chExt cx="0" cy="0"/>
        </a:xfrm>
      </p:grpSpPr>
      <p:sp>
        <p:nvSpPr>
          <p:cNvPr id="134" name="Google Shape;134;p9"/>
          <p:cNvSpPr txBox="1">
            <a:spLocks noGrp="1"/>
          </p:cNvSpPr>
          <p:nvPr>
            <p:ph type="title"/>
          </p:nvPr>
        </p:nvSpPr>
        <p:spPr>
          <a:xfrm>
            <a:off x="438705" y="217297"/>
            <a:ext cx="10515600" cy="68869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D9212B"/>
              </a:buClr>
              <a:buSzPts val="2800"/>
              <a:buFont typeface="Avenir"/>
              <a:buNone/>
            </a:pPr>
            <a:r>
              <a:rPr lang="en-US" sz="2800" b="1">
                <a:solidFill>
                  <a:srgbClr val="D9212B"/>
                </a:solidFill>
                <a:latin typeface="Avenir"/>
                <a:ea typeface="Avenir"/>
                <a:cs typeface="Avenir"/>
                <a:sym typeface="Avenir"/>
              </a:rPr>
              <a:t>Session Summary</a:t>
            </a:r>
            <a:endParaRPr sz="2800" b="1">
              <a:solidFill>
                <a:srgbClr val="D9212B"/>
              </a:solidFill>
            </a:endParaRPr>
          </a:p>
        </p:txBody>
      </p:sp>
      <p:sp>
        <p:nvSpPr>
          <p:cNvPr id="135" name="Google Shape;135;p9"/>
          <p:cNvSpPr txBox="1"/>
          <p:nvPr/>
        </p:nvSpPr>
        <p:spPr>
          <a:xfrm>
            <a:off x="1218460" y="2305520"/>
            <a:ext cx="614778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Avenir"/>
                <a:ea typeface="Avenir"/>
                <a:cs typeface="Avenir"/>
                <a:sym typeface="Avenir"/>
              </a:rPr>
              <a:t>In this session, we have discussed about:</a:t>
            </a:r>
            <a:endParaRPr/>
          </a:p>
        </p:txBody>
      </p:sp>
      <p:sp>
        <p:nvSpPr>
          <p:cNvPr id="136" name="Google Shape;136;p9"/>
          <p:cNvSpPr txBox="1"/>
          <p:nvPr/>
        </p:nvSpPr>
        <p:spPr>
          <a:xfrm>
            <a:off x="1218460" y="2952344"/>
            <a:ext cx="7126177" cy="707846"/>
          </a:xfrm>
          <a:prstGeom prst="rect">
            <a:avLst/>
          </a:prstGeom>
          <a:noFill/>
          <a:ln>
            <a:noFill/>
          </a:ln>
        </p:spPr>
        <p:txBody>
          <a:bodyPr spcFirstLastPara="1" wrap="square" lIns="91425" tIns="45700" rIns="91425" bIns="45700" anchor="t" anchorCtr="0">
            <a:spAutoFit/>
          </a:bodyPr>
          <a:lstStyle/>
          <a:p>
            <a:pPr marL="380990" marR="0" lvl="0" indent="-380990" algn="l" rtl="0">
              <a:spcBef>
                <a:spcPts val="0"/>
              </a:spcBef>
              <a:spcAft>
                <a:spcPts val="0"/>
              </a:spcAft>
              <a:buClr>
                <a:schemeClr val="dk1"/>
              </a:buClr>
              <a:buSzPts val="2000"/>
              <a:buFont typeface="Arial"/>
              <a:buChar char="•"/>
            </a:pPr>
            <a:r>
              <a:rPr lang="en-US" sz="2000" dirty="0">
                <a:solidFill>
                  <a:schemeClr val="dk1"/>
                </a:solidFill>
                <a:latin typeface="Avenir"/>
                <a:ea typeface="Avenir"/>
                <a:cs typeface="Avenir"/>
                <a:sym typeface="Avenir"/>
              </a:rPr>
              <a:t>Implementing Dijkstra algorithm for Shortest Path</a:t>
            </a:r>
          </a:p>
          <a:p>
            <a:pPr marL="380990" marR="0" lvl="0" indent="-380990" algn="l" rtl="0">
              <a:spcBef>
                <a:spcPts val="0"/>
              </a:spcBef>
              <a:spcAft>
                <a:spcPts val="0"/>
              </a:spcAft>
              <a:buClr>
                <a:schemeClr val="dk1"/>
              </a:buClr>
              <a:buSzPts val="2000"/>
              <a:buFont typeface="Arial"/>
              <a:buChar char="•"/>
            </a:pPr>
            <a:r>
              <a:rPr lang="en-US" sz="2000" dirty="0">
                <a:solidFill>
                  <a:schemeClr val="dk1"/>
                </a:solidFill>
                <a:latin typeface="Avenir"/>
                <a:ea typeface="Avenir"/>
                <a:cs typeface="Avenir"/>
                <a:sym typeface="Avenir"/>
              </a:rPr>
              <a:t>Implementing Critical Path Method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6">
                                            <p:txEl>
                                              <p:pRg st="0" end="0"/>
                                            </p:txEl>
                                          </p:spTgt>
                                        </p:tgtEl>
                                        <p:attrNameLst>
                                          <p:attrName>style.visibility</p:attrName>
                                        </p:attrNameLst>
                                      </p:cBhvr>
                                      <p:to>
                                        <p:strVal val="visible"/>
                                      </p:to>
                                    </p:set>
                                    <p:animEffect transition="in" filter="fade">
                                      <p:cBhvr>
                                        <p:cTn id="7" dur="500"/>
                                        <p:tgtEl>
                                          <p:spTgt spid="13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6">
                                            <p:txEl>
                                              <p:pRg st="1" end="1"/>
                                            </p:txEl>
                                          </p:spTgt>
                                        </p:tgtEl>
                                        <p:attrNameLst>
                                          <p:attrName>style.visibility</p:attrName>
                                        </p:attrNameLst>
                                      </p:cBhvr>
                                      <p:to>
                                        <p:strVal val="visible"/>
                                      </p:to>
                                    </p:set>
                                    <p:animEffect transition="in" filter="fade">
                                      <p:cBhvr>
                                        <p:cTn id="12" dur="500"/>
                                        <p:tgtEl>
                                          <p:spTgt spid="13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41"/>
        <p:cNvGrpSpPr/>
        <p:nvPr/>
      </p:nvGrpSpPr>
      <p:grpSpPr>
        <a:xfrm>
          <a:off x="0" y="0"/>
          <a:ext cx="0" cy="0"/>
          <a:chOff x="0" y="0"/>
          <a:chExt cx="0" cy="0"/>
        </a:xfrm>
      </p:grpSpPr>
      <p:sp>
        <p:nvSpPr>
          <p:cNvPr id="142" name="Google Shape;142;p10"/>
          <p:cNvSpPr txBox="1"/>
          <p:nvPr/>
        </p:nvSpPr>
        <p:spPr>
          <a:xfrm>
            <a:off x="644026" y="4808985"/>
            <a:ext cx="5771764" cy="872287"/>
          </a:xfrm>
          <a:prstGeom prst="rect">
            <a:avLst/>
          </a:prstGeom>
          <a:noFill/>
          <a:ln>
            <a:noFill/>
          </a:ln>
          <a:effectLst>
            <a:outerShdw blurRad="50800" dist="38100" dir="2700000" algn="tl" rotWithShape="0">
              <a:srgbClr val="000000">
                <a:alpha val="40000"/>
              </a:srgbClr>
            </a:outerShdw>
          </a:effectLst>
        </p:spPr>
        <p:txBody>
          <a:bodyPr spcFirstLastPara="1" wrap="square" lIns="91425" tIns="45700" rIns="91425" bIns="45700" anchor="b" anchorCtr="0">
            <a:normAutofit/>
          </a:bodyPr>
          <a:lstStyle/>
          <a:p>
            <a:pPr marL="0" marR="0" lvl="0" indent="0" algn="ctr" rtl="0">
              <a:lnSpc>
                <a:spcPct val="90000"/>
              </a:lnSpc>
              <a:spcBef>
                <a:spcPts val="0"/>
              </a:spcBef>
              <a:spcAft>
                <a:spcPts val="0"/>
              </a:spcAft>
              <a:buNone/>
            </a:pPr>
            <a:r>
              <a:rPr lang="en-US" sz="5400" b="1">
                <a:solidFill>
                  <a:srgbClr val="FFFFFF"/>
                </a:solidFill>
                <a:latin typeface="Avenir"/>
                <a:ea typeface="Avenir"/>
                <a:cs typeface="Avenir"/>
                <a:sym typeface="Avenir"/>
              </a:rPr>
              <a:t>Happy Learning!</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9"/>
        <p:cNvGrpSpPr/>
        <p:nvPr/>
      </p:nvGrpSpPr>
      <p:grpSpPr>
        <a:xfrm>
          <a:off x="0" y="0"/>
          <a:ext cx="0" cy="0"/>
          <a:chOff x="0" y="0"/>
          <a:chExt cx="0" cy="0"/>
        </a:xfrm>
      </p:grpSpPr>
      <p:sp>
        <p:nvSpPr>
          <p:cNvPr id="90" name="Google Shape;90;p2"/>
          <p:cNvSpPr txBox="1">
            <a:spLocks noGrp="1"/>
          </p:cNvSpPr>
          <p:nvPr>
            <p:ph type="title"/>
          </p:nvPr>
        </p:nvSpPr>
        <p:spPr>
          <a:xfrm>
            <a:off x="585484" y="845930"/>
            <a:ext cx="4977116" cy="504305"/>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rgbClr val="FF0000"/>
              </a:buClr>
              <a:buSzPct val="100000"/>
              <a:buFont typeface="Avenir"/>
              <a:buNone/>
            </a:pPr>
            <a:r>
              <a:rPr lang="en-US" sz="4000" b="1" dirty="0">
                <a:solidFill>
                  <a:srgbClr val="FF0000"/>
                </a:solidFill>
                <a:latin typeface="Avenir"/>
                <a:ea typeface="Avenir"/>
                <a:cs typeface="Avenir"/>
                <a:sym typeface="Avenir"/>
              </a:rPr>
              <a:t>Network Optimization Problems</a:t>
            </a:r>
            <a:endParaRPr lang="en-US" dirty="0"/>
          </a:p>
        </p:txBody>
      </p:sp>
      <p:sp>
        <p:nvSpPr>
          <p:cNvPr id="91" name="Google Shape;91;p2"/>
          <p:cNvSpPr txBox="1"/>
          <p:nvPr/>
        </p:nvSpPr>
        <p:spPr>
          <a:xfrm>
            <a:off x="585483" y="1665702"/>
            <a:ext cx="6336178" cy="4676154"/>
          </a:xfrm>
          <a:prstGeom prst="rect">
            <a:avLst/>
          </a:prstGeom>
          <a:noFill/>
          <a:ln>
            <a:noFill/>
          </a:ln>
        </p:spPr>
        <p:txBody>
          <a:bodyPr spcFirstLastPara="1" wrap="square" lIns="91425" tIns="45700" rIns="91425" bIns="45700" anchor="t" anchorCtr="0">
            <a:normAutofit/>
          </a:bodyPr>
          <a:lstStyle/>
          <a:p>
            <a:pPr marL="0" marR="0" lvl="0" indent="0" algn="l" rtl="0">
              <a:lnSpc>
                <a:spcPct val="90000"/>
              </a:lnSpc>
              <a:spcBef>
                <a:spcPts val="0"/>
              </a:spcBef>
              <a:spcAft>
                <a:spcPts val="0"/>
              </a:spcAft>
              <a:buClr>
                <a:schemeClr val="dk1"/>
              </a:buClr>
              <a:buSzPts val="2000"/>
              <a:buFont typeface="Arial"/>
              <a:buChar char="•"/>
            </a:pPr>
            <a:r>
              <a:rPr lang="en-US" sz="2000" b="1" dirty="0">
                <a:solidFill>
                  <a:schemeClr val="dk1"/>
                </a:solidFill>
                <a:latin typeface="Calibri"/>
                <a:ea typeface="Calibri"/>
                <a:cs typeface="Calibri"/>
                <a:sym typeface="Calibri"/>
              </a:rPr>
              <a:t> </a:t>
            </a:r>
            <a:r>
              <a:rPr lang="en-US" sz="2000" dirty="0">
                <a:solidFill>
                  <a:schemeClr val="dk1"/>
                </a:solidFill>
                <a:latin typeface="Calibri"/>
                <a:ea typeface="Calibri"/>
                <a:cs typeface="Calibri"/>
                <a:sym typeface="Calibri"/>
              </a:rPr>
              <a:t>Different prototype models of network optimization problems are:</a:t>
            </a:r>
          </a:p>
          <a:p>
            <a:pPr marL="0" marR="0" lvl="0" indent="0" algn="l" rtl="0">
              <a:lnSpc>
                <a:spcPct val="90000"/>
              </a:lnSpc>
              <a:spcBef>
                <a:spcPts val="0"/>
              </a:spcBef>
              <a:spcAft>
                <a:spcPts val="0"/>
              </a:spcAft>
              <a:buClr>
                <a:schemeClr val="dk1"/>
              </a:buClr>
              <a:buSzPts val="2000"/>
              <a:buFont typeface="Arial"/>
              <a:buChar char="•"/>
            </a:pPr>
            <a:endParaRPr lang="en-US" sz="2000" b="1" dirty="0">
              <a:solidFill>
                <a:schemeClr val="dk1"/>
              </a:solidFill>
              <a:latin typeface="Calibri"/>
              <a:ea typeface="Calibri"/>
              <a:cs typeface="Calibri"/>
              <a:sym typeface="Calibri"/>
            </a:endParaRPr>
          </a:p>
          <a:p>
            <a:pPr marL="0" marR="0" lvl="0" indent="0" algn="l" rtl="0">
              <a:lnSpc>
                <a:spcPct val="90000"/>
              </a:lnSpc>
              <a:spcBef>
                <a:spcPts val="0"/>
              </a:spcBef>
              <a:spcAft>
                <a:spcPts val="0"/>
              </a:spcAft>
              <a:buClr>
                <a:schemeClr val="dk1"/>
              </a:buClr>
              <a:buSzPts val="2000"/>
              <a:buFont typeface="Arial"/>
              <a:buChar char="•"/>
            </a:pPr>
            <a:r>
              <a:rPr lang="en-US" sz="2000" b="1" dirty="0">
                <a:solidFill>
                  <a:schemeClr val="dk1"/>
                </a:solidFill>
                <a:latin typeface="Calibri"/>
                <a:ea typeface="Calibri"/>
                <a:cs typeface="Calibri"/>
                <a:sym typeface="Calibri"/>
              </a:rPr>
              <a:t> Assignment Problem - Done</a:t>
            </a:r>
          </a:p>
          <a:p>
            <a:pPr marL="0" marR="0" lvl="0" indent="0" algn="l" rtl="0">
              <a:lnSpc>
                <a:spcPct val="90000"/>
              </a:lnSpc>
              <a:spcBef>
                <a:spcPts val="0"/>
              </a:spcBef>
              <a:spcAft>
                <a:spcPts val="0"/>
              </a:spcAft>
              <a:buClr>
                <a:schemeClr val="dk1"/>
              </a:buClr>
              <a:buSzPts val="2000"/>
              <a:buFont typeface="Arial"/>
              <a:buChar char="•"/>
            </a:pPr>
            <a:r>
              <a:rPr lang="en-US" sz="2000" b="1" dirty="0">
                <a:solidFill>
                  <a:schemeClr val="dk1"/>
                </a:solidFill>
                <a:latin typeface="Calibri"/>
                <a:ea typeface="Calibri"/>
                <a:cs typeface="Calibri"/>
                <a:sym typeface="Calibri"/>
              </a:rPr>
              <a:t> Critical Path</a:t>
            </a:r>
          </a:p>
          <a:p>
            <a:pPr marL="0" marR="0" lvl="0" indent="0" algn="l" rtl="0">
              <a:lnSpc>
                <a:spcPct val="90000"/>
              </a:lnSpc>
              <a:spcBef>
                <a:spcPts val="0"/>
              </a:spcBef>
              <a:spcAft>
                <a:spcPts val="0"/>
              </a:spcAft>
              <a:buClr>
                <a:schemeClr val="dk1"/>
              </a:buClr>
              <a:buSzPts val="2000"/>
              <a:buFont typeface="Arial"/>
              <a:buChar char="•"/>
            </a:pPr>
            <a:r>
              <a:rPr lang="en-US" sz="2000" b="1" dirty="0">
                <a:solidFill>
                  <a:schemeClr val="dk1"/>
                </a:solidFill>
                <a:latin typeface="Calibri"/>
                <a:ea typeface="Calibri"/>
                <a:cs typeface="Calibri"/>
                <a:sym typeface="Calibri"/>
              </a:rPr>
              <a:t> Max Flow</a:t>
            </a:r>
          </a:p>
          <a:p>
            <a:pPr marL="0" marR="0" lvl="0" indent="0" algn="l" rtl="0">
              <a:lnSpc>
                <a:spcPct val="90000"/>
              </a:lnSpc>
              <a:spcBef>
                <a:spcPts val="0"/>
              </a:spcBef>
              <a:spcAft>
                <a:spcPts val="0"/>
              </a:spcAft>
              <a:buClr>
                <a:schemeClr val="dk1"/>
              </a:buClr>
              <a:buSzPts val="2000"/>
              <a:buFont typeface="Arial"/>
              <a:buChar char="•"/>
            </a:pPr>
            <a:r>
              <a:rPr lang="en-US" sz="2000" b="1" dirty="0">
                <a:solidFill>
                  <a:schemeClr val="dk1"/>
                </a:solidFill>
                <a:latin typeface="Calibri"/>
                <a:ea typeface="Calibri"/>
                <a:cs typeface="Calibri"/>
                <a:sym typeface="Calibri"/>
              </a:rPr>
              <a:t> Shortest Path</a:t>
            </a:r>
          </a:p>
          <a:p>
            <a:pPr marL="0" marR="0" lvl="0" indent="0" algn="l" rtl="0">
              <a:lnSpc>
                <a:spcPct val="90000"/>
              </a:lnSpc>
              <a:spcBef>
                <a:spcPts val="0"/>
              </a:spcBef>
              <a:spcAft>
                <a:spcPts val="0"/>
              </a:spcAft>
              <a:buClr>
                <a:schemeClr val="dk1"/>
              </a:buClr>
              <a:buSzPts val="2000"/>
              <a:buFont typeface="Arial"/>
              <a:buChar char="•"/>
            </a:pPr>
            <a:r>
              <a:rPr lang="en-US" sz="2000" b="1" dirty="0">
                <a:solidFill>
                  <a:schemeClr val="dk1"/>
                </a:solidFill>
                <a:latin typeface="Calibri"/>
                <a:ea typeface="Calibri"/>
                <a:cs typeface="Calibri"/>
                <a:sym typeface="Calibri"/>
              </a:rPr>
              <a:t> Transportation - Done</a:t>
            </a:r>
          </a:p>
          <a:p>
            <a:pPr marL="0" marR="0" lvl="0" indent="0" algn="l" rtl="0">
              <a:lnSpc>
                <a:spcPct val="90000"/>
              </a:lnSpc>
              <a:spcBef>
                <a:spcPts val="0"/>
              </a:spcBef>
              <a:spcAft>
                <a:spcPts val="0"/>
              </a:spcAft>
              <a:buClr>
                <a:schemeClr val="dk1"/>
              </a:buClr>
              <a:buSzPts val="2000"/>
              <a:buFont typeface="Arial"/>
              <a:buChar char="•"/>
            </a:pPr>
            <a:r>
              <a:rPr lang="en-US" sz="2000" b="1" dirty="0">
                <a:solidFill>
                  <a:schemeClr val="dk1"/>
                </a:solidFill>
                <a:latin typeface="Calibri"/>
                <a:ea typeface="Calibri"/>
                <a:cs typeface="Calibri"/>
                <a:sym typeface="Calibri"/>
              </a:rPr>
              <a:t> Minimum Cost Flow Problem</a:t>
            </a:r>
          </a:p>
          <a:p>
            <a:pPr marL="0" marR="0" lvl="0" indent="0" algn="l" rtl="0">
              <a:lnSpc>
                <a:spcPct val="90000"/>
              </a:lnSpc>
              <a:spcBef>
                <a:spcPts val="0"/>
              </a:spcBef>
              <a:spcAft>
                <a:spcPts val="0"/>
              </a:spcAft>
              <a:buClr>
                <a:schemeClr val="dk1"/>
              </a:buClr>
              <a:buSzPts val="2000"/>
              <a:buFont typeface="Arial"/>
              <a:buChar char="•"/>
            </a:pPr>
            <a:endParaRPr lang="en-US" sz="2000" b="1" dirty="0">
              <a:solidFill>
                <a:schemeClr val="dk1"/>
              </a:solidFill>
              <a:latin typeface="Calibri"/>
              <a:ea typeface="Calibri"/>
              <a:cs typeface="Calibri"/>
              <a:sym typeface="Calibri"/>
            </a:endParaRPr>
          </a:p>
          <a:p>
            <a:pPr marL="0" marR="0" lvl="0" indent="0" algn="l" rtl="0">
              <a:lnSpc>
                <a:spcPct val="90000"/>
              </a:lnSpc>
              <a:spcBef>
                <a:spcPts val="0"/>
              </a:spcBef>
              <a:spcAft>
                <a:spcPts val="0"/>
              </a:spcAft>
              <a:buClr>
                <a:schemeClr val="dk1"/>
              </a:buClr>
              <a:buSzPts val="2000"/>
              <a:buFont typeface="Arial"/>
              <a:buChar char="•"/>
            </a:pPr>
            <a:r>
              <a:rPr lang="en-US" sz="2000" dirty="0">
                <a:solidFill>
                  <a:schemeClr val="dk1"/>
                </a:solidFill>
                <a:latin typeface="Calibri"/>
                <a:ea typeface="Calibri"/>
                <a:cs typeface="Calibri"/>
                <a:sym typeface="Calibri"/>
              </a:rPr>
              <a:t> Today we will be doing Critical Path and Shortest Path</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5"/>
        <p:cNvGrpSpPr/>
        <p:nvPr/>
      </p:nvGrpSpPr>
      <p:grpSpPr>
        <a:xfrm>
          <a:off x="0" y="0"/>
          <a:ext cx="0" cy="0"/>
          <a:chOff x="0" y="0"/>
          <a:chExt cx="0" cy="0"/>
        </a:xfrm>
      </p:grpSpPr>
      <p:sp>
        <p:nvSpPr>
          <p:cNvPr id="96" name="Google Shape;96;p3"/>
          <p:cNvSpPr txBox="1"/>
          <p:nvPr/>
        </p:nvSpPr>
        <p:spPr>
          <a:xfrm>
            <a:off x="864833" y="2134159"/>
            <a:ext cx="8074981" cy="571348"/>
          </a:xfrm>
          <a:prstGeom prst="rect">
            <a:avLst/>
          </a:prstGeom>
          <a:noFill/>
          <a:ln>
            <a:noFill/>
          </a:ln>
        </p:spPr>
        <p:txBody>
          <a:bodyPr spcFirstLastPara="1" wrap="square" lIns="91425" tIns="45700" rIns="91425" bIns="45700" anchor="t" anchorCtr="0">
            <a:normAutofit/>
          </a:bodyPr>
          <a:lstStyle/>
          <a:p>
            <a:pPr marL="0" marR="0" lvl="0" indent="0" algn="l" rtl="0">
              <a:lnSpc>
                <a:spcPct val="90000"/>
              </a:lnSpc>
              <a:spcBef>
                <a:spcPts val="0"/>
              </a:spcBef>
              <a:spcAft>
                <a:spcPts val="0"/>
              </a:spcAft>
              <a:buClr>
                <a:schemeClr val="dk1"/>
              </a:buClr>
              <a:buSzPts val="2000"/>
              <a:buFont typeface="Arial"/>
              <a:buNone/>
            </a:pPr>
            <a:r>
              <a:rPr lang="en-US" sz="2000" b="1">
                <a:solidFill>
                  <a:schemeClr val="dk1"/>
                </a:solidFill>
                <a:latin typeface="Avenir"/>
                <a:ea typeface="Avenir"/>
                <a:cs typeface="Avenir"/>
                <a:sym typeface="Avenir"/>
              </a:rPr>
              <a:t>By the end of this session, you will be able to:</a:t>
            </a:r>
            <a:endParaRPr/>
          </a:p>
        </p:txBody>
      </p:sp>
      <p:sp>
        <p:nvSpPr>
          <p:cNvPr id="97" name="Google Shape;97;p3"/>
          <p:cNvSpPr txBox="1">
            <a:spLocks noGrp="1"/>
          </p:cNvSpPr>
          <p:nvPr>
            <p:ph type="title"/>
          </p:nvPr>
        </p:nvSpPr>
        <p:spPr>
          <a:xfrm>
            <a:off x="438705" y="217297"/>
            <a:ext cx="10515600" cy="68869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D9212B"/>
              </a:buClr>
              <a:buSzPts val="2800"/>
              <a:buFont typeface="Avenir"/>
              <a:buNone/>
            </a:pPr>
            <a:r>
              <a:rPr lang="en-US" sz="2800" b="1">
                <a:solidFill>
                  <a:srgbClr val="D9212B"/>
                </a:solidFill>
                <a:latin typeface="Avenir"/>
                <a:ea typeface="Avenir"/>
                <a:cs typeface="Avenir"/>
                <a:sym typeface="Avenir"/>
              </a:rPr>
              <a:t>Learning Objectives</a:t>
            </a:r>
            <a:endParaRPr sz="2800" b="1">
              <a:solidFill>
                <a:srgbClr val="D9212B"/>
              </a:solidFill>
            </a:endParaRPr>
          </a:p>
        </p:txBody>
      </p:sp>
      <p:sp>
        <p:nvSpPr>
          <p:cNvPr id="98" name="Google Shape;98;p3"/>
          <p:cNvSpPr txBox="1"/>
          <p:nvPr/>
        </p:nvSpPr>
        <p:spPr>
          <a:xfrm>
            <a:off x="958787" y="2705507"/>
            <a:ext cx="9426183" cy="646290"/>
          </a:xfrm>
          <a:prstGeom prst="rect">
            <a:avLst/>
          </a:prstGeom>
          <a:noFill/>
          <a:ln>
            <a:noFill/>
          </a:ln>
        </p:spPr>
        <p:txBody>
          <a:bodyPr spcFirstLastPara="1" wrap="square" lIns="91425" tIns="45700" rIns="91425" bIns="45700" anchor="t" anchorCtr="0">
            <a:spAutoFit/>
          </a:bodyPr>
          <a:lstStyle/>
          <a:p>
            <a:pPr marL="380990" marR="0" lvl="0" indent="-380990" algn="l" rtl="0">
              <a:spcBef>
                <a:spcPts val="0"/>
              </a:spcBef>
              <a:spcAft>
                <a:spcPts val="0"/>
              </a:spcAft>
              <a:buClr>
                <a:schemeClr val="dk1"/>
              </a:buClr>
              <a:buSzPts val="1800"/>
              <a:buFont typeface="Arial"/>
              <a:buChar char="•"/>
            </a:pPr>
            <a:r>
              <a:rPr lang="en-US" sz="1800" dirty="0">
                <a:solidFill>
                  <a:schemeClr val="dk1"/>
                </a:solidFill>
                <a:latin typeface="Avenir"/>
                <a:ea typeface="Avenir"/>
                <a:cs typeface="Avenir"/>
                <a:sym typeface="Avenir"/>
              </a:rPr>
              <a:t>Discuss Critical Path and Shortest Path network optimization problems</a:t>
            </a:r>
          </a:p>
          <a:p>
            <a:pPr marL="380990" marR="0" lvl="0" indent="-380990" algn="l" rtl="0">
              <a:spcBef>
                <a:spcPts val="0"/>
              </a:spcBef>
              <a:spcAft>
                <a:spcPts val="0"/>
              </a:spcAft>
              <a:buClr>
                <a:schemeClr val="dk1"/>
              </a:buClr>
              <a:buSzPts val="1800"/>
              <a:buFont typeface="Arial"/>
              <a:buChar char="•"/>
            </a:pPr>
            <a:r>
              <a:rPr lang="en-US" sz="1800" dirty="0">
                <a:solidFill>
                  <a:schemeClr val="dk1"/>
                </a:solidFill>
                <a:latin typeface="Avenir"/>
                <a:ea typeface="Avenir"/>
                <a:cs typeface="Avenir"/>
                <a:sym typeface="Avenir"/>
              </a:rPr>
              <a:t>Discuss the applications and differences between the two methods</a:t>
            </a:r>
            <a:endParaRPr sz="1800" dirty="0">
              <a:solidFill>
                <a:schemeClr val="dk1"/>
              </a:solidFill>
              <a:latin typeface="Avenir"/>
              <a:ea typeface="Avenir"/>
              <a:cs typeface="Avenir"/>
              <a:sym typeface="Aveni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3"/>
        <p:cNvGrpSpPr/>
        <p:nvPr/>
      </p:nvGrpSpPr>
      <p:grpSpPr>
        <a:xfrm>
          <a:off x="0" y="0"/>
          <a:ext cx="0" cy="0"/>
          <a:chOff x="0" y="0"/>
          <a:chExt cx="0" cy="0"/>
        </a:xfrm>
      </p:grpSpPr>
      <p:sp>
        <p:nvSpPr>
          <p:cNvPr id="104" name="Google Shape;104;p4"/>
          <p:cNvSpPr txBox="1">
            <a:spLocks noGrp="1"/>
          </p:cNvSpPr>
          <p:nvPr>
            <p:ph type="title"/>
          </p:nvPr>
        </p:nvSpPr>
        <p:spPr>
          <a:xfrm>
            <a:off x="438705" y="217297"/>
            <a:ext cx="10515600" cy="68869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D9212B"/>
              </a:buClr>
              <a:buSzPts val="2800"/>
              <a:buFont typeface="Avenir"/>
              <a:buNone/>
            </a:pPr>
            <a:r>
              <a:rPr lang="en-US" sz="2800" b="1" dirty="0">
                <a:solidFill>
                  <a:srgbClr val="D9212B"/>
                </a:solidFill>
                <a:latin typeface="Avenir"/>
                <a:sym typeface="Avenir"/>
              </a:rPr>
              <a:t>Shortest Path Vs Critical Path</a:t>
            </a:r>
            <a:endParaRPr sz="2800" b="1" dirty="0">
              <a:solidFill>
                <a:srgbClr val="D9212B"/>
              </a:solidFill>
            </a:endParaRPr>
          </a:p>
        </p:txBody>
      </p:sp>
      <p:sp>
        <p:nvSpPr>
          <p:cNvPr id="105" name="Google Shape;105;p4"/>
          <p:cNvSpPr txBox="1"/>
          <p:nvPr/>
        </p:nvSpPr>
        <p:spPr>
          <a:xfrm>
            <a:off x="909221" y="1319597"/>
            <a:ext cx="10427563" cy="4961460"/>
          </a:xfrm>
          <a:prstGeom prst="rect">
            <a:avLst/>
          </a:prstGeom>
          <a:noFill/>
          <a:ln>
            <a:noFill/>
          </a:ln>
        </p:spPr>
        <p:txBody>
          <a:bodyPr spcFirstLastPara="1" wrap="square" lIns="91425" tIns="45700" rIns="91425" bIns="45700" anchor="t" anchorCtr="0">
            <a:normAutofit/>
          </a:bodyPr>
          <a:lstStyle/>
          <a:p>
            <a:pPr marL="0" marR="0" lvl="0" indent="0" algn="l" rtl="0">
              <a:lnSpc>
                <a:spcPct val="90000"/>
              </a:lnSpc>
              <a:spcBef>
                <a:spcPts val="0"/>
              </a:spcBef>
              <a:spcAft>
                <a:spcPts val="0"/>
              </a:spcAft>
              <a:buClr>
                <a:schemeClr val="dk1"/>
              </a:buClr>
              <a:buSzPts val="2000"/>
              <a:buFont typeface="Arial"/>
              <a:buNone/>
            </a:pPr>
            <a:r>
              <a:rPr lang="en-US" sz="2000" b="1" dirty="0">
                <a:solidFill>
                  <a:schemeClr val="dk1"/>
                </a:solidFill>
                <a:latin typeface="Avenir"/>
                <a:ea typeface="Avenir"/>
                <a:cs typeface="Avenir"/>
                <a:sym typeface="Avenir"/>
              </a:rPr>
              <a:t>Shortest Path – </a:t>
            </a:r>
            <a:r>
              <a:rPr lang="en-US" sz="2000" dirty="0">
                <a:solidFill>
                  <a:schemeClr val="dk1"/>
                </a:solidFill>
                <a:latin typeface="Avenir"/>
                <a:ea typeface="Avenir"/>
                <a:cs typeface="Avenir"/>
                <a:sym typeface="Avenir"/>
              </a:rPr>
              <a:t>The shortest path aims to find the path between two nodes in a graph such that the total weight (or cost) is minimized. It is applicable to directed or undirected weighted graphs. Popular algorithms to solve Shortest path problem are: </a:t>
            </a:r>
            <a:r>
              <a:rPr lang="en-US" sz="2000" dirty="0" err="1">
                <a:solidFill>
                  <a:schemeClr val="dk1"/>
                </a:solidFill>
                <a:latin typeface="Avenir"/>
                <a:ea typeface="Avenir"/>
                <a:cs typeface="Avenir"/>
                <a:sym typeface="Avenir"/>
              </a:rPr>
              <a:t>Djkstra’s</a:t>
            </a:r>
            <a:r>
              <a:rPr lang="en-US" sz="2000" dirty="0">
                <a:solidFill>
                  <a:schemeClr val="dk1"/>
                </a:solidFill>
                <a:latin typeface="Avenir"/>
                <a:ea typeface="Avenir"/>
                <a:cs typeface="Avenir"/>
                <a:sym typeface="Avenir"/>
              </a:rPr>
              <a:t> Algorithm, Bellman-Ford, Floyd-</a:t>
            </a:r>
            <a:r>
              <a:rPr lang="en-US" sz="2000" dirty="0" err="1">
                <a:solidFill>
                  <a:schemeClr val="dk1"/>
                </a:solidFill>
                <a:latin typeface="Avenir"/>
                <a:ea typeface="Avenir"/>
                <a:cs typeface="Avenir"/>
                <a:sym typeface="Avenir"/>
              </a:rPr>
              <a:t>Warshall</a:t>
            </a:r>
            <a:r>
              <a:rPr lang="en-US" sz="2000" dirty="0">
                <a:solidFill>
                  <a:schemeClr val="dk1"/>
                </a:solidFill>
                <a:latin typeface="Avenir"/>
                <a:ea typeface="Avenir"/>
                <a:cs typeface="Avenir"/>
                <a:sym typeface="Avenir"/>
              </a:rPr>
              <a:t>. It finds its applications in GPS navigation, Network routing, Transportation and logistics, Robotics path planning.</a:t>
            </a:r>
          </a:p>
          <a:p>
            <a:pPr marL="0" marR="0" lvl="0" indent="0" algn="l" rtl="0">
              <a:lnSpc>
                <a:spcPct val="90000"/>
              </a:lnSpc>
              <a:spcBef>
                <a:spcPts val="0"/>
              </a:spcBef>
              <a:spcAft>
                <a:spcPts val="0"/>
              </a:spcAft>
              <a:buClr>
                <a:schemeClr val="dk1"/>
              </a:buClr>
              <a:buSzPts val="2000"/>
              <a:buFont typeface="Arial"/>
              <a:buNone/>
            </a:pPr>
            <a:endParaRPr lang="en-US" sz="2000" b="1" dirty="0">
              <a:solidFill>
                <a:schemeClr val="dk1"/>
              </a:solidFill>
              <a:latin typeface="Avenir"/>
              <a:ea typeface="Avenir"/>
              <a:cs typeface="Avenir"/>
              <a:sym typeface="Avenir"/>
            </a:endParaRPr>
          </a:p>
          <a:p>
            <a:pPr marL="0" marR="0" lvl="0" indent="0" algn="l" rtl="0">
              <a:lnSpc>
                <a:spcPct val="90000"/>
              </a:lnSpc>
              <a:spcBef>
                <a:spcPts val="0"/>
              </a:spcBef>
              <a:spcAft>
                <a:spcPts val="0"/>
              </a:spcAft>
              <a:buClr>
                <a:schemeClr val="dk1"/>
              </a:buClr>
              <a:buSzPts val="2000"/>
              <a:buFont typeface="Arial"/>
              <a:buNone/>
            </a:pPr>
            <a:endParaRPr lang="en-US" sz="2000" b="1" dirty="0">
              <a:solidFill>
                <a:schemeClr val="dk1"/>
              </a:solidFill>
              <a:latin typeface="Avenir"/>
              <a:ea typeface="Avenir"/>
              <a:cs typeface="Avenir"/>
              <a:sym typeface="Avenir"/>
            </a:endParaRPr>
          </a:p>
          <a:p>
            <a:pPr marL="0" marR="0" lvl="0" indent="0" algn="l" rtl="0">
              <a:lnSpc>
                <a:spcPct val="90000"/>
              </a:lnSpc>
              <a:spcBef>
                <a:spcPts val="0"/>
              </a:spcBef>
              <a:spcAft>
                <a:spcPts val="0"/>
              </a:spcAft>
              <a:buClr>
                <a:schemeClr val="dk1"/>
              </a:buClr>
              <a:buSzPts val="2000"/>
              <a:buFont typeface="Arial"/>
              <a:buNone/>
            </a:pPr>
            <a:endParaRPr lang="en-US" sz="2000" b="1" dirty="0">
              <a:solidFill>
                <a:schemeClr val="dk1"/>
              </a:solidFill>
              <a:latin typeface="Avenir"/>
              <a:ea typeface="Avenir"/>
              <a:cs typeface="Avenir"/>
              <a:sym typeface="Avenir"/>
            </a:endParaRPr>
          </a:p>
          <a:p>
            <a:pPr marL="0" marR="0" lvl="0" indent="0" algn="l" rtl="0">
              <a:lnSpc>
                <a:spcPct val="90000"/>
              </a:lnSpc>
              <a:spcBef>
                <a:spcPts val="0"/>
              </a:spcBef>
              <a:spcAft>
                <a:spcPts val="0"/>
              </a:spcAft>
              <a:buClr>
                <a:schemeClr val="dk1"/>
              </a:buClr>
              <a:buSzPts val="2000"/>
              <a:buFont typeface="Arial"/>
              <a:buNone/>
            </a:pPr>
            <a:endParaRPr lang="en-US" sz="2000" b="1" dirty="0">
              <a:solidFill>
                <a:schemeClr val="dk1"/>
              </a:solidFill>
              <a:latin typeface="Avenir"/>
              <a:ea typeface="Avenir"/>
              <a:cs typeface="Avenir"/>
              <a:sym typeface="Avenir"/>
            </a:endParaRPr>
          </a:p>
          <a:p>
            <a:pPr marL="0" marR="0" lvl="0" indent="0" algn="l" rtl="0">
              <a:lnSpc>
                <a:spcPct val="90000"/>
              </a:lnSpc>
              <a:spcBef>
                <a:spcPts val="0"/>
              </a:spcBef>
              <a:spcAft>
                <a:spcPts val="0"/>
              </a:spcAft>
              <a:buClr>
                <a:schemeClr val="dk1"/>
              </a:buClr>
              <a:buSzPts val="2000"/>
              <a:buFont typeface="Arial"/>
              <a:buNone/>
            </a:pPr>
            <a:r>
              <a:rPr lang="en-US" sz="2000" b="1" dirty="0">
                <a:solidFill>
                  <a:schemeClr val="dk1"/>
                </a:solidFill>
                <a:latin typeface="Avenir"/>
                <a:ea typeface="Avenir"/>
                <a:cs typeface="Avenir"/>
                <a:sym typeface="Avenir"/>
              </a:rPr>
              <a:t>Critical Path – </a:t>
            </a:r>
            <a:r>
              <a:rPr lang="en-US" sz="2000" dirty="0">
                <a:solidFill>
                  <a:schemeClr val="dk1"/>
                </a:solidFill>
                <a:latin typeface="Avenir"/>
                <a:ea typeface="Avenir"/>
                <a:cs typeface="Avenir"/>
                <a:sym typeface="Avenir"/>
              </a:rPr>
              <a:t>The critical path in a project network is the longest path from start to end, determining the minimum completion time for the project. It is utilized in project management and scheduling. Contains nodes or edges that represent activities with specific durations. Popular algorithms to solve Critical Path problem are: PERT and CPM methods. It finds its applications in Construction and software project planning, Manufacturing.</a:t>
            </a:r>
            <a:endParaRPr lang="en-US" sz="2000" b="1" dirty="0">
              <a:solidFill>
                <a:schemeClr val="dk1"/>
              </a:solidFill>
              <a:latin typeface="Avenir"/>
              <a:ea typeface="Avenir"/>
              <a:cs typeface="Avenir"/>
              <a:sym typeface="Aveni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3">
          <a:extLst>
            <a:ext uri="{FF2B5EF4-FFF2-40B4-BE49-F238E27FC236}">
              <a16:creationId xmlns:a16="http://schemas.microsoft.com/office/drawing/2014/main" id="{5DC2F785-28FC-42B2-65E4-D731B3A83250}"/>
            </a:ext>
          </a:extLst>
        </p:cNvPr>
        <p:cNvGrpSpPr/>
        <p:nvPr/>
      </p:nvGrpSpPr>
      <p:grpSpPr>
        <a:xfrm>
          <a:off x="0" y="0"/>
          <a:ext cx="0" cy="0"/>
          <a:chOff x="0" y="0"/>
          <a:chExt cx="0" cy="0"/>
        </a:xfrm>
      </p:grpSpPr>
      <p:sp>
        <p:nvSpPr>
          <p:cNvPr id="104" name="Google Shape;104;p4">
            <a:extLst>
              <a:ext uri="{FF2B5EF4-FFF2-40B4-BE49-F238E27FC236}">
                <a16:creationId xmlns:a16="http://schemas.microsoft.com/office/drawing/2014/main" id="{60AC0B5F-F5E4-6688-B0A9-569ADBEC2328}"/>
              </a:ext>
            </a:extLst>
          </p:cNvPr>
          <p:cNvSpPr txBox="1">
            <a:spLocks noGrp="1"/>
          </p:cNvSpPr>
          <p:nvPr>
            <p:ph type="title"/>
          </p:nvPr>
        </p:nvSpPr>
        <p:spPr>
          <a:xfrm>
            <a:off x="438705" y="217297"/>
            <a:ext cx="10515600" cy="68869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D9212B"/>
              </a:buClr>
              <a:buSzPts val="2800"/>
              <a:buFont typeface="Avenir"/>
              <a:buNone/>
            </a:pPr>
            <a:r>
              <a:rPr lang="en-US" sz="2800" b="1" dirty="0">
                <a:solidFill>
                  <a:srgbClr val="D9212B"/>
                </a:solidFill>
                <a:latin typeface="Avenir"/>
                <a:sym typeface="Avenir"/>
              </a:rPr>
              <a:t>Critical Path Method – CPM</a:t>
            </a:r>
            <a:endParaRPr sz="2800" b="1" dirty="0">
              <a:solidFill>
                <a:srgbClr val="D9212B"/>
              </a:solidFill>
            </a:endParaRPr>
          </a:p>
        </p:txBody>
      </p:sp>
      <p:sp>
        <p:nvSpPr>
          <p:cNvPr id="105" name="Google Shape;105;p4">
            <a:extLst>
              <a:ext uri="{FF2B5EF4-FFF2-40B4-BE49-F238E27FC236}">
                <a16:creationId xmlns:a16="http://schemas.microsoft.com/office/drawing/2014/main" id="{973DA246-C1BB-D522-3DF6-C71928A773C7}"/>
              </a:ext>
            </a:extLst>
          </p:cNvPr>
          <p:cNvSpPr txBox="1"/>
          <p:nvPr/>
        </p:nvSpPr>
        <p:spPr>
          <a:xfrm>
            <a:off x="909221" y="1319597"/>
            <a:ext cx="10427563" cy="4961460"/>
          </a:xfrm>
          <a:prstGeom prst="rect">
            <a:avLst/>
          </a:prstGeom>
          <a:noFill/>
          <a:ln>
            <a:noFill/>
          </a:ln>
        </p:spPr>
        <p:txBody>
          <a:bodyPr spcFirstLastPara="1" wrap="square" lIns="91425" tIns="45700" rIns="91425" bIns="45700" anchor="t" anchorCtr="0">
            <a:normAutofit/>
          </a:bodyPr>
          <a:lstStyle/>
          <a:p>
            <a:pPr marL="0" marR="0" lvl="0" indent="0" algn="l" rtl="0">
              <a:lnSpc>
                <a:spcPct val="90000"/>
              </a:lnSpc>
              <a:spcBef>
                <a:spcPts val="0"/>
              </a:spcBef>
              <a:spcAft>
                <a:spcPts val="0"/>
              </a:spcAft>
              <a:buClr>
                <a:schemeClr val="dk1"/>
              </a:buClr>
              <a:buSzPts val="2000"/>
              <a:buFont typeface="Arial"/>
              <a:buNone/>
            </a:pPr>
            <a:endParaRPr lang="en-US" sz="2000" b="1" dirty="0">
              <a:solidFill>
                <a:schemeClr val="dk1"/>
              </a:solidFill>
              <a:latin typeface="Avenir"/>
              <a:ea typeface="Avenir"/>
              <a:cs typeface="Avenir"/>
              <a:sym typeface="Avenir"/>
            </a:endParaRPr>
          </a:p>
          <a:p>
            <a:pPr marL="0" marR="0" lvl="0" indent="0" algn="l" rtl="0">
              <a:lnSpc>
                <a:spcPct val="90000"/>
              </a:lnSpc>
              <a:spcBef>
                <a:spcPts val="0"/>
              </a:spcBef>
              <a:spcAft>
                <a:spcPts val="0"/>
              </a:spcAft>
              <a:buClr>
                <a:schemeClr val="dk1"/>
              </a:buClr>
              <a:buSzPts val="2000"/>
              <a:buFont typeface="Arial"/>
              <a:buNone/>
            </a:pPr>
            <a:endParaRPr lang="en-US" sz="2000" b="1" dirty="0">
              <a:solidFill>
                <a:schemeClr val="dk1"/>
              </a:solidFill>
              <a:latin typeface="Avenir"/>
              <a:ea typeface="Avenir"/>
              <a:cs typeface="Avenir"/>
              <a:sym typeface="Avenir"/>
            </a:endParaRPr>
          </a:p>
          <a:p>
            <a:pPr marL="0" marR="0" lvl="0" indent="0" algn="l" rtl="0">
              <a:lnSpc>
                <a:spcPct val="90000"/>
              </a:lnSpc>
              <a:spcBef>
                <a:spcPts val="0"/>
              </a:spcBef>
              <a:spcAft>
                <a:spcPts val="0"/>
              </a:spcAft>
              <a:buClr>
                <a:schemeClr val="dk1"/>
              </a:buClr>
              <a:buSzPts val="2000"/>
              <a:buFont typeface="Arial"/>
              <a:buNone/>
            </a:pPr>
            <a:endParaRPr lang="en-US" sz="2000" b="1" dirty="0">
              <a:solidFill>
                <a:schemeClr val="dk1"/>
              </a:solidFill>
              <a:latin typeface="Avenir"/>
              <a:ea typeface="Avenir"/>
              <a:cs typeface="Avenir"/>
              <a:sym typeface="Avenir"/>
            </a:endParaRPr>
          </a:p>
          <a:p>
            <a:pPr marL="0" marR="0" lvl="0" indent="0" algn="l" rtl="0">
              <a:lnSpc>
                <a:spcPct val="90000"/>
              </a:lnSpc>
              <a:spcBef>
                <a:spcPts val="0"/>
              </a:spcBef>
              <a:spcAft>
                <a:spcPts val="0"/>
              </a:spcAft>
              <a:buClr>
                <a:schemeClr val="dk1"/>
              </a:buClr>
              <a:buSzPts val="2000"/>
              <a:buFont typeface="Arial"/>
              <a:buNone/>
            </a:pPr>
            <a:endParaRPr lang="en-US" sz="2000" b="1" dirty="0">
              <a:solidFill>
                <a:schemeClr val="dk1"/>
              </a:solidFill>
              <a:latin typeface="Avenir"/>
              <a:ea typeface="Avenir"/>
              <a:cs typeface="Avenir"/>
              <a:sym typeface="Avenir"/>
            </a:endParaRPr>
          </a:p>
          <a:p>
            <a:pPr marL="0" marR="0" lvl="0" indent="0" algn="l" rtl="0">
              <a:lnSpc>
                <a:spcPct val="90000"/>
              </a:lnSpc>
              <a:spcBef>
                <a:spcPts val="0"/>
              </a:spcBef>
              <a:spcAft>
                <a:spcPts val="0"/>
              </a:spcAft>
              <a:buClr>
                <a:schemeClr val="dk1"/>
              </a:buClr>
              <a:buSzPts val="2000"/>
              <a:buFont typeface="Arial"/>
              <a:buNone/>
            </a:pPr>
            <a:endParaRPr lang="en-US" sz="2000" b="1" dirty="0">
              <a:solidFill>
                <a:schemeClr val="dk1"/>
              </a:solidFill>
              <a:latin typeface="Avenir"/>
              <a:ea typeface="Avenir"/>
              <a:cs typeface="Avenir"/>
              <a:sym typeface="Avenir"/>
            </a:endParaRPr>
          </a:p>
          <a:p>
            <a:pPr marL="0" marR="0" lvl="0" indent="0" algn="l" rtl="0">
              <a:lnSpc>
                <a:spcPct val="90000"/>
              </a:lnSpc>
              <a:spcBef>
                <a:spcPts val="0"/>
              </a:spcBef>
              <a:spcAft>
                <a:spcPts val="0"/>
              </a:spcAft>
              <a:buClr>
                <a:schemeClr val="dk1"/>
              </a:buClr>
              <a:buSzPts val="2000"/>
              <a:buFont typeface="Arial"/>
              <a:buNone/>
            </a:pPr>
            <a:endParaRPr lang="en-US" sz="2000" b="1" dirty="0">
              <a:solidFill>
                <a:schemeClr val="dk1"/>
              </a:solidFill>
              <a:latin typeface="Avenir"/>
              <a:ea typeface="Avenir"/>
              <a:cs typeface="Avenir"/>
              <a:sym typeface="Avenir"/>
            </a:endParaRPr>
          </a:p>
          <a:p>
            <a:pPr marL="0" marR="0" lvl="0" indent="0" algn="l" rtl="0">
              <a:lnSpc>
                <a:spcPct val="90000"/>
              </a:lnSpc>
              <a:spcBef>
                <a:spcPts val="0"/>
              </a:spcBef>
              <a:spcAft>
                <a:spcPts val="0"/>
              </a:spcAft>
              <a:buClr>
                <a:schemeClr val="dk1"/>
              </a:buClr>
              <a:buSzPts val="2000"/>
              <a:buFont typeface="Arial"/>
              <a:buNone/>
            </a:pPr>
            <a:endParaRPr lang="en-US" sz="2000" b="1" dirty="0">
              <a:solidFill>
                <a:schemeClr val="dk1"/>
              </a:solidFill>
              <a:latin typeface="Avenir"/>
              <a:ea typeface="Avenir"/>
              <a:cs typeface="Avenir"/>
              <a:sym typeface="Avenir"/>
            </a:endParaRPr>
          </a:p>
          <a:p>
            <a:pPr marL="0" marR="0" lvl="0" indent="0" algn="l" rtl="0">
              <a:lnSpc>
                <a:spcPct val="90000"/>
              </a:lnSpc>
              <a:spcBef>
                <a:spcPts val="0"/>
              </a:spcBef>
              <a:spcAft>
                <a:spcPts val="0"/>
              </a:spcAft>
              <a:buClr>
                <a:schemeClr val="dk1"/>
              </a:buClr>
              <a:buSzPts val="2000"/>
              <a:buFont typeface="Arial"/>
              <a:buNone/>
            </a:pPr>
            <a:endParaRPr lang="en-US" sz="2000" b="1" dirty="0">
              <a:solidFill>
                <a:schemeClr val="dk1"/>
              </a:solidFill>
              <a:latin typeface="Avenir"/>
              <a:ea typeface="Avenir"/>
              <a:cs typeface="Avenir"/>
              <a:sym typeface="Avenir"/>
            </a:endParaRPr>
          </a:p>
          <a:p>
            <a:pPr marL="0" marR="0" lvl="0" indent="0" algn="l" rtl="0">
              <a:lnSpc>
                <a:spcPct val="90000"/>
              </a:lnSpc>
              <a:spcBef>
                <a:spcPts val="0"/>
              </a:spcBef>
              <a:spcAft>
                <a:spcPts val="0"/>
              </a:spcAft>
              <a:buClr>
                <a:schemeClr val="dk1"/>
              </a:buClr>
              <a:buSzPts val="2000"/>
              <a:buFont typeface="Arial"/>
              <a:buNone/>
            </a:pPr>
            <a:endParaRPr lang="en-US" sz="2000" b="1" dirty="0">
              <a:solidFill>
                <a:schemeClr val="dk1"/>
              </a:solidFill>
              <a:latin typeface="Avenir"/>
              <a:ea typeface="Avenir"/>
              <a:cs typeface="Avenir"/>
              <a:sym typeface="Avenir"/>
            </a:endParaRPr>
          </a:p>
          <a:p>
            <a:pPr marL="0" marR="0" lvl="0" indent="0" algn="l" rtl="0">
              <a:lnSpc>
                <a:spcPct val="90000"/>
              </a:lnSpc>
              <a:spcBef>
                <a:spcPts val="0"/>
              </a:spcBef>
              <a:spcAft>
                <a:spcPts val="0"/>
              </a:spcAft>
              <a:buClr>
                <a:schemeClr val="dk1"/>
              </a:buClr>
              <a:buSzPts val="2000"/>
              <a:buFont typeface="Arial"/>
              <a:buNone/>
            </a:pPr>
            <a:endParaRPr lang="en-US" sz="2000" b="1" dirty="0">
              <a:solidFill>
                <a:schemeClr val="dk1"/>
              </a:solidFill>
              <a:latin typeface="Avenir"/>
              <a:ea typeface="Avenir"/>
              <a:cs typeface="Avenir"/>
              <a:sym typeface="Avenir"/>
            </a:endParaRPr>
          </a:p>
          <a:p>
            <a:pPr marL="0" marR="0" lvl="0" indent="0" algn="l" rtl="0">
              <a:lnSpc>
                <a:spcPct val="90000"/>
              </a:lnSpc>
              <a:spcBef>
                <a:spcPts val="0"/>
              </a:spcBef>
              <a:spcAft>
                <a:spcPts val="0"/>
              </a:spcAft>
              <a:buClr>
                <a:schemeClr val="dk1"/>
              </a:buClr>
              <a:buSzPts val="2000"/>
              <a:buFont typeface="Arial"/>
              <a:buNone/>
            </a:pPr>
            <a:endParaRPr lang="en-US" sz="2000" b="1" dirty="0">
              <a:solidFill>
                <a:schemeClr val="dk1"/>
              </a:solidFill>
              <a:latin typeface="Avenir"/>
              <a:ea typeface="Avenir"/>
              <a:cs typeface="Avenir"/>
              <a:sym typeface="Avenir"/>
            </a:endParaRPr>
          </a:p>
          <a:p>
            <a:pPr marL="0" marR="0" lvl="0" indent="0" algn="ctr" rtl="0">
              <a:lnSpc>
                <a:spcPct val="90000"/>
              </a:lnSpc>
              <a:spcBef>
                <a:spcPts val="0"/>
              </a:spcBef>
              <a:spcAft>
                <a:spcPts val="0"/>
              </a:spcAft>
              <a:buClr>
                <a:schemeClr val="dk1"/>
              </a:buClr>
              <a:buSzPts val="2000"/>
              <a:buFont typeface="Arial"/>
              <a:buNone/>
            </a:pPr>
            <a:r>
              <a:rPr lang="en-US" sz="2000" b="1" dirty="0">
                <a:solidFill>
                  <a:schemeClr val="dk1"/>
                </a:solidFill>
                <a:latin typeface="Avenir"/>
                <a:ea typeface="Avenir"/>
                <a:cs typeface="Avenir"/>
                <a:sym typeface="Avenir"/>
              </a:rPr>
              <a:t>A -&gt; B -&gt; D -&gt; F = 3 + 5 + 6 + 4 = 18</a:t>
            </a:r>
          </a:p>
          <a:p>
            <a:pPr marL="0" marR="0" lvl="0" indent="0" algn="ctr" rtl="0">
              <a:lnSpc>
                <a:spcPct val="90000"/>
              </a:lnSpc>
              <a:spcBef>
                <a:spcPts val="0"/>
              </a:spcBef>
              <a:spcAft>
                <a:spcPts val="0"/>
              </a:spcAft>
              <a:buClr>
                <a:schemeClr val="dk1"/>
              </a:buClr>
              <a:buSzPts val="2000"/>
              <a:buFont typeface="Arial"/>
              <a:buNone/>
            </a:pPr>
            <a:r>
              <a:rPr lang="en-US" sz="2000" b="1" dirty="0">
                <a:solidFill>
                  <a:schemeClr val="dk1"/>
                </a:solidFill>
                <a:latin typeface="Avenir"/>
                <a:ea typeface="Avenir"/>
                <a:cs typeface="Avenir"/>
                <a:sym typeface="Avenir"/>
              </a:rPr>
              <a:t>A -&gt; B -&gt; E -&gt; F = 3 + 5 + 7 + 4 = 19</a:t>
            </a:r>
          </a:p>
          <a:p>
            <a:pPr marL="0" marR="0" lvl="0" indent="0" algn="ctr" rtl="0">
              <a:lnSpc>
                <a:spcPct val="90000"/>
              </a:lnSpc>
              <a:spcBef>
                <a:spcPts val="0"/>
              </a:spcBef>
              <a:spcAft>
                <a:spcPts val="0"/>
              </a:spcAft>
              <a:buClr>
                <a:schemeClr val="dk1"/>
              </a:buClr>
              <a:buSzPts val="2000"/>
              <a:buFont typeface="Arial"/>
              <a:buNone/>
            </a:pPr>
            <a:r>
              <a:rPr lang="en-US" sz="2000" b="1" dirty="0">
                <a:solidFill>
                  <a:schemeClr val="dk1"/>
                </a:solidFill>
                <a:latin typeface="Avenir"/>
                <a:ea typeface="Avenir"/>
                <a:cs typeface="Avenir"/>
                <a:sym typeface="Avenir"/>
              </a:rPr>
              <a:t>A -&gt; C -&gt; E -&gt; F = 3 + 4 + 7 + 4 = 18</a:t>
            </a:r>
          </a:p>
          <a:p>
            <a:pPr marL="0" marR="0" lvl="0" indent="0" algn="ctr" rtl="0">
              <a:lnSpc>
                <a:spcPct val="90000"/>
              </a:lnSpc>
              <a:spcBef>
                <a:spcPts val="0"/>
              </a:spcBef>
              <a:spcAft>
                <a:spcPts val="0"/>
              </a:spcAft>
              <a:buClr>
                <a:schemeClr val="dk1"/>
              </a:buClr>
              <a:buSzPts val="2000"/>
              <a:buFont typeface="Arial"/>
              <a:buNone/>
            </a:pPr>
            <a:endParaRPr lang="en-US" sz="2000" b="1" dirty="0">
              <a:solidFill>
                <a:schemeClr val="dk1"/>
              </a:solidFill>
              <a:latin typeface="Avenir"/>
              <a:ea typeface="Avenir"/>
              <a:cs typeface="Avenir"/>
              <a:sym typeface="Avenir"/>
            </a:endParaRPr>
          </a:p>
          <a:p>
            <a:pPr marL="0" marR="0" lvl="0" indent="0" rtl="0">
              <a:lnSpc>
                <a:spcPct val="90000"/>
              </a:lnSpc>
              <a:spcBef>
                <a:spcPts val="0"/>
              </a:spcBef>
              <a:spcAft>
                <a:spcPts val="0"/>
              </a:spcAft>
              <a:buClr>
                <a:schemeClr val="dk1"/>
              </a:buClr>
              <a:buSzPts val="2000"/>
              <a:buFont typeface="Arial"/>
              <a:buNone/>
            </a:pPr>
            <a:r>
              <a:rPr lang="en-US" sz="2000" dirty="0">
                <a:solidFill>
                  <a:schemeClr val="dk1"/>
                </a:solidFill>
                <a:latin typeface="Avenir"/>
                <a:ea typeface="Avenir"/>
                <a:cs typeface="Avenir"/>
                <a:sym typeface="Avenir"/>
              </a:rPr>
              <a:t>The critical path (longest path, having highest duration) is </a:t>
            </a:r>
            <a:r>
              <a:rPr lang="en-US" sz="2000" b="1" dirty="0">
                <a:solidFill>
                  <a:schemeClr val="dk1"/>
                </a:solidFill>
                <a:latin typeface="Avenir"/>
                <a:ea typeface="Avenir"/>
                <a:cs typeface="Avenir"/>
                <a:sym typeface="Avenir"/>
              </a:rPr>
              <a:t>A -&gt; B -&gt; E -&gt; F</a:t>
            </a:r>
            <a:endParaRPr lang="en-US" sz="2000" dirty="0">
              <a:solidFill>
                <a:schemeClr val="dk1"/>
              </a:solidFill>
              <a:latin typeface="Avenir"/>
              <a:ea typeface="Avenir"/>
              <a:cs typeface="Avenir"/>
              <a:sym typeface="Avenir"/>
            </a:endParaRPr>
          </a:p>
          <a:p>
            <a:pPr marL="0" marR="0" lvl="0" indent="0" algn="ctr" rtl="0">
              <a:lnSpc>
                <a:spcPct val="90000"/>
              </a:lnSpc>
              <a:spcBef>
                <a:spcPts val="0"/>
              </a:spcBef>
              <a:spcAft>
                <a:spcPts val="0"/>
              </a:spcAft>
              <a:buClr>
                <a:schemeClr val="dk1"/>
              </a:buClr>
              <a:buSzPts val="2000"/>
              <a:buFont typeface="Arial"/>
              <a:buNone/>
            </a:pPr>
            <a:endParaRPr lang="en-US" sz="2000" b="1" dirty="0">
              <a:solidFill>
                <a:schemeClr val="dk1"/>
              </a:solidFill>
              <a:latin typeface="Avenir"/>
              <a:ea typeface="Avenir"/>
              <a:cs typeface="Avenir"/>
              <a:sym typeface="Avenir"/>
            </a:endParaRPr>
          </a:p>
        </p:txBody>
      </p:sp>
      <p:graphicFrame>
        <p:nvGraphicFramePr>
          <p:cNvPr id="2" name="Table 1">
            <a:extLst>
              <a:ext uri="{FF2B5EF4-FFF2-40B4-BE49-F238E27FC236}">
                <a16:creationId xmlns:a16="http://schemas.microsoft.com/office/drawing/2014/main" id="{5730B8A2-196F-0D00-E193-8B045015B3CC}"/>
              </a:ext>
            </a:extLst>
          </p:cNvPr>
          <p:cNvGraphicFramePr>
            <a:graphicFrameLocks noGrp="1"/>
          </p:cNvGraphicFramePr>
          <p:nvPr>
            <p:extLst>
              <p:ext uri="{D42A27DB-BD31-4B8C-83A1-F6EECF244321}">
                <p14:modId xmlns:p14="http://schemas.microsoft.com/office/powerpoint/2010/main" val="1551336726"/>
              </p:ext>
            </p:extLst>
          </p:nvPr>
        </p:nvGraphicFramePr>
        <p:xfrm>
          <a:off x="855216" y="1192342"/>
          <a:ext cx="4681317" cy="2315796"/>
        </p:xfrm>
        <a:graphic>
          <a:graphicData uri="http://schemas.openxmlformats.org/drawingml/2006/table">
            <a:tbl>
              <a:tblPr firstRow="1" bandRow="1">
                <a:tableStyleId>{5C22544A-7EE6-4342-B048-85BDC9FD1C3A}</a:tableStyleId>
              </a:tblPr>
              <a:tblGrid>
                <a:gridCol w="1560439">
                  <a:extLst>
                    <a:ext uri="{9D8B030D-6E8A-4147-A177-3AD203B41FA5}">
                      <a16:colId xmlns:a16="http://schemas.microsoft.com/office/drawing/2014/main" val="1109142448"/>
                    </a:ext>
                  </a:extLst>
                </a:gridCol>
                <a:gridCol w="1560439">
                  <a:extLst>
                    <a:ext uri="{9D8B030D-6E8A-4147-A177-3AD203B41FA5}">
                      <a16:colId xmlns:a16="http://schemas.microsoft.com/office/drawing/2014/main" val="3438048844"/>
                    </a:ext>
                  </a:extLst>
                </a:gridCol>
                <a:gridCol w="1560439">
                  <a:extLst>
                    <a:ext uri="{9D8B030D-6E8A-4147-A177-3AD203B41FA5}">
                      <a16:colId xmlns:a16="http://schemas.microsoft.com/office/drawing/2014/main" val="8011265"/>
                    </a:ext>
                  </a:extLst>
                </a:gridCol>
              </a:tblGrid>
              <a:tr h="330828">
                <a:tc>
                  <a:txBody>
                    <a:bodyPr/>
                    <a:lstStyle/>
                    <a:p>
                      <a:pPr algn="ctr"/>
                      <a:r>
                        <a:rPr lang="en-IN" dirty="0"/>
                        <a:t>Task</a:t>
                      </a:r>
                    </a:p>
                  </a:txBody>
                  <a:tcPr/>
                </a:tc>
                <a:tc>
                  <a:txBody>
                    <a:bodyPr/>
                    <a:lstStyle/>
                    <a:p>
                      <a:pPr algn="ctr"/>
                      <a:r>
                        <a:rPr lang="en-IN" dirty="0"/>
                        <a:t>Predecessor</a:t>
                      </a:r>
                    </a:p>
                  </a:txBody>
                  <a:tcPr/>
                </a:tc>
                <a:tc>
                  <a:txBody>
                    <a:bodyPr/>
                    <a:lstStyle/>
                    <a:p>
                      <a:pPr algn="ctr"/>
                      <a:r>
                        <a:rPr lang="en-IN" dirty="0"/>
                        <a:t>Duration</a:t>
                      </a:r>
                    </a:p>
                  </a:txBody>
                  <a:tcPr/>
                </a:tc>
                <a:extLst>
                  <a:ext uri="{0D108BD9-81ED-4DB2-BD59-A6C34878D82A}">
                    <a16:rowId xmlns:a16="http://schemas.microsoft.com/office/drawing/2014/main" val="1750340010"/>
                  </a:ext>
                </a:extLst>
              </a:tr>
              <a:tr h="330828">
                <a:tc>
                  <a:txBody>
                    <a:bodyPr/>
                    <a:lstStyle/>
                    <a:p>
                      <a:pPr algn="ctr"/>
                      <a:r>
                        <a:rPr lang="en-IN" dirty="0"/>
                        <a:t>A</a:t>
                      </a:r>
                    </a:p>
                  </a:txBody>
                  <a:tcPr/>
                </a:tc>
                <a:tc>
                  <a:txBody>
                    <a:bodyPr/>
                    <a:lstStyle/>
                    <a:p>
                      <a:pPr algn="ctr"/>
                      <a:r>
                        <a:rPr lang="en-IN" dirty="0"/>
                        <a:t>-</a:t>
                      </a:r>
                    </a:p>
                  </a:txBody>
                  <a:tcPr/>
                </a:tc>
                <a:tc>
                  <a:txBody>
                    <a:bodyPr/>
                    <a:lstStyle/>
                    <a:p>
                      <a:pPr algn="ctr"/>
                      <a:r>
                        <a:rPr lang="en-IN" dirty="0"/>
                        <a:t>3</a:t>
                      </a:r>
                    </a:p>
                  </a:txBody>
                  <a:tcPr/>
                </a:tc>
                <a:extLst>
                  <a:ext uri="{0D108BD9-81ED-4DB2-BD59-A6C34878D82A}">
                    <a16:rowId xmlns:a16="http://schemas.microsoft.com/office/drawing/2014/main" val="114761765"/>
                  </a:ext>
                </a:extLst>
              </a:tr>
              <a:tr h="330828">
                <a:tc>
                  <a:txBody>
                    <a:bodyPr/>
                    <a:lstStyle/>
                    <a:p>
                      <a:pPr algn="ctr"/>
                      <a:r>
                        <a:rPr lang="en-IN" dirty="0"/>
                        <a:t>B</a:t>
                      </a:r>
                    </a:p>
                  </a:txBody>
                  <a:tcPr/>
                </a:tc>
                <a:tc>
                  <a:txBody>
                    <a:bodyPr/>
                    <a:lstStyle/>
                    <a:p>
                      <a:pPr algn="ctr"/>
                      <a:r>
                        <a:rPr lang="en-IN" dirty="0"/>
                        <a:t>A</a:t>
                      </a:r>
                    </a:p>
                  </a:txBody>
                  <a:tcPr/>
                </a:tc>
                <a:tc>
                  <a:txBody>
                    <a:bodyPr/>
                    <a:lstStyle/>
                    <a:p>
                      <a:pPr algn="ctr"/>
                      <a:r>
                        <a:rPr lang="en-IN" dirty="0"/>
                        <a:t>5</a:t>
                      </a:r>
                    </a:p>
                  </a:txBody>
                  <a:tcPr/>
                </a:tc>
                <a:extLst>
                  <a:ext uri="{0D108BD9-81ED-4DB2-BD59-A6C34878D82A}">
                    <a16:rowId xmlns:a16="http://schemas.microsoft.com/office/drawing/2014/main" val="2305625191"/>
                  </a:ext>
                </a:extLst>
              </a:tr>
              <a:tr h="330828">
                <a:tc>
                  <a:txBody>
                    <a:bodyPr/>
                    <a:lstStyle/>
                    <a:p>
                      <a:pPr algn="ctr"/>
                      <a:r>
                        <a:rPr lang="en-IN" dirty="0"/>
                        <a:t>C</a:t>
                      </a:r>
                    </a:p>
                  </a:txBody>
                  <a:tcPr/>
                </a:tc>
                <a:tc>
                  <a:txBody>
                    <a:bodyPr/>
                    <a:lstStyle/>
                    <a:p>
                      <a:pPr algn="ctr"/>
                      <a:r>
                        <a:rPr lang="en-IN" dirty="0"/>
                        <a:t>A</a:t>
                      </a:r>
                    </a:p>
                  </a:txBody>
                  <a:tcPr/>
                </a:tc>
                <a:tc>
                  <a:txBody>
                    <a:bodyPr/>
                    <a:lstStyle/>
                    <a:p>
                      <a:pPr algn="ctr"/>
                      <a:r>
                        <a:rPr lang="en-IN" dirty="0"/>
                        <a:t>4</a:t>
                      </a:r>
                    </a:p>
                  </a:txBody>
                  <a:tcPr/>
                </a:tc>
                <a:extLst>
                  <a:ext uri="{0D108BD9-81ED-4DB2-BD59-A6C34878D82A}">
                    <a16:rowId xmlns:a16="http://schemas.microsoft.com/office/drawing/2014/main" val="1989193935"/>
                  </a:ext>
                </a:extLst>
              </a:tr>
              <a:tr h="330828">
                <a:tc>
                  <a:txBody>
                    <a:bodyPr/>
                    <a:lstStyle/>
                    <a:p>
                      <a:pPr algn="ctr"/>
                      <a:r>
                        <a:rPr lang="en-IN" dirty="0"/>
                        <a:t>D</a:t>
                      </a:r>
                    </a:p>
                  </a:txBody>
                  <a:tcPr/>
                </a:tc>
                <a:tc>
                  <a:txBody>
                    <a:bodyPr/>
                    <a:lstStyle/>
                    <a:p>
                      <a:pPr algn="ctr"/>
                      <a:r>
                        <a:rPr lang="en-IN" dirty="0"/>
                        <a:t>B</a:t>
                      </a:r>
                    </a:p>
                  </a:txBody>
                  <a:tcPr/>
                </a:tc>
                <a:tc>
                  <a:txBody>
                    <a:bodyPr/>
                    <a:lstStyle/>
                    <a:p>
                      <a:pPr algn="ctr"/>
                      <a:r>
                        <a:rPr lang="en-IN" dirty="0"/>
                        <a:t>6</a:t>
                      </a:r>
                    </a:p>
                  </a:txBody>
                  <a:tcPr/>
                </a:tc>
                <a:extLst>
                  <a:ext uri="{0D108BD9-81ED-4DB2-BD59-A6C34878D82A}">
                    <a16:rowId xmlns:a16="http://schemas.microsoft.com/office/drawing/2014/main" val="2102779228"/>
                  </a:ext>
                </a:extLst>
              </a:tr>
              <a:tr h="330828">
                <a:tc>
                  <a:txBody>
                    <a:bodyPr/>
                    <a:lstStyle/>
                    <a:p>
                      <a:pPr algn="ctr"/>
                      <a:r>
                        <a:rPr lang="en-IN" dirty="0"/>
                        <a:t>E</a:t>
                      </a:r>
                    </a:p>
                  </a:txBody>
                  <a:tcPr/>
                </a:tc>
                <a:tc>
                  <a:txBody>
                    <a:bodyPr/>
                    <a:lstStyle/>
                    <a:p>
                      <a:pPr algn="ctr"/>
                      <a:r>
                        <a:rPr lang="en-IN" dirty="0"/>
                        <a:t>B, C</a:t>
                      </a:r>
                    </a:p>
                  </a:txBody>
                  <a:tcPr/>
                </a:tc>
                <a:tc>
                  <a:txBody>
                    <a:bodyPr/>
                    <a:lstStyle/>
                    <a:p>
                      <a:pPr algn="ctr"/>
                      <a:r>
                        <a:rPr lang="en-IN" dirty="0"/>
                        <a:t>7</a:t>
                      </a:r>
                    </a:p>
                  </a:txBody>
                  <a:tcPr/>
                </a:tc>
                <a:extLst>
                  <a:ext uri="{0D108BD9-81ED-4DB2-BD59-A6C34878D82A}">
                    <a16:rowId xmlns:a16="http://schemas.microsoft.com/office/drawing/2014/main" val="901444505"/>
                  </a:ext>
                </a:extLst>
              </a:tr>
              <a:tr h="330828">
                <a:tc>
                  <a:txBody>
                    <a:bodyPr/>
                    <a:lstStyle/>
                    <a:p>
                      <a:pPr algn="ctr"/>
                      <a:r>
                        <a:rPr lang="en-IN" dirty="0"/>
                        <a:t>F</a:t>
                      </a:r>
                    </a:p>
                  </a:txBody>
                  <a:tcPr/>
                </a:tc>
                <a:tc>
                  <a:txBody>
                    <a:bodyPr/>
                    <a:lstStyle/>
                    <a:p>
                      <a:pPr algn="ctr"/>
                      <a:r>
                        <a:rPr lang="en-IN" dirty="0"/>
                        <a:t>D, B</a:t>
                      </a:r>
                    </a:p>
                  </a:txBody>
                  <a:tcPr/>
                </a:tc>
                <a:tc>
                  <a:txBody>
                    <a:bodyPr/>
                    <a:lstStyle/>
                    <a:p>
                      <a:pPr algn="ctr"/>
                      <a:r>
                        <a:rPr lang="en-IN" dirty="0"/>
                        <a:t>4</a:t>
                      </a:r>
                    </a:p>
                  </a:txBody>
                  <a:tcPr/>
                </a:tc>
                <a:extLst>
                  <a:ext uri="{0D108BD9-81ED-4DB2-BD59-A6C34878D82A}">
                    <a16:rowId xmlns:a16="http://schemas.microsoft.com/office/drawing/2014/main" val="2169662225"/>
                  </a:ext>
                </a:extLst>
              </a:tr>
            </a:tbl>
          </a:graphicData>
        </a:graphic>
      </p:graphicFrame>
      <p:pic>
        <p:nvPicPr>
          <p:cNvPr id="5" name="Picture 4">
            <a:extLst>
              <a:ext uri="{FF2B5EF4-FFF2-40B4-BE49-F238E27FC236}">
                <a16:creationId xmlns:a16="http://schemas.microsoft.com/office/drawing/2014/main" id="{F1673737-384D-257D-925E-7A10CF773BD5}"/>
              </a:ext>
            </a:extLst>
          </p:cNvPr>
          <p:cNvPicPr>
            <a:picLocks noChangeAspect="1"/>
          </p:cNvPicPr>
          <p:nvPr/>
        </p:nvPicPr>
        <p:blipFill>
          <a:blip r:embed="rId3"/>
          <a:stretch>
            <a:fillRect/>
          </a:stretch>
        </p:blipFill>
        <p:spPr>
          <a:xfrm>
            <a:off x="6391848" y="1155583"/>
            <a:ext cx="5620039" cy="2273417"/>
          </a:xfrm>
          <a:prstGeom prst="rect">
            <a:avLst/>
          </a:prstGeom>
        </p:spPr>
      </p:pic>
    </p:spTree>
    <p:extLst>
      <p:ext uri="{BB962C8B-B14F-4D97-AF65-F5344CB8AC3E}">
        <p14:creationId xmlns:p14="http://schemas.microsoft.com/office/powerpoint/2010/main" val="36912190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3">
          <a:extLst>
            <a:ext uri="{FF2B5EF4-FFF2-40B4-BE49-F238E27FC236}">
              <a16:creationId xmlns:a16="http://schemas.microsoft.com/office/drawing/2014/main" id="{D983936C-A9DE-6EB0-F95B-7A7571A7DB5E}"/>
            </a:ext>
          </a:extLst>
        </p:cNvPr>
        <p:cNvGrpSpPr/>
        <p:nvPr/>
      </p:nvGrpSpPr>
      <p:grpSpPr>
        <a:xfrm>
          <a:off x="0" y="0"/>
          <a:ext cx="0" cy="0"/>
          <a:chOff x="0" y="0"/>
          <a:chExt cx="0" cy="0"/>
        </a:xfrm>
      </p:grpSpPr>
      <p:sp>
        <p:nvSpPr>
          <p:cNvPr id="104" name="Google Shape;104;p4">
            <a:extLst>
              <a:ext uri="{FF2B5EF4-FFF2-40B4-BE49-F238E27FC236}">
                <a16:creationId xmlns:a16="http://schemas.microsoft.com/office/drawing/2014/main" id="{2316C903-014A-1030-3DCD-451B09288245}"/>
              </a:ext>
            </a:extLst>
          </p:cNvPr>
          <p:cNvSpPr txBox="1">
            <a:spLocks noGrp="1"/>
          </p:cNvSpPr>
          <p:nvPr>
            <p:ph type="title"/>
          </p:nvPr>
        </p:nvSpPr>
        <p:spPr>
          <a:xfrm>
            <a:off x="438705" y="217297"/>
            <a:ext cx="10515600" cy="68869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D9212B"/>
              </a:buClr>
              <a:buSzPts val="2800"/>
              <a:buFont typeface="Avenir"/>
              <a:buNone/>
            </a:pPr>
            <a:r>
              <a:rPr lang="en-US" sz="2800" b="1" dirty="0">
                <a:solidFill>
                  <a:srgbClr val="D9212B"/>
                </a:solidFill>
                <a:latin typeface="Avenir"/>
                <a:sym typeface="Avenir"/>
              </a:rPr>
              <a:t>Shortest Path – Dijkstra Algorithm</a:t>
            </a:r>
            <a:endParaRPr sz="2800" b="1" dirty="0">
              <a:solidFill>
                <a:srgbClr val="D9212B"/>
              </a:solidFill>
            </a:endParaRPr>
          </a:p>
        </p:txBody>
      </p:sp>
      <p:sp>
        <p:nvSpPr>
          <p:cNvPr id="105" name="Google Shape;105;p4">
            <a:extLst>
              <a:ext uri="{FF2B5EF4-FFF2-40B4-BE49-F238E27FC236}">
                <a16:creationId xmlns:a16="http://schemas.microsoft.com/office/drawing/2014/main" id="{0862A423-E0F9-DE34-B1C9-21593FF986EF}"/>
              </a:ext>
            </a:extLst>
          </p:cNvPr>
          <p:cNvSpPr txBox="1"/>
          <p:nvPr/>
        </p:nvSpPr>
        <p:spPr>
          <a:xfrm>
            <a:off x="909221" y="1319597"/>
            <a:ext cx="10427563" cy="4961460"/>
          </a:xfrm>
          <a:prstGeom prst="rect">
            <a:avLst/>
          </a:prstGeom>
          <a:noFill/>
          <a:ln>
            <a:noFill/>
          </a:ln>
        </p:spPr>
        <p:txBody>
          <a:bodyPr spcFirstLastPara="1" wrap="square" lIns="91425" tIns="45700" rIns="91425" bIns="45700" anchor="t" anchorCtr="0">
            <a:normAutofit/>
          </a:bodyPr>
          <a:lstStyle/>
          <a:p>
            <a:pPr marL="0" marR="0" lvl="0" indent="0" algn="r" rtl="0">
              <a:lnSpc>
                <a:spcPct val="90000"/>
              </a:lnSpc>
              <a:spcBef>
                <a:spcPts val="0"/>
              </a:spcBef>
              <a:spcAft>
                <a:spcPts val="0"/>
              </a:spcAft>
              <a:buClr>
                <a:schemeClr val="dk1"/>
              </a:buClr>
              <a:buSzPts val="2000"/>
              <a:buFont typeface="Arial"/>
              <a:buNone/>
            </a:pPr>
            <a:r>
              <a:rPr lang="en-US" sz="2000" b="1" dirty="0">
                <a:solidFill>
                  <a:schemeClr val="dk1"/>
                </a:solidFill>
                <a:latin typeface="Avenir"/>
                <a:ea typeface="Avenir"/>
                <a:cs typeface="Avenir"/>
                <a:sym typeface="Avenir"/>
              </a:rPr>
              <a:t>				Visited Nodes = []</a:t>
            </a:r>
          </a:p>
          <a:p>
            <a:pPr marL="0" marR="0" lvl="0" indent="0" algn="r" rtl="0">
              <a:lnSpc>
                <a:spcPct val="90000"/>
              </a:lnSpc>
              <a:spcBef>
                <a:spcPts val="0"/>
              </a:spcBef>
              <a:spcAft>
                <a:spcPts val="0"/>
              </a:spcAft>
              <a:buClr>
                <a:schemeClr val="dk1"/>
              </a:buClr>
              <a:buSzPts val="2000"/>
              <a:buFont typeface="Arial"/>
              <a:buNone/>
            </a:pPr>
            <a:r>
              <a:rPr lang="en-US" sz="2000" b="1" dirty="0">
                <a:solidFill>
                  <a:schemeClr val="dk1"/>
                </a:solidFill>
                <a:latin typeface="Avenir"/>
                <a:ea typeface="Avenir"/>
                <a:cs typeface="Avenir"/>
                <a:sym typeface="Avenir"/>
              </a:rPr>
              <a:t>				Unvisited Nodes = [A, B, C, D, E, F]</a:t>
            </a:r>
          </a:p>
          <a:p>
            <a:pPr marL="0" marR="0" lvl="0" indent="0" algn="r" rtl="0">
              <a:lnSpc>
                <a:spcPct val="90000"/>
              </a:lnSpc>
              <a:spcBef>
                <a:spcPts val="0"/>
              </a:spcBef>
              <a:spcAft>
                <a:spcPts val="0"/>
              </a:spcAft>
              <a:buClr>
                <a:schemeClr val="dk1"/>
              </a:buClr>
              <a:buSzPts val="2000"/>
              <a:buFont typeface="Arial"/>
              <a:buNone/>
            </a:pPr>
            <a:endParaRPr lang="en-US" sz="2000" b="1" dirty="0">
              <a:solidFill>
                <a:schemeClr val="dk1"/>
              </a:solidFill>
              <a:latin typeface="Avenir"/>
              <a:ea typeface="Avenir"/>
              <a:cs typeface="Avenir"/>
              <a:sym typeface="Avenir"/>
            </a:endParaRPr>
          </a:p>
          <a:p>
            <a:pPr marL="0" marR="0" lvl="0" indent="0" algn="r" rtl="0">
              <a:lnSpc>
                <a:spcPct val="90000"/>
              </a:lnSpc>
              <a:spcBef>
                <a:spcPts val="0"/>
              </a:spcBef>
              <a:spcAft>
                <a:spcPts val="0"/>
              </a:spcAft>
              <a:buClr>
                <a:schemeClr val="dk1"/>
              </a:buClr>
              <a:buSzPts val="2000"/>
              <a:buFont typeface="Arial"/>
              <a:buNone/>
            </a:pPr>
            <a:endParaRPr lang="en-US" sz="2000" b="1" dirty="0">
              <a:solidFill>
                <a:schemeClr val="dk1"/>
              </a:solidFill>
              <a:latin typeface="Avenir"/>
              <a:ea typeface="Avenir"/>
              <a:cs typeface="Avenir"/>
              <a:sym typeface="Avenir"/>
            </a:endParaRPr>
          </a:p>
          <a:p>
            <a:pPr marL="0" marR="0" lvl="0" indent="0" algn="r" rtl="0">
              <a:lnSpc>
                <a:spcPct val="90000"/>
              </a:lnSpc>
              <a:spcBef>
                <a:spcPts val="0"/>
              </a:spcBef>
              <a:spcAft>
                <a:spcPts val="0"/>
              </a:spcAft>
              <a:buClr>
                <a:schemeClr val="dk1"/>
              </a:buClr>
              <a:buSzPts val="2000"/>
              <a:buFont typeface="Arial"/>
              <a:buNone/>
            </a:pPr>
            <a:endParaRPr lang="en-US" sz="2000" b="1" dirty="0">
              <a:solidFill>
                <a:schemeClr val="dk1"/>
              </a:solidFill>
              <a:latin typeface="Avenir"/>
              <a:ea typeface="Avenir"/>
              <a:cs typeface="Avenir"/>
              <a:sym typeface="Avenir"/>
            </a:endParaRPr>
          </a:p>
          <a:p>
            <a:pPr marL="0" marR="0" lvl="0" indent="0" algn="r" rtl="0">
              <a:lnSpc>
                <a:spcPct val="90000"/>
              </a:lnSpc>
              <a:spcBef>
                <a:spcPts val="0"/>
              </a:spcBef>
              <a:spcAft>
                <a:spcPts val="0"/>
              </a:spcAft>
              <a:buClr>
                <a:schemeClr val="dk1"/>
              </a:buClr>
              <a:buSzPts val="2000"/>
              <a:buFont typeface="Arial"/>
              <a:buNone/>
            </a:pPr>
            <a:endParaRPr lang="en-US" sz="2000" b="1" dirty="0">
              <a:solidFill>
                <a:schemeClr val="dk1"/>
              </a:solidFill>
              <a:latin typeface="Avenir"/>
              <a:ea typeface="Avenir"/>
              <a:cs typeface="Avenir"/>
              <a:sym typeface="Avenir"/>
            </a:endParaRPr>
          </a:p>
          <a:p>
            <a:pPr marL="0" marR="0" lvl="0" indent="0" algn="r" rtl="0">
              <a:lnSpc>
                <a:spcPct val="90000"/>
              </a:lnSpc>
              <a:spcBef>
                <a:spcPts val="0"/>
              </a:spcBef>
              <a:spcAft>
                <a:spcPts val="0"/>
              </a:spcAft>
              <a:buClr>
                <a:schemeClr val="dk1"/>
              </a:buClr>
              <a:buSzPts val="2000"/>
              <a:buFont typeface="Arial"/>
              <a:buNone/>
            </a:pPr>
            <a:endParaRPr lang="en-US" sz="2000" b="1" dirty="0">
              <a:solidFill>
                <a:schemeClr val="dk1"/>
              </a:solidFill>
              <a:latin typeface="Avenir"/>
              <a:ea typeface="Avenir"/>
              <a:cs typeface="Avenir"/>
              <a:sym typeface="Avenir"/>
            </a:endParaRPr>
          </a:p>
          <a:p>
            <a:pPr marL="0" marR="0" lvl="0" indent="0" algn="r" rtl="0">
              <a:lnSpc>
                <a:spcPct val="90000"/>
              </a:lnSpc>
              <a:spcBef>
                <a:spcPts val="0"/>
              </a:spcBef>
              <a:spcAft>
                <a:spcPts val="0"/>
              </a:spcAft>
              <a:buClr>
                <a:schemeClr val="dk1"/>
              </a:buClr>
              <a:buSzPts val="2000"/>
              <a:buFont typeface="Arial"/>
              <a:buNone/>
            </a:pPr>
            <a:endParaRPr lang="en-US" sz="2000" b="1" dirty="0">
              <a:solidFill>
                <a:schemeClr val="dk1"/>
              </a:solidFill>
              <a:latin typeface="Avenir"/>
              <a:ea typeface="Avenir"/>
              <a:cs typeface="Avenir"/>
              <a:sym typeface="Avenir"/>
            </a:endParaRPr>
          </a:p>
          <a:p>
            <a:pPr marL="0" marR="0" lvl="0" indent="0" algn="r" rtl="0">
              <a:lnSpc>
                <a:spcPct val="90000"/>
              </a:lnSpc>
              <a:spcBef>
                <a:spcPts val="0"/>
              </a:spcBef>
              <a:spcAft>
                <a:spcPts val="0"/>
              </a:spcAft>
              <a:buClr>
                <a:schemeClr val="dk1"/>
              </a:buClr>
              <a:buSzPts val="2000"/>
              <a:buFont typeface="Arial"/>
              <a:buNone/>
            </a:pPr>
            <a:endParaRPr lang="en-US" sz="2000" b="1" dirty="0">
              <a:solidFill>
                <a:schemeClr val="dk1"/>
              </a:solidFill>
              <a:latin typeface="Avenir"/>
              <a:ea typeface="Avenir"/>
              <a:cs typeface="Avenir"/>
              <a:sym typeface="Avenir"/>
            </a:endParaRPr>
          </a:p>
          <a:p>
            <a:pPr marL="0" marR="0" lvl="0" indent="0" algn="r" rtl="0">
              <a:lnSpc>
                <a:spcPct val="90000"/>
              </a:lnSpc>
              <a:spcBef>
                <a:spcPts val="0"/>
              </a:spcBef>
              <a:spcAft>
                <a:spcPts val="0"/>
              </a:spcAft>
              <a:buClr>
                <a:schemeClr val="dk1"/>
              </a:buClr>
              <a:buSzPts val="2000"/>
              <a:buFont typeface="Arial"/>
              <a:buNone/>
            </a:pPr>
            <a:endParaRPr lang="en-US" sz="2000" b="1" dirty="0">
              <a:solidFill>
                <a:schemeClr val="dk1"/>
              </a:solidFill>
              <a:latin typeface="Avenir"/>
              <a:ea typeface="Avenir"/>
              <a:cs typeface="Avenir"/>
              <a:sym typeface="Avenir"/>
            </a:endParaRPr>
          </a:p>
          <a:p>
            <a:pPr marL="0" marR="0" lvl="0" indent="0" algn="r" rtl="0">
              <a:lnSpc>
                <a:spcPct val="90000"/>
              </a:lnSpc>
              <a:spcBef>
                <a:spcPts val="0"/>
              </a:spcBef>
              <a:spcAft>
                <a:spcPts val="0"/>
              </a:spcAft>
              <a:buClr>
                <a:schemeClr val="dk1"/>
              </a:buClr>
              <a:buSzPts val="2000"/>
              <a:buFont typeface="Arial"/>
              <a:buNone/>
            </a:pPr>
            <a:r>
              <a:rPr lang="en-US" sz="2000" b="1" dirty="0">
                <a:solidFill>
                  <a:schemeClr val="dk1"/>
                </a:solidFill>
                <a:latin typeface="Avenir"/>
                <a:ea typeface="Avenir"/>
                <a:cs typeface="Avenir"/>
                <a:sym typeface="Avenir"/>
              </a:rPr>
              <a:t>				Visited Nodes = [A]</a:t>
            </a:r>
          </a:p>
          <a:p>
            <a:pPr marL="0" marR="0" lvl="0" indent="0" algn="r" rtl="0">
              <a:lnSpc>
                <a:spcPct val="90000"/>
              </a:lnSpc>
              <a:spcBef>
                <a:spcPts val="0"/>
              </a:spcBef>
              <a:spcAft>
                <a:spcPts val="0"/>
              </a:spcAft>
              <a:buClr>
                <a:schemeClr val="dk1"/>
              </a:buClr>
              <a:buSzPts val="2000"/>
              <a:buFont typeface="Arial"/>
              <a:buNone/>
            </a:pPr>
            <a:r>
              <a:rPr lang="en-US" sz="2000" b="1" dirty="0">
                <a:solidFill>
                  <a:schemeClr val="dk1"/>
                </a:solidFill>
                <a:latin typeface="Avenir"/>
                <a:ea typeface="Avenir"/>
                <a:cs typeface="Avenir"/>
                <a:sym typeface="Avenir"/>
              </a:rPr>
              <a:t>				Unvisited Nodes = [B, C, D, E, F]</a:t>
            </a:r>
          </a:p>
          <a:p>
            <a:pPr marL="0" marR="0" lvl="0" indent="0" algn="r" rtl="0">
              <a:lnSpc>
                <a:spcPct val="90000"/>
              </a:lnSpc>
              <a:spcBef>
                <a:spcPts val="0"/>
              </a:spcBef>
              <a:spcAft>
                <a:spcPts val="0"/>
              </a:spcAft>
              <a:buClr>
                <a:schemeClr val="dk1"/>
              </a:buClr>
              <a:buSzPts val="2000"/>
              <a:buFont typeface="Arial"/>
              <a:buNone/>
            </a:pPr>
            <a:endParaRPr lang="en-US" sz="2000" b="1" dirty="0">
              <a:solidFill>
                <a:schemeClr val="dk1"/>
              </a:solidFill>
              <a:latin typeface="Avenir"/>
              <a:ea typeface="Avenir"/>
              <a:cs typeface="Avenir"/>
              <a:sym typeface="Avenir"/>
            </a:endParaRPr>
          </a:p>
          <a:p>
            <a:pPr marL="0" marR="0" lvl="0" indent="0" algn="r" rtl="0">
              <a:lnSpc>
                <a:spcPct val="90000"/>
              </a:lnSpc>
              <a:spcBef>
                <a:spcPts val="0"/>
              </a:spcBef>
              <a:spcAft>
                <a:spcPts val="0"/>
              </a:spcAft>
              <a:buClr>
                <a:schemeClr val="dk1"/>
              </a:buClr>
              <a:buSzPts val="2000"/>
              <a:buFont typeface="Arial"/>
              <a:buNone/>
            </a:pPr>
            <a:endParaRPr lang="en-US" sz="2000" b="1" dirty="0">
              <a:solidFill>
                <a:schemeClr val="dk1"/>
              </a:solidFill>
              <a:latin typeface="Avenir"/>
              <a:ea typeface="Avenir"/>
              <a:cs typeface="Avenir"/>
              <a:sym typeface="Avenir"/>
            </a:endParaRPr>
          </a:p>
          <a:p>
            <a:pPr marL="0" marR="0" lvl="0" indent="0" algn="r" rtl="0">
              <a:lnSpc>
                <a:spcPct val="90000"/>
              </a:lnSpc>
              <a:spcBef>
                <a:spcPts val="0"/>
              </a:spcBef>
              <a:spcAft>
                <a:spcPts val="0"/>
              </a:spcAft>
              <a:buClr>
                <a:schemeClr val="dk1"/>
              </a:buClr>
              <a:buSzPts val="2000"/>
              <a:buFont typeface="Arial"/>
              <a:buNone/>
            </a:pPr>
            <a:endParaRPr lang="en-US" sz="2000" b="1" dirty="0">
              <a:solidFill>
                <a:schemeClr val="dk1"/>
              </a:solidFill>
              <a:latin typeface="Avenir"/>
              <a:ea typeface="Avenir"/>
              <a:cs typeface="Avenir"/>
              <a:sym typeface="Avenir"/>
            </a:endParaRPr>
          </a:p>
          <a:p>
            <a:pPr marL="0" marR="0" lvl="0" indent="0" algn="r" rtl="0">
              <a:lnSpc>
                <a:spcPct val="90000"/>
              </a:lnSpc>
              <a:spcBef>
                <a:spcPts val="0"/>
              </a:spcBef>
              <a:spcAft>
                <a:spcPts val="0"/>
              </a:spcAft>
              <a:buClr>
                <a:schemeClr val="dk1"/>
              </a:buClr>
              <a:buSzPts val="2000"/>
              <a:buFont typeface="Arial"/>
              <a:buNone/>
            </a:pPr>
            <a:endParaRPr lang="en-US" sz="2000" b="1" dirty="0">
              <a:solidFill>
                <a:schemeClr val="dk1"/>
              </a:solidFill>
              <a:latin typeface="Avenir"/>
              <a:ea typeface="Avenir"/>
              <a:cs typeface="Avenir"/>
              <a:sym typeface="Avenir"/>
            </a:endParaRPr>
          </a:p>
          <a:p>
            <a:pPr marL="0" marR="0" lvl="0" indent="0" algn="r" rtl="0">
              <a:lnSpc>
                <a:spcPct val="90000"/>
              </a:lnSpc>
              <a:spcBef>
                <a:spcPts val="0"/>
              </a:spcBef>
              <a:spcAft>
                <a:spcPts val="0"/>
              </a:spcAft>
              <a:buClr>
                <a:schemeClr val="dk1"/>
              </a:buClr>
              <a:buSzPts val="2000"/>
              <a:buFont typeface="Arial"/>
              <a:buNone/>
            </a:pPr>
            <a:endParaRPr lang="en-US" sz="2000" b="1" dirty="0">
              <a:solidFill>
                <a:schemeClr val="dk1"/>
              </a:solidFill>
              <a:latin typeface="Avenir"/>
              <a:ea typeface="Avenir"/>
              <a:cs typeface="Avenir"/>
              <a:sym typeface="Avenir"/>
            </a:endParaRPr>
          </a:p>
          <a:p>
            <a:pPr marL="0" marR="0" lvl="0" indent="0" algn="r" rtl="0">
              <a:lnSpc>
                <a:spcPct val="90000"/>
              </a:lnSpc>
              <a:spcBef>
                <a:spcPts val="0"/>
              </a:spcBef>
              <a:spcAft>
                <a:spcPts val="0"/>
              </a:spcAft>
              <a:buClr>
                <a:schemeClr val="dk1"/>
              </a:buClr>
              <a:buSzPts val="2000"/>
              <a:buFont typeface="Arial"/>
              <a:buNone/>
            </a:pPr>
            <a:endParaRPr lang="en-US" sz="2000" b="1" dirty="0">
              <a:solidFill>
                <a:schemeClr val="dk1"/>
              </a:solidFill>
              <a:latin typeface="Avenir"/>
              <a:ea typeface="Avenir"/>
              <a:cs typeface="Avenir"/>
              <a:sym typeface="Avenir"/>
            </a:endParaRPr>
          </a:p>
          <a:p>
            <a:pPr marL="0" marR="0" lvl="0" indent="0" algn="r" rtl="0">
              <a:lnSpc>
                <a:spcPct val="90000"/>
              </a:lnSpc>
              <a:spcBef>
                <a:spcPts val="0"/>
              </a:spcBef>
              <a:spcAft>
                <a:spcPts val="0"/>
              </a:spcAft>
              <a:buClr>
                <a:schemeClr val="dk1"/>
              </a:buClr>
              <a:buSzPts val="2000"/>
              <a:buFont typeface="Arial"/>
              <a:buNone/>
            </a:pPr>
            <a:endParaRPr lang="en-US" sz="2000" b="1" dirty="0">
              <a:solidFill>
                <a:schemeClr val="dk1"/>
              </a:solidFill>
              <a:latin typeface="Avenir"/>
              <a:ea typeface="Avenir"/>
              <a:cs typeface="Avenir"/>
              <a:sym typeface="Avenir"/>
            </a:endParaRPr>
          </a:p>
          <a:p>
            <a:pPr marL="0" marR="0" lvl="0" indent="0" algn="r" rtl="0">
              <a:lnSpc>
                <a:spcPct val="90000"/>
              </a:lnSpc>
              <a:spcBef>
                <a:spcPts val="0"/>
              </a:spcBef>
              <a:spcAft>
                <a:spcPts val="0"/>
              </a:spcAft>
              <a:buClr>
                <a:schemeClr val="dk1"/>
              </a:buClr>
              <a:buSzPts val="2000"/>
              <a:buFont typeface="Arial"/>
              <a:buNone/>
            </a:pPr>
            <a:endParaRPr lang="en-US" sz="2000" b="1" dirty="0">
              <a:solidFill>
                <a:schemeClr val="dk1"/>
              </a:solidFill>
              <a:latin typeface="Avenir"/>
              <a:ea typeface="Avenir"/>
              <a:cs typeface="Avenir"/>
              <a:sym typeface="Avenir"/>
            </a:endParaRPr>
          </a:p>
        </p:txBody>
      </p:sp>
      <p:pic>
        <p:nvPicPr>
          <p:cNvPr id="4" name="Picture 3">
            <a:extLst>
              <a:ext uri="{FF2B5EF4-FFF2-40B4-BE49-F238E27FC236}">
                <a16:creationId xmlns:a16="http://schemas.microsoft.com/office/drawing/2014/main" id="{C7601ED6-77DF-A5F3-4142-3312D7CE87F1}"/>
              </a:ext>
            </a:extLst>
          </p:cNvPr>
          <p:cNvPicPr>
            <a:picLocks noChangeAspect="1"/>
          </p:cNvPicPr>
          <p:nvPr/>
        </p:nvPicPr>
        <p:blipFill>
          <a:blip r:embed="rId3"/>
          <a:stretch>
            <a:fillRect/>
          </a:stretch>
        </p:blipFill>
        <p:spPr>
          <a:xfrm>
            <a:off x="496581" y="974856"/>
            <a:ext cx="3404088" cy="2465168"/>
          </a:xfrm>
          <a:prstGeom prst="rect">
            <a:avLst/>
          </a:prstGeom>
        </p:spPr>
      </p:pic>
      <p:pic>
        <p:nvPicPr>
          <p:cNvPr id="8" name="Picture 7">
            <a:extLst>
              <a:ext uri="{FF2B5EF4-FFF2-40B4-BE49-F238E27FC236}">
                <a16:creationId xmlns:a16="http://schemas.microsoft.com/office/drawing/2014/main" id="{E4C6A2DB-DE50-8EA8-6499-F32813ED5C98}"/>
              </a:ext>
            </a:extLst>
          </p:cNvPr>
          <p:cNvPicPr>
            <a:picLocks noChangeAspect="1"/>
          </p:cNvPicPr>
          <p:nvPr/>
        </p:nvPicPr>
        <p:blipFill>
          <a:blip r:embed="rId4"/>
          <a:stretch>
            <a:fillRect/>
          </a:stretch>
        </p:blipFill>
        <p:spPr>
          <a:xfrm>
            <a:off x="4445629" y="974856"/>
            <a:ext cx="2220467" cy="2465168"/>
          </a:xfrm>
          <a:prstGeom prst="rect">
            <a:avLst/>
          </a:prstGeom>
        </p:spPr>
      </p:pic>
      <p:pic>
        <p:nvPicPr>
          <p:cNvPr id="11" name="Picture 10">
            <a:extLst>
              <a:ext uri="{FF2B5EF4-FFF2-40B4-BE49-F238E27FC236}">
                <a16:creationId xmlns:a16="http://schemas.microsoft.com/office/drawing/2014/main" id="{846F3954-C66F-6A99-7DD7-D5122BEBD5CB}"/>
              </a:ext>
            </a:extLst>
          </p:cNvPr>
          <p:cNvPicPr>
            <a:picLocks noChangeAspect="1"/>
          </p:cNvPicPr>
          <p:nvPr/>
        </p:nvPicPr>
        <p:blipFill>
          <a:blip r:embed="rId5"/>
          <a:stretch>
            <a:fillRect/>
          </a:stretch>
        </p:blipFill>
        <p:spPr>
          <a:xfrm>
            <a:off x="496581" y="3952755"/>
            <a:ext cx="3505380" cy="2465168"/>
          </a:xfrm>
          <a:prstGeom prst="rect">
            <a:avLst/>
          </a:prstGeom>
        </p:spPr>
      </p:pic>
      <p:pic>
        <p:nvPicPr>
          <p:cNvPr id="13" name="Picture 12">
            <a:extLst>
              <a:ext uri="{FF2B5EF4-FFF2-40B4-BE49-F238E27FC236}">
                <a16:creationId xmlns:a16="http://schemas.microsoft.com/office/drawing/2014/main" id="{BFFB4E4C-21EF-2C97-A500-7D168F3DB2B5}"/>
              </a:ext>
            </a:extLst>
          </p:cNvPr>
          <p:cNvPicPr>
            <a:picLocks noChangeAspect="1"/>
          </p:cNvPicPr>
          <p:nvPr/>
        </p:nvPicPr>
        <p:blipFill>
          <a:blip r:embed="rId6"/>
          <a:stretch>
            <a:fillRect/>
          </a:stretch>
        </p:blipFill>
        <p:spPr>
          <a:xfrm>
            <a:off x="4414601" y="3952755"/>
            <a:ext cx="2220466" cy="2465168"/>
          </a:xfrm>
          <a:prstGeom prst="rect">
            <a:avLst/>
          </a:prstGeom>
        </p:spPr>
      </p:pic>
    </p:spTree>
    <p:extLst>
      <p:ext uri="{BB962C8B-B14F-4D97-AF65-F5344CB8AC3E}">
        <p14:creationId xmlns:p14="http://schemas.microsoft.com/office/powerpoint/2010/main" val="34524627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3">
          <a:extLst>
            <a:ext uri="{FF2B5EF4-FFF2-40B4-BE49-F238E27FC236}">
              <a16:creationId xmlns:a16="http://schemas.microsoft.com/office/drawing/2014/main" id="{B697CFB2-C0F1-ADE3-F619-E6377A744E7D}"/>
            </a:ext>
          </a:extLst>
        </p:cNvPr>
        <p:cNvGrpSpPr/>
        <p:nvPr/>
      </p:nvGrpSpPr>
      <p:grpSpPr>
        <a:xfrm>
          <a:off x="0" y="0"/>
          <a:ext cx="0" cy="0"/>
          <a:chOff x="0" y="0"/>
          <a:chExt cx="0" cy="0"/>
        </a:xfrm>
      </p:grpSpPr>
      <p:sp>
        <p:nvSpPr>
          <p:cNvPr id="104" name="Google Shape;104;p4">
            <a:extLst>
              <a:ext uri="{FF2B5EF4-FFF2-40B4-BE49-F238E27FC236}">
                <a16:creationId xmlns:a16="http://schemas.microsoft.com/office/drawing/2014/main" id="{11793FA7-4403-1808-F31A-87A8C13E62BB}"/>
              </a:ext>
            </a:extLst>
          </p:cNvPr>
          <p:cNvSpPr txBox="1">
            <a:spLocks noGrp="1"/>
          </p:cNvSpPr>
          <p:nvPr>
            <p:ph type="title"/>
          </p:nvPr>
        </p:nvSpPr>
        <p:spPr>
          <a:xfrm>
            <a:off x="438705" y="217297"/>
            <a:ext cx="10515600" cy="68869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D9212B"/>
              </a:buClr>
              <a:buSzPts val="2800"/>
              <a:buFont typeface="Avenir"/>
              <a:buNone/>
            </a:pPr>
            <a:r>
              <a:rPr lang="en-US" sz="2800" b="1" dirty="0">
                <a:solidFill>
                  <a:srgbClr val="D9212B"/>
                </a:solidFill>
                <a:latin typeface="Avenir"/>
                <a:sym typeface="Avenir"/>
              </a:rPr>
              <a:t>Shortest Path – Dijkstra Algorithm</a:t>
            </a:r>
            <a:endParaRPr sz="2800" b="1" dirty="0">
              <a:solidFill>
                <a:srgbClr val="D9212B"/>
              </a:solidFill>
            </a:endParaRPr>
          </a:p>
        </p:txBody>
      </p:sp>
      <p:sp>
        <p:nvSpPr>
          <p:cNvPr id="105" name="Google Shape;105;p4">
            <a:extLst>
              <a:ext uri="{FF2B5EF4-FFF2-40B4-BE49-F238E27FC236}">
                <a16:creationId xmlns:a16="http://schemas.microsoft.com/office/drawing/2014/main" id="{E2292ACA-59DC-0121-59A5-3FD229850829}"/>
              </a:ext>
            </a:extLst>
          </p:cNvPr>
          <p:cNvSpPr txBox="1"/>
          <p:nvPr/>
        </p:nvSpPr>
        <p:spPr>
          <a:xfrm>
            <a:off x="909221" y="1319597"/>
            <a:ext cx="10427563" cy="4961460"/>
          </a:xfrm>
          <a:prstGeom prst="rect">
            <a:avLst/>
          </a:prstGeom>
          <a:noFill/>
          <a:ln>
            <a:noFill/>
          </a:ln>
        </p:spPr>
        <p:txBody>
          <a:bodyPr spcFirstLastPara="1" wrap="square" lIns="91425" tIns="45700" rIns="91425" bIns="45700" anchor="t" anchorCtr="0">
            <a:normAutofit/>
          </a:bodyPr>
          <a:lstStyle/>
          <a:p>
            <a:pPr marL="0" marR="0" lvl="0" indent="0" algn="r" rtl="0">
              <a:lnSpc>
                <a:spcPct val="90000"/>
              </a:lnSpc>
              <a:spcBef>
                <a:spcPts val="0"/>
              </a:spcBef>
              <a:spcAft>
                <a:spcPts val="0"/>
              </a:spcAft>
              <a:buClr>
                <a:schemeClr val="dk1"/>
              </a:buClr>
              <a:buSzPts val="2000"/>
              <a:buFont typeface="Arial"/>
              <a:buNone/>
            </a:pPr>
            <a:r>
              <a:rPr lang="en-US" sz="2000" b="1" dirty="0">
                <a:solidFill>
                  <a:schemeClr val="dk1"/>
                </a:solidFill>
                <a:latin typeface="Avenir"/>
                <a:ea typeface="Avenir"/>
                <a:cs typeface="Avenir"/>
                <a:sym typeface="Avenir"/>
              </a:rPr>
              <a:t>				Visited Nodes = [A, B]</a:t>
            </a:r>
          </a:p>
          <a:p>
            <a:pPr marL="0" marR="0" lvl="0" indent="0" algn="r" rtl="0">
              <a:lnSpc>
                <a:spcPct val="90000"/>
              </a:lnSpc>
              <a:spcBef>
                <a:spcPts val="0"/>
              </a:spcBef>
              <a:spcAft>
                <a:spcPts val="0"/>
              </a:spcAft>
              <a:buClr>
                <a:schemeClr val="dk1"/>
              </a:buClr>
              <a:buSzPts val="2000"/>
              <a:buFont typeface="Arial"/>
              <a:buNone/>
            </a:pPr>
            <a:r>
              <a:rPr lang="en-US" sz="2000" b="1" dirty="0">
                <a:solidFill>
                  <a:schemeClr val="dk1"/>
                </a:solidFill>
                <a:latin typeface="Avenir"/>
                <a:ea typeface="Avenir"/>
                <a:cs typeface="Avenir"/>
                <a:sym typeface="Avenir"/>
              </a:rPr>
              <a:t>				Unvisited Nodes = [C, D, E, F]</a:t>
            </a:r>
          </a:p>
          <a:p>
            <a:pPr marL="0" marR="0" lvl="0" indent="0" algn="r" rtl="0">
              <a:lnSpc>
                <a:spcPct val="90000"/>
              </a:lnSpc>
              <a:spcBef>
                <a:spcPts val="0"/>
              </a:spcBef>
              <a:spcAft>
                <a:spcPts val="0"/>
              </a:spcAft>
              <a:buClr>
                <a:schemeClr val="dk1"/>
              </a:buClr>
              <a:buSzPts val="2000"/>
              <a:buFont typeface="Arial"/>
              <a:buNone/>
            </a:pPr>
            <a:endParaRPr lang="en-US" sz="2000" b="1" dirty="0">
              <a:solidFill>
                <a:schemeClr val="dk1"/>
              </a:solidFill>
              <a:latin typeface="Avenir"/>
              <a:ea typeface="Avenir"/>
              <a:cs typeface="Avenir"/>
              <a:sym typeface="Avenir"/>
            </a:endParaRPr>
          </a:p>
          <a:p>
            <a:pPr marL="0" marR="0" lvl="0" indent="0" algn="r" rtl="0">
              <a:lnSpc>
                <a:spcPct val="90000"/>
              </a:lnSpc>
              <a:spcBef>
                <a:spcPts val="0"/>
              </a:spcBef>
              <a:spcAft>
                <a:spcPts val="0"/>
              </a:spcAft>
              <a:buClr>
                <a:schemeClr val="dk1"/>
              </a:buClr>
              <a:buSzPts val="2000"/>
              <a:buFont typeface="Arial"/>
              <a:buNone/>
            </a:pPr>
            <a:endParaRPr lang="en-US" sz="2000" b="1" dirty="0">
              <a:solidFill>
                <a:schemeClr val="dk1"/>
              </a:solidFill>
              <a:latin typeface="Avenir"/>
              <a:ea typeface="Avenir"/>
              <a:cs typeface="Avenir"/>
              <a:sym typeface="Avenir"/>
            </a:endParaRPr>
          </a:p>
          <a:p>
            <a:pPr marL="0" marR="0" lvl="0" indent="0" algn="r" rtl="0">
              <a:lnSpc>
                <a:spcPct val="90000"/>
              </a:lnSpc>
              <a:spcBef>
                <a:spcPts val="0"/>
              </a:spcBef>
              <a:spcAft>
                <a:spcPts val="0"/>
              </a:spcAft>
              <a:buClr>
                <a:schemeClr val="dk1"/>
              </a:buClr>
              <a:buSzPts val="2000"/>
              <a:buFont typeface="Arial"/>
              <a:buNone/>
            </a:pPr>
            <a:endParaRPr lang="en-US" sz="2000" b="1" dirty="0">
              <a:solidFill>
                <a:schemeClr val="dk1"/>
              </a:solidFill>
              <a:latin typeface="Avenir"/>
              <a:ea typeface="Avenir"/>
              <a:cs typeface="Avenir"/>
              <a:sym typeface="Avenir"/>
            </a:endParaRPr>
          </a:p>
          <a:p>
            <a:pPr marL="0" marR="0" lvl="0" indent="0" algn="r" rtl="0">
              <a:lnSpc>
                <a:spcPct val="90000"/>
              </a:lnSpc>
              <a:spcBef>
                <a:spcPts val="0"/>
              </a:spcBef>
              <a:spcAft>
                <a:spcPts val="0"/>
              </a:spcAft>
              <a:buClr>
                <a:schemeClr val="dk1"/>
              </a:buClr>
              <a:buSzPts val="2000"/>
              <a:buFont typeface="Arial"/>
              <a:buNone/>
            </a:pPr>
            <a:endParaRPr lang="en-US" sz="2000" b="1" dirty="0">
              <a:solidFill>
                <a:schemeClr val="dk1"/>
              </a:solidFill>
              <a:latin typeface="Avenir"/>
              <a:ea typeface="Avenir"/>
              <a:cs typeface="Avenir"/>
              <a:sym typeface="Avenir"/>
            </a:endParaRPr>
          </a:p>
          <a:p>
            <a:pPr marL="0" marR="0" lvl="0" indent="0" algn="r" rtl="0">
              <a:lnSpc>
                <a:spcPct val="90000"/>
              </a:lnSpc>
              <a:spcBef>
                <a:spcPts val="0"/>
              </a:spcBef>
              <a:spcAft>
                <a:spcPts val="0"/>
              </a:spcAft>
              <a:buClr>
                <a:schemeClr val="dk1"/>
              </a:buClr>
              <a:buSzPts val="2000"/>
              <a:buFont typeface="Arial"/>
              <a:buNone/>
            </a:pPr>
            <a:endParaRPr lang="en-US" sz="2000" b="1" dirty="0">
              <a:solidFill>
                <a:schemeClr val="dk1"/>
              </a:solidFill>
              <a:latin typeface="Avenir"/>
              <a:ea typeface="Avenir"/>
              <a:cs typeface="Avenir"/>
              <a:sym typeface="Avenir"/>
            </a:endParaRPr>
          </a:p>
          <a:p>
            <a:pPr marL="0" marR="0" lvl="0" indent="0" algn="r" rtl="0">
              <a:lnSpc>
                <a:spcPct val="90000"/>
              </a:lnSpc>
              <a:spcBef>
                <a:spcPts val="0"/>
              </a:spcBef>
              <a:spcAft>
                <a:spcPts val="0"/>
              </a:spcAft>
              <a:buClr>
                <a:schemeClr val="dk1"/>
              </a:buClr>
              <a:buSzPts val="2000"/>
              <a:buFont typeface="Arial"/>
              <a:buNone/>
            </a:pPr>
            <a:endParaRPr lang="en-US" sz="2000" b="1" dirty="0">
              <a:solidFill>
                <a:schemeClr val="dk1"/>
              </a:solidFill>
              <a:latin typeface="Avenir"/>
              <a:ea typeface="Avenir"/>
              <a:cs typeface="Avenir"/>
              <a:sym typeface="Avenir"/>
            </a:endParaRPr>
          </a:p>
          <a:p>
            <a:pPr marL="0" marR="0" lvl="0" indent="0" algn="r" rtl="0">
              <a:lnSpc>
                <a:spcPct val="90000"/>
              </a:lnSpc>
              <a:spcBef>
                <a:spcPts val="0"/>
              </a:spcBef>
              <a:spcAft>
                <a:spcPts val="0"/>
              </a:spcAft>
              <a:buClr>
                <a:schemeClr val="dk1"/>
              </a:buClr>
              <a:buSzPts val="2000"/>
              <a:buFont typeface="Arial"/>
              <a:buNone/>
            </a:pPr>
            <a:endParaRPr lang="en-US" sz="2000" b="1" dirty="0">
              <a:solidFill>
                <a:schemeClr val="dk1"/>
              </a:solidFill>
              <a:latin typeface="Avenir"/>
              <a:ea typeface="Avenir"/>
              <a:cs typeface="Avenir"/>
              <a:sym typeface="Avenir"/>
            </a:endParaRPr>
          </a:p>
          <a:p>
            <a:pPr marL="0" marR="0" lvl="0" indent="0" algn="r" rtl="0">
              <a:lnSpc>
                <a:spcPct val="90000"/>
              </a:lnSpc>
              <a:spcBef>
                <a:spcPts val="0"/>
              </a:spcBef>
              <a:spcAft>
                <a:spcPts val="0"/>
              </a:spcAft>
              <a:buClr>
                <a:schemeClr val="dk1"/>
              </a:buClr>
              <a:buSzPts val="2000"/>
              <a:buFont typeface="Arial"/>
              <a:buNone/>
            </a:pPr>
            <a:endParaRPr lang="en-US" sz="2000" b="1" dirty="0">
              <a:solidFill>
                <a:schemeClr val="dk1"/>
              </a:solidFill>
              <a:latin typeface="Avenir"/>
              <a:ea typeface="Avenir"/>
              <a:cs typeface="Avenir"/>
              <a:sym typeface="Avenir"/>
            </a:endParaRPr>
          </a:p>
          <a:p>
            <a:pPr marL="0" marR="0" lvl="0" indent="0" algn="r" rtl="0">
              <a:lnSpc>
                <a:spcPct val="90000"/>
              </a:lnSpc>
              <a:spcBef>
                <a:spcPts val="0"/>
              </a:spcBef>
              <a:spcAft>
                <a:spcPts val="0"/>
              </a:spcAft>
              <a:buClr>
                <a:schemeClr val="dk1"/>
              </a:buClr>
              <a:buSzPts val="2000"/>
              <a:buFont typeface="Arial"/>
              <a:buNone/>
            </a:pPr>
            <a:r>
              <a:rPr lang="en-US" sz="2000" b="1" dirty="0">
                <a:solidFill>
                  <a:schemeClr val="dk1"/>
                </a:solidFill>
                <a:latin typeface="Avenir"/>
                <a:ea typeface="Avenir"/>
                <a:cs typeface="Avenir"/>
                <a:sym typeface="Avenir"/>
              </a:rPr>
              <a:t>				Visited Nodes = [A, B, D]</a:t>
            </a:r>
          </a:p>
          <a:p>
            <a:pPr marL="0" marR="0" lvl="0" indent="0" algn="r" rtl="0">
              <a:lnSpc>
                <a:spcPct val="90000"/>
              </a:lnSpc>
              <a:spcBef>
                <a:spcPts val="0"/>
              </a:spcBef>
              <a:spcAft>
                <a:spcPts val="0"/>
              </a:spcAft>
              <a:buClr>
                <a:schemeClr val="dk1"/>
              </a:buClr>
              <a:buSzPts val="2000"/>
              <a:buFont typeface="Arial"/>
              <a:buNone/>
            </a:pPr>
            <a:r>
              <a:rPr lang="en-US" sz="2000" b="1" dirty="0">
                <a:solidFill>
                  <a:schemeClr val="dk1"/>
                </a:solidFill>
                <a:latin typeface="Avenir"/>
                <a:ea typeface="Avenir"/>
                <a:cs typeface="Avenir"/>
                <a:sym typeface="Avenir"/>
              </a:rPr>
              <a:t>				Unvisited Nodes = [C, E, F]</a:t>
            </a:r>
          </a:p>
          <a:p>
            <a:pPr marL="0" marR="0" lvl="0" indent="0" algn="r" rtl="0">
              <a:lnSpc>
                <a:spcPct val="90000"/>
              </a:lnSpc>
              <a:spcBef>
                <a:spcPts val="0"/>
              </a:spcBef>
              <a:spcAft>
                <a:spcPts val="0"/>
              </a:spcAft>
              <a:buClr>
                <a:schemeClr val="dk1"/>
              </a:buClr>
              <a:buSzPts val="2000"/>
              <a:buFont typeface="Arial"/>
              <a:buNone/>
            </a:pPr>
            <a:endParaRPr lang="en-US" sz="2000" b="1" dirty="0">
              <a:solidFill>
                <a:schemeClr val="dk1"/>
              </a:solidFill>
              <a:latin typeface="Avenir"/>
              <a:ea typeface="Avenir"/>
              <a:cs typeface="Avenir"/>
              <a:sym typeface="Avenir"/>
            </a:endParaRPr>
          </a:p>
          <a:p>
            <a:pPr marL="0" marR="0" lvl="0" indent="0" algn="r" rtl="0">
              <a:lnSpc>
                <a:spcPct val="90000"/>
              </a:lnSpc>
              <a:spcBef>
                <a:spcPts val="0"/>
              </a:spcBef>
              <a:spcAft>
                <a:spcPts val="0"/>
              </a:spcAft>
              <a:buClr>
                <a:schemeClr val="dk1"/>
              </a:buClr>
              <a:buSzPts val="2000"/>
              <a:buFont typeface="Arial"/>
              <a:buNone/>
            </a:pPr>
            <a:endParaRPr lang="en-US" sz="2000" b="1" dirty="0">
              <a:solidFill>
                <a:schemeClr val="dk1"/>
              </a:solidFill>
              <a:latin typeface="Avenir"/>
              <a:ea typeface="Avenir"/>
              <a:cs typeface="Avenir"/>
              <a:sym typeface="Avenir"/>
            </a:endParaRPr>
          </a:p>
          <a:p>
            <a:pPr marL="0" marR="0" lvl="0" indent="0" algn="r" rtl="0">
              <a:lnSpc>
                <a:spcPct val="90000"/>
              </a:lnSpc>
              <a:spcBef>
                <a:spcPts val="0"/>
              </a:spcBef>
              <a:spcAft>
                <a:spcPts val="0"/>
              </a:spcAft>
              <a:buClr>
                <a:schemeClr val="dk1"/>
              </a:buClr>
              <a:buSzPts val="2000"/>
              <a:buFont typeface="Arial"/>
              <a:buNone/>
            </a:pPr>
            <a:endParaRPr lang="en-US" sz="2000" b="1" dirty="0">
              <a:solidFill>
                <a:schemeClr val="dk1"/>
              </a:solidFill>
              <a:latin typeface="Avenir"/>
              <a:ea typeface="Avenir"/>
              <a:cs typeface="Avenir"/>
              <a:sym typeface="Avenir"/>
            </a:endParaRPr>
          </a:p>
          <a:p>
            <a:pPr marL="0" marR="0" lvl="0" indent="0" algn="r" rtl="0">
              <a:lnSpc>
                <a:spcPct val="90000"/>
              </a:lnSpc>
              <a:spcBef>
                <a:spcPts val="0"/>
              </a:spcBef>
              <a:spcAft>
                <a:spcPts val="0"/>
              </a:spcAft>
              <a:buClr>
                <a:schemeClr val="dk1"/>
              </a:buClr>
              <a:buSzPts val="2000"/>
              <a:buFont typeface="Arial"/>
              <a:buNone/>
            </a:pPr>
            <a:endParaRPr lang="en-US" sz="2000" b="1" dirty="0">
              <a:solidFill>
                <a:schemeClr val="dk1"/>
              </a:solidFill>
              <a:latin typeface="Avenir"/>
              <a:ea typeface="Avenir"/>
              <a:cs typeface="Avenir"/>
              <a:sym typeface="Avenir"/>
            </a:endParaRPr>
          </a:p>
          <a:p>
            <a:pPr marL="0" marR="0" lvl="0" indent="0" algn="r" rtl="0">
              <a:lnSpc>
                <a:spcPct val="90000"/>
              </a:lnSpc>
              <a:spcBef>
                <a:spcPts val="0"/>
              </a:spcBef>
              <a:spcAft>
                <a:spcPts val="0"/>
              </a:spcAft>
              <a:buClr>
                <a:schemeClr val="dk1"/>
              </a:buClr>
              <a:buSzPts val="2000"/>
              <a:buFont typeface="Arial"/>
              <a:buNone/>
            </a:pPr>
            <a:endParaRPr lang="en-US" sz="2000" b="1" dirty="0">
              <a:solidFill>
                <a:schemeClr val="dk1"/>
              </a:solidFill>
              <a:latin typeface="Avenir"/>
              <a:ea typeface="Avenir"/>
              <a:cs typeface="Avenir"/>
              <a:sym typeface="Avenir"/>
            </a:endParaRPr>
          </a:p>
          <a:p>
            <a:pPr marL="0" marR="0" lvl="0" indent="0" algn="r" rtl="0">
              <a:lnSpc>
                <a:spcPct val="90000"/>
              </a:lnSpc>
              <a:spcBef>
                <a:spcPts val="0"/>
              </a:spcBef>
              <a:spcAft>
                <a:spcPts val="0"/>
              </a:spcAft>
              <a:buClr>
                <a:schemeClr val="dk1"/>
              </a:buClr>
              <a:buSzPts val="2000"/>
              <a:buFont typeface="Arial"/>
              <a:buNone/>
            </a:pPr>
            <a:endParaRPr lang="en-US" sz="2000" b="1" dirty="0">
              <a:solidFill>
                <a:schemeClr val="dk1"/>
              </a:solidFill>
              <a:latin typeface="Avenir"/>
              <a:ea typeface="Avenir"/>
              <a:cs typeface="Avenir"/>
              <a:sym typeface="Avenir"/>
            </a:endParaRPr>
          </a:p>
          <a:p>
            <a:pPr marL="0" marR="0" lvl="0" indent="0" algn="r" rtl="0">
              <a:lnSpc>
                <a:spcPct val="90000"/>
              </a:lnSpc>
              <a:spcBef>
                <a:spcPts val="0"/>
              </a:spcBef>
              <a:spcAft>
                <a:spcPts val="0"/>
              </a:spcAft>
              <a:buClr>
                <a:schemeClr val="dk1"/>
              </a:buClr>
              <a:buSzPts val="2000"/>
              <a:buFont typeface="Arial"/>
              <a:buNone/>
            </a:pPr>
            <a:endParaRPr lang="en-US" sz="2000" b="1" dirty="0">
              <a:solidFill>
                <a:schemeClr val="dk1"/>
              </a:solidFill>
              <a:latin typeface="Avenir"/>
              <a:ea typeface="Avenir"/>
              <a:cs typeface="Avenir"/>
              <a:sym typeface="Avenir"/>
            </a:endParaRPr>
          </a:p>
          <a:p>
            <a:pPr marL="0" marR="0" lvl="0" indent="0" algn="r" rtl="0">
              <a:lnSpc>
                <a:spcPct val="90000"/>
              </a:lnSpc>
              <a:spcBef>
                <a:spcPts val="0"/>
              </a:spcBef>
              <a:spcAft>
                <a:spcPts val="0"/>
              </a:spcAft>
              <a:buClr>
                <a:schemeClr val="dk1"/>
              </a:buClr>
              <a:buSzPts val="2000"/>
              <a:buFont typeface="Arial"/>
              <a:buNone/>
            </a:pPr>
            <a:endParaRPr lang="en-US" sz="2000" b="1" dirty="0">
              <a:solidFill>
                <a:schemeClr val="dk1"/>
              </a:solidFill>
              <a:latin typeface="Avenir"/>
              <a:ea typeface="Avenir"/>
              <a:cs typeface="Avenir"/>
              <a:sym typeface="Avenir"/>
            </a:endParaRPr>
          </a:p>
        </p:txBody>
      </p:sp>
      <p:pic>
        <p:nvPicPr>
          <p:cNvPr id="3" name="Picture 2">
            <a:extLst>
              <a:ext uri="{FF2B5EF4-FFF2-40B4-BE49-F238E27FC236}">
                <a16:creationId xmlns:a16="http://schemas.microsoft.com/office/drawing/2014/main" id="{E10A8CC6-827C-BC54-242B-5CA1134F9512}"/>
              </a:ext>
            </a:extLst>
          </p:cNvPr>
          <p:cNvPicPr>
            <a:picLocks noChangeAspect="1"/>
          </p:cNvPicPr>
          <p:nvPr/>
        </p:nvPicPr>
        <p:blipFill>
          <a:blip r:embed="rId3"/>
          <a:stretch>
            <a:fillRect/>
          </a:stretch>
        </p:blipFill>
        <p:spPr>
          <a:xfrm>
            <a:off x="496582" y="973928"/>
            <a:ext cx="3505380" cy="2465168"/>
          </a:xfrm>
          <a:prstGeom prst="rect">
            <a:avLst/>
          </a:prstGeom>
        </p:spPr>
      </p:pic>
      <p:pic>
        <p:nvPicPr>
          <p:cNvPr id="6" name="Picture 5">
            <a:extLst>
              <a:ext uri="{FF2B5EF4-FFF2-40B4-BE49-F238E27FC236}">
                <a16:creationId xmlns:a16="http://schemas.microsoft.com/office/drawing/2014/main" id="{CFBD6917-4BBE-D8F5-A38C-4FCC61B1DF76}"/>
              </a:ext>
            </a:extLst>
          </p:cNvPr>
          <p:cNvPicPr>
            <a:picLocks noChangeAspect="1"/>
          </p:cNvPicPr>
          <p:nvPr/>
        </p:nvPicPr>
        <p:blipFill>
          <a:blip r:embed="rId4"/>
          <a:stretch>
            <a:fillRect/>
          </a:stretch>
        </p:blipFill>
        <p:spPr>
          <a:xfrm>
            <a:off x="4390736" y="975444"/>
            <a:ext cx="2220466" cy="2463651"/>
          </a:xfrm>
          <a:prstGeom prst="rect">
            <a:avLst/>
          </a:prstGeom>
        </p:spPr>
      </p:pic>
      <p:pic>
        <p:nvPicPr>
          <p:cNvPr id="9" name="Picture 8">
            <a:extLst>
              <a:ext uri="{FF2B5EF4-FFF2-40B4-BE49-F238E27FC236}">
                <a16:creationId xmlns:a16="http://schemas.microsoft.com/office/drawing/2014/main" id="{0E998215-4BE6-F0B1-9AA1-43676FE0CC14}"/>
              </a:ext>
            </a:extLst>
          </p:cNvPr>
          <p:cNvPicPr>
            <a:picLocks noChangeAspect="1"/>
          </p:cNvPicPr>
          <p:nvPr/>
        </p:nvPicPr>
        <p:blipFill>
          <a:blip r:embed="rId5"/>
          <a:stretch>
            <a:fillRect/>
          </a:stretch>
        </p:blipFill>
        <p:spPr>
          <a:xfrm>
            <a:off x="496582" y="3971031"/>
            <a:ext cx="3505380" cy="2446892"/>
          </a:xfrm>
          <a:prstGeom prst="rect">
            <a:avLst/>
          </a:prstGeom>
        </p:spPr>
      </p:pic>
      <p:pic>
        <p:nvPicPr>
          <p:cNvPr id="12" name="Picture 11">
            <a:extLst>
              <a:ext uri="{FF2B5EF4-FFF2-40B4-BE49-F238E27FC236}">
                <a16:creationId xmlns:a16="http://schemas.microsoft.com/office/drawing/2014/main" id="{DFB13682-5D93-80D7-70DF-F519ABB649B0}"/>
              </a:ext>
            </a:extLst>
          </p:cNvPr>
          <p:cNvPicPr>
            <a:picLocks noChangeAspect="1"/>
          </p:cNvPicPr>
          <p:nvPr/>
        </p:nvPicPr>
        <p:blipFill>
          <a:blip r:embed="rId6"/>
          <a:stretch>
            <a:fillRect/>
          </a:stretch>
        </p:blipFill>
        <p:spPr>
          <a:xfrm>
            <a:off x="4402064" y="3971031"/>
            <a:ext cx="2220466" cy="2463650"/>
          </a:xfrm>
          <a:prstGeom prst="rect">
            <a:avLst/>
          </a:prstGeom>
        </p:spPr>
      </p:pic>
    </p:spTree>
    <p:extLst>
      <p:ext uri="{BB962C8B-B14F-4D97-AF65-F5344CB8AC3E}">
        <p14:creationId xmlns:p14="http://schemas.microsoft.com/office/powerpoint/2010/main" val="25215904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3">
          <a:extLst>
            <a:ext uri="{FF2B5EF4-FFF2-40B4-BE49-F238E27FC236}">
              <a16:creationId xmlns:a16="http://schemas.microsoft.com/office/drawing/2014/main" id="{672284C7-1468-C318-344C-0ED4BC0E521B}"/>
            </a:ext>
          </a:extLst>
        </p:cNvPr>
        <p:cNvGrpSpPr/>
        <p:nvPr/>
      </p:nvGrpSpPr>
      <p:grpSpPr>
        <a:xfrm>
          <a:off x="0" y="0"/>
          <a:ext cx="0" cy="0"/>
          <a:chOff x="0" y="0"/>
          <a:chExt cx="0" cy="0"/>
        </a:xfrm>
      </p:grpSpPr>
      <p:sp>
        <p:nvSpPr>
          <p:cNvPr id="104" name="Google Shape;104;p4">
            <a:extLst>
              <a:ext uri="{FF2B5EF4-FFF2-40B4-BE49-F238E27FC236}">
                <a16:creationId xmlns:a16="http://schemas.microsoft.com/office/drawing/2014/main" id="{AAAB9745-014F-7701-FACF-FE30DEB5F770}"/>
              </a:ext>
            </a:extLst>
          </p:cNvPr>
          <p:cNvSpPr txBox="1">
            <a:spLocks noGrp="1"/>
          </p:cNvSpPr>
          <p:nvPr>
            <p:ph type="title"/>
          </p:nvPr>
        </p:nvSpPr>
        <p:spPr>
          <a:xfrm>
            <a:off x="438705" y="217297"/>
            <a:ext cx="10515600" cy="68869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D9212B"/>
              </a:buClr>
              <a:buSzPts val="2800"/>
              <a:buFont typeface="Avenir"/>
              <a:buNone/>
            </a:pPr>
            <a:r>
              <a:rPr lang="en-US" sz="2800" b="1" dirty="0">
                <a:solidFill>
                  <a:srgbClr val="D9212B"/>
                </a:solidFill>
                <a:latin typeface="Avenir"/>
                <a:sym typeface="Avenir"/>
              </a:rPr>
              <a:t>Shortest Path – Dijkstra Algorithm</a:t>
            </a:r>
            <a:endParaRPr sz="2800" b="1" dirty="0">
              <a:solidFill>
                <a:srgbClr val="D9212B"/>
              </a:solidFill>
            </a:endParaRPr>
          </a:p>
        </p:txBody>
      </p:sp>
      <p:sp>
        <p:nvSpPr>
          <p:cNvPr id="105" name="Google Shape;105;p4">
            <a:extLst>
              <a:ext uri="{FF2B5EF4-FFF2-40B4-BE49-F238E27FC236}">
                <a16:creationId xmlns:a16="http://schemas.microsoft.com/office/drawing/2014/main" id="{53833A3D-3250-9319-F4C4-F8057CE01486}"/>
              </a:ext>
            </a:extLst>
          </p:cNvPr>
          <p:cNvSpPr txBox="1"/>
          <p:nvPr/>
        </p:nvSpPr>
        <p:spPr>
          <a:xfrm>
            <a:off x="909221" y="1319597"/>
            <a:ext cx="10427563" cy="4961460"/>
          </a:xfrm>
          <a:prstGeom prst="rect">
            <a:avLst/>
          </a:prstGeom>
          <a:noFill/>
          <a:ln>
            <a:noFill/>
          </a:ln>
        </p:spPr>
        <p:txBody>
          <a:bodyPr spcFirstLastPara="1" wrap="square" lIns="91425" tIns="45700" rIns="91425" bIns="45700" anchor="t" anchorCtr="0">
            <a:normAutofit/>
          </a:bodyPr>
          <a:lstStyle/>
          <a:p>
            <a:pPr marL="0" marR="0" lvl="0" indent="0" algn="r" rtl="0">
              <a:lnSpc>
                <a:spcPct val="90000"/>
              </a:lnSpc>
              <a:spcBef>
                <a:spcPts val="0"/>
              </a:spcBef>
              <a:spcAft>
                <a:spcPts val="0"/>
              </a:spcAft>
              <a:buClr>
                <a:schemeClr val="dk1"/>
              </a:buClr>
              <a:buSzPts val="2000"/>
              <a:buFont typeface="Arial"/>
              <a:buNone/>
            </a:pPr>
            <a:r>
              <a:rPr lang="en-US" sz="2000" b="1" dirty="0">
                <a:solidFill>
                  <a:schemeClr val="dk1"/>
                </a:solidFill>
                <a:latin typeface="Avenir"/>
                <a:ea typeface="Avenir"/>
                <a:cs typeface="Avenir"/>
                <a:sym typeface="Avenir"/>
              </a:rPr>
              <a:t>				Visited Nodes = [A, B, D, E]</a:t>
            </a:r>
          </a:p>
          <a:p>
            <a:pPr marL="0" marR="0" lvl="0" indent="0" algn="r" rtl="0">
              <a:lnSpc>
                <a:spcPct val="90000"/>
              </a:lnSpc>
              <a:spcBef>
                <a:spcPts val="0"/>
              </a:spcBef>
              <a:spcAft>
                <a:spcPts val="0"/>
              </a:spcAft>
              <a:buClr>
                <a:schemeClr val="dk1"/>
              </a:buClr>
              <a:buSzPts val="2000"/>
              <a:buFont typeface="Arial"/>
              <a:buNone/>
            </a:pPr>
            <a:r>
              <a:rPr lang="en-US" sz="2000" b="1" dirty="0">
                <a:solidFill>
                  <a:schemeClr val="dk1"/>
                </a:solidFill>
                <a:latin typeface="Avenir"/>
                <a:ea typeface="Avenir"/>
                <a:cs typeface="Avenir"/>
                <a:sym typeface="Avenir"/>
              </a:rPr>
              <a:t>				Unvisited Nodes = [C, F]</a:t>
            </a:r>
          </a:p>
          <a:p>
            <a:pPr marL="0" marR="0" lvl="0" indent="0" algn="r" rtl="0">
              <a:lnSpc>
                <a:spcPct val="90000"/>
              </a:lnSpc>
              <a:spcBef>
                <a:spcPts val="0"/>
              </a:spcBef>
              <a:spcAft>
                <a:spcPts val="0"/>
              </a:spcAft>
              <a:buClr>
                <a:schemeClr val="dk1"/>
              </a:buClr>
              <a:buSzPts val="2000"/>
              <a:buFont typeface="Arial"/>
              <a:buNone/>
            </a:pPr>
            <a:endParaRPr lang="en-US" sz="2000" b="1" dirty="0">
              <a:solidFill>
                <a:schemeClr val="dk1"/>
              </a:solidFill>
              <a:latin typeface="Avenir"/>
              <a:ea typeface="Avenir"/>
              <a:cs typeface="Avenir"/>
              <a:sym typeface="Avenir"/>
            </a:endParaRPr>
          </a:p>
          <a:p>
            <a:pPr marL="0" marR="0" lvl="0" indent="0" algn="r" rtl="0">
              <a:lnSpc>
                <a:spcPct val="90000"/>
              </a:lnSpc>
              <a:spcBef>
                <a:spcPts val="0"/>
              </a:spcBef>
              <a:spcAft>
                <a:spcPts val="0"/>
              </a:spcAft>
              <a:buClr>
                <a:schemeClr val="dk1"/>
              </a:buClr>
              <a:buSzPts val="2000"/>
              <a:buFont typeface="Arial"/>
              <a:buNone/>
            </a:pPr>
            <a:endParaRPr lang="en-US" sz="2000" b="1" dirty="0">
              <a:solidFill>
                <a:schemeClr val="dk1"/>
              </a:solidFill>
              <a:latin typeface="Avenir"/>
              <a:ea typeface="Avenir"/>
              <a:cs typeface="Avenir"/>
              <a:sym typeface="Avenir"/>
            </a:endParaRPr>
          </a:p>
          <a:p>
            <a:pPr marL="0" marR="0" lvl="0" indent="0" algn="r" rtl="0">
              <a:lnSpc>
                <a:spcPct val="90000"/>
              </a:lnSpc>
              <a:spcBef>
                <a:spcPts val="0"/>
              </a:spcBef>
              <a:spcAft>
                <a:spcPts val="0"/>
              </a:spcAft>
              <a:buClr>
                <a:schemeClr val="dk1"/>
              </a:buClr>
              <a:buSzPts val="2000"/>
              <a:buFont typeface="Arial"/>
              <a:buNone/>
            </a:pPr>
            <a:endParaRPr lang="en-US" sz="2000" b="1" dirty="0">
              <a:solidFill>
                <a:schemeClr val="dk1"/>
              </a:solidFill>
              <a:latin typeface="Avenir"/>
              <a:ea typeface="Avenir"/>
              <a:cs typeface="Avenir"/>
              <a:sym typeface="Avenir"/>
            </a:endParaRPr>
          </a:p>
          <a:p>
            <a:pPr marL="0" marR="0" lvl="0" indent="0" algn="r" rtl="0">
              <a:lnSpc>
                <a:spcPct val="90000"/>
              </a:lnSpc>
              <a:spcBef>
                <a:spcPts val="0"/>
              </a:spcBef>
              <a:spcAft>
                <a:spcPts val="0"/>
              </a:spcAft>
              <a:buClr>
                <a:schemeClr val="dk1"/>
              </a:buClr>
              <a:buSzPts val="2000"/>
              <a:buFont typeface="Arial"/>
              <a:buNone/>
            </a:pPr>
            <a:endParaRPr lang="en-US" sz="2000" b="1" dirty="0">
              <a:solidFill>
                <a:schemeClr val="dk1"/>
              </a:solidFill>
              <a:latin typeface="Avenir"/>
              <a:ea typeface="Avenir"/>
              <a:cs typeface="Avenir"/>
              <a:sym typeface="Avenir"/>
            </a:endParaRPr>
          </a:p>
          <a:p>
            <a:pPr marL="0" marR="0" lvl="0" indent="0" algn="r" rtl="0">
              <a:lnSpc>
                <a:spcPct val="90000"/>
              </a:lnSpc>
              <a:spcBef>
                <a:spcPts val="0"/>
              </a:spcBef>
              <a:spcAft>
                <a:spcPts val="0"/>
              </a:spcAft>
              <a:buClr>
                <a:schemeClr val="dk1"/>
              </a:buClr>
              <a:buSzPts val="2000"/>
              <a:buFont typeface="Arial"/>
              <a:buNone/>
            </a:pPr>
            <a:endParaRPr lang="en-US" sz="2000" b="1" dirty="0">
              <a:solidFill>
                <a:schemeClr val="dk1"/>
              </a:solidFill>
              <a:latin typeface="Avenir"/>
              <a:ea typeface="Avenir"/>
              <a:cs typeface="Avenir"/>
              <a:sym typeface="Avenir"/>
            </a:endParaRPr>
          </a:p>
          <a:p>
            <a:pPr marL="0" marR="0" lvl="0" indent="0" algn="r" rtl="0">
              <a:lnSpc>
                <a:spcPct val="90000"/>
              </a:lnSpc>
              <a:spcBef>
                <a:spcPts val="0"/>
              </a:spcBef>
              <a:spcAft>
                <a:spcPts val="0"/>
              </a:spcAft>
              <a:buClr>
                <a:schemeClr val="dk1"/>
              </a:buClr>
              <a:buSzPts val="2000"/>
              <a:buFont typeface="Arial"/>
              <a:buNone/>
            </a:pPr>
            <a:endParaRPr lang="en-US" sz="2000" b="1" dirty="0">
              <a:solidFill>
                <a:schemeClr val="dk1"/>
              </a:solidFill>
              <a:latin typeface="Avenir"/>
              <a:ea typeface="Avenir"/>
              <a:cs typeface="Avenir"/>
              <a:sym typeface="Avenir"/>
            </a:endParaRPr>
          </a:p>
          <a:p>
            <a:pPr marL="0" marR="0" lvl="0" indent="0" algn="r" rtl="0">
              <a:lnSpc>
                <a:spcPct val="90000"/>
              </a:lnSpc>
              <a:spcBef>
                <a:spcPts val="0"/>
              </a:spcBef>
              <a:spcAft>
                <a:spcPts val="0"/>
              </a:spcAft>
              <a:buClr>
                <a:schemeClr val="dk1"/>
              </a:buClr>
              <a:buSzPts val="2000"/>
              <a:buFont typeface="Arial"/>
              <a:buNone/>
            </a:pPr>
            <a:endParaRPr lang="en-US" sz="2000" b="1" dirty="0">
              <a:solidFill>
                <a:schemeClr val="dk1"/>
              </a:solidFill>
              <a:latin typeface="Avenir"/>
              <a:ea typeface="Avenir"/>
              <a:cs typeface="Avenir"/>
              <a:sym typeface="Avenir"/>
            </a:endParaRPr>
          </a:p>
          <a:p>
            <a:pPr marL="0" marR="0" lvl="0" indent="0" algn="r" rtl="0">
              <a:lnSpc>
                <a:spcPct val="90000"/>
              </a:lnSpc>
              <a:spcBef>
                <a:spcPts val="0"/>
              </a:spcBef>
              <a:spcAft>
                <a:spcPts val="0"/>
              </a:spcAft>
              <a:buClr>
                <a:schemeClr val="dk1"/>
              </a:buClr>
              <a:buSzPts val="2000"/>
              <a:buFont typeface="Arial"/>
              <a:buNone/>
            </a:pPr>
            <a:endParaRPr lang="en-US" sz="2000" b="1" dirty="0">
              <a:solidFill>
                <a:schemeClr val="dk1"/>
              </a:solidFill>
              <a:latin typeface="Avenir"/>
              <a:ea typeface="Avenir"/>
              <a:cs typeface="Avenir"/>
              <a:sym typeface="Avenir"/>
            </a:endParaRPr>
          </a:p>
          <a:p>
            <a:pPr marL="0" marR="0" lvl="0" indent="0" algn="r" rtl="0">
              <a:lnSpc>
                <a:spcPct val="90000"/>
              </a:lnSpc>
              <a:spcBef>
                <a:spcPts val="0"/>
              </a:spcBef>
              <a:spcAft>
                <a:spcPts val="0"/>
              </a:spcAft>
              <a:buClr>
                <a:schemeClr val="dk1"/>
              </a:buClr>
              <a:buSzPts val="2000"/>
              <a:buFont typeface="Arial"/>
              <a:buNone/>
            </a:pPr>
            <a:r>
              <a:rPr lang="en-US" sz="2000" b="1" dirty="0">
                <a:solidFill>
                  <a:schemeClr val="dk1"/>
                </a:solidFill>
                <a:latin typeface="Avenir"/>
                <a:ea typeface="Avenir"/>
                <a:cs typeface="Avenir"/>
                <a:sym typeface="Avenir"/>
              </a:rPr>
              <a:t>				Visited Nodes = [A, B, D, E, F, C]</a:t>
            </a:r>
          </a:p>
          <a:p>
            <a:pPr marL="0" marR="0" lvl="0" indent="0" algn="r" rtl="0">
              <a:lnSpc>
                <a:spcPct val="90000"/>
              </a:lnSpc>
              <a:spcBef>
                <a:spcPts val="0"/>
              </a:spcBef>
              <a:spcAft>
                <a:spcPts val="0"/>
              </a:spcAft>
              <a:buClr>
                <a:schemeClr val="dk1"/>
              </a:buClr>
              <a:buSzPts val="2000"/>
              <a:buFont typeface="Arial"/>
              <a:buNone/>
            </a:pPr>
            <a:r>
              <a:rPr lang="en-US" sz="2000" b="1" dirty="0">
                <a:solidFill>
                  <a:schemeClr val="dk1"/>
                </a:solidFill>
                <a:latin typeface="Avenir"/>
                <a:ea typeface="Avenir"/>
                <a:cs typeface="Avenir"/>
                <a:sym typeface="Avenir"/>
              </a:rPr>
              <a:t>				Unvisited Nodes = []</a:t>
            </a:r>
          </a:p>
          <a:p>
            <a:pPr marL="0" marR="0" lvl="0" indent="0" algn="r" rtl="0">
              <a:lnSpc>
                <a:spcPct val="90000"/>
              </a:lnSpc>
              <a:spcBef>
                <a:spcPts val="0"/>
              </a:spcBef>
              <a:spcAft>
                <a:spcPts val="0"/>
              </a:spcAft>
              <a:buClr>
                <a:schemeClr val="dk1"/>
              </a:buClr>
              <a:buSzPts val="2000"/>
              <a:buFont typeface="Arial"/>
              <a:buNone/>
            </a:pPr>
            <a:endParaRPr lang="en-US" sz="2000" b="1" dirty="0">
              <a:solidFill>
                <a:schemeClr val="dk1"/>
              </a:solidFill>
              <a:latin typeface="Avenir"/>
              <a:ea typeface="Avenir"/>
              <a:cs typeface="Avenir"/>
              <a:sym typeface="Avenir"/>
            </a:endParaRPr>
          </a:p>
          <a:p>
            <a:pPr marL="0" marR="0" lvl="0" indent="0" algn="r" rtl="0">
              <a:lnSpc>
                <a:spcPct val="90000"/>
              </a:lnSpc>
              <a:spcBef>
                <a:spcPts val="0"/>
              </a:spcBef>
              <a:spcAft>
                <a:spcPts val="0"/>
              </a:spcAft>
              <a:buClr>
                <a:schemeClr val="dk1"/>
              </a:buClr>
              <a:buSzPts val="2000"/>
              <a:buFont typeface="Arial"/>
              <a:buNone/>
            </a:pPr>
            <a:endParaRPr lang="en-US" sz="2000" b="1" dirty="0">
              <a:solidFill>
                <a:schemeClr val="dk1"/>
              </a:solidFill>
              <a:latin typeface="Avenir"/>
              <a:ea typeface="Avenir"/>
              <a:cs typeface="Avenir"/>
              <a:sym typeface="Avenir"/>
            </a:endParaRPr>
          </a:p>
          <a:p>
            <a:pPr marL="0" marR="0" lvl="0" indent="0" algn="r" rtl="0">
              <a:lnSpc>
                <a:spcPct val="90000"/>
              </a:lnSpc>
              <a:spcBef>
                <a:spcPts val="0"/>
              </a:spcBef>
              <a:spcAft>
                <a:spcPts val="0"/>
              </a:spcAft>
              <a:buClr>
                <a:schemeClr val="dk1"/>
              </a:buClr>
              <a:buSzPts val="2000"/>
              <a:buFont typeface="Arial"/>
              <a:buNone/>
            </a:pPr>
            <a:endParaRPr lang="en-US" sz="2000" b="1" dirty="0">
              <a:solidFill>
                <a:schemeClr val="dk1"/>
              </a:solidFill>
              <a:latin typeface="Avenir"/>
              <a:ea typeface="Avenir"/>
              <a:cs typeface="Avenir"/>
              <a:sym typeface="Avenir"/>
            </a:endParaRPr>
          </a:p>
          <a:p>
            <a:pPr marL="0" marR="0" lvl="0" indent="0" algn="r" rtl="0">
              <a:lnSpc>
                <a:spcPct val="90000"/>
              </a:lnSpc>
              <a:spcBef>
                <a:spcPts val="0"/>
              </a:spcBef>
              <a:spcAft>
                <a:spcPts val="0"/>
              </a:spcAft>
              <a:buClr>
                <a:schemeClr val="dk1"/>
              </a:buClr>
              <a:buSzPts val="2000"/>
              <a:buFont typeface="Arial"/>
              <a:buNone/>
            </a:pPr>
            <a:endParaRPr lang="en-US" sz="2000" b="1" dirty="0">
              <a:solidFill>
                <a:schemeClr val="dk1"/>
              </a:solidFill>
              <a:latin typeface="Avenir"/>
              <a:ea typeface="Avenir"/>
              <a:cs typeface="Avenir"/>
              <a:sym typeface="Avenir"/>
            </a:endParaRPr>
          </a:p>
          <a:p>
            <a:pPr marL="0" marR="0" lvl="0" indent="0" algn="r" rtl="0">
              <a:lnSpc>
                <a:spcPct val="90000"/>
              </a:lnSpc>
              <a:spcBef>
                <a:spcPts val="0"/>
              </a:spcBef>
              <a:spcAft>
                <a:spcPts val="0"/>
              </a:spcAft>
              <a:buClr>
                <a:schemeClr val="dk1"/>
              </a:buClr>
              <a:buSzPts val="2000"/>
              <a:buFont typeface="Arial"/>
              <a:buNone/>
            </a:pPr>
            <a:endParaRPr lang="en-US" sz="2000" b="1" dirty="0">
              <a:solidFill>
                <a:schemeClr val="dk1"/>
              </a:solidFill>
              <a:latin typeface="Avenir"/>
              <a:ea typeface="Avenir"/>
              <a:cs typeface="Avenir"/>
              <a:sym typeface="Avenir"/>
            </a:endParaRPr>
          </a:p>
          <a:p>
            <a:pPr marL="0" marR="0" lvl="0" indent="0" algn="r" rtl="0">
              <a:lnSpc>
                <a:spcPct val="90000"/>
              </a:lnSpc>
              <a:spcBef>
                <a:spcPts val="0"/>
              </a:spcBef>
              <a:spcAft>
                <a:spcPts val="0"/>
              </a:spcAft>
              <a:buClr>
                <a:schemeClr val="dk1"/>
              </a:buClr>
              <a:buSzPts val="2000"/>
              <a:buFont typeface="Arial"/>
              <a:buNone/>
            </a:pPr>
            <a:endParaRPr lang="en-US" sz="2000" b="1" dirty="0">
              <a:solidFill>
                <a:schemeClr val="dk1"/>
              </a:solidFill>
              <a:latin typeface="Avenir"/>
              <a:ea typeface="Avenir"/>
              <a:cs typeface="Avenir"/>
              <a:sym typeface="Avenir"/>
            </a:endParaRPr>
          </a:p>
          <a:p>
            <a:pPr marL="0" marR="0" lvl="0" indent="0" algn="r" rtl="0">
              <a:lnSpc>
                <a:spcPct val="90000"/>
              </a:lnSpc>
              <a:spcBef>
                <a:spcPts val="0"/>
              </a:spcBef>
              <a:spcAft>
                <a:spcPts val="0"/>
              </a:spcAft>
              <a:buClr>
                <a:schemeClr val="dk1"/>
              </a:buClr>
              <a:buSzPts val="2000"/>
              <a:buFont typeface="Arial"/>
              <a:buNone/>
            </a:pPr>
            <a:endParaRPr lang="en-US" sz="2000" b="1" dirty="0">
              <a:solidFill>
                <a:schemeClr val="dk1"/>
              </a:solidFill>
              <a:latin typeface="Avenir"/>
              <a:ea typeface="Avenir"/>
              <a:cs typeface="Avenir"/>
              <a:sym typeface="Avenir"/>
            </a:endParaRPr>
          </a:p>
          <a:p>
            <a:pPr marL="0" marR="0" lvl="0" indent="0" algn="r" rtl="0">
              <a:lnSpc>
                <a:spcPct val="90000"/>
              </a:lnSpc>
              <a:spcBef>
                <a:spcPts val="0"/>
              </a:spcBef>
              <a:spcAft>
                <a:spcPts val="0"/>
              </a:spcAft>
              <a:buClr>
                <a:schemeClr val="dk1"/>
              </a:buClr>
              <a:buSzPts val="2000"/>
              <a:buFont typeface="Arial"/>
              <a:buNone/>
            </a:pPr>
            <a:endParaRPr lang="en-US" sz="2000" b="1" dirty="0">
              <a:solidFill>
                <a:schemeClr val="dk1"/>
              </a:solidFill>
              <a:latin typeface="Avenir"/>
              <a:ea typeface="Avenir"/>
              <a:cs typeface="Avenir"/>
              <a:sym typeface="Avenir"/>
            </a:endParaRPr>
          </a:p>
        </p:txBody>
      </p:sp>
      <p:pic>
        <p:nvPicPr>
          <p:cNvPr id="4" name="Picture 3">
            <a:extLst>
              <a:ext uri="{FF2B5EF4-FFF2-40B4-BE49-F238E27FC236}">
                <a16:creationId xmlns:a16="http://schemas.microsoft.com/office/drawing/2014/main" id="{144C6B83-B64C-1156-6638-E7A38AA055F7}"/>
              </a:ext>
            </a:extLst>
          </p:cNvPr>
          <p:cNvPicPr>
            <a:picLocks noChangeAspect="1"/>
          </p:cNvPicPr>
          <p:nvPr/>
        </p:nvPicPr>
        <p:blipFill>
          <a:blip r:embed="rId3"/>
          <a:stretch>
            <a:fillRect/>
          </a:stretch>
        </p:blipFill>
        <p:spPr>
          <a:xfrm>
            <a:off x="534684" y="980747"/>
            <a:ext cx="3467278" cy="2446892"/>
          </a:xfrm>
          <a:prstGeom prst="rect">
            <a:avLst/>
          </a:prstGeom>
        </p:spPr>
      </p:pic>
      <p:pic>
        <p:nvPicPr>
          <p:cNvPr id="7" name="Picture 6">
            <a:extLst>
              <a:ext uri="{FF2B5EF4-FFF2-40B4-BE49-F238E27FC236}">
                <a16:creationId xmlns:a16="http://schemas.microsoft.com/office/drawing/2014/main" id="{001D842D-1A83-104F-1452-ECEB3041C423}"/>
              </a:ext>
            </a:extLst>
          </p:cNvPr>
          <p:cNvPicPr>
            <a:picLocks noChangeAspect="1"/>
          </p:cNvPicPr>
          <p:nvPr/>
        </p:nvPicPr>
        <p:blipFill>
          <a:blip r:embed="rId4"/>
          <a:stretch>
            <a:fillRect/>
          </a:stretch>
        </p:blipFill>
        <p:spPr>
          <a:xfrm>
            <a:off x="4414600" y="980747"/>
            <a:ext cx="2207929" cy="2463650"/>
          </a:xfrm>
          <a:prstGeom prst="rect">
            <a:avLst/>
          </a:prstGeom>
        </p:spPr>
      </p:pic>
      <p:pic>
        <p:nvPicPr>
          <p:cNvPr id="10" name="Picture 9">
            <a:extLst>
              <a:ext uri="{FF2B5EF4-FFF2-40B4-BE49-F238E27FC236}">
                <a16:creationId xmlns:a16="http://schemas.microsoft.com/office/drawing/2014/main" id="{029D004B-7CFC-93D7-07B2-68341435E687}"/>
              </a:ext>
            </a:extLst>
          </p:cNvPr>
          <p:cNvPicPr>
            <a:picLocks noChangeAspect="1"/>
          </p:cNvPicPr>
          <p:nvPr/>
        </p:nvPicPr>
        <p:blipFill>
          <a:blip r:embed="rId5"/>
          <a:stretch>
            <a:fillRect/>
          </a:stretch>
        </p:blipFill>
        <p:spPr>
          <a:xfrm>
            <a:off x="534685" y="3965302"/>
            <a:ext cx="3467278" cy="2446893"/>
          </a:xfrm>
          <a:prstGeom prst="rect">
            <a:avLst/>
          </a:prstGeom>
        </p:spPr>
      </p:pic>
      <p:pic>
        <p:nvPicPr>
          <p:cNvPr id="13" name="Picture 12">
            <a:extLst>
              <a:ext uri="{FF2B5EF4-FFF2-40B4-BE49-F238E27FC236}">
                <a16:creationId xmlns:a16="http://schemas.microsoft.com/office/drawing/2014/main" id="{4DF6A2CB-B4C7-5F47-3E43-2AE7C86B41F4}"/>
              </a:ext>
            </a:extLst>
          </p:cNvPr>
          <p:cNvPicPr>
            <a:picLocks noChangeAspect="1"/>
          </p:cNvPicPr>
          <p:nvPr/>
        </p:nvPicPr>
        <p:blipFill>
          <a:blip r:embed="rId6"/>
          <a:stretch>
            <a:fillRect/>
          </a:stretch>
        </p:blipFill>
        <p:spPr>
          <a:xfrm>
            <a:off x="4445466" y="3965302"/>
            <a:ext cx="2177063" cy="2446892"/>
          </a:xfrm>
          <a:prstGeom prst="rect">
            <a:avLst/>
          </a:prstGeom>
        </p:spPr>
      </p:pic>
    </p:spTree>
    <p:extLst>
      <p:ext uri="{BB962C8B-B14F-4D97-AF65-F5344CB8AC3E}">
        <p14:creationId xmlns:p14="http://schemas.microsoft.com/office/powerpoint/2010/main" val="39395836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3">
          <a:extLst>
            <a:ext uri="{FF2B5EF4-FFF2-40B4-BE49-F238E27FC236}">
              <a16:creationId xmlns:a16="http://schemas.microsoft.com/office/drawing/2014/main" id="{C28EF8A9-608B-1505-EBD7-B9EEE01DC5E4}"/>
            </a:ext>
          </a:extLst>
        </p:cNvPr>
        <p:cNvGrpSpPr/>
        <p:nvPr/>
      </p:nvGrpSpPr>
      <p:grpSpPr>
        <a:xfrm>
          <a:off x="0" y="0"/>
          <a:ext cx="0" cy="0"/>
          <a:chOff x="0" y="0"/>
          <a:chExt cx="0" cy="0"/>
        </a:xfrm>
      </p:grpSpPr>
      <p:sp>
        <p:nvSpPr>
          <p:cNvPr id="104" name="Google Shape;104;p4">
            <a:extLst>
              <a:ext uri="{FF2B5EF4-FFF2-40B4-BE49-F238E27FC236}">
                <a16:creationId xmlns:a16="http://schemas.microsoft.com/office/drawing/2014/main" id="{F5ADFF31-BF2F-D5F9-179C-F34B53FAB3E2}"/>
              </a:ext>
            </a:extLst>
          </p:cNvPr>
          <p:cNvSpPr txBox="1">
            <a:spLocks noGrp="1"/>
          </p:cNvSpPr>
          <p:nvPr>
            <p:ph type="title"/>
          </p:nvPr>
        </p:nvSpPr>
        <p:spPr>
          <a:xfrm>
            <a:off x="438705" y="217297"/>
            <a:ext cx="10515600" cy="68869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D9212B"/>
              </a:buClr>
              <a:buSzPts val="2800"/>
              <a:buFont typeface="Avenir"/>
              <a:buNone/>
            </a:pPr>
            <a:r>
              <a:rPr lang="en-US" sz="2800" b="1" dirty="0">
                <a:solidFill>
                  <a:srgbClr val="D9212B"/>
                </a:solidFill>
                <a:latin typeface="Avenir"/>
                <a:sym typeface="Avenir"/>
              </a:rPr>
              <a:t>Shortest Path (From A to C) – Dijkstra Algorithm</a:t>
            </a:r>
            <a:endParaRPr sz="2800" b="1" dirty="0">
              <a:solidFill>
                <a:srgbClr val="D9212B"/>
              </a:solidFill>
            </a:endParaRPr>
          </a:p>
        </p:txBody>
      </p:sp>
      <p:sp>
        <p:nvSpPr>
          <p:cNvPr id="105" name="Google Shape;105;p4">
            <a:extLst>
              <a:ext uri="{FF2B5EF4-FFF2-40B4-BE49-F238E27FC236}">
                <a16:creationId xmlns:a16="http://schemas.microsoft.com/office/drawing/2014/main" id="{6AD8CA1D-E27F-9BD8-DF84-019A00510DB1}"/>
              </a:ext>
            </a:extLst>
          </p:cNvPr>
          <p:cNvSpPr txBox="1"/>
          <p:nvPr/>
        </p:nvSpPr>
        <p:spPr>
          <a:xfrm>
            <a:off x="909221" y="1319597"/>
            <a:ext cx="10427563" cy="4961460"/>
          </a:xfrm>
          <a:prstGeom prst="rect">
            <a:avLst/>
          </a:prstGeom>
          <a:noFill/>
          <a:ln>
            <a:noFill/>
          </a:ln>
        </p:spPr>
        <p:txBody>
          <a:bodyPr spcFirstLastPara="1" wrap="square" lIns="91425" tIns="45700" rIns="91425" bIns="45700" anchor="t" anchorCtr="0">
            <a:normAutofit/>
          </a:bodyPr>
          <a:lstStyle/>
          <a:p>
            <a:pPr marL="0" marR="0" lvl="0" indent="0" algn="l" rtl="0">
              <a:lnSpc>
                <a:spcPct val="90000"/>
              </a:lnSpc>
              <a:spcBef>
                <a:spcPts val="0"/>
              </a:spcBef>
              <a:spcAft>
                <a:spcPts val="0"/>
              </a:spcAft>
              <a:buClr>
                <a:schemeClr val="dk1"/>
              </a:buClr>
              <a:buSzPts val="2000"/>
              <a:buFont typeface="Arial"/>
              <a:buNone/>
            </a:pPr>
            <a:endParaRPr lang="en-US" sz="2000" b="1" dirty="0">
              <a:solidFill>
                <a:schemeClr val="dk1"/>
              </a:solidFill>
              <a:latin typeface="Avenir"/>
              <a:ea typeface="Avenir"/>
              <a:cs typeface="Avenir"/>
              <a:sym typeface="Avenir"/>
            </a:endParaRPr>
          </a:p>
        </p:txBody>
      </p:sp>
      <p:pic>
        <p:nvPicPr>
          <p:cNvPr id="3" name="Picture 2">
            <a:extLst>
              <a:ext uri="{FF2B5EF4-FFF2-40B4-BE49-F238E27FC236}">
                <a16:creationId xmlns:a16="http://schemas.microsoft.com/office/drawing/2014/main" id="{0AE03516-C3EB-F757-8F6A-D8D4E21B983E}"/>
              </a:ext>
            </a:extLst>
          </p:cNvPr>
          <p:cNvPicPr>
            <a:picLocks noChangeAspect="1"/>
          </p:cNvPicPr>
          <p:nvPr/>
        </p:nvPicPr>
        <p:blipFill>
          <a:blip r:embed="rId3"/>
          <a:stretch>
            <a:fillRect/>
          </a:stretch>
        </p:blipFill>
        <p:spPr>
          <a:xfrm>
            <a:off x="855216" y="1438006"/>
            <a:ext cx="10099089" cy="4708151"/>
          </a:xfrm>
          <a:prstGeom prst="rect">
            <a:avLst/>
          </a:prstGeom>
        </p:spPr>
      </p:pic>
    </p:spTree>
    <p:extLst>
      <p:ext uri="{BB962C8B-B14F-4D97-AF65-F5344CB8AC3E}">
        <p14:creationId xmlns:p14="http://schemas.microsoft.com/office/powerpoint/2010/main" val="370493233"/>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1635</TotalTime>
  <Words>754</Words>
  <Application>Microsoft Office PowerPoint</Application>
  <PresentationFormat>Widescreen</PresentationFormat>
  <Paragraphs>144</Paragraphs>
  <Slides>13</Slides>
  <Notes>13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Avenir</vt:lpstr>
      <vt:lpstr>Calibri</vt:lpstr>
      <vt:lpstr>Office Theme</vt:lpstr>
      <vt:lpstr>PowerPoint Presentation</vt:lpstr>
      <vt:lpstr>Network Optimization Problems</vt:lpstr>
      <vt:lpstr>Learning Objectives</vt:lpstr>
      <vt:lpstr>Shortest Path Vs Critical Path</vt:lpstr>
      <vt:lpstr>Critical Path Method – CPM</vt:lpstr>
      <vt:lpstr>Shortest Path – Dijkstra Algorithm</vt:lpstr>
      <vt:lpstr>Shortest Path – Dijkstra Algorithm</vt:lpstr>
      <vt:lpstr>Shortest Path – Dijkstra Algorithm</vt:lpstr>
      <vt:lpstr>Shortest Path (From A to C) – Dijkstra Algorithm</vt:lpstr>
      <vt:lpstr>Academic Poll</vt:lpstr>
      <vt:lpstr>Academic Poll</vt:lpstr>
      <vt:lpstr>Session Summary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Gaurav Yawalkar</dc:creator>
  <cp:lastModifiedBy>Ritwik Sinha</cp:lastModifiedBy>
  <cp:revision>9</cp:revision>
  <dcterms:created xsi:type="dcterms:W3CDTF">2024-09-27T05:18:16Z</dcterms:created>
  <dcterms:modified xsi:type="dcterms:W3CDTF">2025-04-05T07:50:38Z</dcterms:modified>
</cp:coreProperties>
</file>