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63" r:id="rId10"/>
    <p:sldId id="268" r:id="rId11"/>
    <p:sldId id="261" r:id="rId12"/>
    <p:sldId id="269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6ANum1bncVGzoyHjJzl3+/qn1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57CBA220-BBE9-AC63-FB44-363AAE6E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>
            <a:extLst>
              <a:ext uri="{FF2B5EF4-FFF2-40B4-BE49-F238E27FC236}">
                <a16:creationId xmlns:a16="http://schemas.microsoft.com/office/drawing/2014/main" id="{2D6D05ED-3195-2D43-11B3-CF2D68E7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>
            <a:extLst>
              <a:ext uri="{FF2B5EF4-FFF2-40B4-BE49-F238E27FC236}">
                <a16:creationId xmlns:a16="http://schemas.microsoft.com/office/drawing/2014/main" id="{0C364ED7-1965-B825-CBFA-21EE40C49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6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0713648-F91F-94F5-09FF-BAFF75FE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A46134D6-E813-690D-FFC7-A44110905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D853D5BF-1A2D-689C-B2C4-A4C0E364D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787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2886ef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402886ef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841E8F8-BD3E-7216-92A0-3F97928D3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>
            <a:extLst>
              <a:ext uri="{FF2B5EF4-FFF2-40B4-BE49-F238E27FC236}">
                <a16:creationId xmlns:a16="http://schemas.microsoft.com/office/drawing/2014/main" id="{67D43825-CC63-B327-02C6-4EA5B2702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>
            <a:extLst>
              <a:ext uri="{FF2B5EF4-FFF2-40B4-BE49-F238E27FC236}">
                <a16:creationId xmlns:a16="http://schemas.microsoft.com/office/drawing/2014/main" id="{CA25A81B-17DB-A7D5-5FAB-7A104DF22C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009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s.apple.com/us/app/cu-online-learner-app/id6743615826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in.cuonlineedu.lm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136015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40297"/>
            <a:ext cx="5504851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Integer Programming: Formulating and Solving Problems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82D4632-FD47-B20C-B65C-24CC7BEE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>
            <a:extLst>
              <a:ext uri="{FF2B5EF4-FFF2-40B4-BE49-F238E27FC236}">
                <a16:creationId xmlns:a16="http://schemas.microsoft.com/office/drawing/2014/main" id="{A0A68B8C-9510-B21F-9ECF-A6A0CF4EEE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Recap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41" name="Google Shape;141;p8">
            <a:extLst>
              <a:ext uri="{FF2B5EF4-FFF2-40B4-BE49-F238E27FC236}">
                <a16:creationId xmlns:a16="http://schemas.microsoft.com/office/drawing/2014/main" id="{A8BEF8E7-C834-3404-0151-48CB76A59715}"/>
              </a:ext>
            </a:extLst>
          </p:cNvPr>
          <p:cNvSpPr txBox="1"/>
          <p:nvPr/>
        </p:nvSpPr>
        <p:spPr>
          <a:xfrm>
            <a:off x="909221" y="1319596"/>
            <a:ext cx="10427563" cy="541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90A-5C9B-65FF-C23D-394044C5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3" y="2042737"/>
            <a:ext cx="11325638" cy="30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20796" y="1319597"/>
            <a:ext cx="10427563" cy="532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None/>
            </a:pPr>
            <a:r>
              <a:rPr lang="en-US" sz="1600" dirty="0"/>
              <a:t>What is the main goal of the "Cutting Plane" method in integer programming?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To linearize non-linear functions</a:t>
            </a:r>
            <a:br>
              <a:rPr lang="en-US" sz="1600" dirty="0"/>
            </a:br>
            <a:r>
              <a:rPr lang="en-US" sz="1600" dirty="0"/>
              <a:t>B) To avoid using matrices</a:t>
            </a:r>
            <a:br>
              <a:rPr lang="en-US" sz="1600" dirty="0"/>
            </a:br>
            <a:r>
              <a:rPr lang="en-US" sz="1600" dirty="0"/>
              <a:t>C) To eliminate non-integer solutions by adding new constraints</a:t>
            </a:r>
            <a:br>
              <a:rPr lang="en-US" sz="1600" dirty="0"/>
            </a:br>
            <a:r>
              <a:rPr lang="en-US" sz="1600" dirty="0"/>
              <a:t>D) To randomly generate feasible solutions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In the Branch and Bound algorithm, what does "bounding" mean?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Assigning random values to variables</a:t>
            </a:r>
            <a:br>
              <a:rPr lang="en-US" sz="1600" dirty="0"/>
            </a:br>
            <a:r>
              <a:rPr lang="en-US" sz="1600" dirty="0"/>
              <a:t>B) Estimating upper or lower limits of the objective function</a:t>
            </a:r>
            <a:br>
              <a:rPr lang="en-US" sz="1600" dirty="0"/>
            </a:br>
            <a:r>
              <a:rPr lang="en-US" sz="1600" dirty="0"/>
              <a:t>C) Eliminating integer constraints</a:t>
            </a:r>
            <a:br>
              <a:rPr lang="en-US" sz="1600" dirty="0"/>
            </a:br>
            <a:r>
              <a:rPr lang="en-US" sz="1600" dirty="0"/>
              <a:t>D) Duplicating the problem into subproblems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What is the major drawback of solving integer programming problems using only LP relaxation?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LP is slower than integer programming</a:t>
            </a:r>
            <a:br>
              <a:rPr lang="en-US" sz="1600" dirty="0"/>
            </a:br>
            <a:r>
              <a:rPr lang="en-US" sz="1600" dirty="0"/>
              <a:t>B) LP always finds incorrect objective values</a:t>
            </a:r>
            <a:br>
              <a:rPr lang="en-US" sz="1600" dirty="0"/>
            </a:br>
            <a:r>
              <a:rPr lang="en-US" sz="1600" dirty="0"/>
              <a:t>C) LP relaxation may return fractional solutions</a:t>
            </a:r>
            <a:br>
              <a:rPr lang="en-US" sz="1600" dirty="0"/>
            </a:br>
            <a:r>
              <a:rPr lang="en-US" sz="1600" dirty="0"/>
              <a:t>D) LP can't handle more than two variables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DC58FCDC-61D3-5125-A333-5A60E945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EB716C21-5E9F-2BB6-448D-1148D9F98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5">
            <a:extLst>
              <a:ext uri="{FF2B5EF4-FFF2-40B4-BE49-F238E27FC236}">
                <a16:creationId xmlns:a16="http://schemas.microsoft.com/office/drawing/2014/main" id="{D6761EA0-C419-F6E1-C2E9-88B6D9F716FF}"/>
              </a:ext>
            </a:extLst>
          </p:cNvPr>
          <p:cNvSpPr txBox="1"/>
          <p:nvPr/>
        </p:nvSpPr>
        <p:spPr>
          <a:xfrm>
            <a:off x="920796" y="1319597"/>
            <a:ext cx="10427563" cy="532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None/>
            </a:pPr>
            <a:r>
              <a:rPr lang="en-US" sz="1600" dirty="0"/>
              <a:t>What is the main goal of the "Cutting Plane" method in integer programming?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To linearize non-linear functions</a:t>
            </a:r>
            <a:br>
              <a:rPr lang="en-US" sz="1600" dirty="0"/>
            </a:br>
            <a:r>
              <a:rPr lang="en-US" sz="1600" dirty="0"/>
              <a:t>B) To avoid using matrices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C) To eliminate non-integer solutions by adding new constraints</a:t>
            </a:r>
            <a:br>
              <a:rPr lang="en-US" sz="1600" dirty="0"/>
            </a:br>
            <a:r>
              <a:rPr lang="en-US" sz="1600" dirty="0"/>
              <a:t>D) To randomly generate feasible solutions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In the Branch and Bound algorithm, what does "bounding" mean?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Assigning random values to variables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B) Estimating upper or lower limits of the objective function</a:t>
            </a:r>
            <a:br>
              <a:rPr lang="en-US" sz="1600" dirty="0"/>
            </a:br>
            <a:r>
              <a:rPr lang="en-US" sz="1600" dirty="0"/>
              <a:t>C) Eliminating integer constraints</a:t>
            </a:r>
            <a:br>
              <a:rPr lang="en-US" sz="1600" dirty="0"/>
            </a:br>
            <a:r>
              <a:rPr lang="en-US" sz="1600" dirty="0"/>
              <a:t>D) Duplicating the problem into subproblems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What is the major drawback of solving integer programming problems using only LP relaxation?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A) LP is slower than integer programming</a:t>
            </a:r>
            <a:br>
              <a:rPr lang="en-US" sz="1600" dirty="0"/>
            </a:br>
            <a:r>
              <a:rPr lang="en-US" sz="1600" dirty="0"/>
              <a:t>B) LP always finds incorrect objective values</a:t>
            </a:r>
            <a:br>
              <a:rPr lang="en-US" sz="1600" dirty="0"/>
            </a:br>
            <a:r>
              <a:rPr lang="en-US" sz="1600" b="1" dirty="0">
                <a:solidFill>
                  <a:srgbClr val="00B050"/>
                </a:solidFill>
              </a:rPr>
              <a:t>C) LP relaxation may return fractional solutions</a:t>
            </a:r>
            <a:br>
              <a:rPr lang="en-US" sz="1600" dirty="0"/>
            </a:br>
            <a:r>
              <a:rPr lang="en-US" sz="1600" dirty="0"/>
              <a:t>D) LP can't handle more than two variables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824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1218460" y="2952344"/>
            <a:ext cx="71261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Integer Programming Problems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sym typeface="Avenir"/>
              </a:rPr>
              <a:t> Different algorithms to solve IPP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4333757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Integer Programming Problem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4" y="2083443"/>
            <a:ext cx="5645426" cy="425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Integer Programming (IP) is a type of optimization problem where some or all of the decision variables must take integer values.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you're not allowed to use fractional values for decision variables — they must be whole numbers, such as: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real-world situations like 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buses to schedule? (can’t send 2.3 buses)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factories to build? (can’t build 1.7 factories)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</a:rPr>
              <a:t>CU ONLINE LMS APP 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8" y="2705507"/>
            <a:ext cx="593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80990" marR="0" lvl="0" indent="-266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083076" y="4321242"/>
            <a:ext cx="312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661725" y="1251275"/>
            <a:ext cx="54504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Android Users: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Google Play Store on your device and search for "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Online LMS App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lang="en-US" sz="15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Playstore Link </a:t>
            </a:r>
            <a:endParaRPr sz="20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800" y="4321250"/>
            <a:ext cx="4226799" cy="22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6388775" y="1251275"/>
            <a:ext cx="4812600" cy="3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IOS Users: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the Apple Play Store on your device and search for "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 Online LMS App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lang="en-US" sz="15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App Store Link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7500" y="4463450"/>
            <a:ext cx="4226800" cy="21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2886ef8e_0_0"/>
          <p:cNvSpPr txBox="1"/>
          <p:nvPr/>
        </p:nvSpPr>
        <p:spPr>
          <a:xfrm>
            <a:off x="864833" y="2134159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109" name="Google Shape;109;g3402886ef8e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0" name="Google Shape;110;g3402886ef8e_0_0"/>
          <p:cNvSpPr txBox="1"/>
          <p:nvPr/>
        </p:nvSpPr>
        <p:spPr>
          <a:xfrm>
            <a:off x="958788" y="2705507"/>
            <a:ext cx="723608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89" marR="0" lvl="0" indent="-3809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Discuss different types of Integer Programming</a:t>
            </a:r>
            <a:endParaRPr dirty="0"/>
          </a:p>
          <a:p>
            <a:pPr marL="380989" marR="0" lvl="0" indent="-3809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Discuss the algorithms required to solve Integer Programming Problem</a:t>
            </a:r>
            <a:endParaRPr dirty="0"/>
          </a:p>
          <a:p>
            <a:pPr marL="380989" marR="0" lvl="0" indent="-3809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sym typeface="Avenir"/>
              </a:rPr>
              <a:t>Formulate and solve integer programming problem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Algorithms for solving Integer Programming Problem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09221" y="1319597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three core algorithms to solve integer programming problems are: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IN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Branch and Bound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IN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IN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Cutting Planes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IN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IN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Branch and Cut</a:t>
            </a:r>
            <a:endParaRPr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FB4D8-776E-9B6F-3F63-DE804BA60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51" y="3938344"/>
            <a:ext cx="6243993" cy="2107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Branch and Bound Method</a:t>
            </a:r>
            <a:endParaRPr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6"/>
              <p:cNvSpPr txBox="1"/>
              <p:nvPr/>
            </p:nvSpPr>
            <p:spPr>
              <a:xfrm>
                <a:off x="920796" y="1319597"/>
                <a:ext cx="10427563" cy="4726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Maximize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𝑧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=3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+2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</m:oMath>
                </a14:m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Subject to		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≤4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≤2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,</m:t>
                    </m:r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≥0</m:t>
                    </m:r>
                  </m:oMath>
                </a14:m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LP Solution</a:t>
                </a: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But here, both 𝑥=2, 𝑦=2 are already integers </a:t>
                </a: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→ No need to branch! This is your optimal integer solution.</a:t>
                </a: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If we had gotten y = 1.5, then we would have ‘branch’ on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≤1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≥2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, creating subproblems and solving recursively</a:t>
                </a:r>
              </a:p>
            </p:txBody>
          </p:sp>
        </mc:Choice>
        <mc:Fallback xmlns="">
          <p:sp>
            <p:nvSpPr>
              <p:cNvPr id="129" name="Google Shape;129;p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6" y="1319597"/>
                <a:ext cx="10427563" cy="4726096"/>
              </a:xfrm>
              <a:prstGeom prst="rect">
                <a:avLst/>
              </a:prstGeom>
              <a:blipFill>
                <a:blip r:embed="rId4"/>
                <a:stretch>
                  <a:fillRect l="-584" t="-1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70D0055-09E4-76A3-2472-E9EDC8343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328" y="2406644"/>
            <a:ext cx="2870242" cy="348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Cutting Plane Method</a:t>
            </a:r>
            <a:endParaRPr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p8"/>
              <p:cNvSpPr txBox="1"/>
              <p:nvPr/>
            </p:nvSpPr>
            <p:spPr>
              <a:xfrm>
                <a:off x="909221" y="1319597"/>
                <a:ext cx="10427563" cy="4726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Maximize	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+2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≤2</m:t>
                    </m:r>
                  </m:oMath>
                </a14:m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Subject to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≤5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≤3</m:t>
                    </m:r>
                  </m:oMath>
                </a14:m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,  </m:t>
                        </m:r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</m:t>
                    </m:r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𝑂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,  </m:t>
                    </m:r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  <m:r>
                          <a:rPr lang="en-IN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IN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∈</m:t>
                    </m:r>
                    <m:r>
                      <a:rPr lang="en-IN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𝑧</m:t>
                    </m:r>
                  </m:oMath>
                </a14:m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lvl="0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141" name="Google Shape;141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1" y="1319597"/>
                <a:ext cx="10427563" cy="4726096"/>
              </a:xfrm>
              <a:prstGeom prst="rect">
                <a:avLst/>
              </a:prstGeom>
              <a:blipFill>
                <a:blip r:embed="rId4"/>
                <a:stretch>
                  <a:fillRect l="-584" t="-1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6D0FC4-D69F-D521-EB01-271D3E15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716" y="2581904"/>
            <a:ext cx="9258776" cy="3638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28A0B62-AE6F-5B4E-6C96-C9ABAC4E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>
            <a:extLst>
              <a:ext uri="{FF2B5EF4-FFF2-40B4-BE49-F238E27FC236}">
                <a16:creationId xmlns:a16="http://schemas.microsoft.com/office/drawing/2014/main" id="{D1E6F87B-63F3-ECC5-4698-00CA0BF3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Cutting Plane Method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41" name="Google Shape;141;p8">
            <a:extLst>
              <a:ext uri="{FF2B5EF4-FFF2-40B4-BE49-F238E27FC236}">
                <a16:creationId xmlns:a16="http://schemas.microsoft.com/office/drawing/2014/main" id="{3F44712C-06C6-B3BE-4BE5-F9DF4D573190}"/>
              </a:ext>
            </a:extLst>
          </p:cNvPr>
          <p:cNvSpPr txBox="1"/>
          <p:nvPr/>
        </p:nvSpPr>
        <p:spPr>
          <a:xfrm>
            <a:off x="909221" y="1319596"/>
            <a:ext cx="10427563" cy="541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Solution is: z = 22/3, x1 = 8/3, x2 = 7/3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Optimal Solution is: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000"/>
            </a:pPr>
            <a:r>
              <a:rPr lang="en-I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 = 7, x1 = 3, x2 =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1AA64-F611-D1BA-699F-B54EED14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3" y="1820531"/>
            <a:ext cx="9227024" cy="3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Branch and Cut Method</a:t>
            </a:r>
            <a:endParaRPr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Google Shape;135;p7"/>
              <p:cNvSpPr txBox="1"/>
              <p:nvPr/>
            </p:nvSpPr>
            <p:spPr>
              <a:xfrm>
                <a:off x="613459" y="1319597"/>
                <a:ext cx="10723326" cy="4726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This is a combination of 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Branch and Bound (tree-based exploration) </a:t>
                </a: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and 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Cutting planes (adding cuts)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Step – 1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x = 1.2, y = 1.2, z = 2.4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IN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Step – 2</a:t>
                </a: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Let’s add the cut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𝑥</m:t>
                      </m:r>
                      <m:r>
                        <a:rPr lang="en-I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+</m:t>
                      </m:r>
                      <m:r>
                        <a:rPr lang="en-I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𝑦</m:t>
                      </m:r>
                      <m:r>
                        <a:rPr lang="en-IN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≤2</m:t>
                      </m:r>
                    </m:oMath>
                  </m:oMathPara>
                </a14:m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Now, possible solution might be </a:t>
                </a:r>
                <a:r>
                  <a:rPr lang="en-IN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(1, 1)</a:t>
                </a: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– integer</a:t>
                </a: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IN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IN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No need to branch</a:t>
                </a:r>
                <a:endParaRPr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135" name="Google Shape;135;p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9" y="1319597"/>
                <a:ext cx="10723326" cy="4726096"/>
              </a:xfrm>
              <a:prstGeom prst="rect">
                <a:avLst/>
              </a:prstGeom>
              <a:blipFill>
                <a:blip r:embed="rId4"/>
                <a:stretch>
                  <a:fillRect l="-625" t="-1289" r="-3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826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</vt:lpstr>
      <vt:lpstr>Calibri</vt:lpstr>
      <vt:lpstr>Cambria Math</vt:lpstr>
      <vt:lpstr>Office Theme</vt:lpstr>
      <vt:lpstr>PowerPoint Presentation</vt:lpstr>
      <vt:lpstr>Integer Programming Problem</vt:lpstr>
      <vt:lpstr>CU ONLINE LMS APP </vt:lpstr>
      <vt:lpstr>Learning Objectives</vt:lpstr>
      <vt:lpstr>Algorithms for solving Integer Programming Problem</vt:lpstr>
      <vt:lpstr>Branch and Bound Method</vt:lpstr>
      <vt:lpstr>Cutting Plane Method</vt:lpstr>
      <vt:lpstr>Cutting Plane Method</vt:lpstr>
      <vt:lpstr>Branch and Cut Method</vt:lpstr>
      <vt:lpstr>Recap</vt:lpstr>
      <vt:lpstr>Academic Poll</vt:lpstr>
      <vt:lpstr>Academic Poll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Ritwik Sinha</cp:lastModifiedBy>
  <cp:revision>1</cp:revision>
  <dcterms:created xsi:type="dcterms:W3CDTF">2024-09-27T05:18:16Z</dcterms:created>
  <dcterms:modified xsi:type="dcterms:W3CDTF">2025-04-12T07:55:07Z</dcterms:modified>
</cp:coreProperties>
</file>