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82" r:id="rId1"/>
  </p:sldMasterIdLst>
  <p:notesMasterIdLst>
    <p:notesMasterId r:id="rId16"/>
  </p:notesMasterIdLst>
  <p:sldIdLst>
    <p:sldId id="256" r:id="rId2"/>
    <p:sldId id="257" r:id="rId3"/>
    <p:sldId id="261" r:id="rId4"/>
    <p:sldId id="259" r:id="rId5"/>
    <p:sldId id="290" r:id="rId6"/>
    <p:sldId id="262" r:id="rId7"/>
    <p:sldId id="291" r:id="rId8"/>
    <p:sldId id="292" r:id="rId9"/>
    <p:sldId id="263" r:id="rId10"/>
    <p:sldId id="287" r:id="rId11"/>
    <p:sldId id="288" r:id="rId12"/>
    <p:sldId id="289" r:id="rId13"/>
    <p:sldId id="267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  <a:srgbClr val="4A5356"/>
    <a:srgbClr val="8E9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E0731-6CA9-4E66-B871-EB100DE2D8C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82B1-8BF1-4545-BAC2-3F2152A68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4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patiolawngardenstore.com/the-importance-of-resorting-to-customized-pest-control-solutions-in-arizona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water-research/storm-water-management-model-swm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ubs.acs.org/doi/pdf/10.1021/bk-2019-1308.ch016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Link: </a:t>
            </a:r>
            <a:r>
              <a:rPr lang="en-US" dirty="0">
                <a:hlinkClick r:id="rId3"/>
              </a:rPr>
              <a:t>https://www.onlinepatiolawngardenstore.com/the-importance-of-resorting-to-customized-pest-control-solutions-in-arizona/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D82B1-8BF1-4545-BAC2-3F2152A684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Site Description: Use manuscript_landcover.jpg or manuscript_imagery.jpg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D82B1-8BF1-4545-BAC2-3F2152A684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SWMM image link: </a:t>
            </a:r>
            <a:r>
              <a:rPr lang="en-US" dirty="0">
                <a:hlinkClick r:id="rId3"/>
              </a:rPr>
              <a:t>https://www.epa.gov/water-research/storm-water-management-model-swmm</a:t>
            </a:r>
            <a:endParaRPr lang="en-US" dirty="0"/>
          </a:p>
          <a:p>
            <a:r>
              <a:rPr lang="en-US" dirty="0"/>
              <a:t>VVWM image link: </a:t>
            </a:r>
            <a:r>
              <a:rPr lang="en-US" dirty="0">
                <a:hlinkClick r:id="rId4"/>
              </a:rPr>
              <a:t>https://pubs.acs.org/doi/pdf/10.1021/bk-2019-1308.ch016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D82B1-8BF1-4545-BAC2-3F2152A684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1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map image of all 7 VVWM simulations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D82B1-8BF1-4545-BAC2-3F2152A684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8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UPDATE ACCORDING TO SWMM / VVWM process!!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D82B1-8BF1-4545-BAC2-3F2152A684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4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99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6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7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1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9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0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258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6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6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4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586B75A-687E-405C-8A0B-8D00578BA2C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2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4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Purucker.Tom@epa.gov" TargetMode="External"/><Relationship Id="rId3" Type="http://schemas.openxmlformats.org/officeDocument/2006/relationships/hyperlink" Target="mailto:Yuzhou.Luo@cdpr.ca.gov" TargetMode="External"/><Relationship Id="rId7" Type="http://schemas.openxmlformats.org/officeDocument/2006/relationships/hyperlink" Target="mailto:Ebert.Donald@epa.gov" TargetMode="External"/><Relationship Id="rId2" Type="http://schemas.openxmlformats.org/officeDocument/2006/relationships/hyperlink" Target="mailto:Chelsvig.Emma@epa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Raimondo.Sandy@epa.gov" TargetMode="External"/><Relationship Id="rId5" Type="http://schemas.openxmlformats.org/officeDocument/2006/relationships/hyperlink" Target="mailto:pitchford3@cox.net" TargetMode="External"/><Relationship Id="rId4" Type="http://schemas.openxmlformats.org/officeDocument/2006/relationships/hyperlink" Target="mailto:Denton.Debra@epa.gov" TargetMode="External"/><Relationship Id="rId9" Type="http://schemas.openxmlformats.org/officeDocument/2006/relationships/hyperlink" Target="mailto:Yuan.Yongping@epa.go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rain-cloud-nature-weather-sky-310148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D58D-0FBA-4E57-8CEA-99F6E1876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61" y="1620120"/>
            <a:ext cx="10218655" cy="1788959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cs typeface="Arial" panose="020B0604020202020204" pitchFamily="34" charset="0"/>
              </a:rPr>
              <a:t>Predicting Urban Pesticide Runoff in the </a:t>
            </a:r>
            <a:br>
              <a:rPr lang="en-GB" sz="3600" b="1" dirty="0">
                <a:cs typeface="Arial" panose="020B0604020202020204" pitchFamily="34" charset="0"/>
              </a:rPr>
            </a:br>
            <a:r>
              <a:rPr lang="en-GB" sz="3600" b="1" dirty="0">
                <a:cs typeface="Arial" panose="020B0604020202020204" pitchFamily="34" charset="0"/>
              </a:rPr>
              <a:t>Sacramento-San Joaquin Delta</a:t>
            </a:r>
            <a:r>
              <a:rPr lang="en-US" sz="4000" dirty="0"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87704-71FF-420E-821B-2C72173A5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114" y="4303559"/>
            <a:ext cx="8707771" cy="914400"/>
          </a:xfrm>
        </p:spPr>
        <p:txBody>
          <a:bodyPr>
            <a:normAutofit/>
          </a:bodyPr>
          <a:lstStyle/>
          <a:p>
            <a:r>
              <a:rPr lang="en-GB" sz="1800" u="sng" dirty="0">
                <a:latin typeface="+mj-lt"/>
                <a:cs typeface="Arial" panose="020B0604020202020204" pitchFamily="34" charset="0"/>
              </a:rPr>
              <a:t>Emma Chelsvig</a:t>
            </a:r>
            <a:r>
              <a:rPr lang="en-GB" sz="1800" u="sng" baseline="30000" dirty="0">
                <a:latin typeface="+mj-lt"/>
                <a:cs typeface="Arial" panose="020B0604020202020204" pitchFamily="34" charset="0"/>
              </a:rPr>
              <a:t>a</a:t>
            </a:r>
            <a:r>
              <a:rPr lang="en-GB" sz="1800" dirty="0">
                <a:latin typeface="+mj-lt"/>
                <a:cs typeface="Arial" panose="020B0604020202020204" pitchFamily="34" charset="0"/>
              </a:rPr>
              <a:t>, </a:t>
            </a:r>
            <a:r>
              <a:rPr lang="en-GB" sz="18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….to edit… </a:t>
            </a:r>
            <a:r>
              <a:rPr lang="en-GB" sz="1800" dirty="0" err="1">
                <a:latin typeface="+mj-lt"/>
                <a:cs typeface="Arial" panose="020B0604020202020204" pitchFamily="34" charset="0"/>
              </a:rPr>
              <a:t>Yuzhou</a:t>
            </a:r>
            <a:r>
              <a:rPr lang="en-GB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+mj-lt"/>
                <a:cs typeface="Arial" panose="020B0604020202020204" pitchFamily="34" charset="0"/>
              </a:rPr>
              <a:t>Luo</a:t>
            </a:r>
            <a:r>
              <a:rPr lang="en-GB" sz="1800" baseline="30000" dirty="0" err="1">
                <a:latin typeface="+mj-lt"/>
                <a:cs typeface="Arial" panose="020B0604020202020204" pitchFamily="34" charset="0"/>
              </a:rPr>
              <a:t>b</a:t>
            </a:r>
            <a:r>
              <a:rPr lang="en-GB" sz="1800" dirty="0">
                <a:latin typeface="+mj-lt"/>
                <a:cs typeface="Arial" panose="020B0604020202020204" pitchFamily="34" charset="0"/>
              </a:rPr>
              <a:t>, Debra </a:t>
            </a:r>
            <a:r>
              <a:rPr lang="en-GB" sz="1800" dirty="0" err="1">
                <a:latin typeface="+mj-lt"/>
                <a:cs typeface="Arial" panose="020B0604020202020204" pitchFamily="34" charset="0"/>
              </a:rPr>
              <a:t>Denton</a:t>
            </a:r>
            <a:r>
              <a:rPr lang="en-GB" sz="1800" baseline="30000" dirty="0" err="1">
                <a:latin typeface="+mj-lt"/>
                <a:cs typeface="Arial" panose="020B0604020202020204" pitchFamily="34" charset="0"/>
              </a:rPr>
              <a:t>c</a:t>
            </a:r>
            <a:r>
              <a:rPr lang="en-GB" sz="1800" dirty="0">
                <a:latin typeface="+mj-lt"/>
                <a:cs typeface="Arial" panose="020B0604020202020204" pitchFamily="34" charset="0"/>
              </a:rPr>
              <a:t>, Ann </a:t>
            </a:r>
            <a:r>
              <a:rPr lang="en-GB" sz="1800" dirty="0" err="1">
                <a:latin typeface="+mj-lt"/>
                <a:cs typeface="Arial" panose="020B0604020202020204" pitchFamily="34" charset="0"/>
              </a:rPr>
              <a:t>Pitchford</a:t>
            </a:r>
            <a:r>
              <a:rPr lang="en-GB" sz="1800" baseline="30000" dirty="0" err="1">
                <a:latin typeface="+mj-lt"/>
                <a:cs typeface="Arial" panose="020B0604020202020204" pitchFamily="34" charset="0"/>
              </a:rPr>
              <a:t>d</a:t>
            </a:r>
            <a:r>
              <a:rPr lang="en-GB" sz="1800" dirty="0">
                <a:latin typeface="+mj-lt"/>
                <a:cs typeface="Arial" panose="020B0604020202020204" pitchFamily="34" charset="0"/>
              </a:rPr>
              <a:t>, Sandy </a:t>
            </a:r>
            <a:r>
              <a:rPr lang="en-GB" sz="1800" dirty="0" err="1">
                <a:latin typeface="+mj-lt"/>
                <a:cs typeface="Arial" panose="020B0604020202020204" pitchFamily="34" charset="0"/>
              </a:rPr>
              <a:t>Raimondo</a:t>
            </a:r>
            <a:r>
              <a:rPr lang="en-GB" sz="1800" baseline="30000" dirty="0" err="1">
                <a:latin typeface="+mj-lt"/>
                <a:cs typeface="Arial" panose="020B0604020202020204" pitchFamily="34" charset="0"/>
              </a:rPr>
              <a:t>e</a:t>
            </a:r>
            <a:r>
              <a:rPr lang="en-GB" sz="1800" dirty="0">
                <a:latin typeface="+mj-lt"/>
                <a:cs typeface="Arial" panose="020B0604020202020204" pitchFamily="34" charset="0"/>
              </a:rPr>
              <a:t>, Donald </a:t>
            </a:r>
            <a:r>
              <a:rPr lang="en-GB" sz="1800" dirty="0" err="1">
                <a:latin typeface="+mj-lt"/>
                <a:cs typeface="Arial" panose="020B0604020202020204" pitchFamily="34" charset="0"/>
              </a:rPr>
              <a:t>Ebert</a:t>
            </a:r>
            <a:r>
              <a:rPr lang="en-GB" sz="1800" baseline="30000" dirty="0" err="1">
                <a:latin typeface="+mj-lt"/>
                <a:cs typeface="Arial" panose="020B0604020202020204" pitchFamily="34" charset="0"/>
              </a:rPr>
              <a:t>e</a:t>
            </a:r>
            <a:r>
              <a:rPr lang="en-GB" sz="1800" dirty="0">
                <a:latin typeface="+mj-lt"/>
                <a:cs typeface="Arial" panose="020B0604020202020204" pitchFamily="34" charset="0"/>
              </a:rPr>
              <a:t>, S. Thomas </a:t>
            </a:r>
            <a:r>
              <a:rPr lang="en-GB" sz="1800" dirty="0" err="1">
                <a:latin typeface="+mj-lt"/>
                <a:cs typeface="Arial" panose="020B0604020202020204" pitchFamily="34" charset="0"/>
              </a:rPr>
              <a:t>Purucker</a:t>
            </a:r>
            <a:r>
              <a:rPr lang="en-GB" sz="1800" baseline="30000" dirty="0" err="1">
                <a:latin typeface="+mj-lt"/>
                <a:cs typeface="Arial" panose="020B0604020202020204" pitchFamily="34" charset="0"/>
              </a:rPr>
              <a:t>e</a:t>
            </a:r>
            <a:r>
              <a:rPr lang="en-GB" sz="1800" dirty="0">
                <a:latin typeface="+mj-lt"/>
                <a:cs typeface="Arial" panose="020B0604020202020204" pitchFamily="34" charset="0"/>
              </a:rPr>
              <a:t>, Yongping </a:t>
            </a:r>
            <a:r>
              <a:rPr lang="en-GB" sz="1800" dirty="0" err="1">
                <a:latin typeface="+mj-lt"/>
                <a:cs typeface="Arial" panose="020B0604020202020204" pitchFamily="34" charset="0"/>
              </a:rPr>
              <a:t>Yuan</a:t>
            </a:r>
            <a:r>
              <a:rPr lang="en-GB" sz="1800" baseline="30000" dirty="0" err="1">
                <a:latin typeface="+mj-lt"/>
                <a:cs typeface="Arial" panose="020B0604020202020204" pitchFamily="34" charset="0"/>
              </a:rPr>
              <a:t>e</a:t>
            </a:r>
            <a:endParaRPr lang="en-US" sz="1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98301-8469-424B-A91D-A013897C4856}"/>
              </a:ext>
            </a:extLst>
          </p:cNvPr>
          <p:cNvSpPr txBox="1"/>
          <p:nvPr/>
        </p:nvSpPr>
        <p:spPr>
          <a:xfrm>
            <a:off x="187354" y="5927677"/>
            <a:ext cx="12004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Oak</a:t>
            </a:r>
            <a:r>
              <a:rPr lang="en-GB" sz="800" i="1" dirty="0">
                <a:latin typeface="Arial" panose="020B0604020202020204" pitchFamily="34" charset="0"/>
                <a:cs typeface="Arial" panose="020B0604020202020204" pitchFamily="34" charset="0"/>
              </a:rPr>
              <a:t> Ridge Institute of Science and Engineering (</a:t>
            </a:r>
            <a:r>
              <a:rPr lang="en-GB" sz="800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Chelsvig.Emma@epa.gov</a:t>
            </a:r>
            <a:r>
              <a:rPr lang="en-GB" sz="8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California</a:t>
            </a:r>
            <a:r>
              <a:rPr lang="en-GB" sz="800" i="1" dirty="0">
                <a:latin typeface="Arial" panose="020B0604020202020204" pitchFamily="34" charset="0"/>
                <a:cs typeface="Arial" panose="020B0604020202020204" pitchFamily="34" charset="0"/>
              </a:rPr>
              <a:t> Department of Pesticide Regulation (</a:t>
            </a:r>
            <a:r>
              <a:rPr lang="en-GB" sz="800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Yuzhou.Luo@cdpr.ca.gov</a:t>
            </a:r>
            <a:r>
              <a:rPr lang="en-GB" sz="8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U.S</a:t>
            </a:r>
            <a:r>
              <a:rPr lang="en-GB" sz="800" i="1" dirty="0">
                <a:latin typeface="Arial" panose="020B0604020202020204" pitchFamily="34" charset="0"/>
                <a:cs typeface="Arial" panose="020B0604020202020204" pitchFamily="34" charset="0"/>
              </a:rPr>
              <a:t>. Environmental Protection Agency Region 9 (</a:t>
            </a:r>
            <a:r>
              <a:rPr lang="en-GB" sz="800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Denton.Debra@epa.gov</a:t>
            </a:r>
            <a:r>
              <a:rPr lang="en-GB" sz="8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Retiree</a:t>
            </a:r>
            <a:r>
              <a:rPr lang="en-GB" sz="800" i="1" dirty="0">
                <a:latin typeface="Arial" panose="020B0604020202020204" pitchFamily="34" charset="0"/>
                <a:cs typeface="Arial" panose="020B0604020202020204" pitchFamily="34" charset="0"/>
              </a:rPr>
              <a:t>, previously U.S. Environmental Protection Agency, Office of Research and Development (</a:t>
            </a:r>
            <a:r>
              <a:rPr lang="en-GB" sz="800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pitchford3@cox.net</a:t>
            </a:r>
            <a:r>
              <a:rPr lang="en-GB" sz="8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U.S</a:t>
            </a:r>
            <a:r>
              <a:rPr lang="en-GB" sz="800" i="1" dirty="0">
                <a:latin typeface="Arial" panose="020B0604020202020204" pitchFamily="34" charset="0"/>
                <a:cs typeface="Arial" panose="020B0604020202020204" pitchFamily="34" charset="0"/>
              </a:rPr>
              <a:t>. Environmental Protection Agency, Office of Research and Development (</a:t>
            </a:r>
            <a:r>
              <a:rPr lang="en-GB" sz="800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Raimondo.Sandy@epa.gov</a:t>
            </a:r>
            <a:r>
              <a:rPr lang="en-GB" sz="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800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Ebert.Donald@epa.gov</a:t>
            </a:r>
            <a:r>
              <a:rPr lang="en-GB" sz="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800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Purucker.Tom@epa.gov</a:t>
            </a:r>
            <a:r>
              <a:rPr lang="en-GB" sz="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800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Yuan.Yongping@epa.gov</a:t>
            </a:r>
            <a:r>
              <a:rPr lang="en-GB" sz="800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3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72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53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06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47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5581-6B52-4ADE-91FA-5540804B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The 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2AB12-7BD4-43DA-AB31-B5C3042FD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1739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73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F130F-2EF9-4A39-B4C1-658755D0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9612-4400-4254-BAEA-2A9BF656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9" name="Picture 2" descr="The Importance of Resorting To Customized Pest Control Solutions ...">
            <a:extLst>
              <a:ext uri="{FF2B5EF4-FFF2-40B4-BE49-F238E27FC236}">
                <a16:creationId xmlns:a16="http://schemas.microsoft.com/office/drawing/2014/main" id="{4BEA2806-A308-4A90-955D-B98945F2C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785874"/>
            <a:ext cx="6250769" cy="312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94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44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EE123-A407-41D5-BCDC-4F6B9EB4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Bifenthrin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6D38C-5998-49F7-B193-337D38144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2638043"/>
            <a:ext cx="6901185" cy="379193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Literature Findings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Highest detection frequencies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Highest concern for potential toxicity (e.g., </a:t>
            </a:r>
            <a:r>
              <a:rPr lang="en-US" i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Hyalella</a:t>
            </a:r>
            <a:r>
              <a:rPr lang="en-US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azteca</a:t>
            </a:r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Modeling Efforts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Urban-use categories, 2009 – 2017 (PUR)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Homeowner use: additional 20%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Aggregate data from county to watershed-level (Luo and Deng, 2015)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Monthly </a:t>
            </a:r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 Daily rates, with 30-day MA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291A60-16EF-4059-9539-18116354DDE8}"/>
              </a:ext>
            </a:extLst>
          </p:cNvPr>
          <p:cNvGrpSpPr/>
          <p:nvPr/>
        </p:nvGrpSpPr>
        <p:grpSpPr>
          <a:xfrm>
            <a:off x="8119870" y="1385591"/>
            <a:ext cx="3428662" cy="3885986"/>
            <a:chOff x="5105400" y="3124200"/>
            <a:chExt cx="2847023" cy="32267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8CCE7F6-5BA4-4FF7-8191-66F71DCA9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5400" y="4114800"/>
              <a:ext cx="2847023" cy="2236166"/>
            </a:xfrm>
            <a:prstGeom prst="rect">
              <a:avLst/>
            </a:prstGeom>
          </p:spPr>
        </p:pic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B24C19BA-7C86-4EF2-B32A-8646E119B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6019800" y="3124200"/>
              <a:ext cx="1896534" cy="21336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E7E78D-E78E-43AC-9348-DD69FF9C1423}"/>
                </a:ext>
              </a:extLst>
            </p:cNvPr>
            <p:cNvSpPr txBox="1"/>
            <p:nvPr/>
          </p:nvSpPr>
          <p:spPr>
            <a:xfrm>
              <a:off x="6711699" y="3219390"/>
              <a:ext cx="683200" cy="40011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b="1"/>
                <a:t>Rain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13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61168-060A-494D-8BEE-60EE4F5E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1589" y="1640427"/>
            <a:ext cx="4270248" cy="704087"/>
          </a:xfrm>
        </p:spPr>
        <p:txBody>
          <a:bodyPr>
            <a:normAutofit/>
          </a:bodyPr>
          <a:lstStyle/>
          <a:p>
            <a:r>
              <a:rPr lang="en-US" sz="2600" dirty="0"/>
              <a:t>SWMM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B6AB4-35A9-4960-9500-E6994B8B1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179" y="2427144"/>
            <a:ext cx="5114382" cy="376635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Storm Water Management Model (v 5.1)</a:t>
            </a:r>
          </a:p>
          <a:p>
            <a:r>
              <a:rPr lang="en-US" dirty="0"/>
              <a:t>Simulates rainfall-runoff scenarios</a:t>
            </a:r>
          </a:p>
          <a:p>
            <a:r>
              <a:rPr lang="en-US" dirty="0"/>
              <a:t>Best suited for urban environment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FD6333-D23C-4B6C-B469-E18E9453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52439" y="2424917"/>
            <a:ext cx="5114382" cy="376635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Variable Volume Water body Model (</a:t>
            </a:r>
            <a:r>
              <a:rPr lang="en-US" sz="2000" dirty="0">
                <a:solidFill>
                  <a:srgbClr val="FF0000"/>
                </a:solidFill>
              </a:rPr>
              <a:t>v ??)</a:t>
            </a:r>
          </a:p>
          <a:p>
            <a:r>
              <a:rPr lang="en-US" dirty="0"/>
              <a:t>Simulates water bodies receiving surface runoff</a:t>
            </a:r>
          </a:p>
          <a:p>
            <a:r>
              <a:rPr lang="en-US" dirty="0"/>
              <a:t>Estimate fate and concentration for water column and benthic region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CCE4C5-7F2A-42D3-A02A-00FEF37547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70165" y="1640427"/>
            <a:ext cx="4270248" cy="704087"/>
          </a:xfrm>
        </p:spPr>
        <p:txBody>
          <a:bodyPr>
            <a:normAutofit/>
          </a:bodyPr>
          <a:lstStyle/>
          <a:p>
            <a:r>
              <a:rPr lang="en-US" sz="2600" dirty="0"/>
              <a:t>VVWM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1246E7-2F77-4A25-889A-FD4E0EFA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1305"/>
            <a:ext cx="7729728" cy="1188720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2050" name="Picture 2" descr="Storm Water Management Model (SWMM) | Water Research | US EPA">
            <a:extLst>
              <a:ext uri="{FF2B5EF4-FFF2-40B4-BE49-F238E27FC236}">
                <a16:creationId xmlns:a16="http://schemas.microsoft.com/office/drawing/2014/main" id="{096A41AD-BF17-41E2-A89F-6BDFC19B1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02" y="4094618"/>
            <a:ext cx="4084119" cy="24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.S. Environmental Protection Agency Model for Estimating ...">
            <a:extLst>
              <a:ext uri="{FF2B5EF4-FFF2-40B4-BE49-F238E27FC236}">
                <a16:creationId xmlns:a16="http://schemas.microsoft.com/office/drawing/2014/main" id="{617A3EDE-8B06-4732-90CF-6C89CC0AE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28" y="4308096"/>
            <a:ext cx="3232377" cy="217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72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53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B837-9576-4E93-83C0-74335539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8018"/>
            <a:ext cx="7729728" cy="1565583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  <a:cs typeface="Arial" panose="020B0604020202020204" pitchFamily="34" charset="0"/>
              </a:rPr>
              <a:t>Deterministic Model setup</a:t>
            </a:r>
            <a:br>
              <a:rPr lang="en-US" sz="2600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br>
              <a:rPr lang="en-US" sz="2600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sz="2600" b="1" dirty="0">
                <a:solidFill>
                  <a:schemeClr val="tx1"/>
                </a:solidFill>
                <a:cs typeface="Arial" panose="020B0604020202020204" pitchFamily="34" charset="0"/>
              </a:rPr>
              <a:t>- SWMM -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19BFFFD-21C6-4C32-9BFE-20D870C3C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186" y="2286000"/>
            <a:ext cx="5347497" cy="414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Initial Setup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RAINGAGES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0D3F42D-7D01-463F-8621-F4DAD6EBE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285999"/>
            <a:ext cx="5347497" cy="4143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BUILDUP</a:t>
            </a:r>
          </a:p>
          <a:p>
            <a:r>
              <a:rPr lang="en-US" dirty="0"/>
              <a:t>External time series of application rates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LANDUSES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WASHOFF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71179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B837-9576-4E93-83C0-74335539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184431"/>
            <a:ext cx="3935185" cy="2194037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  <a:cs typeface="Arial" panose="020B0604020202020204" pitchFamily="34" charset="0"/>
              </a:rPr>
              <a:t>Deterministic Model setup</a:t>
            </a:r>
            <a:br>
              <a:rPr lang="en-US" sz="2600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br>
              <a:rPr lang="en-US" sz="2600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sz="2600" b="1" dirty="0">
                <a:solidFill>
                  <a:schemeClr val="tx1"/>
                </a:solidFill>
                <a:cs typeface="Arial" panose="020B0604020202020204" pitchFamily="34" charset="0"/>
              </a:rPr>
              <a:t>- VVWM -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8AB4FF-8470-4060-8400-41B1FE717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20986" y="0"/>
            <a:ext cx="7577111" cy="6858000"/>
          </a:xfrm>
        </p:spPr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19BFFFD-21C6-4C32-9BFE-20D870C3C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3479533"/>
            <a:ext cx="4265091" cy="2194037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sz="2000" dirty="0"/>
              <a:t>SWMM simulation forked into 7 VVWM simulations</a:t>
            </a:r>
          </a:p>
        </p:txBody>
      </p:sp>
    </p:spTree>
    <p:extLst>
      <p:ext uri="{BB962C8B-B14F-4D97-AF65-F5344CB8AC3E}">
        <p14:creationId xmlns:p14="http://schemas.microsoft.com/office/powerpoint/2010/main" val="426646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B837-9576-4E93-83C0-74335539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8018"/>
            <a:ext cx="7729728" cy="1565583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  <a:cs typeface="Arial" panose="020B0604020202020204" pitchFamily="34" charset="0"/>
              </a:rPr>
              <a:t>Deterministic Model setup</a:t>
            </a:r>
            <a:br>
              <a:rPr lang="en-US" sz="2600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br>
              <a:rPr lang="en-US" sz="2600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sz="2600" b="1" dirty="0">
                <a:solidFill>
                  <a:schemeClr val="tx1"/>
                </a:solidFill>
                <a:cs typeface="Arial" panose="020B0604020202020204" pitchFamily="34" charset="0"/>
              </a:rPr>
              <a:t>- VVWM -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19BFFFD-21C6-4C32-9BFE-20D870C3C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186" y="2638044"/>
            <a:ext cx="5347497" cy="3101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vvwmTransfer.txt</a:t>
            </a:r>
          </a:p>
          <a:p>
            <a:r>
              <a:rPr lang="en-US" sz="2000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 err="1"/>
              <a:t>Output.zts</a:t>
            </a:r>
            <a:endParaRPr lang="en-US" sz="2200" dirty="0"/>
          </a:p>
          <a:p>
            <a:r>
              <a:rPr lang="en-US" sz="2000" dirty="0"/>
              <a:t>…	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0D3F42D-7D01-463F-8621-F4DAD6EBE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5347497" cy="3101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WeatherFile.dvf</a:t>
            </a:r>
            <a:endParaRPr lang="en-US" sz="2200" dirty="0"/>
          </a:p>
          <a:p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1082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631220-E860-4A3B-A669-27EC17CD30DC}"/>
              </a:ext>
            </a:extLst>
          </p:cNvPr>
          <p:cNvSpPr/>
          <p:nvPr/>
        </p:nvSpPr>
        <p:spPr>
          <a:xfrm>
            <a:off x="64880" y="2521014"/>
            <a:ext cx="2673790" cy="13489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Latin Hypercube sampling for each parameter</a:t>
            </a:r>
          </a:p>
          <a:p>
            <a:pPr marL="342900" indent="-342900">
              <a:buAutoNum type="arabicPeriod"/>
            </a:pPr>
            <a:endParaRPr lang="en-US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input data frame and store inputs (5000 values for each parameter)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56C26-648E-47F5-AB1F-D332CAD23D4C}"/>
              </a:ext>
            </a:extLst>
          </p:cNvPr>
          <p:cNvSpPr txBox="1"/>
          <p:nvPr/>
        </p:nvSpPr>
        <p:spPr>
          <a:xfrm>
            <a:off x="27134" y="2222302"/>
            <a:ext cx="26737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02_lhs_parameterization.R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D2A796-3E4A-4911-B121-6EF033087666}"/>
              </a:ext>
            </a:extLst>
          </p:cNvPr>
          <p:cNvSpPr/>
          <p:nvPr/>
        </p:nvSpPr>
        <p:spPr>
          <a:xfrm>
            <a:off x="180880" y="1506017"/>
            <a:ext cx="2279207" cy="407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lhs_input_ranges.csv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0D15F9-CA85-45C7-BA19-708DF21E1081}"/>
              </a:ext>
            </a:extLst>
          </p:cNvPr>
          <p:cNvCxnSpPr/>
          <p:nvPr/>
        </p:nvCxnSpPr>
        <p:spPr>
          <a:xfrm>
            <a:off x="1320483" y="1989377"/>
            <a:ext cx="0" cy="2987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29B225B-CCF5-41E4-B867-8809448CB599}"/>
              </a:ext>
            </a:extLst>
          </p:cNvPr>
          <p:cNvSpPr/>
          <p:nvPr/>
        </p:nvSpPr>
        <p:spPr>
          <a:xfrm>
            <a:off x="3258294" y="1422247"/>
            <a:ext cx="3839624" cy="203241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E78C58-F180-4461-9B36-1C13FA121FD3}"/>
              </a:ext>
            </a:extLst>
          </p:cNvPr>
          <p:cNvSpPr txBox="1"/>
          <p:nvPr/>
        </p:nvSpPr>
        <p:spPr>
          <a:xfrm>
            <a:off x="3229067" y="1082944"/>
            <a:ext cx="27914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03_write_update_run_pwc.R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3D7F9C-C6D5-46B2-94D7-42E8BFB6C5CE}"/>
              </a:ext>
            </a:extLst>
          </p:cNvPr>
          <p:cNvSpPr txBox="1"/>
          <p:nvPr/>
        </p:nvSpPr>
        <p:spPr>
          <a:xfrm>
            <a:off x="3235485" y="3846306"/>
            <a:ext cx="27914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04_write_update_vvwm.R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FF30D6-91E3-4FA4-AD54-ABAEE49701C9}"/>
              </a:ext>
            </a:extLst>
          </p:cNvPr>
          <p:cNvSpPr/>
          <p:nvPr/>
        </p:nvSpPr>
        <p:spPr>
          <a:xfrm>
            <a:off x="3761899" y="1981390"/>
            <a:ext cx="1335387" cy="407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PRZM5.inp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516DFE0-7559-4D6C-BB31-31D38DA5DE97}"/>
              </a:ext>
            </a:extLst>
          </p:cNvPr>
          <p:cNvCxnSpPr>
            <a:cxnSpLocks/>
          </p:cNvCxnSpPr>
          <p:nvPr/>
        </p:nvCxnSpPr>
        <p:spPr>
          <a:xfrm flipV="1">
            <a:off x="2786747" y="2171565"/>
            <a:ext cx="935525" cy="780484"/>
          </a:xfrm>
          <a:prstGeom prst="bentConnector3">
            <a:avLst>
              <a:gd name="adj1" fmla="val 335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AAF0CF-701B-4508-9AE6-177056BF6003}"/>
              </a:ext>
            </a:extLst>
          </p:cNvPr>
          <p:cNvSpPr txBox="1"/>
          <p:nvPr/>
        </p:nvSpPr>
        <p:spPr>
          <a:xfrm>
            <a:off x="3235485" y="1913422"/>
            <a:ext cx="65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92274F-56DB-4FD5-9A7B-8EA284C9D2FE}"/>
              </a:ext>
            </a:extLst>
          </p:cNvPr>
          <p:cNvSpPr/>
          <p:nvPr/>
        </p:nvSpPr>
        <p:spPr>
          <a:xfrm>
            <a:off x="4241550" y="1485527"/>
            <a:ext cx="1434975" cy="407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PRZM5.exe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*.wea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4F5F1E-6A0A-4727-8158-7B39B9095E31}"/>
              </a:ext>
            </a:extLst>
          </p:cNvPr>
          <p:cNvCxnSpPr>
            <a:cxnSpLocks/>
          </p:cNvCxnSpPr>
          <p:nvPr/>
        </p:nvCxnSpPr>
        <p:spPr>
          <a:xfrm>
            <a:off x="5183109" y="2185092"/>
            <a:ext cx="7242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051B0A5-1D49-4D60-A1EE-7ED666EAE598}"/>
              </a:ext>
            </a:extLst>
          </p:cNvPr>
          <p:cNvCxnSpPr/>
          <p:nvPr/>
        </p:nvCxnSpPr>
        <p:spPr>
          <a:xfrm>
            <a:off x="5483741" y="1844572"/>
            <a:ext cx="443620" cy="260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C76A6E-053D-4663-ADC5-4BF845C287C9}"/>
              </a:ext>
            </a:extLst>
          </p:cNvPr>
          <p:cNvSpPr txBox="1"/>
          <p:nvPr/>
        </p:nvSpPr>
        <p:spPr>
          <a:xfrm>
            <a:off x="5878134" y="1892932"/>
            <a:ext cx="93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copy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 PRZM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46D361-0BC2-43CC-9085-E5925E1C4CA6}"/>
              </a:ext>
            </a:extLst>
          </p:cNvPr>
          <p:cNvSpPr/>
          <p:nvPr/>
        </p:nvSpPr>
        <p:spPr>
          <a:xfrm>
            <a:off x="5888219" y="2793442"/>
            <a:ext cx="915354" cy="515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zts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*.prn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F970137-45FC-4661-8768-E9453F0FE8C0}"/>
              </a:ext>
            </a:extLst>
          </p:cNvPr>
          <p:cNvCxnSpPr>
            <a:stCxn id="40" idx="2"/>
          </p:cNvCxnSpPr>
          <p:nvPr/>
        </p:nvCxnSpPr>
        <p:spPr>
          <a:xfrm>
            <a:off x="6345897" y="2354597"/>
            <a:ext cx="582" cy="3886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DB87E47-4A97-41F0-B927-C1BC287CCE02}"/>
              </a:ext>
            </a:extLst>
          </p:cNvPr>
          <p:cNvSpPr/>
          <p:nvPr/>
        </p:nvSpPr>
        <p:spPr>
          <a:xfrm>
            <a:off x="3258294" y="4155261"/>
            <a:ext cx="3839624" cy="203241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ACA915C-0BDD-401B-95D6-256B7DE9C4C4}"/>
              </a:ext>
            </a:extLst>
          </p:cNvPr>
          <p:cNvSpPr/>
          <p:nvPr/>
        </p:nvSpPr>
        <p:spPr>
          <a:xfrm>
            <a:off x="3636294" y="4764065"/>
            <a:ext cx="1948860" cy="306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vvwmTransfer.txt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A9CC524-2766-4260-9E13-D7520D7FAFED}"/>
              </a:ext>
            </a:extLst>
          </p:cNvPr>
          <p:cNvSpPr/>
          <p:nvPr/>
        </p:nvSpPr>
        <p:spPr>
          <a:xfrm>
            <a:off x="4241550" y="4287882"/>
            <a:ext cx="1480238" cy="333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VVWM.exe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A296B0-1C5D-4ADA-ADF5-B7F22C42316D}"/>
              </a:ext>
            </a:extLst>
          </p:cNvPr>
          <p:cNvSpPr/>
          <p:nvPr/>
        </p:nvSpPr>
        <p:spPr>
          <a:xfrm>
            <a:off x="5784000" y="5493914"/>
            <a:ext cx="969938" cy="580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*.csv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*.txt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901454-5802-4945-B834-C7EF8CCA3316}"/>
              </a:ext>
            </a:extLst>
          </p:cNvPr>
          <p:cNvCxnSpPr>
            <a:cxnSpLocks/>
          </p:cNvCxnSpPr>
          <p:nvPr/>
        </p:nvCxnSpPr>
        <p:spPr>
          <a:xfrm>
            <a:off x="5296274" y="4946357"/>
            <a:ext cx="7242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5CF4F4-5831-47B2-995B-9D539A752253}"/>
              </a:ext>
            </a:extLst>
          </p:cNvPr>
          <p:cNvCxnSpPr/>
          <p:nvPr/>
        </p:nvCxnSpPr>
        <p:spPr>
          <a:xfrm>
            <a:off x="5597901" y="4613404"/>
            <a:ext cx="443620" cy="260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C1BCE28-6957-4830-9F04-9DE01CD4C3AB}"/>
              </a:ext>
            </a:extLst>
          </p:cNvPr>
          <p:cNvSpPr txBox="1"/>
          <p:nvPr/>
        </p:nvSpPr>
        <p:spPr>
          <a:xfrm>
            <a:off x="5992439" y="4621752"/>
            <a:ext cx="93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copy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 VVWM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0B42C7-7769-45AE-A6D2-1A9D197CC1A8}"/>
              </a:ext>
            </a:extLst>
          </p:cNvPr>
          <p:cNvCxnSpPr/>
          <p:nvPr/>
        </p:nvCxnSpPr>
        <p:spPr>
          <a:xfrm>
            <a:off x="6295811" y="5070934"/>
            <a:ext cx="582" cy="3886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CEBBC71-929F-41BB-B627-67D5834DE93E}"/>
              </a:ext>
            </a:extLst>
          </p:cNvPr>
          <p:cNvSpPr txBox="1"/>
          <p:nvPr/>
        </p:nvSpPr>
        <p:spPr>
          <a:xfrm>
            <a:off x="3212480" y="4643890"/>
            <a:ext cx="65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C083249-6915-4867-87D7-BE5B8B6F3C48}"/>
              </a:ext>
            </a:extLst>
          </p:cNvPr>
          <p:cNvCxnSpPr/>
          <p:nvPr/>
        </p:nvCxnSpPr>
        <p:spPr>
          <a:xfrm>
            <a:off x="3069125" y="4967767"/>
            <a:ext cx="4692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0533CD9-DA9E-4D7D-97FC-7D1DB685E2EF}"/>
              </a:ext>
            </a:extLst>
          </p:cNvPr>
          <p:cNvCxnSpPr>
            <a:cxnSpLocks/>
          </p:cNvCxnSpPr>
          <p:nvPr/>
        </p:nvCxnSpPr>
        <p:spPr>
          <a:xfrm flipH="1">
            <a:off x="3060071" y="3700705"/>
            <a:ext cx="9054" cy="12787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0D003B9-FFF6-4399-B5B5-66216A35462B}"/>
              </a:ext>
            </a:extLst>
          </p:cNvPr>
          <p:cNvCxnSpPr>
            <a:cxnSpLocks/>
          </p:cNvCxnSpPr>
          <p:nvPr/>
        </p:nvCxnSpPr>
        <p:spPr>
          <a:xfrm flipH="1">
            <a:off x="2786747" y="3700705"/>
            <a:ext cx="2823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9EE5BEF1-25ED-45C4-B1A1-5335D8971805}"/>
              </a:ext>
            </a:extLst>
          </p:cNvPr>
          <p:cNvSpPr/>
          <p:nvPr/>
        </p:nvSpPr>
        <p:spPr>
          <a:xfrm>
            <a:off x="7539591" y="2368496"/>
            <a:ext cx="1530532" cy="2352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time array</a:t>
            </a:r>
          </a:p>
          <a:p>
            <a:pPr marL="342900" indent="-342900">
              <a:buAutoNum type="arabicPeriod"/>
            </a:pPr>
            <a:endParaRPr lang="en-US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outputs as time series (*.</a:t>
            </a:r>
            <a:r>
              <a:rPr lang="en-US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RData</a:t>
            </a: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*.csv)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6C6BEF-0026-48B2-9D67-DC7ACFF92128}"/>
              </a:ext>
            </a:extLst>
          </p:cNvPr>
          <p:cNvSpPr/>
          <p:nvPr/>
        </p:nvSpPr>
        <p:spPr>
          <a:xfrm>
            <a:off x="9851436" y="2107356"/>
            <a:ext cx="1950014" cy="10922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PCC (daily and max)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7CE60A5-5E7A-4F4D-95A9-64AABA966B4D}"/>
              </a:ext>
            </a:extLst>
          </p:cNvPr>
          <p:cNvSpPr/>
          <p:nvPr/>
        </p:nvSpPr>
        <p:spPr>
          <a:xfrm>
            <a:off x="9851436" y="5222885"/>
            <a:ext cx="1950014" cy="1304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PCC graphics</a:t>
            </a:r>
          </a:p>
          <a:p>
            <a:pPr marL="342900" indent="-342900">
              <a:buAutoNum type="arabicPeriod"/>
            </a:pPr>
            <a:endParaRPr lang="en-US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percentiles plots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6E2C07F-E28E-4C48-96DC-A517A254A7E3}"/>
              </a:ext>
            </a:extLst>
          </p:cNvPr>
          <p:cNvSpPr txBox="1"/>
          <p:nvPr/>
        </p:nvSpPr>
        <p:spPr>
          <a:xfrm>
            <a:off x="7427098" y="2062209"/>
            <a:ext cx="27914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05_write_output_into_df.R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0E257EC-4E09-40B3-8150-A7404735C12E}"/>
              </a:ext>
            </a:extLst>
          </p:cNvPr>
          <p:cNvSpPr txBox="1"/>
          <p:nvPr/>
        </p:nvSpPr>
        <p:spPr>
          <a:xfrm>
            <a:off x="9749285" y="1613126"/>
            <a:ext cx="26182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06a_pcc_computation_daily.R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06b_pcc_computation_max.R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45744D-9CF9-49BB-A764-967062107F77}"/>
              </a:ext>
            </a:extLst>
          </p:cNvPr>
          <p:cNvSpPr txBox="1"/>
          <p:nvPr/>
        </p:nvSpPr>
        <p:spPr>
          <a:xfrm>
            <a:off x="9749285" y="4306156"/>
            <a:ext cx="23660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07a_pcc_graphics_daily.R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07a2_pcc_graphics_daily.R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07b_pcc_graphics_max.R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07c_percentile_graphics.R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D31FD4D5-705E-4579-A9EB-8767B5C87121}"/>
              </a:ext>
            </a:extLst>
          </p:cNvPr>
          <p:cNvCxnSpPr>
            <a:cxnSpLocks/>
          </p:cNvCxnSpPr>
          <p:nvPr/>
        </p:nvCxnSpPr>
        <p:spPr>
          <a:xfrm flipV="1">
            <a:off x="6884890" y="3832920"/>
            <a:ext cx="935525" cy="780484"/>
          </a:xfrm>
          <a:prstGeom prst="bentConnector3">
            <a:avLst>
              <a:gd name="adj1" fmla="val 490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4A3EE03-D525-4B86-964B-B7D90E283A87}"/>
              </a:ext>
            </a:extLst>
          </p:cNvPr>
          <p:cNvCxnSpPr>
            <a:cxnSpLocks/>
          </p:cNvCxnSpPr>
          <p:nvPr/>
        </p:nvCxnSpPr>
        <p:spPr>
          <a:xfrm>
            <a:off x="6927964" y="2438456"/>
            <a:ext cx="892451" cy="61254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4D0B987-2F04-4F2E-B313-F39FFE8FFA78}"/>
              </a:ext>
            </a:extLst>
          </p:cNvPr>
          <p:cNvCxnSpPr/>
          <p:nvPr/>
        </p:nvCxnSpPr>
        <p:spPr>
          <a:xfrm>
            <a:off x="9162107" y="3050998"/>
            <a:ext cx="5871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E560824-6D17-497B-88BB-780063F5C6CA}"/>
              </a:ext>
            </a:extLst>
          </p:cNvPr>
          <p:cNvCxnSpPr/>
          <p:nvPr/>
        </p:nvCxnSpPr>
        <p:spPr>
          <a:xfrm>
            <a:off x="10826443" y="3308555"/>
            <a:ext cx="0" cy="9976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599DF28C-D0A9-4876-BE72-9BEEAB437508}"/>
              </a:ext>
            </a:extLst>
          </p:cNvPr>
          <p:cNvSpPr txBox="1">
            <a:spLocks/>
          </p:cNvSpPr>
          <p:nvPr/>
        </p:nvSpPr>
        <p:spPr>
          <a:xfrm>
            <a:off x="2981876" y="237971"/>
            <a:ext cx="6119289" cy="53476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Probabilistic Model setup</a:t>
            </a:r>
          </a:p>
        </p:txBody>
      </p:sp>
    </p:spTree>
    <p:extLst>
      <p:ext uri="{BB962C8B-B14F-4D97-AF65-F5344CB8AC3E}">
        <p14:creationId xmlns:p14="http://schemas.microsoft.com/office/powerpoint/2010/main" val="37942445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574</Words>
  <Application>Microsoft Office PowerPoint</Application>
  <PresentationFormat>Widescreen</PresentationFormat>
  <Paragraphs>116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Predicting Urban Pesticide Runoff in the  Sacramento-San Joaquin Delta </vt:lpstr>
      <vt:lpstr>Goals</vt:lpstr>
      <vt:lpstr>PowerPoint Presentation</vt:lpstr>
      <vt:lpstr>Bifenthrin</vt:lpstr>
      <vt:lpstr>Model Selection</vt:lpstr>
      <vt:lpstr>Deterministic Model setup  - SWMM - </vt:lpstr>
      <vt:lpstr>Deterministic Model setup  - VVWM - </vt:lpstr>
      <vt:lpstr>Deterministic Model setup  - VVWM - </vt:lpstr>
      <vt:lpstr>PowerPoint Presentation</vt:lpstr>
      <vt:lpstr>PowerPoint Presentation</vt:lpstr>
      <vt:lpstr>PowerPoint Presentation</vt:lpstr>
      <vt:lpstr>PowerPoint Presentation</vt:lpstr>
      <vt:lpstr>The 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Urban Pesticide Runoff in the  Sacramento-San Joaquin Delta </dc:title>
  <dc:creator>Chelsvig, Emma</dc:creator>
  <cp:lastModifiedBy>Chelsvig, Emma</cp:lastModifiedBy>
  <cp:revision>17</cp:revision>
  <dcterms:created xsi:type="dcterms:W3CDTF">2020-06-17T17:39:05Z</dcterms:created>
  <dcterms:modified xsi:type="dcterms:W3CDTF">2020-06-17T19:58:14Z</dcterms:modified>
</cp:coreProperties>
</file>