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7" r:id="rId5"/>
    <p:sldId id="281" r:id="rId6"/>
    <p:sldId id="283" r:id="rId7"/>
    <p:sldId id="284" r:id="rId8"/>
    <p:sldId id="279" r:id="rId9"/>
    <p:sldId id="280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83" autoAdjust="0"/>
  </p:normalViewPr>
  <p:slideViewPr>
    <p:cSldViewPr>
      <p:cViewPr>
        <p:scale>
          <a:sx n="75" d="100"/>
          <a:sy n="75" d="100"/>
        </p:scale>
        <p:origin x="-936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AD7DD-8889-40EE-AB37-66A654BC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7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tao5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ster.untertool.appspot.com/pop_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Population Models</a:t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 dirty="0" smtClean="0"/>
              <a:t>Tao Hong, Tom </a:t>
            </a:r>
            <a:r>
              <a:rPr lang="en-US" dirty="0" err="1" smtClean="0"/>
              <a:t>Purucker</a:t>
            </a:r>
            <a:r>
              <a:rPr lang="en-US" dirty="0" smtClean="0"/>
              <a:t>, </a:t>
            </a:r>
            <a:r>
              <a:rPr lang="en-US" dirty="0" smtClean="0"/>
              <a:t>Jonathan </a:t>
            </a:r>
            <a:r>
              <a:rPr lang="en-US" dirty="0" err="1" smtClean="0"/>
              <a:t>Flaishans</a:t>
            </a:r>
            <a:r>
              <a:rPr lang="en-US" dirty="0" smtClean="0"/>
              <a:t>, Marcia Snyder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Minneapolis,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MN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3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rd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2013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AD7DD-8889-40EE-AB37-66A654BC2E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0" y="533400"/>
            <a:ext cx="5181600" cy="577850"/>
          </a:xfrm>
          <a:prstGeom prst="rect">
            <a:avLst/>
          </a:prstGeom>
        </p:spPr>
        <p:txBody>
          <a:bodyPr/>
          <a:lstStyle/>
          <a:p>
            <a:pPr marL="0" lvl="1" eaLnBrk="1" hangingPunct="1">
              <a:defRPr/>
            </a:pPr>
            <a:r>
              <a:rPr lang="en-US" sz="3200" dirty="0" smtClean="0"/>
              <a:t>Leslie Model</a:t>
            </a:r>
          </a:p>
          <a:p>
            <a:pPr eaLnBrk="1" hangingPunct="1">
              <a:defRPr/>
            </a:pPr>
            <a:endParaRPr lang="en-US" sz="2800" b="1" kern="0" dirty="0" smtClean="0">
              <a:solidFill>
                <a:srgbClr val="355777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4582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cs typeface="Calibri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latin typeface="+mn-lt"/>
              <a:cs typeface="Calibri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62200" y="1600200"/>
          <a:ext cx="4191000" cy="1829221"/>
        </p:xfrm>
        <a:graphic>
          <a:graphicData uri="http://schemas.openxmlformats.org/presentationml/2006/ole">
            <p:oleObj spid="_x0000_s90116" name="Equation" r:id="rId3" imgW="2298401" imgH="939754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3886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 T):</a:t>
            </a:r>
          </a:p>
          <a:p>
            <a:r>
              <a:rPr lang="en-US" sz="2400" dirty="0" smtClean="0"/>
              <a:t>    n=np.dot(</a:t>
            </a:r>
            <a:r>
              <a:rPr lang="en-US" sz="2400" dirty="0" err="1" smtClean="0"/>
              <a:t>l_m</a:t>
            </a:r>
            <a:r>
              <a:rPr lang="en-US" sz="2400" dirty="0" smtClean="0"/>
              <a:t>, </a:t>
            </a:r>
            <a:r>
              <a:rPr lang="en-US" sz="2400" dirty="0" err="1" smtClean="0"/>
              <a:t>n_o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n_o</a:t>
            </a:r>
            <a:r>
              <a:rPr lang="en-US" sz="2400" dirty="0" smtClean="0"/>
              <a:t>=n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n_f</a:t>
            </a:r>
            <a:r>
              <a:rPr lang="en-US" sz="2400" dirty="0" smtClean="0"/>
              <a:t>[:,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n.squeeze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Let’s look at the script ‘population_modeling_lm.py’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4958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squeeze?</a:t>
            </a:r>
          </a:p>
          <a:p>
            <a:r>
              <a:rPr lang="en-US" dirty="0" smtClean="0"/>
              <a:t>Try </a:t>
            </a:r>
            <a:r>
              <a:rPr lang="en-US" dirty="0" err="1" smtClean="0"/>
              <a:t>n.ndim</a:t>
            </a:r>
            <a:r>
              <a:rPr lang="en-US" dirty="0" smtClean="0"/>
              <a:t> and </a:t>
            </a:r>
            <a:r>
              <a:rPr lang="en-US" dirty="0" err="1" smtClean="0"/>
              <a:t>n.squeeze</a:t>
            </a:r>
            <a:r>
              <a:rPr lang="en-US" dirty="0" smtClean="0"/>
              <a:t>().</a:t>
            </a:r>
            <a:r>
              <a:rPr lang="en-US" dirty="0" err="1" smtClean="0"/>
              <a:t>ndim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572000" y="4957465"/>
            <a:ext cx="1219200" cy="22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Population models in </a:t>
            </a:r>
            <a:r>
              <a:rPr lang="en-US" dirty="0" err="1" smtClean="0"/>
              <a:t>Üntertool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Exponential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Logistic</a:t>
            </a:r>
          </a:p>
          <a:p>
            <a:pPr>
              <a:buFont typeface="+mj-lt"/>
              <a:buAutoNum type="arabicPeriod"/>
            </a:pPr>
            <a:r>
              <a:rPr lang="en-US" sz="2800" dirty="0" err="1" smtClean="0"/>
              <a:t>Gompertz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Fox Surplus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Maximum Sustainable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Yule-Furry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Feller-</a:t>
            </a:r>
            <a:r>
              <a:rPr lang="en-US" sz="2800" dirty="0" err="1" smtClean="0"/>
              <a:t>Arley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Leslie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Khoury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err="1" smtClean="0"/>
              <a:t>BeePop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err="1" smtClean="0"/>
              <a:t>HoPoMo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6002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http://master.untertool.appspot.com/pop_index.html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Exponential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Mathematical equation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the initial number of individuals</a:t>
            </a:r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 is intrinsic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three inputs </a:t>
            </a:r>
            <a:r>
              <a:rPr lang="en-US" sz="2800" dirty="0" smtClean="0"/>
              <a:t>and one output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133600"/>
          <a:ext cx="2406061" cy="685800"/>
        </p:xfrm>
        <a:graphic>
          <a:graphicData uri="http://schemas.openxmlformats.org/presentationml/2006/ole">
            <p:oleObj spid="_x0000_s87045" name="Equation" r:id="rId3" imgW="659910" imgH="24126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Code in Python (exp)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>
              <a:buNone/>
            </a:pPr>
            <a:r>
              <a:rPr lang="en-US" sz="2000" dirty="0" smtClean="0"/>
              <a:t>1 def </a:t>
            </a:r>
            <a:r>
              <a:rPr lang="en-US" sz="2000" b="1" dirty="0" err="1" smtClean="0"/>
              <a:t>exponentialgrow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 , r,  T):</a:t>
            </a:r>
          </a:p>
          <a:p>
            <a:pPr>
              <a:buNone/>
            </a:pPr>
            <a:r>
              <a:rPr lang="en-US" sz="2000" dirty="0" smtClean="0"/>
              <a:t>2  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	#How to do this in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					#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(0,T,T+1)</a:t>
            </a:r>
          </a:p>
          <a:p>
            <a:pPr>
              <a:buNone/>
            </a:pPr>
            <a:r>
              <a:rPr lang="en-US" sz="2000" dirty="0" smtClean="0"/>
              <a:t>3  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	#create an array to hold the results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r>
              <a:rPr lang="en-US" sz="2000" dirty="0" smtClean="0"/>
              <a:t>			#initial condition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		#t starts at 0, ends at T</a:t>
            </a:r>
          </a:p>
          <a:p>
            <a:pPr>
              <a:buNone/>
            </a:pPr>
            <a:r>
              <a:rPr lang="en-US" sz="2000" dirty="0" smtClean="0"/>
              <a:t>6          x[t] = </a:t>
            </a:r>
            <a:r>
              <a:rPr lang="en-US" sz="2000" dirty="0" err="1" smtClean="0"/>
              <a:t>N_o</a:t>
            </a:r>
            <a:r>
              <a:rPr lang="en-US" sz="2000" dirty="0" smtClean="0"/>
              <a:t>*</a:t>
            </a:r>
            <a:r>
              <a:rPr lang="en-US" sz="2000" dirty="0" err="1" smtClean="0"/>
              <a:t>np.exp</a:t>
            </a:r>
            <a:r>
              <a:rPr lang="en-US" sz="2000" dirty="0" smtClean="0"/>
              <a:t>(r*t)</a:t>
            </a:r>
          </a:p>
          <a:p>
            <a:pPr marL="457200" indent="-457200">
              <a:buAutoNum type="arabicPlain" startAt="7"/>
            </a:pPr>
            <a:r>
              <a:rPr lang="en-US" sz="2000" dirty="0" smtClean="0"/>
              <a:t>return x</a:t>
            </a:r>
          </a:p>
          <a:p>
            <a:pPr marL="457200" indent="-457200">
              <a:buAutoNum type="arabicPlain" startAt="7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exponentialgrow</a:t>
            </a:r>
            <a:r>
              <a:rPr lang="en-US" sz="2000" dirty="0" smtClean="0"/>
              <a:t>(10, 0.4, 10)</a:t>
            </a:r>
          </a:p>
          <a:p>
            <a:pPr>
              <a:buNone/>
            </a:pPr>
            <a:r>
              <a:rPr lang="en-US" sz="2000" dirty="0" smtClean="0"/>
              <a:t>&gt;&gt;&gt;[  10.           14.91824698   22.25540928   33.20116923   49.53032424</a:t>
            </a:r>
          </a:p>
          <a:p>
            <a:pPr>
              <a:buNone/>
            </a:pPr>
            <a:r>
              <a:rPr lang="en-US" sz="2000" dirty="0" smtClean="0"/>
              <a:t>         73.89056099  110.23176381  164.44646771  245.32530197  365.98234444</a:t>
            </a:r>
          </a:p>
          <a:p>
            <a:pPr>
              <a:buNone/>
            </a:pPr>
            <a:r>
              <a:rPr lang="en-US" sz="2000" dirty="0" smtClean="0"/>
              <a:t>         545.98150033]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your turn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Please code the logistic population model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is population size at t-1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K is population capacity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max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simulation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four inputs </a:t>
            </a:r>
            <a:r>
              <a:rPr lang="en-US" sz="2800" dirty="0" smtClean="0"/>
              <a:t>and one output</a:t>
            </a:r>
          </a:p>
          <a:p>
            <a:endParaRPr lang="en-US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219200" y="2362200"/>
          <a:ext cx="4667250" cy="868363"/>
        </p:xfrm>
        <a:graphic>
          <a:graphicData uri="http://schemas.openxmlformats.org/presentationml/2006/ole">
            <p:oleObj spid="_x0000_s96261" name="Equation" r:id="rId3" imgW="1650770" imgH="39353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in Python (logistic)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def </a:t>
            </a:r>
            <a:r>
              <a:rPr lang="en-US" sz="2000" b="1" dirty="0" err="1" smtClean="0"/>
              <a:t>logisticgrow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, T, r, K):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      x[t] = x[t-1] + (r)*x[t-1]*(1 - x[t-1]/float(K))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return 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logisticgrow</a:t>
            </a:r>
            <a:r>
              <a:rPr lang="en-US" sz="2000" dirty="0" smtClean="0"/>
              <a:t>(10, 10, 0.4, 100)</a:t>
            </a:r>
          </a:p>
          <a:p>
            <a:pPr>
              <a:buNone/>
            </a:pPr>
            <a:r>
              <a:rPr lang="en-US" sz="2000" dirty="0" smtClean="0"/>
              <a:t>&gt;&gt;&gt;[ 10.          13.6         18.30016     24.28064058  31.63469878</a:t>
            </a:r>
          </a:p>
          <a:p>
            <a:pPr>
              <a:buNone/>
            </a:pPr>
            <a:r>
              <a:rPr lang="en-US" sz="2000" dirty="0" smtClean="0"/>
              <a:t>  40.28556162  49.90808037  59.90804657  69.51536903  77.99197051</a:t>
            </a:r>
          </a:p>
          <a:p>
            <a:pPr>
              <a:buNone/>
            </a:pPr>
            <a:r>
              <a:rPr lang="en-US" sz="2000" dirty="0" smtClean="0"/>
              <a:t>  84.85776886]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133600"/>
            <a:ext cx="1981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use float(K)?</a:t>
            </a:r>
          </a:p>
          <a:p>
            <a:r>
              <a:rPr lang="en-US" dirty="0" smtClean="0"/>
              <a:t>Try 10/100</a:t>
            </a:r>
          </a:p>
          <a:p>
            <a:r>
              <a:rPr lang="en-US" dirty="0" smtClean="0"/>
              <a:t>And 10/float(100)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181600" y="2595265"/>
            <a:ext cx="457200" cy="90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Feller-</a:t>
            </a:r>
            <a:r>
              <a:rPr lang="en-US" sz="3600" dirty="0" err="1" smtClean="0"/>
              <a:t>Arley</a:t>
            </a:r>
            <a:r>
              <a:rPr lang="en-US" sz="3600" dirty="0" smtClean="0"/>
              <a:t> (birth-death) Markov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internal population structure and each individual can give birth and death with constant rates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=N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-1+N</a:t>
            </a:r>
            <a:r>
              <a:rPr lang="en-US" sz="2800" baseline="-25000" dirty="0" smtClean="0"/>
              <a:t>birth</a:t>
            </a:r>
            <a:r>
              <a:rPr lang="en-US" sz="2800" dirty="0" smtClean="0"/>
              <a:t>-N</a:t>
            </a:r>
            <a:r>
              <a:rPr lang="en-US" sz="2800" baseline="-25000" dirty="0" smtClean="0"/>
              <a:t>death</a:t>
            </a:r>
            <a:endParaRPr lang="en-US" sz="2800" baseline="-25000" dirty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 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death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death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Let’s look at the code ‘population_modeling_bdp.py’</a:t>
            </a:r>
          </a:p>
          <a:p>
            <a:endParaRPr lang="en-US" sz="2800" dirty="0" smtClean="0"/>
          </a:p>
        </p:txBody>
      </p:sp>
      <p:pic>
        <p:nvPicPr>
          <p:cNvPr id="97286" name="Picture 6" descr="http://localhost:8080/images/latex/fellerarley/BD-pro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324475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Wrap the code by a loop</a:t>
            </a:r>
          </a:p>
          <a:p>
            <a:r>
              <a:rPr lang="en-US" sz="2800" dirty="0" smtClean="0"/>
              <a:t>Save results of each iteration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3211996" y="3197225"/>
            <a:ext cx="0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3600" y="2514600"/>
            <a:ext cx="4800600" cy="3276600"/>
            <a:chOff x="2895600" y="2895600"/>
            <a:chExt cx="5257800" cy="3657600"/>
          </a:xfrm>
        </p:grpSpPr>
        <p:sp>
          <p:nvSpPr>
            <p:cNvPr id="5" name="Rectangle 4"/>
            <p:cNvSpPr/>
            <p:nvPr/>
          </p:nvSpPr>
          <p:spPr>
            <a:xfrm>
              <a:off x="2895600" y="28956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begins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4419600"/>
              <a:ext cx="2362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57912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ends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4076700" y="5105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</p:cNvCxnSpPr>
            <p:nvPr/>
          </p:nvCxnSpPr>
          <p:spPr>
            <a:xfrm flipV="1">
              <a:off x="5257800" y="4419600"/>
              <a:ext cx="6096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9" idx="1"/>
            </p:cNvCxnSpPr>
            <p:nvPr/>
          </p:nvCxnSpPr>
          <p:spPr>
            <a:xfrm>
              <a:off x="5257800" y="4762500"/>
              <a:ext cx="609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867400" y="40386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the defined function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67400" y="48768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results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a library to illustrate your data</a:t>
            </a:r>
            <a:endParaRPr lang="en-US" dirty="0"/>
          </a:p>
        </p:txBody>
      </p:sp>
      <p:pic>
        <p:nvPicPr>
          <p:cNvPr id="4" name="Picture 2" descr="C:\Users\tao\Desktop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60700"/>
            <a:ext cx="7010400" cy="469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365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Population Models Python for Ecologists</vt:lpstr>
      <vt:lpstr>Population models in Üntertool </vt:lpstr>
      <vt:lpstr>Exponential Model</vt:lpstr>
      <vt:lpstr>Code in Python (exp)</vt:lpstr>
      <vt:lpstr>It is your turn now!</vt:lpstr>
      <vt:lpstr>Code in Python (logistic)</vt:lpstr>
      <vt:lpstr>Feller-Arley (birth-death) Markov Process</vt:lpstr>
      <vt:lpstr>Monte Carlo Simulation</vt:lpstr>
      <vt:lpstr>Plot Results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th</cp:lastModifiedBy>
  <cp:revision>352</cp:revision>
  <dcterms:created xsi:type="dcterms:W3CDTF">2006-08-16T00:00:00Z</dcterms:created>
  <dcterms:modified xsi:type="dcterms:W3CDTF">2013-08-02T16:53:35Z</dcterms:modified>
</cp:coreProperties>
</file>