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1" r:id="rId3"/>
    <p:sldId id="262" r:id="rId4"/>
    <p:sldId id="261" r:id="rId5"/>
    <p:sldId id="264" r:id="rId6"/>
    <p:sldId id="265" r:id="rId7"/>
    <p:sldId id="267" r:id="rId8"/>
    <p:sldId id="268" r:id="rId9"/>
    <p:sldId id="263" r:id="rId10"/>
    <p:sldId id="292" r:id="rId11"/>
    <p:sldId id="293" r:id="rId12"/>
    <p:sldId id="260" r:id="rId13"/>
    <p:sldId id="290" r:id="rId14"/>
    <p:sldId id="296" r:id="rId15"/>
    <p:sldId id="269" r:id="rId16"/>
    <p:sldId id="272" r:id="rId17"/>
    <p:sldId id="275" r:id="rId18"/>
    <p:sldId id="270" r:id="rId19"/>
    <p:sldId id="277" r:id="rId20"/>
    <p:sldId id="276" r:id="rId21"/>
    <p:sldId id="278" r:id="rId22"/>
    <p:sldId id="283" r:id="rId23"/>
    <p:sldId id="284" r:id="rId24"/>
    <p:sldId id="286" r:id="rId25"/>
    <p:sldId id="285" r:id="rId26"/>
    <p:sldId id="281" r:id="rId27"/>
    <p:sldId id="288" r:id="rId28"/>
    <p:sldId id="297" r:id="rId29"/>
    <p:sldId id="266" r:id="rId30"/>
    <p:sldId id="294" r:id="rId31"/>
    <p:sldId id="289" r:id="rId32"/>
    <p:sldId id="295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89" autoAdjust="0"/>
  </p:normalViewPr>
  <p:slideViewPr>
    <p:cSldViewPr>
      <p:cViewPr>
        <p:scale>
          <a:sx n="60" d="100"/>
          <a:sy n="60" d="100"/>
        </p:scale>
        <p:origin x="-165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AD822-2E3B-47C4-B2F6-0DEF25CE48B7}" type="datetimeFigureOut">
              <a:rPr lang="en-US" smtClean="0"/>
              <a:pPr/>
              <a:t>8/4/2012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ED6FD-AFA0-4998-A4C2-6E8BDFB70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3A0E-872E-4251-90E6-C1AF2F22C6B6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618-9166-4AEE-A4FA-941BAFA2EE77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C89-7851-4DC2-B552-328B5AD05E66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59F8-5DB9-4755-A3C1-953E31908566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C48A-6DD1-4703-B1EB-8E4DBD397137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498C-7AE1-49C3-A105-A8FAA822CEED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4BB8-AB98-4249-A247-3EA8126453BD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A7B-951F-40C5-AE2E-96FFFA60F82E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9FFA-8CB2-441E-98DF-5E9C99FB6ACB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9443-EB5D-4786-B396-CD826B61F563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E59-63EC-4110-BF82-FFA67E380C7C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560F-F003-4204-BD6D-88624B032FA2}" type="datetime1">
              <a:rPr lang="en-US" smtClean="0"/>
              <a:pPr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tao51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" TargetMode="External"/><Relationship Id="rId2" Type="http://schemas.openxmlformats.org/officeDocument/2006/relationships/hyperlink" Target="http://sourceforge.net/projects/numpy/files/NumPy/1.6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rtablepython.com/wiki/PortablePython2.7.3.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r-numpy.html" TargetMode="External"/><Relationship Id="rId2" Type="http://schemas.openxmlformats.org/officeDocument/2006/relationships/hyperlink" Target="http://www.scipy.org/NumPy_for_Matlab_User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my.us/numpybook.pdf" TargetMode="External"/><Relationship Id="rId2" Type="http://schemas.openxmlformats.org/officeDocument/2006/relationships/hyperlink" Target="http://docs.scipy.org/doc/numpy/numpy-us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for Ecologists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077200" cy="1752600"/>
          </a:xfrm>
        </p:spPr>
        <p:txBody>
          <a:bodyPr/>
          <a:lstStyle/>
          <a:p>
            <a:r>
              <a:rPr lang="en-US" dirty="0" smtClean="0"/>
              <a:t>Tao Hong, Tom </a:t>
            </a:r>
            <a:r>
              <a:rPr lang="en-US" dirty="0" err="1" smtClean="0"/>
              <a:t>Purucker</a:t>
            </a:r>
            <a:r>
              <a:rPr lang="en-US" dirty="0" smtClean="0"/>
              <a:t> , Chance </a:t>
            </a:r>
            <a:r>
              <a:rPr lang="en-US" dirty="0" err="1" smtClean="0"/>
              <a:t>Pascale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715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Ecological Society of America Workshop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Portland, OR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hongtao510@gmail.com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August 1</a:t>
            </a:r>
            <a:r>
              <a:rPr lang="en-US" sz="2400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,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(record)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allows access to its data using named fields. 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 = </a:t>
            </a:r>
            <a:r>
              <a:rPr lang="en-US" sz="2800" dirty="0" err="1" smtClean="0"/>
              <a:t>np.dtype</a:t>
            </a:r>
            <a:r>
              <a:rPr lang="en-US" sz="2800" dirty="0" smtClean="0"/>
              <a:t>({'names':['name', 'age', 'weight'],'formats':['S32','i', 'f']})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([('Name A',32,75.5),('Name B',24,65.5)], </a:t>
            </a:r>
            <a:r>
              <a:rPr lang="en-US" sz="2800" dirty="0" err="1" smtClean="0"/>
              <a:t>dtype</a:t>
            </a:r>
            <a:r>
              <a:rPr lang="en-US" sz="2800" dirty="0" smtClean="0"/>
              <a:t>=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&gt;&gt;&gt;a</a:t>
            </a:r>
          </a:p>
          <a:p>
            <a:pPr>
              <a:buNone/>
            </a:pPr>
            <a:r>
              <a:rPr lang="en-US" sz="2800" dirty="0" smtClean="0"/>
              <a:t>&gt;&gt;&gt;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Try the following statements </a:t>
            </a:r>
          </a:p>
          <a:p>
            <a:pPr>
              <a:buNone/>
            </a:pPr>
            <a:r>
              <a:rPr lang="en-US" sz="2400" dirty="0" smtClean="0"/>
              <a:t>&gt;&gt;a[0]</a:t>
            </a:r>
          </a:p>
          <a:p>
            <a:pPr>
              <a:buNone/>
            </a:pPr>
            <a:r>
              <a:rPr lang="en-US" sz="2400" dirty="0" smtClean="0"/>
              <a:t>&gt;&gt;&gt;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&gt;&gt;&gt;a['name']</a:t>
            </a:r>
          </a:p>
          <a:p>
            <a:pPr>
              <a:buNone/>
            </a:pPr>
            <a:r>
              <a:rPr lang="en-US" sz="2400" dirty="0" smtClean="0"/>
              <a:t>&gt;&gt;&gt;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&gt;&gt;&gt;a[‘name’][0]</a:t>
            </a:r>
          </a:p>
          <a:p>
            <a:pPr>
              <a:buNone/>
            </a:pPr>
            <a:r>
              <a:rPr lang="en-US" sz="2400" dirty="0" smtClean="0"/>
              <a:t>&gt;&gt;&gt;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 a[‘name’][0]=‘</a:t>
            </a:r>
            <a:r>
              <a:rPr lang="en-US" sz="2400" dirty="0" err="1" smtClean="0"/>
              <a:t>tao</a:t>
            </a:r>
            <a:r>
              <a:rPr lang="en-US" sz="2400" dirty="0" smtClean="0"/>
              <a:t>’		#modify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fromfunction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an array by executing a function over each coordinate</a:t>
            </a:r>
          </a:p>
          <a:p>
            <a:r>
              <a:rPr lang="en-US" dirty="0" err="1" smtClean="0"/>
              <a:t>Fromfunction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shape,dtype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&gt;&gt;&gt;def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&gt;&gt;&gt;    return i%4+1	#try: return (i+1) * ( j+1)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np.fromfunction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(5,))</a:t>
            </a:r>
          </a:p>
          <a:p>
            <a:pPr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propertites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&gt;&gt;&gt;a =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2, 3, 4],[4, 5, 6, 7], [7, 8, 9, 10]],</a:t>
            </a:r>
            <a:r>
              <a:rPr lang="en-US" sz="2000" dirty="0" err="1" smtClean="0"/>
              <a:t>dtype</a:t>
            </a:r>
            <a:r>
              <a:rPr lang="en-US" sz="2000" dirty="0" smtClean="0"/>
              <a:t>=float)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a.shape</a:t>
            </a:r>
            <a:r>
              <a:rPr lang="en-US" sz="2000" dirty="0" smtClean="0"/>
              <a:t> 	#shape	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a.ndim</a:t>
            </a:r>
            <a:r>
              <a:rPr lang="en-US" sz="2000" dirty="0" smtClean="0"/>
              <a:t> 	#number of dimensions</a:t>
            </a:r>
          </a:p>
          <a:p>
            <a:pPr>
              <a:buNone/>
            </a:pPr>
            <a:r>
              <a:rPr lang="en-US" sz="2000" dirty="0" smtClean="0"/>
              <a:t>&gt;&gt;&gt;	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a.dtype</a:t>
            </a:r>
            <a:r>
              <a:rPr lang="en-US" sz="2000" dirty="0" smtClean="0"/>
              <a:t> 	#data type	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a.size</a:t>
            </a:r>
            <a:r>
              <a:rPr lang="en-US" sz="2000" dirty="0" smtClean="0"/>
              <a:t> 	#number of elements = row *</a:t>
            </a:r>
            <a:r>
              <a:rPr lang="en-US" sz="2000" dirty="0" err="1" smtClean="0"/>
              <a:t>col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&gt;&gt;&gt;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 k= </a:t>
            </a:r>
            <a:r>
              <a:rPr lang="en-US" sz="2000" dirty="0" err="1" smtClean="0"/>
              <a:t>a.flat</a:t>
            </a:r>
            <a:r>
              <a:rPr lang="en-US" sz="2000" dirty="0" smtClean="0"/>
              <a:t>	#return a flat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over an array</a:t>
            </a:r>
          </a:p>
          <a:p>
            <a:pPr>
              <a:buNone/>
            </a:pPr>
            <a:r>
              <a:rPr lang="en-US" sz="2000" dirty="0" smtClean="0"/>
              <a:t>&gt;&gt;&gt;for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k:</a:t>
            </a:r>
          </a:p>
          <a:p>
            <a:pPr>
              <a:buNone/>
            </a:pPr>
            <a:r>
              <a:rPr lang="en-US" sz="2000" dirty="0" smtClean="0"/>
              <a:t> &gt;&gt;&gt;   print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Array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Indexing</a:t>
            </a:r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&gt;&gt;&gt; a = </a:t>
            </a:r>
            <a:r>
              <a:rPr lang="en-US" dirty="0" err="1" smtClean="0"/>
              <a:t>np.arange</a:t>
            </a:r>
            <a:r>
              <a:rPr lang="en-US" dirty="0" smtClean="0"/>
              <a:t>(10)</a:t>
            </a:r>
          </a:p>
          <a:p>
            <a:pPr>
              <a:buNone/>
            </a:pPr>
            <a:r>
              <a:rPr lang="en-US" dirty="0" smtClean="0"/>
              <a:t>Integer index</a:t>
            </a:r>
          </a:p>
          <a:p>
            <a:pPr>
              <a:buNone/>
            </a:pPr>
            <a:r>
              <a:rPr lang="en-US" altLang="zh-CN" dirty="0" smtClean="0"/>
              <a:t>&gt;&gt;&gt; a[5]	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range (starts at the 3</a:t>
            </a:r>
            <a:r>
              <a:rPr lang="en-US" baseline="30000" dirty="0" smtClean="0"/>
              <a:t>th</a:t>
            </a:r>
            <a:r>
              <a:rPr lang="en-US" dirty="0" smtClean="0"/>
              <a:t> and ends before 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&gt;&gt;&gt; a[3:5]</a:t>
            </a:r>
          </a:p>
          <a:p>
            <a:pPr>
              <a:buNone/>
            </a:pPr>
            <a:r>
              <a:rPr lang="en-US" dirty="0" smtClean="0"/>
              <a:t>&gt;&gt;&gt;[3, 4]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5257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2667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The first five elements</a:t>
            </a:r>
          </a:p>
          <a:p>
            <a:pPr>
              <a:buNone/>
            </a:pPr>
            <a:r>
              <a:rPr lang="en-US" altLang="zh-CN" dirty="0" smtClean="0"/>
              <a:t>&gt;&gt;&gt; a[:5]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&gt;&gt;&gt;[0, 1, 2, 3, 4]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Counting backwards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&gt;&gt;&gt; a[:-1]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array([0, 1, 2, 3, 4, 5, 6, 7, 8])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 a[:-0] on your own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828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4114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 smtClean="0"/>
              <a:t>Reverse the array</a:t>
            </a:r>
          </a:p>
          <a:p>
            <a:pPr>
              <a:buNone/>
            </a:pPr>
            <a:r>
              <a:rPr lang="en-US" altLang="zh-CN" sz="2800" dirty="0" smtClean="0"/>
              <a:t>&gt;&gt;&gt; a[::-1]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&gt;&gt;&gt;[ 9, 8, 7, 6, 5, 4, 3, 2, 1, 0]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&gt;&gt;&gt; a[::-1][::2]	#what will you get?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Two dimensions</a:t>
            </a:r>
          </a:p>
          <a:p>
            <a:pPr>
              <a:buNone/>
            </a:pPr>
            <a:r>
              <a:rPr lang="en-US" sz="2800" dirty="0" smtClean="0"/>
              <a:t>&gt;&gt;b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3, 4],[4, 5, 6, 7], [7, 8, 9, 10]])</a:t>
            </a:r>
          </a:p>
          <a:p>
            <a:pPr>
              <a:buNone/>
            </a:pPr>
            <a:r>
              <a:rPr lang="en-US" sz="2800" dirty="0" smtClean="0"/>
              <a:t>&gt;&gt;c= b[:,::-1]</a:t>
            </a:r>
          </a:p>
          <a:p>
            <a:pPr>
              <a:buNone/>
            </a:pPr>
            <a:r>
              <a:rPr lang="en-US" sz="2800" dirty="0" smtClean="0"/>
              <a:t>b= [[ 1  2  3  4]			c=???</a:t>
            </a:r>
          </a:p>
          <a:p>
            <a:pPr>
              <a:buNone/>
            </a:pPr>
            <a:r>
              <a:rPr lang="en-US" sz="2800" dirty="0" smtClean="0"/>
              <a:t>       [ 4  5  6  7]                                      </a:t>
            </a:r>
          </a:p>
          <a:p>
            <a:pPr>
              <a:buNone/>
            </a:pPr>
            <a:r>
              <a:rPr lang="en-US" sz="2800" dirty="0" smtClean="0"/>
              <a:t>       [ 7  8  9 10]]                                 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685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Modify content</a:t>
            </a:r>
          </a:p>
          <a:p>
            <a:pPr>
              <a:buNone/>
            </a:pPr>
            <a:r>
              <a:rPr lang="en-US" altLang="zh-CN" dirty="0" smtClean="0"/>
              <a:t>&gt;&gt;&gt; a[2:4] = 100,101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 a</a:t>
            </a:r>
          </a:p>
          <a:p>
            <a:pPr>
              <a:buNone/>
            </a:pPr>
            <a:r>
              <a:rPr lang="en-US" dirty="0" smtClean="0"/>
              <a:t>&gt;&gt;&gt; [ 0, 1, 100, 101, 4, 5, 6, 7, 8, 9]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a[ i:j:k]  </a:t>
            </a:r>
            <a:r>
              <a:rPr lang="en-US" i="1" dirty="0" err="1" smtClean="0"/>
              <a:t>i</a:t>
            </a:r>
            <a:r>
              <a:rPr lang="en-US" dirty="0" smtClean="0"/>
              <a:t> is the starting index, </a:t>
            </a:r>
            <a:r>
              <a:rPr lang="en-US" i="1" dirty="0" smtClean="0"/>
              <a:t>j</a:t>
            </a:r>
            <a:r>
              <a:rPr lang="en-US" dirty="0" smtClean="0"/>
              <a:t> is the stopping index, and </a:t>
            </a:r>
            <a:r>
              <a:rPr lang="en-US" i="1" dirty="0" smtClean="0"/>
              <a:t>k</a:t>
            </a:r>
            <a:r>
              <a:rPr lang="en-US" dirty="0" smtClean="0"/>
              <a:t> is the step.</a:t>
            </a:r>
          </a:p>
          <a:p>
            <a:pPr>
              <a:buNone/>
            </a:pPr>
            <a:r>
              <a:rPr lang="en-US" altLang="zh-CN" dirty="0" smtClean="0"/>
              <a:t>&gt;&gt;&gt; a[1:-1:2]</a:t>
            </a:r>
          </a:p>
          <a:p>
            <a:pPr>
              <a:buNone/>
            </a:pPr>
            <a:r>
              <a:rPr lang="en-US" dirty="0" smtClean="0"/>
              <a:t>&gt;&gt;&gt;[ 1, 101, 5, 7]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4800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&gt;&gt;&gt;x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(10)</a:t>
            </a:r>
          </a:p>
          <a:p>
            <a:pPr>
              <a:buNone/>
            </a:pPr>
            <a:r>
              <a:rPr lang="en-US" sz="2800" dirty="0" smtClean="0"/>
              <a:t>&gt;&gt;&gt; [0 1 2 3 4 5 6 7 8 9]</a:t>
            </a:r>
          </a:p>
          <a:p>
            <a:pPr>
              <a:buNone/>
            </a:pPr>
            <a:r>
              <a:rPr lang="en-US" sz="2800" dirty="0" smtClean="0"/>
              <a:t>&gt;&gt;&gt;x[[3, 3, -3, 8]]	#list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([3,3,-3,8])] #array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([True, False, True, False, False])]</a:t>
            </a:r>
          </a:p>
          <a:p>
            <a:pPr>
              <a:buNone/>
            </a:pPr>
            <a:r>
              <a:rPr lang="en-US" sz="2800" dirty="0" smtClean="0"/>
              <a:t>&gt;&gt; [0 2]	#the missing ones considered as ‘False’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514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Install </a:t>
            </a:r>
            <a:r>
              <a:rPr lang="en-US" b="1" dirty="0" err="1" smtClean="0">
                <a:solidFill>
                  <a:srgbClr val="FF0000"/>
                </a:solidFill>
              </a:rPr>
              <a:t>Numpy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Array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60, 10).reshape(-1, 1)+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(0, 6)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2667000"/>
          <a:ext cx="373380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&gt;&gt;&gt;a[:,2]</a:t>
            </a:r>
          </a:p>
          <a:p>
            <a:pPr>
              <a:buNone/>
            </a:pPr>
            <a:r>
              <a:rPr lang="en-US" sz="2000" dirty="0" smtClean="0"/>
              <a:t>&gt;&gt;&gt; [ 2 12 22 32 42 52]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&gt;&gt;&gt;a[0,3:5]</a:t>
            </a:r>
          </a:p>
          <a:p>
            <a:pPr>
              <a:buNone/>
            </a:pPr>
            <a:r>
              <a:rPr lang="en-US" sz="2000" dirty="0" smtClean="0"/>
              <a:t>&gt;&gt;&gt;[3,4]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&gt;&gt;&gt;a[4:,4:]  #select a ‘block’</a:t>
            </a:r>
          </a:p>
          <a:p>
            <a:pPr>
              <a:buNone/>
            </a:pPr>
            <a:r>
              <a:rPr lang="en-US" sz="2000" dirty="0" smtClean="0"/>
              <a:t>&gt;&gt;&gt; [[44 45]</a:t>
            </a:r>
          </a:p>
          <a:p>
            <a:pPr>
              <a:buNone/>
            </a:pPr>
            <a:r>
              <a:rPr lang="en-US" sz="2000" dirty="0" smtClean="0"/>
              <a:t>        [54 55]]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&gt;&gt;&gt;a[2::2,::2]	#start from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row,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row</a:t>
            </a:r>
            <a:r>
              <a:rPr lang="en-US" sz="2000" dirty="0" smtClean="0"/>
              <a:t>=2, start from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err="1" smtClean="0"/>
              <a:t>col</a:t>
            </a:r>
            <a:r>
              <a:rPr lang="en-US" sz="2000" dirty="0" smtClean="0"/>
              <a:t>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col</a:t>
            </a:r>
            <a:r>
              <a:rPr lang="en-US" sz="2000" dirty="0" smtClean="0"/>
              <a:t>=2</a:t>
            </a:r>
          </a:p>
          <a:p>
            <a:pPr>
              <a:buNone/>
            </a:pPr>
            <a:r>
              <a:rPr lang="en-US" sz="2000" dirty="0" smtClean="0"/>
              <a:t>&gt;&gt;&gt;[[20 22 24]</a:t>
            </a:r>
          </a:p>
          <a:p>
            <a:pPr>
              <a:buNone/>
            </a:pPr>
            <a:r>
              <a:rPr lang="en-US" sz="2000" dirty="0" smtClean="0"/>
              <a:t>         [40 42 44]]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&gt;&gt;&gt;a[2::2,:]=???</a:t>
            </a:r>
          </a:p>
          <a:p>
            <a:pPr>
              <a:buNone/>
            </a:pPr>
            <a:r>
              <a:rPr lang="en-US" sz="2000" dirty="0" smtClean="0"/>
              <a:t>&gt;&gt;&gt;a[2::2,::-1]=???</a:t>
            </a:r>
          </a:p>
          <a:p>
            <a:pPr>
              <a:buNone/>
            </a:pPr>
            <a:r>
              <a:rPr lang="en-US" sz="2000" dirty="0" smtClean="0"/>
              <a:t>&gt;&gt;&gt; a[2::2,:-1]=???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_images/numpy_intro_02.png"/>
          <p:cNvPicPr>
            <a:picLocks noChangeAspect="1" noChangeArrowheads="1"/>
          </p:cNvPicPr>
          <p:nvPr/>
        </p:nvPicPr>
        <p:blipFill>
          <a:blip r:embed="rId2" cstate="print"/>
          <a:srcRect l="55805"/>
          <a:stretch>
            <a:fillRect/>
          </a:stretch>
        </p:blipFill>
        <p:spPr bwMode="auto">
          <a:xfrm>
            <a:off x="5029200" y="304800"/>
            <a:ext cx="3287953" cy="378359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Deal with inputs that do not have exactly the same shape.</a:t>
            </a:r>
          </a:p>
          <a:p>
            <a:endParaRPr lang="en-US" sz="2800" dirty="0" smtClean="0"/>
          </a:p>
          <a:p>
            <a:r>
              <a:rPr lang="en-US" sz="2800" dirty="0" smtClean="0"/>
              <a:t>Rule 1: if arrays do not have the same number of dimensions, then a "1" will be repeatedly added to the shapes of the smaller arrays</a:t>
            </a:r>
          </a:p>
          <a:p>
            <a:endParaRPr lang="en-US" sz="2800" dirty="0" smtClean="0"/>
          </a:p>
          <a:p>
            <a:r>
              <a:rPr lang="en-US" sz="2800" dirty="0" smtClean="0"/>
              <a:t>Rule 2: arrays with a size of 1 along a particular dimension act as if they had the size of the array with the largest shape along that dimension.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10).reshape(-1, 1)     # </a:t>
            </a:r>
            <a:r>
              <a:rPr lang="en-US" sz="2400" dirty="0" err="1" smtClean="0"/>
              <a:t>a.shape</a:t>
            </a:r>
            <a:r>
              <a:rPr lang="en-US" sz="2400" dirty="0" smtClean="0"/>
              <a:t>=(6,1)</a:t>
            </a:r>
          </a:p>
          <a:p>
            <a:pPr>
              <a:buNone/>
            </a:pPr>
            <a:r>
              <a:rPr lang="en-US" sz="2400" dirty="0" smtClean="0"/>
              <a:t>&gt;&gt;&gt; 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			         #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=(5,)</a:t>
            </a:r>
          </a:p>
          <a:p>
            <a:pPr>
              <a:buNone/>
            </a:pPr>
            <a:r>
              <a:rPr lang="en-US" sz="2400" dirty="0" smtClean="0"/>
              <a:t>&gt;&gt;&gt; c =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 does array c looks like?</a:t>
            </a:r>
          </a:p>
          <a:p>
            <a:pPr>
              <a:buNone/>
            </a:pPr>
            <a:r>
              <a:rPr lang="en-US" sz="2400" dirty="0" smtClean="0"/>
              <a:t>					Rule 1</a:t>
            </a:r>
          </a:p>
          <a:p>
            <a:pPr>
              <a:buNone/>
            </a:pPr>
            <a:r>
              <a:rPr lang="en-US" sz="2400" dirty="0" smtClean="0"/>
              <a:t>&gt;&gt;&gt; a				&gt;&gt;&gt; a = </a:t>
            </a:r>
            <a:r>
              <a:rPr lang="en-US" sz="2400" dirty="0" err="1" smtClean="0"/>
              <a:t>a.repeat</a:t>
            </a:r>
            <a:r>
              <a:rPr lang="en-US" sz="2400" dirty="0" smtClean="0"/>
              <a:t>(5, axis=1)</a:t>
            </a:r>
          </a:p>
          <a:p>
            <a:pPr>
              <a:buNone/>
            </a:pPr>
            <a:r>
              <a:rPr lang="en-US" sz="2400" dirty="0" smtClean="0"/>
              <a:t>&gt;&gt;&gt;[[ 0]			&gt;&gt;&gt;a</a:t>
            </a:r>
          </a:p>
          <a:p>
            <a:pPr>
              <a:buNone/>
            </a:pPr>
            <a:r>
              <a:rPr lang="en-US" sz="2400" dirty="0" smtClean="0"/>
              <a:t>        [10]			&gt;&gt;&gt; [[ 0  0  0  0  0]</a:t>
            </a:r>
          </a:p>
          <a:p>
            <a:pPr>
              <a:buNone/>
            </a:pPr>
            <a:r>
              <a:rPr lang="en-US" sz="2400" dirty="0" smtClean="0"/>
              <a:t> 	   [20] 			         [10 10 10 10 10]</a:t>
            </a:r>
          </a:p>
          <a:p>
            <a:pPr>
              <a:buNone/>
            </a:pPr>
            <a:r>
              <a:rPr lang="en-US" sz="2400" dirty="0" smtClean="0"/>
              <a:t> 	   [30]			         [20 20 20 20 20]</a:t>
            </a:r>
          </a:p>
          <a:p>
            <a:pPr>
              <a:buNone/>
            </a:pPr>
            <a:r>
              <a:rPr lang="en-US" sz="2400" dirty="0" smtClean="0"/>
              <a:t> 	   [40] 			         [30 30 30 30 30]</a:t>
            </a:r>
          </a:p>
          <a:p>
            <a:pPr>
              <a:buNone/>
            </a:pPr>
            <a:r>
              <a:rPr lang="en-US" sz="2400" dirty="0" smtClean="0"/>
              <a:t> 	   [50]] 			         [40 40 40 40 40]					                                    [50 50 50 50 50]] 			      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3276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 [0, 1, 2, 3, 4]</a:t>
            </a:r>
          </a:p>
          <a:p>
            <a:pPr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b.shape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&gt;&gt;&gt;(5,)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74637"/>
            <a:ext cx="39624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Rule 1</a:t>
            </a:r>
          </a:p>
          <a:p>
            <a:r>
              <a:rPr lang="en-US" sz="2400" dirty="0" smtClean="0"/>
              <a:t>&gt;&gt;&gt; 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=1,5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&gt;&gt;&gt;[[0, 1, 2, 3, 4]]</a:t>
            </a:r>
          </a:p>
          <a:p>
            <a:endParaRPr lang="en-US" sz="2400" dirty="0" smtClean="0"/>
          </a:p>
          <a:p>
            <a:r>
              <a:rPr lang="en-US" sz="2400" dirty="0" smtClean="0"/>
              <a:t>Rule 2</a:t>
            </a:r>
          </a:p>
          <a:p>
            <a:r>
              <a:rPr lang="en-US" sz="2400" dirty="0" smtClean="0"/>
              <a:t>&gt;&gt;&gt; b = </a:t>
            </a:r>
            <a:r>
              <a:rPr lang="en-US" sz="2400" dirty="0" err="1" smtClean="0"/>
              <a:t>b.repeat</a:t>
            </a:r>
            <a:r>
              <a:rPr lang="en-US" sz="2400" dirty="0" smtClean="0"/>
              <a:t>(6,axis=0)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 [[0,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4]]</a:t>
            </a:r>
          </a:p>
          <a:p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c = a + b</a:t>
            </a:r>
          </a:p>
          <a:p>
            <a:pPr>
              <a:buNone/>
            </a:pPr>
            <a:r>
              <a:rPr lang="en-US" sz="2400" dirty="0" smtClean="0"/>
              <a:t>&gt;&gt;&gt; c				</a:t>
            </a:r>
          </a:p>
          <a:p>
            <a:pPr>
              <a:buNone/>
            </a:pPr>
            <a:r>
              <a:rPr lang="en-US" sz="2400" dirty="0" smtClean="0"/>
              <a:t>&gt;&gt;&gt; [[ 0  1  2  3  4]			        	</a:t>
            </a:r>
          </a:p>
          <a:p>
            <a:pPr>
              <a:buNone/>
            </a:pPr>
            <a:r>
              <a:rPr lang="en-US" sz="2400" dirty="0" smtClean="0"/>
              <a:t> 	    [10 11 12 13 14]</a:t>
            </a:r>
          </a:p>
          <a:p>
            <a:pPr>
              <a:buNone/>
            </a:pPr>
            <a:r>
              <a:rPr lang="en-US" sz="2400" dirty="0" smtClean="0"/>
              <a:t>         [20 21 22 23 24]</a:t>
            </a:r>
          </a:p>
          <a:p>
            <a:pPr>
              <a:buNone/>
            </a:pPr>
            <a:r>
              <a:rPr lang="en-US" sz="2400" dirty="0" smtClean="0"/>
              <a:t>         [30 31 32 33 34]</a:t>
            </a:r>
          </a:p>
          <a:p>
            <a:pPr>
              <a:buNone/>
            </a:pPr>
            <a:r>
              <a:rPr lang="en-US" sz="2400" dirty="0" smtClean="0"/>
              <a:t>         [40 41 42 43 44]</a:t>
            </a:r>
          </a:p>
          <a:p>
            <a:pPr>
              <a:buNone/>
            </a:pPr>
            <a:r>
              <a:rPr lang="en-US" sz="2400" dirty="0" smtClean="0"/>
              <a:t>         [50 51 52 53 54]]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Deep copy shallow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10668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 shallow copies collection structure, not the elements. With a shallow copy, two collections now share the individual elements.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Shallow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&gt;&gt;&gt;b=a 	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9220" name="Picture 4" descr="Shallow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514599"/>
            <a:ext cx="3200397" cy="2400301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9906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/>
              <a:t>Deep copies duplicate everything. A deep copy of a collection is two collections with all of the elements in the original collection duplicated.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Deep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 b= </a:t>
            </a:r>
            <a:r>
              <a:rPr lang="en-US" sz="2400" dirty="0" err="1" smtClean="0"/>
              <a:t>copy.deepcopy</a:t>
            </a:r>
            <a:r>
              <a:rPr lang="en-US" sz="2400" dirty="0" smtClean="0"/>
              <a:t>(a)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6" name="Picture 6" descr="Deep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286000"/>
            <a:ext cx="2895600" cy="2171703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Indexing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Matrix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VS np.mat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a=np.mat('4 3; 2 1')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</a:t>
            </a:r>
          </a:p>
          <a:p>
            <a:pPr>
              <a:buNone/>
            </a:pPr>
            <a:r>
              <a:rPr lang="en-US" sz="2000" dirty="0" smtClean="0"/>
              <a:t>&gt;&gt;&gt; [[4 3]</a:t>
            </a:r>
          </a:p>
          <a:p>
            <a:pPr>
              <a:buNone/>
            </a:pPr>
            <a:r>
              <a:rPr lang="en-US" sz="2000" dirty="0" smtClean="0"/>
              <a:t>        [2 1]]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b=np.mat('1 2; 3 4')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&gt;&gt;&gt;b</a:t>
            </a:r>
          </a:p>
          <a:p>
            <a:pPr>
              <a:buNone/>
            </a:pPr>
            <a:r>
              <a:rPr lang="en-US" sz="2000" dirty="0" smtClean="0"/>
              <a:t>&gt;&gt;&gt; [[1 2]</a:t>
            </a:r>
          </a:p>
          <a:p>
            <a:pPr>
              <a:buNone/>
            </a:pPr>
            <a:r>
              <a:rPr lang="en-US" sz="2000" dirty="0" smtClean="0"/>
              <a:t>        [3 4]]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&gt;&gt;&gt;c=a*b</a:t>
            </a:r>
          </a:p>
          <a:p>
            <a:pPr>
              <a:buNone/>
            </a:pPr>
            <a:r>
              <a:rPr lang="en-US" sz="2000" dirty="0" smtClean="0"/>
              <a:t>&gt;&gt;&gt;c</a:t>
            </a:r>
          </a:p>
          <a:p>
            <a:pPr>
              <a:buNone/>
            </a:pPr>
            <a:r>
              <a:rPr lang="en-US" sz="2000" dirty="0" smtClean="0"/>
              <a:t>&gt;&gt;&gt; [[13 20]</a:t>
            </a:r>
          </a:p>
          <a:p>
            <a:pPr>
              <a:buNone/>
            </a:pPr>
            <a:r>
              <a:rPr lang="en-US" sz="2000" dirty="0" smtClean="0"/>
              <a:t>        [ 5  8]]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600200"/>
            <a:ext cx="3886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([[4, 3], [2, 1]])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[[4 3]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[2 1]]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2], [3, 4]])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[[1 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[3 4]]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&gt;&gt;&gt;c=a*b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[[4 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[6 4]]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&gt;&gt;&gt;d=np.dot(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[[13 20]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[ 5  8]]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Windows</a:t>
            </a:r>
          </a:p>
          <a:p>
            <a:pPr lvl="1"/>
            <a:r>
              <a:rPr lang="en-US" sz="2400" dirty="0" smtClean="0"/>
              <a:t>1. for 32 bit machine, download from: </a:t>
            </a:r>
            <a:r>
              <a:rPr lang="en-US" sz="2400" dirty="0" smtClean="0">
                <a:hlinkClick r:id="rId2"/>
              </a:rPr>
              <a:t>http://sourceforge.net/projects/numpy/files/NumPy/1.6.2/</a:t>
            </a:r>
            <a:endParaRPr lang="en-US" sz="2400" dirty="0" smtClean="0"/>
          </a:p>
          <a:p>
            <a:pPr lvl="1"/>
            <a:r>
              <a:rPr lang="en-US" sz="2400" dirty="0" smtClean="0"/>
              <a:t>2. for 64 bit system, download from: </a:t>
            </a:r>
            <a:r>
              <a:rPr lang="en-US" sz="2400" dirty="0" smtClean="0">
                <a:hlinkClick r:id="rId3"/>
              </a:rPr>
              <a:t>http://www.lfd.uci.edu/~gohlke/pythonlibs/</a:t>
            </a:r>
            <a:endParaRPr lang="en-US" sz="2400" dirty="0" smtClean="0"/>
          </a:p>
          <a:p>
            <a:pPr lvl="1"/>
            <a:r>
              <a:rPr lang="en-US" sz="2400" b="1" dirty="0" smtClean="0"/>
              <a:t>Portable Python</a:t>
            </a:r>
            <a:r>
              <a:rPr lang="en-US" sz="2400" dirty="0" smtClean="0">
                <a:hlinkClick r:id="rId4"/>
              </a:rPr>
              <a:t> http://www.portablepython.com/wiki/PortablePython2.7.3.1</a:t>
            </a:r>
            <a:endParaRPr lang="en-US" sz="2400" b="1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&gt;&gt;&gt;A = matrix( [[1,2,3],[11,12,13],[21,22,23]]) # Creates a matrix.</a:t>
            </a:r>
          </a:p>
          <a:p>
            <a:pPr>
              <a:buNone/>
            </a:pPr>
            <a:r>
              <a:rPr lang="en-US" sz="2400" dirty="0" smtClean="0"/>
              <a:t>&gt;&gt;&gt; [[ 1  2  3]</a:t>
            </a:r>
          </a:p>
          <a:p>
            <a:pPr>
              <a:buNone/>
            </a:pPr>
            <a:r>
              <a:rPr lang="en-US" sz="2400" dirty="0" smtClean="0"/>
              <a:t>         [11 12 13]</a:t>
            </a:r>
          </a:p>
          <a:p>
            <a:pPr>
              <a:buNone/>
            </a:pPr>
            <a:r>
              <a:rPr lang="en-US" sz="2400" dirty="0" smtClean="0"/>
              <a:t>         [21 22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A.T 		# Transpose of A</a:t>
            </a:r>
          </a:p>
          <a:p>
            <a:pPr>
              <a:buNone/>
            </a:pPr>
            <a:r>
              <a:rPr lang="en-US" sz="2400" dirty="0" smtClean="0"/>
              <a:t>&gt;&gt;&gt; [[ 1 11 21]</a:t>
            </a:r>
          </a:p>
          <a:p>
            <a:pPr>
              <a:buNone/>
            </a:pPr>
            <a:r>
              <a:rPr lang="en-US" sz="2400" dirty="0" smtClean="0"/>
              <a:t> 	    [ 2 12 22]</a:t>
            </a:r>
          </a:p>
          <a:p>
            <a:pPr>
              <a:buNone/>
            </a:pPr>
            <a:r>
              <a:rPr lang="en-US" sz="2400" dirty="0" smtClean="0"/>
              <a:t>          [ 3 13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A.I 		# Inverse of A.</a:t>
            </a:r>
          </a:p>
          <a:p>
            <a:pPr>
              <a:buNone/>
            </a:pPr>
            <a:r>
              <a:rPr lang="en-US" sz="2400" dirty="0" smtClean="0"/>
              <a:t>&gt;&gt;&gt; [[  3.00239975e+14  -6.00479950e+14   3.00239975e+14]</a:t>
            </a:r>
          </a:p>
          <a:p>
            <a:pPr>
              <a:buNone/>
            </a:pPr>
            <a:r>
              <a:rPr lang="en-US" sz="2400" dirty="0" smtClean="0"/>
              <a:t>         [ -6.00479950e+14   1.20095990e+15  -6.00479950e+14]</a:t>
            </a:r>
          </a:p>
          <a:p>
            <a:pPr>
              <a:buNone/>
            </a:pPr>
            <a:r>
              <a:rPr lang="en-US" sz="2400" dirty="0" smtClean="0"/>
              <a:t>         [  3.00239975e+14  -6.00479950e+14   3.00239975e+14]]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a linear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90800" y="1295400"/>
          <a:ext cx="3429000" cy="753666"/>
        </p:xfrm>
        <a:graphic>
          <a:graphicData uri="http://schemas.openxmlformats.org/presentationml/2006/ole">
            <p:oleObj spid="_x0000_s43010" name="Equation" r:id="rId3" imgW="1155600" imgH="253800" progId="Equation.DSMT4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133600"/>
            <a:ext cx="7315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np.random.rand</a:t>
            </a:r>
            <a:r>
              <a:rPr lang="en-US" sz="2000" b="1" dirty="0" smtClean="0"/>
              <a:t>(3,3)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[[ 0.26835516  0.1812329   0.07554446]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[ 0.2915491   0.27213494  0.05657924]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[ 0.89496488  0.35577792  0.88181086]]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/>
              <a:t>&gt;&gt;&gt;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np.random.rand</a:t>
            </a:r>
            <a:r>
              <a:rPr lang="en-US" sz="2000" b="1" dirty="0" smtClean="0"/>
              <a:t>(3).reshape(3,-1)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[[ 0.80181235]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[ 0.13312618]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[ 0.5599297 ]]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/>
              <a:t>&gt;&gt;&gt;x=</a:t>
            </a:r>
            <a:r>
              <a:rPr lang="en-US" sz="2000" b="1" dirty="0" err="1" smtClean="0"/>
              <a:t>np.linalg.solve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a,b</a:t>
            </a:r>
            <a:r>
              <a:rPr lang="en-US" sz="2000" b="1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[[ 0.83270995]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[ 0.43698752]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[-0.144376  ]]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numpy</a:t>
            </a:r>
            <a:r>
              <a:rPr lang="en-US" dirty="0" smtClean="0"/>
              <a:t> matrix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MATLAB Users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http://www.scipy.org/NumPy_for_Matlab_Users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R (and S-Plus) users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http://mathesaurus.sourceforge.net/r-numpy.html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document</a:t>
            </a:r>
            <a:br>
              <a:rPr lang="en-US" dirty="0" smtClean="0"/>
            </a:br>
            <a:r>
              <a:rPr lang="en-US" dirty="0" err="1" smtClean="0"/>
              <a:t>NumPy</a:t>
            </a:r>
            <a:r>
              <a:rPr lang="en-US" dirty="0" smtClean="0"/>
              <a:t> User Guide (not the reference guide)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http://docs.scipy.org/doc/numpy/numpy-user.pdf</a:t>
            </a:r>
            <a:endParaRPr lang="en-US" dirty="0" smtClean="0"/>
          </a:p>
          <a:p>
            <a:r>
              <a:rPr lang="en-US" dirty="0" smtClean="0"/>
              <a:t>Guide to </a:t>
            </a:r>
            <a:r>
              <a:rPr lang="en-US" dirty="0" err="1" smtClean="0"/>
              <a:t>NumPy</a:t>
            </a:r>
            <a:r>
              <a:rPr lang="en-US" dirty="0" smtClean="0"/>
              <a:t> by Travis E. Oliphant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http://www.tramy.us/numpybook.pdf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http://stackoverflow.com/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create an array from a list</a:t>
            </a:r>
          </a:p>
          <a:p>
            <a:pPr>
              <a:buNone/>
            </a:pPr>
            <a:r>
              <a:rPr lang="en-US" dirty="0" smtClean="0"/>
              <a:t>&gt;&gt;&gt;import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&gt;&gt;&gt;a=</a:t>
            </a:r>
            <a:r>
              <a:rPr lang="en-US" b="1" dirty="0" err="1" smtClean="0"/>
              <a:t>np.array</a:t>
            </a:r>
            <a:r>
              <a:rPr lang="en-US" b="1" dirty="0" smtClean="0"/>
              <a:t>([10, 20, 30, 40</a:t>
            </a:r>
            <a:r>
              <a:rPr lang="en-US" b="1" dirty="0" smtClean="0"/>
              <a:t>])</a:t>
            </a:r>
          </a:p>
          <a:p>
            <a:pPr>
              <a:buNone/>
            </a:pPr>
            <a:r>
              <a:rPr lang="en-US" b="1" dirty="0" smtClean="0"/>
              <a:t>&gt;&gt;&gt;</a:t>
            </a:r>
            <a:r>
              <a:rPr lang="en-US" b="1" dirty="0" smtClean="0"/>
              <a:t>a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a.shape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&gt;&gt;&gt; b = </a:t>
            </a:r>
            <a:r>
              <a:rPr lang="en-US" sz="2800" b="1" dirty="0" err="1" smtClean="0"/>
              <a:t>np</a:t>
            </a:r>
            <a:r>
              <a:rPr lang="en-US" sz="2800" b="1" dirty="0" smtClean="0"/>
              <a:t>. array([[1, 2, 3, 4],[4, 5, 6, 7], [7, 8, 9, 10]])</a:t>
            </a:r>
          </a:p>
          <a:p>
            <a:pPr>
              <a:buNone/>
            </a:pPr>
            <a:r>
              <a:rPr lang="en-US" sz="2800" b="1" dirty="0" smtClean="0"/>
              <a:t>&gt;&gt;&gt; b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&gt;&gt;&gt; </a:t>
            </a:r>
            <a:r>
              <a:rPr lang="en-US" sz="2800" b="1" dirty="0" err="1" smtClean="0"/>
              <a:t>b.shape</a:t>
            </a:r>
            <a:endParaRPr lang="en-US" sz="2800" b="1" dirty="0" smtClean="0"/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&gt;&gt;&gt; </a:t>
            </a:r>
            <a:r>
              <a:rPr lang="en-US" sz="2800" b="1" dirty="0" err="1" smtClean="0">
                <a:solidFill>
                  <a:srgbClr val="FF0000"/>
                </a:solidFill>
              </a:rPr>
              <a:t>b.reshape</a:t>
            </a:r>
            <a:r>
              <a:rPr lang="en-US" sz="2800" b="1" dirty="0" smtClean="0">
                <a:solidFill>
                  <a:srgbClr val="FF0000"/>
                </a:solidFill>
              </a:rPr>
              <a:t>(4,3)</a:t>
            </a:r>
          </a:p>
          <a:p>
            <a:pPr>
              <a:buNone/>
            </a:pPr>
            <a:r>
              <a:rPr lang="en-US" sz="2800" b="1" dirty="0" smtClean="0"/>
              <a:t>&gt;&gt;&gt;</a:t>
            </a: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b.shape</a:t>
            </a:r>
            <a:r>
              <a:rPr lang="en-US" b="1" dirty="0" smtClean="0"/>
              <a:t> = 6,-1	#What does ‘-1’ mean?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Python will automatically calculate the length of second axis 12/6=2</a:t>
            </a:r>
          </a:p>
          <a:p>
            <a:pPr>
              <a:buNone/>
            </a:pPr>
            <a:r>
              <a:rPr lang="en-US" b="1" dirty="0" smtClean="0"/>
              <a:t>&gt;&gt;&gt;b		#try it in IDLE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&gt;&gt;&gt;b = </a:t>
            </a:r>
            <a:r>
              <a:rPr lang="en-US" b="1" dirty="0" err="1" smtClean="0"/>
              <a:t>np.array</a:t>
            </a:r>
            <a:r>
              <a:rPr lang="en-US" b="1" dirty="0" smtClean="0"/>
              <a:t>([[1, 2, 3, 4],[4, 5, 6, 7], [7, 8, 9, 10]],</a:t>
            </a:r>
            <a:r>
              <a:rPr lang="en-US" b="1" dirty="0" err="1" smtClean="0">
                <a:solidFill>
                  <a:srgbClr val="FF0000"/>
                </a:solidFill>
              </a:rPr>
              <a:t>dtype</a:t>
            </a:r>
            <a:r>
              <a:rPr lang="en-US" b="1" dirty="0" smtClean="0">
                <a:solidFill>
                  <a:srgbClr val="FF0000"/>
                </a:solidFill>
              </a:rPr>
              <a:t>=float</a:t>
            </a:r>
            <a:r>
              <a:rPr lang="en-US" b="1" dirty="0" smtClean="0"/>
              <a:t>)	#try </a:t>
            </a:r>
            <a:r>
              <a:rPr lang="en-US" b="1" dirty="0" err="1" smtClean="0"/>
              <a:t>dtype</a:t>
            </a:r>
            <a:r>
              <a:rPr lang="en-US" b="1" dirty="0" smtClean="0"/>
              <a:t>=complex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b.dtype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</a:t>
            </a:r>
          </a:p>
          <a:p>
            <a:pPr>
              <a:buNone/>
            </a:pPr>
            <a:r>
              <a:rPr lang="en-US" dirty="0" smtClean="0"/>
              <a:t>&gt;&gt;&gt;b</a:t>
            </a:r>
          </a:p>
          <a:p>
            <a:pPr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np.array</a:t>
            </a:r>
            <a:r>
              <a:rPr lang="en-US" dirty="0" smtClean="0"/>
              <a:t> approach is not efficient, let’s try </a:t>
            </a:r>
            <a:r>
              <a:rPr lang="en-US" dirty="0" err="1" smtClean="0"/>
              <a:t>np.arange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np.arange</a:t>
            </a:r>
            <a:r>
              <a:rPr lang="en-US" dirty="0" smtClean="0"/>
              <a:t>(</a:t>
            </a:r>
            <a:r>
              <a:rPr lang="en-US" i="1" dirty="0" smtClean="0"/>
              <a:t>start</a:t>
            </a:r>
            <a:r>
              <a:rPr lang="en-US" dirty="0" smtClean="0"/>
              <a:t>, </a:t>
            </a:r>
            <a:r>
              <a:rPr lang="en-US" i="1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, </a:t>
            </a:r>
            <a:r>
              <a:rPr lang="en-US" i="1" dirty="0" smtClean="0"/>
              <a:t>step</a:t>
            </a:r>
            <a:r>
              <a:rPr lang="en-US" dirty="0" smtClean="0"/>
              <a:t>, </a:t>
            </a:r>
            <a:r>
              <a:rPr lang="en-US" i="1" dirty="0" err="1" smtClean="0"/>
              <a:t>dtype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np.arange</a:t>
            </a:r>
            <a:r>
              <a:rPr lang="en-US" dirty="0" smtClean="0"/>
              <a:t>(0,4,1)   #Is ‘4’ included?</a:t>
            </a:r>
          </a:p>
          <a:p>
            <a:pPr>
              <a:buNone/>
            </a:pPr>
            <a:r>
              <a:rPr lang="en-US" dirty="0" smtClean="0"/>
              <a:t>&gt;&gt;&gt;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np.arange</a:t>
            </a:r>
            <a:r>
              <a:rPr lang="en-US" dirty="0" smtClean="0"/>
              <a:t>(4) </a:t>
            </a:r>
          </a:p>
          <a:p>
            <a:pPr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np.linespace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np.linspace</a:t>
            </a:r>
            <a:r>
              <a:rPr lang="en-US" dirty="0" smtClean="0"/>
              <a:t>(start, stop, num, endpoint=True, </a:t>
            </a:r>
            <a:r>
              <a:rPr lang="en-US" dirty="0" err="1" smtClean="0"/>
              <a:t>retstep</a:t>
            </a:r>
            <a:r>
              <a:rPr lang="en-US" dirty="0" smtClean="0"/>
              <a:t>=False)</a:t>
            </a:r>
          </a:p>
          <a:p>
            <a:pPr>
              <a:buNone/>
            </a:pPr>
            <a:r>
              <a:rPr lang="en-US" dirty="0" smtClean="0"/>
              <a:t>&gt;&gt;&gt;a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True,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</a:t>
            </a:r>
          </a:p>
          <a:p>
            <a:pPr>
              <a:buNone/>
            </a:pPr>
            <a:r>
              <a:rPr lang="en-US" dirty="0" smtClean="0"/>
              <a:t>&gt;&gt;&gt;b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False,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</a:t>
            </a:r>
          </a:p>
          <a:p>
            <a:pPr>
              <a:buNone/>
            </a:pPr>
            <a:r>
              <a:rPr lang="en-US" dirty="0" smtClean="0"/>
              <a:t>&gt;&gt;&gt;b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False, </a:t>
            </a:r>
            <a:r>
              <a:rPr lang="en-US" dirty="0" err="1" smtClean="0"/>
              <a:t>retstep</a:t>
            </a:r>
            <a:r>
              <a:rPr lang="en-US" dirty="0" smtClean="0"/>
              <a:t>=False)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1407</Words>
  <Application>Microsoft Office PowerPoint</Application>
  <PresentationFormat>On-screen Show (4:3)</PresentationFormat>
  <Paragraphs>463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Numpy Python for Ecologists</vt:lpstr>
      <vt:lpstr>Overview of files</vt:lpstr>
      <vt:lpstr>Install Numpy</vt:lpstr>
      <vt:lpstr>Create an array</vt:lpstr>
      <vt:lpstr>np.array (cont’d)</vt:lpstr>
      <vt:lpstr>np.array (cont’d)</vt:lpstr>
      <vt:lpstr>np.array (cont’d)</vt:lpstr>
      <vt:lpstr>np.arange</vt:lpstr>
      <vt:lpstr>np.linespace</vt:lpstr>
      <vt:lpstr>Structured (record) Arrays</vt:lpstr>
      <vt:lpstr>Slide 11</vt:lpstr>
      <vt:lpstr>fromfunction</vt:lpstr>
      <vt:lpstr>Some propertites</vt:lpstr>
      <vt:lpstr>Overview of files</vt:lpstr>
      <vt:lpstr>Indexing</vt:lpstr>
      <vt:lpstr>Slide 16</vt:lpstr>
      <vt:lpstr>Slide 17</vt:lpstr>
      <vt:lpstr>Slide 18</vt:lpstr>
      <vt:lpstr>Slide 19</vt:lpstr>
      <vt:lpstr>Multidimensions</vt:lpstr>
      <vt:lpstr>Slide 21</vt:lpstr>
      <vt:lpstr>Broadcasting</vt:lpstr>
      <vt:lpstr>Slide 23</vt:lpstr>
      <vt:lpstr>Slide 24</vt:lpstr>
      <vt:lpstr>Slide 25</vt:lpstr>
      <vt:lpstr>Deep copy shallow copy</vt:lpstr>
      <vt:lpstr>Slide 27</vt:lpstr>
      <vt:lpstr>Overview of files</vt:lpstr>
      <vt:lpstr>np.array VS np.mat</vt:lpstr>
      <vt:lpstr>Slide 30</vt:lpstr>
      <vt:lpstr>Solve a linear system</vt:lpstr>
      <vt:lpstr>More numpy matrix functions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</dc:creator>
  <cp:lastModifiedBy>th</cp:lastModifiedBy>
  <cp:revision>299</cp:revision>
  <dcterms:created xsi:type="dcterms:W3CDTF">2006-08-16T00:00:00Z</dcterms:created>
  <dcterms:modified xsi:type="dcterms:W3CDTF">2012-08-04T23:43:47Z</dcterms:modified>
</cp:coreProperties>
</file>