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7" r:id="rId5"/>
    <p:sldId id="281" r:id="rId6"/>
    <p:sldId id="283" r:id="rId7"/>
    <p:sldId id="284" r:id="rId8"/>
    <p:sldId id="279" r:id="rId9"/>
    <p:sldId id="280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83" autoAdjust="0"/>
  </p:normalViewPr>
  <p:slideViewPr>
    <p:cSldViewPr>
      <p:cViewPr>
        <p:scale>
          <a:sx n="75" d="100"/>
          <a:sy n="75" d="100"/>
        </p:scale>
        <p:origin x="-2664" y="-13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9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AD7DD-8889-40EE-AB37-66A654BC2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277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ongtao51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smtClean="0"/>
              <a:t>Generic</a:t>
            </a:r>
            <a:br>
              <a:rPr lang="en-US" dirty="0" smtClean="0"/>
            </a:br>
            <a:r>
              <a:rPr lang="en-US" dirty="0" smtClean="0"/>
              <a:t>Python for Ecologists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90800"/>
            <a:ext cx="8077200" cy="1752600"/>
          </a:xfrm>
        </p:spPr>
        <p:txBody>
          <a:bodyPr/>
          <a:lstStyle/>
          <a:p>
            <a:r>
              <a:rPr lang="en-US" dirty="0" smtClean="0"/>
              <a:t>Tao Hong, Tom </a:t>
            </a:r>
            <a:r>
              <a:rPr lang="en-US" dirty="0" err="1" smtClean="0"/>
              <a:t>Purucker</a:t>
            </a:r>
            <a:r>
              <a:rPr lang="en-US" dirty="0" smtClean="0"/>
              <a:t>, Chance </a:t>
            </a:r>
            <a:r>
              <a:rPr lang="en-US" dirty="0" err="1" smtClean="0"/>
              <a:t>Pascale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3657600"/>
            <a:ext cx="57150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Ecological Society of America Workshop</a:t>
            </a:r>
          </a:p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Portland, OR</a:t>
            </a:r>
          </a:p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  <a:hlinkClick r:id="rId2"/>
              </a:rPr>
              <a:t>hongtao510@gmail.com</a:t>
            </a:r>
            <a:endParaRPr lang="en-US" sz="2400" dirty="0" smtClean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August 1</a:t>
            </a:r>
            <a:r>
              <a:rPr lang="en-US" sz="2400" baseline="30000" dirty="0" smtClean="0">
                <a:solidFill>
                  <a:schemeClr val="tx1">
                    <a:tint val="75000"/>
                  </a:schemeClr>
                </a:solidFill>
              </a:rPr>
              <a:t>st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,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AD7DD-8889-40EE-AB37-66A654BC2EE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0" y="533400"/>
            <a:ext cx="5181600" cy="577850"/>
          </a:xfrm>
          <a:prstGeom prst="rect">
            <a:avLst/>
          </a:prstGeom>
        </p:spPr>
        <p:txBody>
          <a:bodyPr/>
          <a:lstStyle/>
          <a:p>
            <a:pPr marL="0" lvl="1" eaLnBrk="1" hangingPunct="1">
              <a:defRPr/>
            </a:pPr>
            <a:r>
              <a:rPr lang="en-US" sz="3200" dirty="0" smtClean="0"/>
              <a:t>Leslie Model</a:t>
            </a:r>
          </a:p>
          <a:p>
            <a:pPr eaLnBrk="1" hangingPunct="1">
              <a:defRPr/>
            </a:pPr>
            <a:endParaRPr lang="en-US" sz="2800" b="1" kern="0" dirty="0" smtClean="0">
              <a:solidFill>
                <a:srgbClr val="355777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47800"/>
            <a:ext cx="84582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55777"/>
              </a:buClr>
              <a:buSzPct val="90000"/>
              <a:defRPr/>
            </a:pPr>
            <a:endParaRPr lang="en-US" dirty="0" smtClean="0">
              <a:cs typeface="Calibri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55777"/>
              </a:buClr>
              <a:buSzPct val="90000"/>
              <a:defRPr/>
            </a:pPr>
            <a:endParaRPr lang="en-US" dirty="0" smtClean="0">
              <a:cs typeface="Calibri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55777"/>
              </a:buClr>
              <a:buSzPct val="90000"/>
              <a:defRPr/>
            </a:pPr>
            <a:endParaRPr lang="en-US" dirty="0" smtClean="0">
              <a:cs typeface="Calibri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55777"/>
              </a:buClr>
              <a:buSzPct val="90000"/>
              <a:defRPr/>
            </a:pPr>
            <a:endParaRPr lang="en-US" dirty="0" smtClean="0">
              <a:cs typeface="Calibri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55777"/>
              </a:buClr>
              <a:buSzPct val="90000"/>
              <a:buFont typeface="Arial" pitchFamily="34" charset="0"/>
              <a:buChar char="•"/>
              <a:defRPr/>
            </a:pPr>
            <a:endParaRPr lang="en-US" dirty="0" smtClean="0">
              <a:cs typeface="Calibri"/>
            </a:endParaRPr>
          </a:p>
          <a:p>
            <a:pPr marL="457200" lvl="2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55777"/>
              </a:buClr>
              <a:buSzPct val="90000"/>
              <a:buFont typeface="Arial" pitchFamily="34" charset="0"/>
              <a:buChar char="•"/>
              <a:defRPr/>
            </a:pPr>
            <a:endParaRPr lang="en-US" dirty="0" smtClean="0">
              <a:latin typeface="+mn-lt"/>
              <a:cs typeface="Calibri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55777"/>
              </a:buClr>
              <a:buSzPct val="90000"/>
              <a:buFont typeface="Arial" pitchFamily="34" charset="0"/>
              <a:buChar char="•"/>
              <a:defRPr/>
            </a:pPr>
            <a:endParaRPr lang="en-US" dirty="0" smtClean="0">
              <a:latin typeface="+mn-lt"/>
              <a:cs typeface="Calibri"/>
            </a:endParaRPr>
          </a:p>
          <a:p>
            <a:pPr marL="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355777"/>
              </a:buClr>
              <a:buSzPct val="90000"/>
              <a:defRPr/>
            </a:pPr>
            <a:endParaRPr lang="en-US" dirty="0" smtClean="0">
              <a:latin typeface="+mn-lt"/>
              <a:cs typeface="Calibri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62200" y="1600200"/>
          <a:ext cx="4191000" cy="1829221"/>
        </p:xfrm>
        <a:graphic>
          <a:graphicData uri="http://schemas.openxmlformats.org/presentationml/2006/ole">
            <p:oleObj spid="_x0000_s90114" name="Equation" r:id="rId3" imgW="2298600" imgH="939600" progId="Equation.DSMT4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38862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for </a:t>
            </a:r>
            <a:r>
              <a:rPr lang="en-US" sz="2400" dirty="0" err="1" smtClean="0"/>
              <a:t>i</a:t>
            </a:r>
            <a:r>
              <a:rPr lang="en-US" sz="2400" dirty="0" smtClean="0"/>
              <a:t> in range(0, T):</a:t>
            </a:r>
          </a:p>
          <a:p>
            <a:r>
              <a:rPr lang="en-US" sz="2400" dirty="0" smtClean="0"/>
              <a:t>    n=np.dot(</a:t>
            </a:r>
            <a:r>
              <a:rPr lang="en-US" sz="2400" dirty="0" err="1" smtClean="0"/>
              <a:t>l_m</a:t>
            </a:r>
            <a:r>
              <a:rPr lang="en-US" sz="2400" dirty="0" smtClean="0"/>
              <a:t>, </a:t>
            </a:r>
            <a:r>
              <a:rPr lang="en-US" sz="2400" dirty="0" err="1" smtClean="0"/>
              <a:t>n_o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n_o</a:t>
            </a:r>
            <a:r>
              <a:rPr lang="en-US" sz="2400" dirty="0" smtClean="0"/>
              <a:t>=n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n_f</a:t>
            </a:r>
            <a:r>
              <a:rPr lang="en-US" sz="2400" dirty="0" smtClean="0"/>
              <a:t>[:,</a:t>
            </a:r>
            <a:r>
              <a:rPr lang="en-US" sz="2400" dirty="0" err="1" smtClean="0"/>
              <a:t>i</a:t>
            </a:r>
            <a:r>
              <a:rPr lang="en-US" sz="2400" dirty="0" smtClean="0"/>
              <a:t>]=</a:t>
            </a:r>
            <a:r>
              <a:rPr lang="en-US" sz="2400" dirty="0" err="1" smtClean="0"/>
              <a:t>n.squeeze</a:t>
            </a:r>
            <a:r>
              <a:rPr lang="en-US" sz="2400" dirty="0" smtClean="0"/>
              <a:t>()</a:t>
            </a:r>
          </a:p>
          <a:p>
            <a:endParaRPr lang="en-US" sz="2400" dirty="0" smtClean="0"/>
          </a:p>
          <a:p>
            <a:r>
              <a:rPr lang="en-US" sz="2400" dirty="0" smtClean="0"/>
              <a:t>Let’s look at the script </a:t>
            </a:r>
            <a:r>
              <a:rPr lang="en-US" sz="2400" dirty="0" smtClean="0"/>
              <a:t>‘population_modeling_lm.py’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791200" y="4495800"/>
            <a:ext cx="1905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Why squeeze?</a:t>
            </a:r>
          </a:p>
          <a:p>
            <a:r>
              <a:rPr lang="en-US" dirty="0" smtClean="0"/>
              <a:t>Try </a:t>
            </a:r>
            <a:r>
              <a:rPr lang="en-US" dirty="0" err="1" smtClean="0"/>
              <a:t>n.ndim</a:t>
            </a:r>
            <a:r>
              <a:rPr lang="en-US" dirty="0" smtClean="0"/>
              <a:t> and </a:t>
            </a:r>
            <a:r>
              <a:rPr lang="en-US" dirty="0" err="1" smtClean="0"/>
              <a:t>n.squeeze</a:t>
            </a:r>
            <a:r>
              <a:rPr lang="en-US" dirty="0" smtClean="0"/>
              <a:t>().</a:t>
            </a:r>
            <a:r>
              <a:rPr lang="en-US" dirty="0" err="1" smtClean="0"/>
              <a:t>ndim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572000" y="4957465"/>
            <a:ext cx="1219200" cy="224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Population models in </a:t>
            </a:r>
            <a:r>
              <a:rPr lang="en-US" dirty="0" err="1" smtClean="0"/>
              <a:t>Übertool</a:t>
            </a:r>
            <a:r>
              <a:rPr lang="en-US" dirty="0" smtClean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800" dirty="0" smtClean="0"/>
              <a:t>Exponential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Logistic</a:t>
            </a:r>
          </a:p>
          <a:p>
            <a:pPr>
              <a:buFont typeface="+mj-lt"/>
              <a:buAutoNum type="arabicPeriod"/>
            </a:pPr>
            <a:r>
              <a:rPr lang="en-US" sz="2800" dirty="0" err="1" smtClean="0"/>
              <a:t>Gompertz</a:t>
            </a:r>
            <a:endParaRPr lang="en-US" sz="2800" dirty="0" smtClean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Fox Surplus yield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Maximum Sustainable Yield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Yule-Furry</a:t>
            </a:r>
          </a:p>
          <a:p>
            <a:pPr>
              <a:buFont typeface="+mj-lt"/>
              <a:buAutoNum type="arabicPeriod"/>
            </a:pPr>
            <a:r>
              <a:rPr lang="en-US" sz="2800" dirty="0" smtClean="0"/>
              <a:t>Feller-</a:t>
            </a:r>
            <a:r>
              <a:rPr lang="en-US" sz="2800" dirty="0" err="1" smtClean="0"/>
              <a:t>Arley</a:t>
            </a:r>
            <a:endParaRPr lang="en-US" sz="2800" dirty="0" smtClean="0"/>
          </a:p>
          <a:p>
            <a:pPr>
              <a:buFont typeface="+mj-lt"/>
              <a:buAutoNum type="arabicPeriod"/>
            </a:pPr>
            <a:r>
              <a:rPr lang="en-US" sz="2800" dirty="0" smtClean="0"/>
              <a:t>Leslie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Exponential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Mathematical equation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N</a:t>
            </a:r>
            <a:r>
              <a:rPr lang="en-US" sz="2400" baseline="-250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>
                <a:solidFill>
                  <a:srgbClr val="FF0000"/>
                </a:solidFill>
              </a:rPr>
              <a:t> is the initial number of individuals</a:t>
            </a:r>
          </a:p>
          <a:p>
            <a:pPr lvl="1"/>
            <a:r>
              <a:rPr lang="en-US" sz="2400" dirty="0" err="1" smtClean="0"/>
              <a:t>N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is population size at t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r is intrinsic growth rate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t is duration</a:t>
            </a:r>
          </a:p>
          <a:p>
            <a:r>
              <a:rPr lang="en-US" sz="2800" dirty="0" smtClean="0"/>
              <a:t>We have </a:t>
            </a:r>
            <a:r>
              <a:rPr lang="en-US" sz="2800" dirty="0" smtClean="0">
                <a:solidFill>
                  <a:srgbClr val="FF0000"/>
                </a:solidFill>
              </a:rPr>
              <a:t>three inputs </a:t>
            </a:r>
            <a:r>
              <a:rPr lang="en-US" sz="2800" dirty="0" smtClean="0"/>
              <a:t>and one output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71600" y="2133600"/>
          <a:ext cx="2406061" cy="685800"/>
        </p:xfrm>
        <a:graphic>
          <a:graphicData uri="http://schemas.openxmlformats.org/presentationml/2006/ole">
            <p:oleObj spid="_x0000_s87043" name="Equation" r:id="rId3" imgW="66024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Code in Python (exp)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6388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000" dirty="0" smtClean="0"/>
              <a:t>Define a function</a:t>
            </a:r>
          </a:p>
          <a:p>
            <a:pPr>
              <a:buNone/>
            </a:pPr>
            <a:r>
              <a:rPr lang="en-US" sz="2000" dirty="0" smtClean="0"/>
              <a:t>1 def </a:t>
            </a:r>
            <a:r>
              <a:rPr lang="en-US" sz="2000" b="1" dirty="0" err="1" smtClean="0"/>
              <a:t>exponentialgrow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N_o</a:t>
            </a:r>
            <a:r>
              <a:rPr lang="en-US" sz="2000" b="1" dirty="0" smtClean="0"/>
              <a:t> , r,  T):</a:t>
            </a:r>
          </a:p>
          <a:p>
            <a:pPr>
              <a:buNone/>
            </a:pPr>
            <a:r>
              <a:rPr lang="en-US" sz="2000" dirty="0" smtClean="0"/>
              <a:t>2      </a:t>
            </a:r>
            <a:r>
              <a:rPr lang="en-US" sz="2000" dirty="0" err="1" smtClean="0"/>
              <a:t>index_set</a:t>
            </a:r>
            <a:r>
              <a:rPr lang="en-US" sz="2000" dirty="0" smtClean="0"/>
              <a:t> = </a:t>
            </a:r>
            <a:r>
              <a:rPr lang="en-US" sz="2000" dirty="0" err="1" smtClean="0"/>
              <a:t>np.arange</a:t>
            </a:r>
            <a:r>
              <a:rPr lang="en-US" sz="2000" dirty="0" smtClean="0"/>
              <a:t>(T+1)	#How to do this in </a:t>
            </a:r>
            <a:r>
              <a:rPr lang="en-US" sz="2000" dirty="0" err="1" smtClean="0"/>
              <a:t>np.linspace</a:t>
            </a:r>
            <a:r>
              <a:rPr lang="en-US" sz="2000" dirty="0" smtClean="0"/>
              <a:t>?</a:t>
            </a:r>
          </a:p>
          <a:p>
            <a:pPr>
              <a:buNone/>
            </a:pPr>
            <a:r>
              <a:rPr lang="en-US" sz="2000" dirty="0" smtClean="0"/>
              <a:t>					#</a:t>
            </a:r>
            <a:r>
              <a:rPr lang="en-US" sz="2000" dirty="0" err="1" smtClean="0"/>
              <a:t>index_set</a:t>
            </a:r>
            <a:r>
              <a:rPr lang="en-US" sz="2000" dirty="0" smtClean="0"/>
              <a:t> = </a:t>
            </a:r>
            <a:r>
              <a:rPr lang="en-US" sz="2000" dirty="0" err="1" smtClean="0"/>
              <a:t>np.linspace</a:t>
            </a:r>
            <a:r>
              <a:rPr lang="en-US" sz="2000" dirty="0" smtClean="0"/>
              <a:t>(0,T,T+1)</a:t>
            </a:r>
          </a:p>
          <a:p>
            <a:pPr>
              <a:buNone/>
            </a:pPr>
            <a:r>
              <a:rPr lang="en-US" sz="2000" dirty="0" smtClean="0"/>
              <a:t>3      x = </a:t>
            </a:r>
            <a:r>
              <a:rPr lang="en-US" sz="2000" dirty="0" err="1" smtClean="0"/>
              <a:t>np.zeros</a:t>
            </a:r>
            <a:r>
              <a:rPr lang="en-US" sz="2000" dirty="0" smtClean="0"/>
              <a:t>(</a:t>
            </a:r>
            <a:r>
              <a:rPr lang="en-US" sz="2000" dirty="0" err="1" smtClean="0"/>
              <a:t>len</a:t>
            </a:r>
            <a:r>
              <a:rPr lang="en-US" sz="2000" dirty="0" smtClean="0"/>
              <a:t>(</a:t>
            </a:r>
            <a:r>
              <a:rPr lang="en-US" sz="2000" dirty="0" err="1" smtClean="0"/>
              <a:t>index_set</a:t>
            </a:r>
            <a:r>
              <a:rPr lang="en-US" sz="2000" dirty="0" smtClean="0"/>
              <a:t>))	#create an array to hold the results</a:t>
            </a:r>
          </a:p>
          <a:p>
            <a:pPr marL="457200" indent="-457200">
              <a:buAutoNum type="arabicPlain" startAt="4"/>
            </a:pPr>
            <a:r>
              <a:rPr lang="en-US" sz="2000" dirty="0" smtClean="0"/>
              <a:t>x[0] = </a:t>
            </a:r>
            <a:r>
              <a:rPr lang="en-US" sz="2000" dirty="0" err="1" smtClean="0"/>
              <a:t>N_o</a:t>
            </a:r>
            <a:r>
              <a:rPr lang="en-US" sz="2000" dirty="0" smtClean="0"/>
              <a:t>			#initial condition</a:t>
            </a:r>
          </a:p>
          <a:p>
            <a:pPr marL="457200" indent="-457200">
              <a:buAutoNum type="arabicPlain" startAt="4"/>
            </a:pPr>
            <a:r>
              <a:rPr lang="en-US" sz="2000" dirty="0" smtClean="0"/>
              <a:t>for t in </a:t>
            </a:r>
            <a:r>
              <a:rPr lang="en-US" sz="2000" dirty="0" err="1" smtClean="0"/>
              <a:t>index_set</a:t>
            </a:r>
            <a:r>
              <a:rPr lang="en-US" sz="2000" dirty="0" smtClean="0"/>
              <a:t>[1:]:		#t starts at 0, ends at T</a:t>
            </a:r>
          </a:p>
          <a:p>
            <a:pPr>
              <a:buNone/>
            </a:pPr>
            <a:r>
              <a:rPr lang="en-US" sz="2000" dirty="0" smtClean="0"/>
              <a:t>6          x[t] = </a:t>
            </a:r>
            <a:r>
              <a:rPr lang="en-US" sz="2000" dirty="0" err="1" smtClean="0"/>
              <a:t>N_o</a:t>
            </a:r>
            <a:r>
              <a:rPr lang="en-US" sz="2000" dirty="0" smtClean="0"/>
              <a:t>*</a:t>
            </a:r>
            <a:r>
              <a:rPr lang="en-US" sz="2000" dirty="0" err="1" smtClean="0"/>
              <a:t>np.exp</a:t>
            </a:r>
            <a:r>
              <a:rPr lang="en-US" sz="2000" dirty="0" smtClean="0"/>
              <a:t>(r*t)</a:t>
            </a:r>
          </a:p>
          <a:p>
            <a:pPr marL="457200" indent="-457200">
              <a:buAutoNum type="arabicPlain" startAt="7"/>
            </a:pPr>
            <a:r>
              <a:rPr lang="en-US" sz="2000" dirty="0" smtClean="0"/>
              <a:t>return x</a:t>
            </a:r>
          </a:p>
          <a:p>
            <a:pPr marL="457200" indent="-457200">
              <a:buAutoNum type="arabicPlain" startAt="7"/>
            </a:pPr>
            <a:endParaRPr lang="en-US" sz="2000" dirty="0" smtClean="0"/>
          </a:p>
          <a:p>
            <a:pPr marL="457200" indent="-457200"/>
            <a:r>
              <a:rPr lang="en-US" sz="2000" dirty="0" smtClean="0"/>
              <a:t>Call the defined function</a:t>
            </a:r>
          </a:p>
          <a:p>
            <a:pPr marL="457200" indent="-457200"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N_t</a:t>
            </a:r>
            <a:r>
              <a:rPr lang="en-US" sz="2000" dirty="0" smtClean="0"/>
              <a:t>=</a:t>
            </a:r>
            <a:r>
              <a:rPr lang="en-US" sz="2000" dirty="0" err="1" smtClean="0"/>
              <a:t>exponentialgrow</a:t>
            </a:r>
            <a:r>
              <a:rPr lang="en-US" sz="2000" dirty="0" smtClean="0"/>
              <a:t>(10, 0.4, 10)</a:t>
            </a:r>
          </a:p>
          <a:p>
            <a:pPr>
              <a:buNone/>
            </a:pPr>
            <a:r>
              <a:rPr lang="en-US" sz="2000" dirty="0" smtClean="0"/>
              <a:t>&gt;&gt;&gt;[  10.           14.91824698   22.25540928   33.20116923   49.53032424</a:t>
            </a:r>
          </a:p>
          <a:p>
            <a:pPr>
              <a:buNone/>
            </a:pPr>
            <a:r>
              <a:rPr lang="en-US" sz="2000" dirty="0" smtClean="0"/>
              <a:t>         73.89056099  110.23176381  164.44646771  245.32530197  365.98234444</a:t>
            </a:r>
          </a:p>
          <a:p>
            <a:pPr>
              <a:buNone/>
            </a:pPr>
            <a:r>
              <a:rPr lang="en-US" sz="2000" dirty="0" smtClean="0"/>
              <a:t>         545.98150033]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is your turn now!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Please code the logistic population model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r>
              <a:rPr lang="en-US" sz="2400" dirty="0" err="1" smtClean="0"/>
              <a:t>N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is population size at t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N</a:t>
            </a:r>
            <a:r>
              <a:rPr lang="en-US" sz="2400" baseline="-25000" dirty="0" smtClean="0">
                <a:solidFill>
                  <a:srgbClr val="FF0000"/>
                </a:solidFill>
              </a:rPr>
              <a:t>t-1</a:t>
            </a:r>
            <a:r>
              <a:rPr lang="en-US" sz="2400" dirty="0" smtClean="0">
                <a:solidFill>
                  <a:srgbClr val="FF0000"/>
                </a:solidFill>
              </a:rPr>
              <a:t> is population size at t-1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K is population capacity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>
                <a:solidFill>
                  <a:srgbClr val="FF0000"/>
                </a:solidFill>
              </a:rPr>
              <a:t> is max growth rate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t is simulation duration</a:t>
            </a:r>
          </a:p>
          <a:p>
            <a:r>
              <a:rPr lang="en-US" sz="2800" dirty="0" smtClean="0"/>
              <a:t>We have </a:t>
            </a:r>
            <a:r>
              <a:rPr lang="en-US" sz="2800" dirty="0" smtClean="0">
                <a:solidFill>
                  <a:srgbClr val="FF0000"/>
                </a:solidFill>
              </a:rPr>
              <a:t>four inputs </a:t>
            </a:r>
            <a:r>
              <a:rPr lang="en-US" sz="2800" dirty="0" smtClean="0"/>
              <a:t>and one output</a:t>
            </a:r>
          </a:p>
          <a:p>
            <a:endParaRPr lang="en-US" dirty="0"/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1219200" y="2362200"/>
          <a:ext cx="4667250" cy="868363"/>
        </p:xfrm>
        <a:graphic>
          <a:graphicData uri="http://schemas.openxmlformats.org/presentationml/2006/ole">
            <p:oleObj spid="_x0000_s96259" name="Equation" r:id="rId3" imgW="165096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in Python (logistic)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000" dirty="0" smtClean="0"/>
              <a:t>Define a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def </a:t>
            </a:r>
            <a:r>
              <a:rPr lang="en-US" sz="2000" b="1" dirty="0" err="1" smtClean="0"/>
              <a:t>logisticgrow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N_o</a:t>
            </a:r>
            <a:r>
              <a:rPr lang="en-US" sz="2000" b="1" dirty="0" smtClean="0"/>
              <a:t>, T, r, K):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</a:t>
            </a:r>
            <a:r>
              <a:rPr lang="en-US" sz="2000" dirty="0" err="1" smtClean="0"/>
              <a:t>index_set</a:t>
            </a:r>
            <a:r>
              <a:rPr lang="en-US" sz="2000" dirty="0" smtClean="0"/>
              <a:t> = </a:t>
            </a:r>
            <a:r>
              <a:rPr lang="en-US" sz="2000" dirty="0" err="1" smtClean="0"/>
              <a:t>np.arange</a:t>
            </a:r>
            <a:r>
              <a:rPr lang="en-US" sz="2000" dirty="0" smtClean="0"/>
              <a:t>(T+1)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x = </a:t>
            </a:r>
            <a:r>
              <a:rPr lang="en-US" sz="2000" dirty="0" err="1" smtClean="0"/>
              <a:t>np.zeros</a:t>
            </a:r>
            <a:r>
              <a:rPr lang="en-US" sz="2000" dirty="0" smtClean="0"/>
              <a:t>(</a:t>
            </a:r>
            <a:r>
              <a:rPr lang="en-US" sz="2000" dirty="0" err="1" smtClean="0"/>
              <a:t>len</a:t>
            </a:r>
            <a:r>
              <a:rPr lang="en-US" sz="2000" dirty="0" smtClean="0"/>
              <a:t>(</a:t>
            </a:r>
            <a:r>
              <a:rPr lang="en-US" sz="2000" dirty="0" err="1" smtClean="0"/>
              <a:t>index_set</a:t>
            </a:r>
            <a:r>
              <a:rPr lang="en-US" sz="2000" dirty="0" smtClean="0"/>
              <a:t>))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x[0] = </a:t>
            </a:r>
            <a:r>
              <a:rPr lang="en-US" sz="2000" dirty="0" err="1" smtClean="0"/>
              <a:t>N_o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   for t in </a:t>
            </a:r>
            <a:r>
              <a:rPr lang="en-US" sz="2000" dirty="0" err="1" smtClean="0"/>
              <a:t>index_set</a:t>
            </a:r>
            <a:r>
              <a:rPr lang="en-US" sz="2000" dirty="0" smtClean="0"/>
              <a:t>[1:]: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/>
              <a:t>        x[t] = x[t-1] + (r)*x[t-1]*(1 - x[t-1]/float(K))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return x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/>
            <a:r>
              <a:rPr lang="en-US" sz="2000" dirty="0" smtClean="0"/>
              <a:t>Call the defined function</a:t>
            </a:r>
          </a:p>
          <a:p>
            <a:pPr marL="457200" indent="-457200"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N_t</a:t>
            </a:r>
            <a:r>
              <a:rPr lang="en-US" sz="2000" dirty="0" smtClean="0"/>
              <a:t>=</a:t>
            </a:r>
            <a:r>
              <a:rPr lang="en-US" sz="2000" dirty="0" err="1" smtClean="0"/>
              <a:t>logisticgrow</a:t>
            </a:r>
            <a:r>
              <a:rPr lang="en-US" sz="2000" dirty="0" smtClean="0"/>
              <a:t>(10, 10, 0.4, 100)</a:t>
            </a:r>
          </a:p>
          <a:p>
            <a:pPr>
              <a:buNone/>
            </a:pPr>
            <a:r>
              <a:rPr lang="en-US" sz="2000" dirty="0" smtClean="0"/>
              <a:t>&gt;&gt;&gt;[ 10.          13.6         18.30016     24.28064058  31.63469878</a:t>
            </a:r>
          </a:p>
          <a:p>
            <a:pPr>
              <a:buNone/>
            </a:pPr>
            <a:r>
              <a:rPr lang="en-US" sz="2000" dirty="0" smtClean="0"/>
              <a:t>  40.28556162  49.90808037  59.90804657  69.51536903  77.99197051</a:t>
            </a:r>
          </a:p>
          <a:p>
            <a:pPr>
              <a:buNone/>
            </a:pPr>
            <a:r>
              <a:rPr lang="en-US" sz="2000" dirty="0" smtClean="0"/>
              <a:t>  84.85776886]</a:t>
            </a:r>
          </a:p>
          <a:p>
            <a:pPr>
              <a:buNone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2133600"/>
            <a:ext cx="19812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Why use float(K)?</a:t>
            </a:r>
          </a:p>
          <a:p>
            <a:r>
              <a:rPr lang="en-US" dirty="0" smtClean="0"/>
              <a:t>Try 10/100</a:t>
            </a:r>
          </a:p>
          <a:p>
            <a:r>
              <a:rPr lang="en-US" dirty="0" smtClean="0"/>
              <a:t>And 10/float(100)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5181600" y="2595265"/>
            <a:ext cx="457200" cy="909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Feller-</a:t>
            </a:r>
            <a:r>
              <a:rPr lang="en-US" sz="3600" dirty="0" err="1" smtClean="0"/>
              <a:t>Arley</a:t>
            </a:r>
            <a:r>
              <a:rPr lang="en-US" sz="3600" dirty="0" smtClean="0"/>
              <a:t> (birth-death) Markov Process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 internal population structure and each individual can give birth and death with constant rates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err="1" smtClean="0"/>
              <a:t>N</a:t>
            </a:r>
            <a:r>
              <a:rPr lang="en-US" sz="2800" baseline="-25000" dirty="0" err="1" smtClean="0"/>
              <a:t>t</a:t>
            </a:r>
            <a:r>
              <a:rPr lang="en-US" sz="2800" dirty="0" smtClean="0"/>
              <a:t>=N</a:t>
            </a:r>
            <a:r>
              <a:rPr lang="en-US" sz="2800" baseline="-25000" dirty="0" smtClean="0"/>
              <a:t>t-1</a:t>
            </a:r>
            <a:r>
              <a:rPr lang="en-US" sz="2800" dirty="0" smtClean="0"/>
              <a:t>-1+N</a:t>
            </a:r>
            <a:r>
              <a:rPr lang="en-US" sz="2800" baseline="-25000" dirty="0" smtClean="0"/>
              <a:t>birth</a:t>
            </a:r>
            <a:r>
              <a:rPr lang="en-US" sz="2800" dirty="0" smtClean="0"/>
              <a:t>-N</a:t>
            </a:r>
            <a:r>
              <a:rPr lang="en-US" sz="2800" baseline="-25000" dirty="0" smtClean="0"/>
              <a:t>death</a:t>
            </a:r>
            <a:endParaRPr lang="en-US" sz="2800" baseline="-25000" dirty="0"/>
          </a:p>
          <a:p>
            <a:r>
              <a:rPr lang="en-US" sz="2800" dirty="0" err="1" smtClean="0"/>
              <a:t>N</a:t>
            </a:r>
            <a:r>
              <a:rPr lang="en-US" sz="2800" baseline="-25000" dirty="0" err="1" smtClean="0"/>
              <a:t>birth</a:t>
            </a:r>
            <a:r>
              <a:rPr lang="en-US" sz="2800" dirty="0" smtClean="0"/>
              <a:t> ~ binomial (N,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birth</a:t>
            </a:r>
            <a:r>
              <a:rPr lang="en-US" sz="2800" dirty="0" smtClean="0"/>
              <a:t>)</a:t>
            </a:r>
          </a:p>
          <a:p>
            <a:r>
              <a:rPr lang="en-US" sz="2800" dirty="0" err="1" smtClean="0"/>
              <a:t>N</a:t>
            </a:r>
            <a:r>
              <a:rPr lang="en-US" sz="2800" baseline="-25000" dirty="0" err="1" smtClean="0"/>
              <a:t>death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~ binomial (N,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death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Let’s look at the code ‘population_modeling_bdp.py’</a:t>
            </a:r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97286" name="Picture 6" descr="http://localhost:8080/images/latex/fellerarley/BD-proc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362200"/>
            <a:ext cx="5324475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Wrap the code by a loop</a:t>
            </a:r>
          </a:p>
          <a:p>
            <a:r>
              <a:rPr lang="en-US" sz="2800" dirty="0" smtClean="0"/>
              <a:t>Save results of each </a:t>
            </a:r>
            <a:r>
              <a:rPr lang="en-US" sz="2800" dirty="0" smtClean="0"/>
              <a:t>iteration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p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3211996" y="3197225"/>
            <a:ext cx="0" cy="682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133600" y="2514600"/>
            <a:ext cx="4800600" cy="3276600"/>
            <a:chOff x="2895600" y="2895600"/>
            <a:chExt cx="5257800" cy="3657600"/>
          </a:xfrm>
        </p:grpSpPr>
        <p:sp>
          <p:nvSpPr>
            <p:cNvPr id="5" name="Rectangle 4"/>
            <p:cNvSpPr/>
            <p:nvPr/>
          </p:nvSpPr>
          <p:spPr>
            <a:xfrm>
              <a:off x="2895600" y="2895600"/>
              <a:ext cx="23622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Loop begins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895600" y="4419600"/>
              <a:ext cx="23622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5791200"/>
              <a:ext cx="23622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Loop ends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6" idx="4"/>
              <a:endCxn id="7" idx="0"/>
            </p:cNvCxnSpPr>
            <p:nvPr/>
          </p:nvCxnSpPr>
          <p:spPr>
            <a:xfrm>
              <a:off x="4076700" y="510540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6"/>
            </p:cNvCxnSpPr>
            <p:nvPr/>
          </p:nvCxnSpPr>
          <p:spPr>
            <a:xfrm flipV="1">
              <a:off x="5257800" y="4419600"/>
              <a:ext cx="60960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6"/>
              <a:endCxn id="19" idx="1"/>
            </p:cNvCxnSpPr>
            <p:nvPr/>
          </p:nvCxnSpPr>
          <p:spPr>
            <a:xfrm>
              <a:off x="5257800" y="4762500"/>
              <a:ext cx="6096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5867400" y="4038600"/>
              <a:ext cx="2286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the defined function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867400" y="4876800"/>
              <a:ext cx="2286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Save results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, a library to illustrate your data</a:t>
            </a:r>
            <a:endParaRPr lang="en-US" dirty="0"/>
          </a:p>
        </p:txBody>
      </p:sp>
      <p:pic>
        <p:nvPicPr>
          <p:cNvPr id="4" name="Picture 2" descr="C:\Users\tao\Desktop\im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160700"/>
            <a:ext cx="7010400" cy="4697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355</Words>
  <Application>Microsoft Office PowerPoint</Application>
  <PresentationFormat>On-screen Show (4:3)</PresentationFormat>
  <Paragraphs>113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Equation</vt:lpstr>
      <vt:lpstr>Generic Python for Ecologists</vt:lpstr>
      <vt:lpstr>Population models in Übertool </vt:lpstr>
      <vt:lpstr>Exponential Model</vt:lpstr>
      <vt:lpstr>Code in Python (exp)</vt:lpstr>
      <vt:lpstr>It is your turn now!</vt:lpstr>
      <vt:lpstr>Code in Python (logistic)</vt:lpstr>
      <vt:lpstr>Feller-Arley (birth-death) Markov Process</vt:lpstr>
      <vt:lpstr>Monte Carlo Simulation</vt:lpstr>
      <vt:lpstr>Plot Results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</dc:creator>
  <cp:lastModifiedBy>th</cp:lastModifiedBy>
  <cp:revision>347</cp:revision>
  <dcterms:created xsi:type="dcterms:W3CDTF">2006-08-16T00:00:00Z</dcterms:created>
  <dcterms:modified xsi:type="dcterms:W3CDTF">2012-08-03T06:04:43Z</dcterms:modified>
</cp:coreProperties>
</file>