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8350CF-DEFD-7F42-B13C-725A63A20A87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3B97F6-6B30-A44C-B9D7-C957C8CB6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-nand-q.com/python/obfuscated_python.html" TargetMode="External"/><Relationship Id="rId4" Type="http://schemas.openxmlformats.org/officeDocument/2006/relationships/hyperlink" Target="http://en.wikipedia.org/wiki/SciPy" TargetMode="External"/><Relationship Id="rId5" Type="http://schemas.openxmlformats.org/officeDocument/2006/relationships/hyperlink" Target="http://en.wikipedia.org/wiki/Matplotlib" TargetMode="External"/><Relationship Id="rId6" Type="http://schemas.openxmlformats.org/officeDocument/2006/relationships/hyperlink" Target="http://en.wikipedia.org/wiki/High-level_programming_language" TargetMode="External"/><Relationship Id="rId7" Type="http://schemas.openxmlformats.org/officeDocument/2006/relationships/hyperlink" Target="http://en.wikipedia.org/wiki/Standard_library" TargetMode="Externa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ython_(programming_language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Num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9" y="3124200"/>
            <a:ext cx="6418515" cy="1894362"/>
          </a:xfrm>
        </p:spPr>
        <p:txBody>
          <a:bodyPr/>
          <a:lstStyle/>
          <a:p>
            <a:r>
              <a:rPr lang="en-US" dirty="0" smtClean="0"/>
              <a:t>Introduction to 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Introduction, Variables, Operators, and Expressions </a:t>
            </a:r>
          </a:p>
          <a:p>
            <a:r>
              <a:rPr lang="en-US" dirty="0" smtClean="0"/>
              <a:t>(Chapters 1 and 2)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 spcCol="457200">
            <a:normAutofit/>
          </a:bodyPr>
          <a:lstStyle/>
          <a:p>
            <a:r>
              <a:rPr lang="en-US" dirty="0" smtClean="0"/>
              <a:t>Mathematical</a:t>
            </a:r>
          </a:p>
          <a:p>
            <a:pPr lvl="1"/>
            <a:r>
              <a:rPr lang="en-US" sz="2400" dirty="0" smtClean="0"/>
              <a:t>2 + 3</a:t>
            </a:r>
          </a:p>
          <a:p>
            <a:pPr lvl="1"/>
            <a:r>
              <a:rPr lang="en-US" sz="2400" dirty="0" smtClean="0"/>
              <a:t>(2*3)</a:t>
            </a:r>
          </a:p>
          <a:p>
            <a:pPr lvl="1"/>
            <a:r>
              <a:rPr lang="en-US" sz="2400" dirty="0" err="1" smtClean="0"/>
              <a:t>x</a:t>
            </a:r>
            <a:r>
              <a:rPr lang="en-US" sz="2400" dirty="0" smtClean="0"/>
              <a:t> + 1</a:t>
            </a:r>
          </a:p>
          <a:p>
            <a:pPr lvl="1"/>
            <a:r>
              <a:rPr lang="en-US" sz="2400" dirty="0" err="1" smtClean="0"/>
              <a:t>x</a:t>
            </a:r>
            <a:r>
              <a:rPr lang="en-US" sz="2400" dirty="0" smtClean="0"/>
              <a:t> +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r>
              <a:rPr lang="en-US" dirty="0" smtClean="0"/>
              <a:t>Boolean</a:t>
            </a:r>
          </a:p>
          <a:p>
            <a:pPr lvl="1"/>
            <a:r>
              <a:rPr lang="en-US" sz="2400" dirty="0" err="1" smtClean="0"/>
              <a:t>x</a:t>
            </a:r>
            <a:r>
              <a:rPr lang="en-US" sz="2400" dirty="0" smtClean="0"/>
              <a:t> or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pPr lvl="1"/>
            <a:r>
              <a:rPr lang="en-US" sz="2400" dirty="0" err="1" smtClean="0"/>
              <a:t>x</a:t>
            </a:r>
            <a:r>
              <a:rPr lang="en-US" sz="2400" dirty="0" smtClean="0"/>
              <a:t> and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pPr lvl="1"/>
            <a:r>
              <a:rPr lang="en-US" sz="2400" dirty="0" smtClean="0"/>
              <a:t>if (</a:t>
            </a:r>
            <a:r>
              <a:rPr lang="en-US" sz="2400" dirty="0" err="1" smtClean="0"/>
              <a:t>x</a:t>
            </a:r>
            <a:r>
              <a:rPr lang="en-US" sz="2400" dirty="0" smtClean="0"/>
              <a:t> == </a:t>
            </a:r>
            <a:r>
              <a:rPr lang="en-US" sz="2400" dirty="0" err="1" smtClean="0"/>
              <a:t>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not </a:t>
            </a:r>
            <a:r>
              <a:rPr lang="en-US" sz="2400" dirty="0" err="1" smtClean="0"/>
              <a:t>x</a:t>
            </a:r>
            <a:endParaRPr lang="en-US" sz="2400" dirty="0" smtClean="0"/>
          </a:p>
          <a:p>
            <a:pPr lvl="1"/>
            <a:r>
              <a:rPr lang="en-US" sz="2400" dirty="0" smtClean="0"/>
              <a:t>x != </a:t>
            </a:r>
            <a:r>
              <a:rPr lang="en-US" sz="2400" dirty="0" err="1" smtClean="0"/>
              <a:t>y</a:t>
            </a:r>
            <a:endParaRPr lang="en-US" dirty="0" smtClean="0"/>
          </a:p>
          <a:p>
            <a:r>
              <a:rPr lang="en-US" dirty="0" smtClean="0"/>
              <a:t>Strings</a:t>
            </a:r>
          </a:p>
          <a:p>
            <a:pPr lvl="1"/>
            <a:r>
              <a:rPr lang="en-US" sz="2400" dirty="0" smtClean="0"/>
              <a:t>“Hello, World!”</a:t>
            </a:r>
          </a:p>
          <a:p>
            <a:pPr lvl="1"/>
            <a:r>
              <a:rPr lang="en-US" sz="2400" dirty="0" smtClean="0"/>
              <a:t>“Hello,” + “World!”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sz="2400" dirty="0" err="1" smtClean="0"/>
              <a:t>print(x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exit()	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(meaningful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Declarative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x = “Hello, World!”</a:t>
            </a:r>
          </a:p>
          <a:p>
            <a:r>
              <a:rPr lang="en-US" dirty="0" smtClean="0"/>
              <a:t>Expression statements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y</a:t>
            </a:r>
            <a:r>
              <a:rPr lang="en-US" dirty="0" smtClean="0"/>
              <a:t> + 1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y</a:t>
            </a:r>
            <a:r>
              <a:rPr lang="en-US" dirty="0" smtClean="0"/>
              <a:t> * </a:t>
            </a:r>
            <a:r>
              <a:rPr lang="en-US" dirty="0" err="1" smtClean="0"/>
              <a:t>z</a:t>
            </a:r>
            <a:endParaRPr lang="en-US" dirty="0" smtClean="0"/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 = floor(3.2)</a:t>
            </a:r>
          </a:p>
          <a:p>
            <a:r>
              <a:rPr lang="en-US" dirty="0" smtClean="0"/>
              <a:t>Import statements</a:t>
            </a:r>
          </a:p>
          <a:p>
            <a:pPr lvl="1"/>
            <a:r>
              <a:rPr lang="en-US" dirty="0" smtClean="0"/>
              <a:t>import math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sound.effects.echo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sound.effects</a:t>
            </a:r>
            <a:r>
              <a:rPr lang="en-US" dirty="0" smtClean="0"/>
              <a:t>.*</a:t>
            </a:r>
          </a:p>
          <a:p>
            <a:pPr lvl="1"/>
            <a:r>
              <a:rPr lang="en-US" dirty="0" smtClean="0"/>
              <a:t>from math import floor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or Built-in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2, 3, 4</a:t>
            </a:r>
          </a:p>
          <a:p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2.0, 3.5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True, False, 1, 0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World!” 	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and Lists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=(1,2,3)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Tuple(“wow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x</a:t>
            </a:r>
            <a:r>
              <a:rPr lang="en-US" smtClean="0"/>
              <a:t>=[2,3, “Hello”]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36834" cy="1143000"/>
          </a:xfrm>
        </p:spPr>
        <p:txBody>
          <a:bodyPr/>
          <a:lstStyle/>
          <a:p>
            <a:r>
              <a:rPr lang="en-US" dirty="0" smtClean="0"/>
              <a:t>Getting a Stranglehold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Python</a:t>
            </a:r>
            <a:r>
              <a:rPr lang="en-US" dirty="0" smtClean="0"/>
              <a:t> is a general-purpose </a:t>
            </a:r>
            <a:r>
              <a:rPr lang="en-US" dirty="0" smtClean="0">
                <a:hlinkClick r:id="rId2" tooltip="High-level programming language"/>
              </a:rPr>
              <a:t>high-level programming language</a:t>
            </a:r>
            <a:r>
              <a:rPr lang="en-US" baseline="30000" dirty="0" smtClean="0"/>
              <a:t> </a:t>
            </a:r>
            <a:r>
              <a:rPr lang="en-US" dirty="0" smtClean="0"/>
              <a:t>whose design philosophy emphasizes code readability.</a:t>
            </a:r>
          </a:p>
          <a:p>
            <a:r>
              <a:rPr lang="en-US" b="1" dirty="0" smtClean="0"/>
              <a:t>Python</a:t>
            </a:r>
            <a:r>
              <a:rPr lang="en-US" dirty="0" smtClean="0"/>
              <a:t> aims to combine "remarkable power with very clear syntax”, and its </a:t>
            </a:r>
            <a:r>
              <a:rPr lang="en-US" dirty="0" smtClean="0">
                <a:hlinkClick r:id="rId3" tooltip="Standard library"/>
              </a:rPr>
              <a:t>standard library</a:t>
            </a:r>
            <a:r>
              <a:rPr lang="en-US" dirty="0" smtClean="0"/>
              <a:t> is large and comprehensive.</a:t>
            </a:r>
          </a:p>
          <a:p>
            <a:r>
              <a:rPr lang="en-US" dirty="0" smtClean="0"/>
              <a:t>Libraries like </a:t>
            </a:r>
            <a:r>
              <a:rPr lang="en-US" dirty="0" smtClean="0">
                <a:hlinkClick r:id="rId4" tooltip="NumPy"/>
              </a:rPr>
              <a:t>NumPy</a:t>
            </a:r>
            <a:r>
              <a:rPr lang="en-US" dirty="0" smtClean="0"/>
              <a:t>, </a:t>
            </a:r>
            <a:r>
              <a:rPr lang="en-US" dirty="0" smtClean="0">
                <a:hlinkClick r:id="rId5" tooltip="SciPy"/>
              </a:rPr>
              <a:t>SciPy</a:t>
            </a:r>
            <a:r>
              <a:rPr lang="en-US" dirty="0" smtClean="0"/>
              <a:t> and </a:t>
            </a:r>
            <a:r>
              <a:rPr lang="en-US" dirty="0" smtClean="0">
                <a:hlinkClick r:id="rId6" tooltip="Matplotlib"/>
              </a:rPr>
              <a:t>Matplotlib</a:t>
            </a:r>
            <a:r>
              <a:rPr lang="en-US" dirty="0" smtClean="0"/>
              <a:t> allow Python to be used effectively in scientific </a:t>
            </a:r>
            <a:r>
              <a:rPr lang="en-US" dirty="0" smtClean="0"/>
              <a:t>computing.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7"/>
              </a:rPr>
              <a:t>Wikipedia</a:t>
            </a:r>
            <a:endParaRPr lang="en-US" dirty="0"/>
          </a:p>
        </p:txBody>
      </p:sp>
      <p:pic>
        <p:nvPicPr>
          <p:cNvPr id="6" name="Picture 5" descr="475px-Python_logo.sv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034" y="789426"/>
            <a:ext cx="2617550" cy="628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36834" cy="1143000"/>
          </a:xfrm>
        </p:spPr>
        <p:txBody>
          <a:bodyPr/>
          <a:lstStyle/>
          <a:p>
            <a:r>
              <a:rPr lang="en-US" dirty="0" smtClean="0"/>
              <a:t>Getting a Stranglehold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6160010" cy="4873752"/>
          </a:xfrm>
        </p:spPr>
        <p:txBody>
          <a:bodyPr/>
          <a:lstStyle/>
          <a:p>
            <a:r>
              <a:rPr lang="en-US" dirty="0" smtClean="0"/>
              <a:t>Python’s syntax has a clear layout based on whitespace (This does not mean tabulation!)</a:t>
            </a:r>
          </a:p>
          <a:p>
            <a:r>
              <a:rPr lang="en-US" dirty="0" smtClean="0"/>
              <a:t>As a dynamic language, it is well suited as a scripting language, but easily can be used in an object-oriented fashion.</a:t>
            </a:r>
          </a:p>
          <a:p>
            <a:r>
              <a:rPr lang="en-US" dirty="0" smtClean="0"/>
              <a:t>Can be used in conjunction with Java and C# using </a:t>
            </a:r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IronPython</a:t>
            </a:r>
            <a:r>
              <a:rPr lang="en-US" dirty="0" smtClean="0"/>
              <a:t> respectively.</a:t>
            </a:r>
          </a:p>
          <a:p>
            <a:endParaRPr lang="en-US" dirty="0"/>
          </a:p>
        </p:txBody>
      </p:sp>
      <p:pic>
        <p:nvPicPr>
          <p:cNvPr id="6" name="Picture 5" descr="475px-Python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34" y="789426"/>
            <a:ext cx="2617550" cy="628212"/>
          </a:xfrm>
          <a:prstGeom prst="rect">
            <a:avLst/>
          </a:prstGeom>
        </p:spPr>
      </p:pic>
      <p:pic>
        <p:nvPicPr>
          <p:cNvPr id="5" name="Picture 4" descr="Guido_van_Rossum_OSCON_2006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10" y="1717270"/>
            <a:ext cx="2087301" cy="3130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Clear Python </a:t>
            </a:r>
            <a:r>
              <a:rPr lang="en-US" dirty="0" smtClean="0">
                <a:hlinkClick r:id="rId2"/>
              </a:rPr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100" dirty="0" smtClean="0"/>
              <a:t>import sys</a:t>
            </a:r>
          </a:p>
          <a:p>
            <a:pPr>
              <a:buNone/>
            </a:pPr>
            <a:r>
              <a:rPr lang="en-US" sz="2100" dirty="0" err="1" smtClean="0"/>
              <a:t>z,x,y</a:t>
            </a:r>
            <a:r>
              <a:rPr lang="en-US" sz="2100" dirty="0" smtClean="0"/>
              <a:t>= "}{|}</a:t>
            </a:r>
            <a:r>
              <a:rPr lang="en-US" sz="2100" dirty="0" err="1" smtClean="0"/>
              <a:t>A|k{|kA</a:t>
            </a:r>
            <a:r>
              <a:rPr lang="en-US" sz="2100" dirty="0" smtClean="0"/>
              <a:t>|}=BE1)|BF}))|$}:~pI~/;@Go{H%{&amp;A?|if }:~</a:t>
            </a:r>
            <a:r>
              <a:rPr lang="en-US" sz="2100" dirty="0" err="1" smtClean="0"/>
              <a:t>pJ</a:t>
            </a:r>
            <a:r>
              <a:rPr lang="en-US" sz="2100" dirty="0" smtClean="0"/>
              <a:t>"\ "IJ-1~#&gt;=0:GoAG@HG;o{G;%-I&amp;{?|m,kJ,j=C?;/@~</a:t>
            </a:r>
            <a:r>
              <a:rPr lang="en-US" sz="2100" dirty="0" err="1" smtClean="0"/>
              <a:t>o{~D:Gl[c</a:t>
            </a:r>
            <a:r>
              <a:rPr lang="en-US" sz="2100" dirty="0" smtClean="0"/>
              <a:t>]("\ ")?","</a:t>
            </a:r>
            <a:r>
              <a:rPr lang="en-US" sz="2100" dirty="0" err="1" smtClean="0"/>
              <a:t>G$p:%~;%~;el!]':p%break~;![':p</a:t>
            </a:r>
            <a:r>
              <a:rPr lang="en-US" sz="2100" dirty="0" smtClean="0"/>
              <a:t>%#&lt;</a:t>
            </a:r>
            <a:r>
              <a:rPr lang="en-US" sz="2100" dirty="0" err="1" smtClean="0"/>
              <a:t>len(j):~%\n\t\t</a:t>
            </a:r>
            <a:r>
              <a:rPr lang="en-US" sz="2100" dirty="0" smtClean="0"/>
              <a:t>"\ "%if </a:t>
            </a:r>
            <a:r>
              <a:rPr lang="en-US" sz="2100" dirty="0" err="1" smtClean="0"/>
              <a:t>c</a:t>
            </a:r>
            <a:r>
              <a:rPr lang="en-US" sz="2100" dirty="0" smtClean="0"/>
              <a:t>=='%while </a:t>
            </a:r>
            <a:r>
              <a:rPr lang="en-US" sz="2100" dirty="0" err="1" smtClean="0"/>
              <a:t>o%\n%m[k</a:t>
            </a:r>
            <a:r>
              <a:rPr lang="en-US" sz="2100" dirty="0" smtClean="0"/>
              <a:t>]%+=1%\t%if not %</a:t>
            </a:r>
            <a:r>
              <a:rPr lang="en-US" sz="2100" dirty="0" err="1" smtClean="0"/>
              <a:t>c</a:t>
            </a:r>
            <a:r>
              <a:rPr lang="en-US" sz="2100" dirty="0" smtClean="0"/>
              <a:t>=</a:t>
            </a:r>
            <a:r>
              <a:rPr lang="en-US" sz="2100" dirty="0" err="1" smtClean="0"/>
              <a:t>j[o</a:t>
            </a:r>
            <a:r>
              <a:rPr lang="en-US" sz="2100" dirty="0" smtClean="0"/>
              <a:t>]%-=1%sy"\ "s.std%[0]*64000,0,0,open(sys.argv[1]).read()%if </a:t>
            </a:r>
            <a:r>
              <a:rPr lang="en-US" sz="2100" dirty="0" err="1" smtClean="0"/>
              <a:t>l.has</a:t>
            </a:r>
            <a:r>
              <a:rPr lang="en-US" sz="2100" dirty="0" smtClean="0"/>
              <a:t>"\ "_</a:t>
            </a:r>
            <a:r>
              <a:rPr lang="en-US" sz="2100" dirty="0" err="1" smtClean="0"/>
              <a:t>key(c)%in.read(%out.write(chr</a:t>
            </a:r>
            <a:r>
              <a:rPr lang="en-US" sz="2100" dirty="0" smtClean="0"/>
              <a:t>(%=1%,o".split('%'),"HG"\ "&amp;%/~!#?}{;$@ABCDEFIJ”</a:t>
            </a:r>
          </a:p>
          <a:p>
            <a:pPr>
              <a:buNone/>
            </a:pPr>
            <a:r>
              <a:rPr lang="en-US" sz="2100" dirty="0" smtClean="0"/>
              <a:t>for </a:t>
            </a:r>
            <a:r>
              <a:rPr lang="en-US" sz="2100" dirty="0" err="1" smtClean="0"/>
              <a:t>i</a:t>
            </a:r>
            <a:r>
              <a:rPr lang="en-US" sz="2100" dirty="0" smtClean="0"/>
              <a:t> in </a:t>
            </a:r>
            <a:r>
              <a:rPr lang="en-US" sz="2100" dirty="0" err="1" smtClean="0"/>
              <a:t>range(len(x)):z</a:t>
            </a:r>
            <a:r>
              <a:rPr lang="en-US" sz="2100" dirty="0" smtClean="0"/>
              <a:t>=</a:t>
            </a:r>
            <a:r>
              <a:rPr lang="en-US" sz="2100" dirty="0" err="1" smtClean="0"/>
              <a:t>z.replace(y[i],x[i</a:t>
            </a:r>
            <a:r>
              <a:rPr lang="en-US" sz="2100" dirty="0" smtClean="0"/>
              <a:t>]) </a:t>
            </a:r>
          </a:p>
          <a:p>
            <a:pPr>
              <a:buNone/>
            </a:pPr>
            <a:r>
              <a:rPr lang="en-US" sz="2100" dirty="0" err="1" smtClean="0"/>
              <a:t>z</a:t>
            </a:r>
            <a:r>
              <a:rPr lang="en-US" sz="2100" dirty="0" smtClean="0"/>
              <a:t>=</a:t>
            </a:r>
            <a:r>
              <a:rPr lang="en-US" sz="2100" dirty="0" err="1" smtClean="0"/>
              <a:t>z.split</a:t>
            </a:r>
            <a:r>
              <a:rPr lang="en-US" sz="2100" dirty="0" smtClean="0"/>
              <a:t>('|') </a:t>
            </a:r>
          </a:p>
          <a:p>
            <a:pPr>
              <a:buNone/>
            </a:pPr>
            <a:r>
              <a:rPr lang="en-US" sz="2100" dirty="0" smtClean="0"/>
              <a:t>for </a:t>
            </a:r>
            <a:r>
              <a:rPr lang="en-US" sz="2100" dirty="0" err="1" smtClean="0"/>
              <a:t>o</a:t>
            </a:r>
            <a:r>
              <a:rPr lang="en-US" sz="2100" dirty="0" smtClean="0"/>
              <a:t> in range(9): 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exec("def</a:t>
            </a:r>
            <a:r>
              <a:rPr lang="en-US" sz="2100" dirty="0" smtClean="0"/>
              <a:t> %</a:t>
            </a:r>
            <a:r>
              <a:rPr lang="en-US" sz="2100" dirty="0" err="1" smtClean="0"/>
              <a:t>c():\n\tglobal</a:t>
            </a:r>
            <a:r>
              <a:rPr lang="en-US" sz="2100" dirty="0" smtClean="0"/>
              <a:t> k,m,o,j\n\t%s\n"%(chr(97+o),z[o]))</a:t>
            </a:r>
          </a:p>
          <a:p>
            <a:pPr>
              <a:buNone/>
            </a:pPr>
            <a:r>
              <a:rPr lang="en-US" sz="2100" dirty="0" err="1" smtClean="0"/>
              <a:t>l</a:t>
            </a:r>
            <a:r>
              <a:rPr lang="en-US" sz="2100" dirty="0" smtClean="0"/>
              <a:t>={'&gt;':</a:t>
            </a:r>
            <a:r>
              <a:rPr lang="en-US" sz="2100" dirty="0" err="1" smtClean="0"/>
              <a:t>c</a:t>
            </a:r>
            <a:r>
              <a:rPr lang="en-US" sz="2100" dirty="0" smtClean="0"/>
              <a:t>,'&lt;':</a:t>
            </a:r>
            <a:r>
              <a:rPr lang="en-US" sz="2100" dirty="0" err="1" smtClean="0"/>
              <a:t>d</a:t>
            </a:r>
            <a:r>
              <a:rPr lang="en-US" sz="2100" dirty="0" smtClean="0"/>
              <a:t>,'-': </a:t>
            </a:r>
            <a:r>
              <a:rPr lang="en-US" sz="2100" dirty="0" err="1" smtClean="0"/>
              <a:t>b,'+':a,',':e,'.':f,'[':g,']':h</a:t>
            </a:r>
            <a:r>
              <a:rPr lang="en-US" sz="2100" dirty="0" smtClean="0"/>
              <a:t>} </a:t>
            </a:r>
          </a:p>
          <a:p>
            <a:pPr>
              <a:buNone/>
            </a:pPr>
            <a:r>
              <a:rPr lang="en-US" sz="2100" dirty="0" err="1" smtClean="0"/>
              <a:t>i</a:t>
            </a:r>
            <a:r>
              <a:rPr lang="en-US" sz="2100" dirty="0" smtClean="0"/>
              <a:t>()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Interactive Interpreter:</a:t>
            </a:r>
          </a:p>
          <a:p>
            <a:pPr lvl="1"/>
            <a:r>
              <a:rPr lang="en-US" dirty="0" smtClean="0"/>
              <a:t>Type python in terminal or </a:t>
            </a:r>
            <a:r>
              <a:rPr lang="en-US" dirty="0" err="1" smtClean="0"/>
              <a:t>python.exe</a:t>
            </a:r>
            <a:endParaRPr lang="en-US" dirty="0" smtClean="0"/>
          </a:p>
          <a:p>
            <a:pPr lvl="1"/>
            <a:r>
              <a:rPr lang="en-US" dirty="0" smtClean="0"/>
              <a:t>“&gt;&gt;&gt;&gt;” indicates ready for code input</a:t>
            </a:r>
          </a:p>
          <a:p>
            <a:pPr lvl="1"/>
            <a:r>
              <a:rPr lang="en-US" dirty="0" smtClean="0"/>
              <a:t>Try this -- </a:t>
            </a:r>
            <a:r>
              <a:rPr lang="en-US" i="1" dirty="0" smtClean="0"/>
              <a:t>print "Hello, World!”</a:t>
            </a:r>
          </a:p>
          <a:p>
            <a:pPr lvl="1"/>
            <a:r>
              <a:rPr lang="en-US" dirty="0" smtClean="0"/>
              <a:t>Print tells interpreter to print what is between quotes</a:t>
            </a:r>
          </a:p>
          <a:p>
            <a:r>
              <a:rPr lang="en-US" dirty="0" smtClean="0"/>
              <a:t>Executable Python code:</a:t>
            </a:r>
          </a:p>
          <a:p>
            <a:pPr lvl="1"/>
            <a:r>
              <a:rPr lang="en-US" dirty="0" err="1" smtClean="0"/>
              <a:t>hello_world.py</a:t>
            </a:r>
            <a:r>
              <a:rPr lang="en-US" dirty="0" smtClean="0"/>
              <a:t>, which is </a:t>
            </a:r>
            <a:r>
              <a:rPr lang="en-US" i="1" dirty="0" smtClean="0"/>
              <a:t>print “Hello, World!” </a:t>
            </a:r>
            <a:r>
              <a:rPr lang="en-US" dirty="0" smtClean="0"/>
              <a:t>in a simple text file.</a:t>
            </a:r>
          </a:p>
          <a:p>
            <a:pPr lvl="1"/>
            <a:r>
              <a:rPr lang="en-US" dirty="0" smtClean="0"/>
              <a:t>Type </a:t>
            </a:r>
            <a:r>
              <a:rPr lang="en-US" i="1" dirty="0" smtClean="0"/>
              <a:t>python </a:t>
            </a:r>
            <a:r>
              <a:rPr lang="en-US" i="1" dirty="0" err="1" smtClean="0"/>
              <a:t>hello_world.py</a:t>
            </a:r>
            <a:endParaRPr lang="en-US" i="1" dirty="0" smtClean="0"/>
          </a:p>
          <a:p>
            <a:r>
              <a:rPr lang="en-US" dirty="0" smtClean="0"/>
              <a:t>Run code as executable script: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/>
              <a:t>#!/</a:t>
            </a:r>
            <a:r>
              <a:rPr lang="en-US" i="1" dirty="0" err="1" smtClean="0"/>
              <a:t>usr</a:t>
            </a:r>
            <a:r>
              <a:rPr lang="en-US" i="1" dirty="0" smtClean="0"/>
              <a:t>/bin/python</a:t>
            </a:r>
            <a:r>
              <a:rPr lang="en-US" dirty="0" smtClean="0"/>
              <a:t> to first line of code</a:t>
            </a:r>
          </a:p>
          <a:p>
            <a:pPr lvl="1"/>
            <a:r>
              <a:rPr lang="en-US" dirty="0" smtClean="0"/>
              <a:t>Make executable by typing </a:t>
            </a:r>
            <a:r>
              <a:rPr lang="en-US" i="1" dirty="0" err="1" smtClean="0"/>
              <a:t>chmod</a:t>
            </a:r>
            <a:r>
              <a:rPr lang="en-US" i="1" dirty="0" smtClean="0"/>
              <a:t> </a:t>
            </a:r>
            <a:r>
              <a:rPr lang="en-US" i="1" dirty="0" err="1" smtClean="0"/>
              <a:t>a+x</a:t>
            </a:r>
            <a:r>
              <a:rPr lang="en-US" i="1" dirty="0" smtClean="0"/>
              <a:t> </a:t>
            </a:r>
            <a:r>
              <a:rPr lang="en-US" i="1" dirty="0" err="1" smtClean="0"/>
              <a:t>hello_world_executable.py</a:t>
            </a:r>
            <a:endParaRPr lang="en-US" dirty="0" smtClean="0"/>
          </a:p>
          <a:p>
            <a:pPr lvl="1"/>
            <a:r>
              <a:rPr lang="en-US" dirty="0" smtClean="0"/>
              <a:t>Type </a:t>
            </a:r>
            <a:r>
              <a:rPr lang="en-US" i="1" dirty="0" smtClean="0"/>
              <a:t>./</a:t>
            </a:r>
            <a:r>
              <a:rPr lang="en-US" i="1" dirty="0" err="1" smtClean="0"/>
              <a:t>hello_world_executable.py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variable is set in a very simple manner: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=3</a:t>
            </a:r>
          </a:p>
          <a:p>
            <a:r>
              <a:rPr lang="en-US" dirty="0" smtClean="0"/>
              <a:t>Multiple variables are set in </a:t>
            </a:r>
            <a:r>
              <a:rPr lang="en-US" dirty="0" err="1" smtClean="0"/>
              <a:t>atleast</a:t>
            </a:r>
            <a:r>
              <a:rPr lang="en-US" dirty="0" smtClean="0"/>
              <a:t> 3 ways:</a:t>
            </a:r>
          </a:p>
          <a:p>
            <a:pPr lvl="1"/>
            <a:r>
              <a:rPr lang="en-US" dirty="0" err="1" smtClean="0"/>
              <a:t>x,y,z</a:t>
            </a:r>
            <a:r>
              <a:rPr lang="en-US" dirty="0" smtClean="0"/>
              <a:t> = 1,2,3</a:t>
            </a:r>
          </a:p>
          <a:p>
            <a:pPr lvl="1"/>
            <a:r>
              <a:rPr lang="en-US" dirty="0" smtClean="0"/>
              <a:t>x=</a:t>
            </a:r>
            <a:r>
              <a:rPr lang="en-US" dirty="0" err="1" smtClean="0"/>
              <a:t>y</a:t>
            </a:r>
            <a:r>
              <a:rPr lang="en-US" dirty="0" smtClean="0"/>
              <a:t>=5</a:t>
            </a:r>
          </a:p>
          <a:p>
            <a:pPr lvl="1"/>
            <a:r>
              <a:rPr lang="en-US" dirty="0" smtClean="0"/>
              <a:t>The Right Way:</a:t>
            </a:r>
          </a:p>
          <a:p>
            <a:pPr lvl="2"/>
            <a:r>
              <a:rPr lang="en-US" dirty="0" err="1" smtClean="0"/>
              <a:t>x</a:t>
            </a:r>
            <a:r>
              <a:rPr lang="en-US" dirty="0" smtClean="0"/>
              <a:t>=1</a:t>
            </a:r>
          </a:p>
          <a:p>
            <a:pPr lvl="2"/>
            <a:r>
              <a:rPr lang="en-US" dirty="0" err="1" smtClean="0"/>
              <a:t>y</a:t>
            </a:r>
            <a:r>
              <a:rPr lang="en-US" dirty="0" smtClean="0"/>
              <a:t>=2</a:t>
            </a:r>
          </a:p>
          <a:p>
            <a:pPr lvl="2"/>
            <a:r>
              <a:rPr lang="en-US" dirty="0" err="1" smtClean="0"/>
              <a:t>z</a:t>
            </a:r>
            <a:r>
              <a:rPr lang="en-US" dirty="0" smtClean="0"/>
              <a:t>=3</a:t>
            </a:r>
          </a:p>
          <a:p>
            <a:r>
              <a:rPr lang="en-US" dirty="0" smtClean="0"/>
              <a:t>What about variables that hold text</a:t>
            </a:r>
          </a:p>
          <a:p>
            <a:pPr lvl="1"/>
            <a:r>
              <a:rPr lang="en-US" dirty="0" smtClean="0"/>
              <a:t>x=“</a:t>
            </a:r>
            <a:r>
              <a:rPr lang="en-US" dirty="0" err="1" smtClean="0"/>
              <a:t>Hello,World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print </a:t>
            </a:r>
            <a:r>
              <a:rPr lang="en-US" dirty="0" err="1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This Dynamic Typing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this snippet from </a:t>
            </a:r>
            <a:r>
              <a:rPr lang="en-US" dirty="0" err="1" smtClean="0"/>
              <a:t>variables.py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/>
              <a:t>x</a:t>
            </a:r>
            <a:r>
              <a:rPr lang="en-US" dirty="0" smtClean="0"/>
              <a:t>="Hello, World!"</a:t>
            </a:r>
          </a:p>
          <a:p>
            <a:pPr lvl="1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x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p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dirty="0" smtClean="0"/>
              <a:t>*</a:t>
            </a:r>
            <a:r>
              <a:rPr lang="en-US" dirty="0" err="1" smtClean="0"/>
              <a:t>y</a:t>
            </a:r>
            <a:r>
              <a:rPr lang="en-US" dirty="0" smtClean="0"/>
              <a:t>*</a:t>
            </a:r>
            <a:r>
              <a:rPr lang="en-US" dirty="0" err="1" smtClean="0"/>
              <a:t>z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What does this print?</a:t>
            </a:r>
          </a:p>
          <a:p>
            <a:pPr lvl="1"/>
            <a:r>
              <a:rPr lang="en-US" dirty="0" smtClean="0"/>
              <a:t>Wait! Java would scream at me like a 3 month old, for typing this what is happening?</a:t>
            </a:r>
          </a:p>
          <a:p>
            <a:pPr lvl="1"/>
            <a:r>
              <a:rPr lang="en-US" dirty="0" smtClean="0"/>
              <a:t>Is it the order that matters? Try </a:t>
            </a:r>
            <a:r>
              <a:rPr lang="en-US" dirty="0" err="1" smtClean="0"/>
              <a:t>p</a:t>
            </a:r>
            <a:r>
              <a:rPr lang="en-US" dirty="0" smtClean="0"/>
              <a:t>=</a:t>
            </a:r>
            <a:r>
              <a:rPr lang="en-US" dirty="0" err="1" smtClean="0"/>
              <a:t>y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dirty="0" smtClean="0"/>
              <a:t>*</a:t>
            </a:r>
            <a:r>
              <a:rPr lang="en-US" dirty="0" err="1" smtClean="0"/>
              <a:t>z</a:t>
            </a:r>
            <a:r>
              <a:rPr lang="en-US" dirty="0" smtClean="0"/>
              <a:t> or </a:t>
            </a:r>
            <a:r>
              <a:rPr lang="en-US" dirty="0" err="1" smtClean="0"/>
              <a:t>p</a:t>
            </a:r>
            <a:r>
              <a:rPr lang="en-US" dirty="0" smtClean="0"/>
              <a:t>=</a:t>
            </a:r>
            <a:r>
              <a:rPr lang="en-US" dirty="0" err="1" smtClean="0"/>
              <a:t>z</a:t>
            </a:r>
            <a:r>
              <a:rPr lang="en-US" dirty="0" smtClean="0"/>
              <a:t>*</a:t>
            </a:r>
            <a:r>
              <a:rPr lang="en-US" dirty="0" err="1" smtClean="0"/>
              <a:t>y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smtClean="0"/>
              <a:t>Mix three data types:</a:t>
            </a:r>
          </a:p>
          <a:p>
            <a:pPr lvl="1">
              <a:buNone/>
            </a:pPr>
            <a:r>
              <a:rPr lang="en-US" dirty="0" err="1" smtClean="0"/>
              <a:t>z</a:t>
            </a:r>
            <a:r>
              <a:rPr lang="en-US" dirty="0" smtClean="0"/>
              <a:t>=3.0</a:t>
            </a:r>
          </a:p>
          <a:p>
            <a:pPr lvl="1">
              <a:buNone/>
            </a:pPr>
            <a:r>
              <a:rPr lang="en-US" dirty="0" err="1" smtClean="0"/>
              <a:t>p</a:t>
            </a:r>
            <a:r>
              <a:rPr lang="en-US" dirty="0" smtClean="0"/>
              <a:t>=</a:t>
            </a:r>
            <a:r>
              <a:rPr lang="en-US" dirty="0" err="1" smtClean="0"/>
              <a:t>y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dirty="0" smtClean="0"/>
              <a:t>*</a:t>
            </a:r>
            <a:r>
              <a:rPr lang="en-US" dirty="0" err="1" smtClean="0"/>
              <a:t>z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Does addition/concatenation work?</a:t>
            </a:r>
          </a:p>
          <a:p>
            <a:pPr lvl="1">
              <a:buNone/>
            </a:pPr>
            <a:r>
              <a:rPr lang="en-US" dirty="0" smtClean="0"/>
              <a:t>p=</a:t>
            </a:r>
            <a:r>
              <a:rPr lang="en-US" dirty="0" err="1" smtClean="0"/>
              <a:t>x+y+z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+</a:t>
            </a:r>
          </a:p>
          <a:p>
            <a:pPr lvl="1"/>
            <a:r>
              <a:rPr lang="en-US" dirty="0" smtClean="0"/>
              <a:t>Addition: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dirty="0" smtClean="0"/>
              <a:t>=2.0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y</a:t>
            </a:r>
            <a:r>
              <a:rPr lang="en-US" dirty="0" smtClean="0"/>
              <a:t>=3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x+y</a:t>
            </a:r>
            <a:endParaRPr lang="en-US" dirty="0" smtClean="0"/>
          </a:p>
          <a:p>
            <a:pPr lvl="1"/>
            <a:r>
              <a:rPr lang="en-US" dirty="0" smtClean="0"/>
              <a:t>Concatenation: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p</a:t>
            </a:r>
            <a:r>
              <a:rPr lang="en-US" dirty="0" smtClean="0"/>
              <a:t> = "Hello, "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q</a:t>
            </a:r>
            <a:r>
              <a:rPr lang="en-US" dirty="0" smtClean="0"/>
              <a:t> = "World!"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q</a:t>
            </a:r>
            <a:endParaRPr lang="en-US" dirty="0" smtClean="0"/>
          </a:p>
          <a:p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Subtraction: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dirty="0" smtClean="0"/>
              <a:t>=4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y</a:t>
            </a:r>
            <a:r>
              <a:rPr lang="en-US" dirty="0" smtClean="0"/>
              <a:t>=3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x-y</a:t>
            </a:r>
            <a:endParaRPr lang="en-US" dirty="0" smtClean="0"/>
          </a:p>
          <a:p>
            <a:pPr lvl="1"/>
            <a:r>
              <a:rPr lang="en-US" dirty="0" smtClean="0"/>
              <a:t>No such thing as reverse-concatenation:</a:t>
            </a:r>
          </a:p>
          <a:p>
            <a:pPr lvl="3">
              <a:buNone/>
            </a:pPr>
            <a:r>
              <a:rPr lang="en-US" dirty="0" err="1" smtClean="0"/>
              <a:t>p</a:t>
            </a:r>
            <a:r>
              <a:rPr lang="en-US" dirty="0" smtClean="0"/>
              <a:t> = "Hello, World!"</a:t>
            </a:r>
          </a:p>
          <a:p>
            <a:pPr lvl="3">
              <a:buNone/>
            </a:pPr>
            <a:r>
              <a:rPr lang="en-US" dirty="0" err="1" smtClean="0"/>
              <a:t>q</a:t>
            </a:r>
            <a:r>
              <a:rPr lang="en-US" dirty="0" smtClean="0"/>
              <a:t> = ", World"</a:t>
            </a:r>
          </a:p>
          <a:p>
            <a:pPr lvl="3">
              <a:buNone/>
            </a:pP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 - </a:t>
            </a:r>
            <a:r>
              <a:rPr lang="en-US" dirty="0" err="1" smtClean="0"/>
              <a:t>q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Multiplication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dirty="0" smtClean="0"/>
              <a:t>=2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y</a:t>
            </a:r>
            <a:r>
              <a:rPr lang="en-US" dirty="0" smtClean="0"/>
              <a:t>=3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dirty="0" smtClean="0"/>
              <a:t>*3</a:t>
            </a:r>
          </a:p>
          <a:p>
            <a:pPr lvl="1"/>
            <a:r>
              <a:rPr lang="en-US" dirty="0" smtClean="0"/>
              <a:t>Exponentials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dirty="0" smtClean="0"/>
              <a:t>**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/>
            <a:r>
              <a:rPr lang="en-US" dirty="0" smtClean="0"/>
              <a:t>Repetition (We saw this earlier)</a:t>
            </a:r>
          </a:p>
          <a:p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Decimal Division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dirty="0" smtClean="0"/>
              <a:t>=4.0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y</a:t>
            </a:r>
            <a:r>
              <a:rPr lang="en-US" dirty="0" smtClean="0"/>
              <a:t>=2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x/y</a:t>
            </a:r>
            <a:endParaRPr lang="en-US" dirty="0" smtClean="0"/>
          </a:p>
          <a:p>
            <a:pPr lvl="1"/>
            <a:r>
              <a:rPr lang="en-US" dirty="0" smtClean="0"/>
              <a:t>Modulo Division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x,y</a:t>
            </a:r>
            <a:r>
              <a:rPr lang="en-US" dirty="0" smtClean="0"/>
              <a:t> = 4,2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z</a:t>
            </a:r>
            <a:r>
              <a:rPr lang="en-US" dirty="0" smtClean="0"/>
              <a:t>=x/2</a:t>
            </a:r>
          </a:p>
          <a:p>
            <a:pPr lvl="2"/>
            <a:r>
              <a:rPr lang="en-US" dirty="0" smtClean="0"/>
              <a:t>Note % operator returns remainder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Url xmlns="1db3aaee-4644-4b6f-b443-6d808b8e6c2f">
      <Url>https://aplworks/dept/aod/qsb/qes/qes-3/_layouts/DocIdRedir.aspx?ID=SCID5-255-17</Url>
      <Description>SCID5-255-17</Description>
    </_dlc_DocIdUrl>
    <_dlc_DocId xmlns="1db3aaee-4644-4b6f-b443-6d808b8e6c2f">SCID5-255-17</_dlc_DocId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6C596EC15BF4B966724A013C105B0" ma:contentTypeVersion="2" ma:contentTypeDescription="Create a new document." ma:contentTypeScope="" ma:versionID="32fe8ee6fe8b63fb5c063e43266fab0b">
  <xsd:schema xmlns:xsd="http://www.w3.org/2001/XMLSchema" xmlns:xs="http://www.w3.org/2001/XMLSchema" xmlns:p="http://schemas.microsoft.com/office/2006/metadata/properties" xmlns:ns2="1db3aaee-4644-4b6f-b443-6d808b8e6c2f" targetNamespace="http://schemas.microsoft.com/office/2006/metadata/properties" ma:root="true" ma:fieldsID="bf49eb3f76ac3eeb0f7bbb8eaa16361f" ns2:_="">
    <xsd:import namespace="1db3aaee-4644-4b6f-b443-6d808b8e6c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3aaee-4644-4b6f-b443-6d808b8e6c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454543-BA91-4DC4-8D78-38443488C4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A0322-7028-4B36-A93A-CF6C394400D3}">
  <ds:schemaRefs>
    <ds:schemaRef ds:uri="http://schemas.microsoft.com/office/2006/metadata/properties"/>
    <ds:schemaRef ds:uri="1db3aaee-4644-4b6f-b443-6d808b8e6c2f"/>
  </ds:schemaRefs>
</ds:datastoreItem>
</file>

<file path=customXml/itemProps3.xml><?xml version="1.0" encoding="utf-8"?>
<ds:datastoreItem xmlns:ds="http://schemas.openxmlformats.org/officeDocument/2006/customXml" ds:itemID="{59C2DBFF-A992-49E8-8BF3-DF5C62435D1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3D21599-1CC0-4AB3-8BFF-0FE601751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b3aaee-4644-4b6f-b443-6d808b8e6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180</TotalTime>
  <Words>879</Words>
  <Application>Microsoft Macintosh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Introduction to Programming with Python</vt:lpstr>
      <vt:lpstr>Getting a Stranglehold on</vt:lpstr>
      <vt:lpstr>Getting a Stranglehold on</vt:lpstr>
      <vt:lpstr>Some Clear Python Code</vt:lpstr>
      <vt:lpstr>How To Use Python </vt:lpstr>
      <vt:lpstr>Variables</vt:lpstr>
      <vt:lpstr>So What is This Dynamic Typing thing</vt:lpstr>
      <vt:lpstr>Smooth Operators</vt:lpstr>
      <vt:lpstr>Smooth Operators</vt:lpstr>
      <vt:lpstr>Expressions</vt:lpstr>
      <vt:lpstr>Statements (meaningful expressions)</vt:lpstr>
      <vt:lpstr>Primitives or Built-in Types</vt:lpstr>
    </vt:vector>
  </TitlesOfParts>
  <Company>JHU/APL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Chancellor Pascale</dc:creator>
  <cp:lastModifiedBy>JHU/APL</cp:lastModifiedBy>
  <cp:revision>5</cp:revision>
  <dcterms:created xsi:type="dcterms:W3CDTF">2010-06-16T12:35:35Z</dcterms:created>
  <dcterms:modified xsi:type="dcterms:W3CDTF">2012-07-15T19:55:08Z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0x010100A366C596EC15BF4B966724A013C105B0</vt:lpwstr>
  </property>
  <property fmtid="{D5CDD505-2E9C-101B-9397-08002B2CF9AE}" pid="3" name="_dlc_DocIdItemGuid">
    <vt:lpwstr>d219be40-78dd-45b5-8982-a59c0d23eff2</vt:lpwstr>
  </property>
</Properties>
</file>