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82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00" d="100"/>
          <a:sy n="100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1618CE-9821-2243-9FDE-9006D831CB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5A891-8EC4-754C-B5BB-32AA5EFC71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84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BB063-E145-484C-BE99-1DA9E487BBFE}" type="slidenum">
              <a:rPr lang="en-GB"/>
              <a:pPr/>
              <a:t>1</a:t>
            </a:fld>
            <a:endParaRPr lang="en-GB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81EC0-71BA-BD41-ADC4-37E937CAEF2B}" type="slidenum">
              <a:rPr lang="en-GB"/>
              <a:pPr/>
              <a:t>2</a:t>
            </a:fld>
            <a:endParaRPr lang="en-GB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Freeform 45"/>
          <p:cNvSpPr>
            <a:spLocks/>
          </p:cNvSpPr>
          <p:nvPr/>
        </p:nvSpPr>
        <p:spPr bwMode="auto">
          <a:xfrm>
            <a:off x="-14288" y="2395538"/>
            <a:ext cx="7947026" cy="2363787"/>
          </a:xfrm>
          <a:custGeom>
            <a:avLst/>
            <a:gdLst/>
            <a:ahLst/>
            <a:cxnLst>
              <a:cxn ang="0">
                <a:pos x="5006" y="601"/>
              </a:cxn>
              <a:cxn ang="0">
                <a:pos x="4305" y="0"/>
              </a:cxn>
              <a:cxn ang="0">
                <a:pos x="4271" y="353"/>
              </a:cxn>
              <a:cxn ang="0">
                <a:pos x="3557" y="367"/>
              </a:cxn>
              <a:cxn ang="0">
                <a:pos x="2632" y="1258"/>
              </a:cxn>
              <a:cxn ang="0">
                <a:pos x="0" y="1258"/>
              </a:cxn>
              <a:cxn ang="0">
                <a:pos x="0" y="1258"/>
              </a:cxn>
              <a:cxn ang="0">
                <a:pos x="0" y="1489"/>
              </a:cxn>
              <a:cxn ang="0">
                <a:pos x="2639" y="1489"/>
              </a:cxn>
              <a:cxn ang="0">
                <a:pos x="3659" y="693"/>
              </a:cxn>
              <a:cxn ang="0">
                <a:pos x="4244" y="782"/>
              </a:cxn>
              <a:cxn ang="0">
                <a:pos x="4217" y="1108"/>
              </a:cxn>
              <a:cxn ang="0">
                <a:pos x="5006" y="601"/>
              </a:cxn>
            </a:cxnLst>
            <a:rect l="0" t="0" r="r" b="b"/>
            <a:pathLst>
              <a:path w="5006" h="1489">
                <a:moveTo>
                  <a:pt x="5006" y="601"/>
                </a:moveTo>
                <a:lnTo>
                  <a:pt x="4305" y="0"/>
                </a:lnTo>
                <a:lnTo>
                  <a:pt x="4271" y="353"/>
                </a:lnTo>
                <a:lnTo>
                  <a:pt x="3557" y="367"/>
                </a:lnTo>
                <a:lnTo>
                  <a:pt x="2632" y="1258"/>
                </a:lnTo>
                <a:lnTo>
                  <a:pt x="0" y="1258"/>
                </a:lnTo>
                <a:lnTo>
                  <a:pt x="0" y="1258"/>
                </a:lnTo>
                <a:lnTo>
                  <a:pt x="0" y="1489"/>
                </a:lnTo>
                <a:lnTo>
                  <a:pt x="2639" y="1489"/>
                </a:lnTo>
                <a:lnTo>
                  <a:pt x="3659" y="693"/>
                </a:lnTo>
                <a:lnTo>
                  <a:pt x="4244" y="782"/>
                </a:lnTo>
                <a:lnTo>
                  <a:pt x="4217" y="1108"/>
                </a:lnTo>
                <a:lnTo>
                  <a:pt x="5006" y="6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4" name="Freeform 48"/>
          <p:cNvSpPr>
            <a:spLocks/>
          </p:cNvSpPr>
          <p:nvPr/>
        </p:nvSpPr>
        <p:spPr bwMode="auto">
          <a:xfrm>
            <a:off x="0" y="3735388"/>
            <a:ext cx="8307388" cy="1284287"/>
          </a:xfrm>
          <a:custGeom>
            <a:avLst/>
            <a:gdLst/>
            <a:ahLst/>
            <a:cxnLst>
              <a:cxn ang="0">
                <a:pos x="4754" y="139"/>
              </a:cxn>
              <a:cxn ang="0">
                <a:pos x="4879" y="236"/>
              </a:cxn>
              <a:cxn ang="0">
                <a:pos x="4475" y="666"/>
              </a:cxn>
              <a:cxn ang="0">
                <a:pos x="3206" y="215"/>
              </a:cxn>
              <a:cxn ang="0">
                <a:pos x="0" y="217"/>
              </a:cxn>
              <a:cxn ang="0">
                <a:pos x="0" y="217"/>
              </a:cxn>
              <a:cxn ang="0">
                <a:pos x="0" y="340"/>
              </a:cxn>
              <a:cxn ang="0">
                <a:pos x="3220" y="333"/>
              </a:cxn>
              <a:cxn ang="0">
                <a:pos x="4482" y="809"/>
              </a:cxn>
              <a:cxn ang="0">
                <a:pos x="5073" y="431"/>
              </a:cxn>
              <a:cxn ang="0">
                <a:pos x="5212" y="528"/>
              </a:cxn>
              <a:cxn ang="0">
                <a:pos x="5233" y="0"/>
              </a:cxn>
              <a:cxn ang="0">
                <a:pos x="4754" y="139"/>
              </a:cxn>
            </a:cxnLst>
            <a:rect l="0" t="0" r="r" b="b"/>
            <a:pathLst>
              <a:path w="5233" h="809">
                <a:moveTo>
                  <a:pt x="4754" y="139"/>
                </a:moveTo>
                <a:lnTo>
                  <a:pt x="4879" y="236"/>
                </a:lnTo>
                <a:lnTo>
                  <a:pt x="4475" y="666"/>
                </a:lnTo>
                <a:lnTo>
                  <a:pt x="3206" y="215"/>
                </a:lnTo>
                <a:lnTo>
                  <a:pt x="0" y="217"/>
                </a:lnTo>
                <a:lnTo>
                  <a:pt x="0" y="217"/>
                </a:lnTo>
                <a:lnTo>
                  <a:pt x="0" y="340"/>
                </a:lnTo>
                <a:lnTo>
                  <a:pt x="3220" y="333"/>
                </a:lnTo>
                <a:lnTo>
                  <a:pt x="4482" y="809"/>
                </a:lnTo>
                <a:lnTo>
                  <a:pt x="5073" y="431"/>
                </a:lnTo>
                <a:lnTo>
                  <a:pt x="5212" y="528"/>
                </a:lnTo>
                <a:lnTo>
                  <a:pt x="5233" y="0"/>
                </a:lnTo>
                <a:lnTo>
                  <a:pt x="4754" y="139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5" name="Freeform 49"/>
          <p:cNvSpPr>
            <a:spLocks/>
          </p:cNvSpPr>
          <p:nvPr/>
        </p:nvSpPr>
        <p:spPr bwMode="auto">
          <a:xfrm>
            <a:off x="-14288" y="4402138"/>
            <a:ext cx="8993188" cy="993775"/>
          </a:xfrm>
          <a:custGeom>
            <a:avLst/>
            <a:gdLst/>
            <a:ahLst/>
            <a:cxnLst>
              <a:cxn ang="0">
                <a:pos x="5448" y="0"/>
              </a:cxn>
              <a:cxn ang="0">
                <a:pos x="5475" y="96"/>
              </a:cxn>
              <a:cxn ang="0">
                <a:pos x="3618" y="524"/>
              </a:cxn>
              <a:cxn ang="0">
                <a:pos x="0" y="524"/>
              </a:cxn>
              <a:cxn ang="0">
                <a:pos x="0" y="524"/>
              </a:cxn>
              <a:cxn ang="0">
                <a:pos x="0" y="626"/>
              </a:cxn>
              <a:cxn ang="0">
                <a:pos x="3632" y="626"/>
              </a:cxn>
              <a:cxn ang="0">
                <a:pos x="5509" y="238"/>
              </a:cxn>
              <a:cxn ang="0">
                <a:pos x="5529" y="347"/>
              </a:cxn>
              <a:cxn ang="0">
                <a:pos x="5665" y="130"/>
              </a:cxn>
              <a:cxn ang="0">
                <a:pos x="5448" y="0"/>
              </a:cxn>
            </a:cxnLst>
            <a:rect l="0" t="0" r="r" b="b"/>
            <a:pathLst>
              <a:path w="5665" h="626">
                <a:moveTo>
                  <a:pt x="5448" y="0"/>
                </a:moveTo>
                <a:lnTo>
                  <a:pt x="5475" y="96"/>
                </a:lnTo>
                <a:lnTo>
                  <a:pt x="3618" y="524"/>
                </a:lnTo>
                <a:lnTo>
                  <a:pt x="0" y="524"/>
                </a:lnTo>
                <a:lnTo>
                  <a:pt x="0" y="524"/>
                </a:lnTo>
                <a:lnTo>
                  <a:pt x="0" y="626"/>
                </a:lnTo>
                <a:lnTo>
                  <a:pt x="3632" y="626"/>
                </a:lnTo>
                <a:lnTo>
                  <a:pt x="5509" y="238"/>
                </a:lnTo>
                <a:lnTo>
                  <a:pt x="5529" y="347"/>
                </a:lnTo>
                <a:lnTo>
                  <a:pt x="5665" y="130"/>
                </a:lnTo>
                <a:lnTo>
                  <a:pt x="5448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519238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24213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fld id="{834EBCC1-2C6C-C841-9614-AC7EA63F59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2" name="Freeform 46"/>
          <p:cNvSpPr>
            <a:spLocks/>
          </p:cNvSpPr>
          <p:nvPr/>
        </p:nvSpPr>
        <p:spPr bwMode="auto">
          <a:xfrm>
            <a:off x="0" y="3690938"/>
            <a:ext cx="7848600" cy="422275"/>
          </a:xfrm>
          <a:custGeom>
            <a:avLst/>
            <a:gdLst/>
            <a:ahLst/>
            <a:cxnLst>
              <a:cxn ang="0">
                <a:pos x="4686" y="7"/>
              </a:cxn>
              <a:cxn ang="0">
                <a:pos x="4502" y="0"/>
              </a:cxn>
              <a:cxn ang="0">
                <a:pos x="4536" y="41"/>
              </a:cxn>
              <a:cxn ang="0">
                <a:pos x="4339" y="218"/>
              </a:cxn>
              <a:cxn ang="0">
                <a:pos x="0" y="218"/>
              </a:cxn>
              <a:cxn ang="0">
                <a:pos x="0" y="218"/>
              </a:cxn>
              <a:cxn ang="0">
                <a:pos x="0" y="266"/>
              </a:cxn>
              <a:cxn ang="0">
                <a:pos x="4339" y="266"/>
              </a:cxn>
              <a:cxn ang="0">
                <a:pos x="4632" y="150"/>
              </a:cxn>
              <a:cxn ang="0">
                <a:pos x="4632" y="150"/>
              </a:cxn>
              <a:cxn ang="0">
                <a:pos x="4638" y="150"/>
              </a:cxn>
              <a:cxn ang="0">
                <a:pos x="4632" y="150"/>
              </a:cxn>
              <a:cxn ang="0">
                <a:pos x="4679" y="198"/>
              </a:cxn>
              <a:cxn ang="0">
                <a:pos x="4686" y="7"/>
              </a:cxn>
            </a:cxnLst>
            <a:rect l="0" t="0" r="r" b="b"/>
            <a:pathLst>
              <a:path w="4686" h="266">
                <a:moveTo>
                  <a:pt x="4686" y="7"/>
                </a:moveTo>
                <a:lnTo>
                  <a:pt x="4502" y="0"/>
                </a:lnTo>
                <a:lnTo>
                  <a:pt x="4536" y="41"/>
                </a:lnTo>
                <a:lnTo>
                  <a:pt x="4339" y="218"/>
                </a:lnTo>
                <a:lnTo>
                  <a:pt x="0" y="218"/>
                </a:lnTo>
                <a:lnTo>
                  <a:pt x="0" y="218"/>
                </a:lnTo>
                <a:lnTo>
                  <a:pt x="0" y="266"/>
                </a:lnTo>
                <a:lnTo>
                  <a:pt x="4339" y="266"/>
                </a:lnTo>
                <a:lnTo>
                  <a:pt x="4632" y="150"/>
                </a:lnTo>
                <a:lnTo>
                  <a:pt x="4632" y="150"/>
                </a:lnTo>
                <a:lnTo>
                  <a:pt x="4638" y="150"/>
                </a:lnTo>
                <a:lnTo>
                  <a:pt x="4632" y="150"/>
                </a:lnTo>
                <a:lnTo>
                  <a:pt x="4679" y="198"/>
                </a:lnTo>
                <a:lnTo>
                  <a:pt x="4686" y="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3" name="Freeform 47"/>
          <p:cNvSpPr>
            <a:spLocks/>
          </p:cNvSpPr>
          <p:nvPr/>
        </p:nvSpPr>
        <p:spPr bwMode="auto">
          <a:xfrm>
            <a:off x="7339013" y="3629025"/>
            <a:ext cx="95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6" name="Freeform 50"/>
          <p:cNvSpPr>
            <a:spLocks/>
          </p:cNvSpPr>
          <p:nvPr userDrawn="1"/>
        </p:nvSpPr>
        <p:spPr bwMode="auto">
          <a:xfrm>
            <a:off x="-11113" y="4329113"/>
            <a:ext cx="7053263" cy="1866900"/>
          </a:xfrm>
          <a:custGeom>
            <a:avLst/>
            <a:gdLst/>
            <a:ahLst/>
            <a:cxnLst>
              <a:cxn ang="0">
                <a:pos x="4443" y="122"/>
              </a:cxn>
              <a:cxn ang="0">
                <a:pos x="4321" y="850"/>
              </a:cxn>
              <a:cxn ang="0">
                <a:pos x="4205" y="693"/>
              </a:cxn>
              <a:cxn ang="0">
                <a:pos x="2831" y="1176"/>
              </a:cxn>
              <a:cxn ang="0">
                <a:pos x="2280" y="945"/>
              </a:cxn>
              <a:cxn ang="0">
                <a:pos x="7" y="931"/>
              </a:cxn>
              <a:cxn ang="0">
                <a:pos x="0" y="796"/>
              </a:cxn>
              <a:cxn ang="0">
                <a:pos x="2294" y="795"/>
              </a:cxn>
              <a:cxn ang="0">
                <a:pos x="2824" y="1006"/>
              </a:cxn>
              <a:cxn ang="0">
                <a:pos x="3892" y="251"/>
              </a:cxn>
              <a:cxn ang="0">
                <a:pos x="3715" y="0"/>
              </a:cxn>
              <a:cxn ang="0">
                <a:pos x="4443" y="122"/>
              </a:cxn>
            </a:cxnLst>
            <a:rect l="0" t="0" r="r" b="b"/>
            <a:pathLst>
              <a:path w="4443" h="1176">
                <a:moveTo>
                  <a:pt x="4443" y="122"/>
                </a:moveTo>
                <a:lnTo>
                  <a:pt x="4321" y="850"/>
                </a:lnTo>
                <a:lnTo>
                  <a:pt x="4205" y="693"/>
                </a:lnTo>
                <a:lnTo>
                  <a:pt x="2831" y="1176"/>
                </a:lnTo>
                <a:lnTo>
                  <a:pt x="2280" y="945"/>
                </a:lnTo>
                <a:lnTo>
                  <a:pt x="7" y="931"/>
                </a:lnTo>
                <a:lnTo>
                  <a:pt x="0" y="796"/>
                </a:lnTo>
                <a:lnTo>
                  <a:pt x="2294" y="795"/>
                </a:lnTo>
                <a:lnTo>
                  <a:pt x="2824" y="1006"/>
                </a:lnTo>
                <a:lnTo>
                  <a:pt x="3892" y="251"/>
                </a:lnTo>
                <a:lnTo>
                  <a:pt x="3715" y="0"/>
                </a:lnTo>
                <a:lnTo>
                  <a:pt x="4443" y="122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CD0C57-7DEE-AB4A-8AED-0271648091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18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18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DD9741-AEF6-B148-9BA1-3E13C755AB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33488"/>
            <a:ext cx="7786688" cy="42116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7813" y="6426200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4813" y="6426200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3813" y="6426200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fld id="{CFFF742B-4FB2-6C48-B289-5CD7703238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33488"/>
            <a:ext cx="7786688" cy="42116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7813" y="6426200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4813" y="6426200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3813" y="6426200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fld id="{A8DABF47-952F-A747-9569-128E9C5FC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33488"/>
            <a:ext cx="3816350" cy="4211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233488"/>
            <a:ext cx="3817938" cy="4211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7813" y="6426200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44813" y="6426200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73813" y="6426200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fld id="{92676914-3F88-2A40-ABA8-34E3FD138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DD7F07-CC41-7C49-A9AF-6351C43F3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A4E0AE-B026-6B4B-B607-9A32EEF9AE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3488"/>
            <a:ext cx="3816350" cy="4211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233488"/>
            <a:ext cx="3817938" cy="4211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AB0A16-04D1-C147-AC75-6A39FC2B6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7C0193-7E24-3E40-8940-F5C2DB228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0ACA11-E1D4-5E47-ADFF-A0DB972D84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AC4ED0-B944-7643-8347-C2125291F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E5809F-B3BC-DC4E-9761-E2D23AE4E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7CD731-AC72-F14E-8127-93C1D4A4D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3488"/>
            <a:ext cx="7786688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0" y="5157788"/>
            <a:ext cx="8240713" cy="968375"/>
          </a:xfrm>
          <a:custGeom>
            <a:avLst/>
            <a:gdLst/>
            <a:ahLst/>
            <a:cxnLst>
              <a:cxn ang="0">
                <a:pos x="0" y="515"/>
              </a:cxn>
              <a:cxn ang="0">
                <a:pos x="4240" y="515"/>
              </a:cxn>
              <a:cxn ang="0">
                <a:pos x="4586" y="150"/>
              </a:cxn>
              <a:cxn ang="0">
                <a:pos x="4853" y="145"/>
              </a:cxn>
              <a:cxn ang="0">
                <a:pos x="4866" y="0"/>
              </a:cxn>
              <a:cxn ang="0">
                <a:pos x="5191" y="242"/>
              </a:cxn>
              <a:cxn ang="0">
                <a:pos x="4833" y="454"/>
              </a:cxn>
              <a:cxn ang="0">
                <a:pos x="4843" y="320"/>
              </a:cxn>
              <a:cxn ang="0">
                <a:pos x="4625" y="284"/>
              </a:cxn>
              <a:cxn ang="0">
                <a:pos x="4243" y="610"/>
              </a:cxn>
              <a:cxn ang="0">
                <a:pos x="0" y="610"/>
              </a:cxn>
              <a:cxn ang="0">
                <a:pos x="0" y="515"/>
              </a:cxn>
            </a:cxnLst>
            <a:rect l="0" t="0" r="r" b="b"/>
            <a:pathLst>
              <a:path w="5191" h="610">
                <a:moveTo>
                  <a:pt x="0" y="515"/>
                </a:moveTo>
                <a:lnTo>
                  <a:pt x="4240" y="515"/>
                </a:lnTo>
                <a:lnTo>
                  <a:pt x="4586" y="150"/>
                </a:lnTo>
                <a:lnTo>
                  <a:pt x="4853" y="145"/>
                </a:lnTo>
                <a:lnTo>
                  <a:pt x="4866" y="0"/>
                </a:lnTo>
                <a:lnTo>
                  <a:pt x="5191" y="242"/>
                </a:lnTo>
                <a:lnTo>
                  <a:pt x="4833" y="454"/>
                </a:lnTo>
                <a:lnTo>
                  <a:pt x="4843" y="320"/>
                </a:lnTo>
                <a:lnTo>
                  <a:pt x="4625" y="284"/>
                </a:lnTo>
                <a:lnTo>
                  <a:pt x="4243" y="610"/>
                </a:lnTo>
                <a:lnTo>
                  <a:pt x="0" y="610"/>
                </a:lnTo>
                <a:lnTo>
                  <a:pt x="0" y="51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Freeform 82"/>
          <p:cNvSpPr>
            <a:spLocks/>
          </p:cNvSpPr>
          <p:nvPr/>
        </p:nvSpPr>
        <p:spPr bwMode="auto">
          <a:xfrm>
            <a:off x="0" y="5811838"/>
            <a:ext cx="7951788" cy="173037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3836" y="64"/>
              </a:cxn>
              <a:cxn ang="0">
                <a:pos x="3894" y="12"/>
              </a:cxn>
              <a:cxn ang="0">
                <a:pos x="3884" y="0"/>
              </a:cxn>
              <a:cxn ang="0">
                <a:pos x="3938" y="2"/>
              </a:cxn>
              <a:cxn ang="0">
                <a:pos x="3936" y="58"/>
              </a:cxn>
              <a:cxn ang="0">
                <a:pos x="3922" y="44"/>
              </a:cxn>
              <a:cxn ang="0">
                <a:pos x="3924" y="44"/>
              </a:cxn>
              <a:cxn ang="0">
                <a:pos x="3836" y="78"/>
              </a:cxn>
              <a:cxn ang="0">
                <a:pos x="0" y="78"/>
              </a:cxn>
              <a:cxn ang="0">
                <a:pos x="0" y="64"/>
              </a:cxn>
            </a:cxnLst>
            <a:rect l="0" t="0" r="r" b="b"/>
            <a:pathLst>
              <a:path w="3938" h="78">
                <a:moveTo>
                  <a:pt x="0" y="64"/>
                </a:moveTo>
                <a:lnTo>
                  <a:pt x="3836" y="64"/>
                </a:lnTo>
                <a:lnTo>
                  <a:pt x="3894" y="12"/>
                </a:lnTo>
                <a:lnTo>
                  <a:pt x="3884" y="0"/>
                </a:lnTo>
                <a:lnTo>
                  <a:pt x="3938" y="2"/>
                </a:lnTo>
                <a:lnTo>
                  <a:pt x="3936" y="58"/>
                </a:lnTo>
                <a:lnTo>
                  <a:pt x="3922" y="44"/>
                </a:lnTo>
                <a:lnTo>
                  <a:pt x="3924" y="44"/>
                </a:lnTo>
                <a:lnTo>
                  <a:pt x="3836" y="78"/>
                </a:lnTo>
                <a:lnTo>
                  <a:pt x="0" y="78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0" y="5707063"/>
            <a:ext cx="8307388" cy="415925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3672" y="14"/>
              </a:cxn>
              <a:cxn ang="0">
                <a:pos x="3876" y="146"/>
              </a:cxn>
              <a:cxn ang="0">
                <a:pos x="4006" y="28"/>
              </a:cxn>
              <a:cxn ang="0">
                <a:pos x="3978" y="0"/>
              </a:cxn>
              <a:cxn ang="0">
                <a:pos x="4114" y="4"/>
              </a:cxn>
              <a:cxn ang="0">
                <a:pos x="4108" y="140"/>
              </a:cxn>
              <a:cxn ang="0">
                <a:pos x="4078" y="108"/>
              </a:cxn>
              <a:cxn ang="0">
                <a:pos x="3878" y="188"/>
              </a:cxn>
              <a:cxn ang="0">
                <a:pos x="3670" y="50"/>
              </a:cxn>
              <a:cxn ang="0">
                <a:pos x="0" y="50"/>
              </a:cxn>
              <a:cxn ang="0">
                <a:pos x="0" y="14"/>
              </a:cxn>
            </a:cxnLst>
            <a:rect l="0" t="0" r="r" b="b"/>
            <a:pathLst>
              <a:path w="4114" h="188">
                <a:moveTo>
                  <a:pt x="0" y="14"/>
                </a:moveTo>
                <a:lnTo>
                  <a:pt x="3672" y="14"/>
                </a:lnTo>
                <a:lnTo>
                  <a:pt x="3876" y="146"/>
                </a:lnTo>
                <a:lnTo>
                  <a:pt x="4006" y="28"/>
                </a:lnTo>
                <a:lnTo>
                  <a:pt x="3978" y="0"/>
                </a:lnTo>
                <a:lnTo>
                  <a:pt x="4114" y="4"/>
                </a:lnTo>
                <a:lnTo>
                  <a:pt x="4108" y="140"/>
                </a:lnTo>
                <a:lnTo>
                  <a:pt x="4078" y="108"/>
                </a:lnTo>
                <a:lnTo>
                  <a:pt x="3878" y="188"/>
                </a:lnTo>
                <a:lnTo>
                  <a:pt x="3670" y="50"/>
                </a:lnTo>
                <a:lnTo>
                  <a:pt x="0" y="5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0" y="5980113"/>
            <a:ext cx="8702675" cy="407987"/>
          </a:xfrm>
          <a:custGeom>
            <a:avLst/>
            <a:gdLst/>
            <a:ahLst/>
            <a:cxnLst>
              <a:cxn ang="0">
                <a:pos x="0" y="215"/>
              </a:cxn>
              <a:cxn ang="0">
                <a:pos x="4609" y="215"/>
              </a:cxn>
              <a:cxn ang="0">
                <a:pos x="5304" y="39"/>
              </a:cxn>
              <a:cxn ang="0">
                <a:pos x="5294" y="0"/>
              </a:cxn>
              <a:cxn ang="0">
                <a:pos x="5482" y="29"/>
              </a:cxn>
              <a:cxn ang="0">
                <a:pos x="5324" y="142"/>
              </a:cxn>
              <a:cxn ang="0">
                <a:pos x="5316" y="98"/>
              </a:cxn>
              <a:cxn ang="0">
                <a:pos x="4614" y="257"/>
              </a:cxn>
              <a:cxn ang="0">
                <a:pos x="0" y="257"/>
              </a:cxn>
              <a:cxn ang="0">
                <a:pos x="0" y="215"/>
              </a:cxn>
            </a:cxnLst>
            <a:rect l="0" t="0" r="r" b="b"/>
            <a:pathLst>
              <a:path w="5482" h="257">
                <a:moveTo>
                  <a:pt x="0" y="215"/>
                </a:moveTo>
                <a:lnTo>
                  <a:pt x="4609" y="215"/>
                </a:lnTo>
                <a:lnTo>
                  <a:pt x="5304" y="39"/>
                </a:lnTo>
                <a:lnTo>
                  <a:pt x="5294" y="0"/>
                </a:lnTo>
                <a:lnTo>
                  <a:pt x="5482" y="29"/>
                </a:lnTo>
                <a:lnTo>
                  <a:pt x="5324" y="142"/>
                </a:lnTo>
                <a:lnTo>
                  <a:pt x="5316" y="98"/>
                </a:lnTo>
                <a:lnTo>
                  <a:pt x="4614" y="257"/>
                </a:lnTo>
                <a:lnTo>
                  <a:pt x="0" y="257"/>
                </a:lnTo>
                <a:lnTo>
                  <a:pt x="0" y="215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-73025" y="5588000"/>
            <a:ext cx="6254750" cy="757238"/>
          </a:xfrm>
          <a:custGeom>
            <a:avLst/>
            <a:gdLst/>
            <a:ahLst/>
            <a:cxnLst>
              <a:cxn ang="0">
                <a:pos x="15" y="343"/>
              </a:cxn>
              <a:cxn ang="0">
                <a:pos x="3126" y="379"/>
              </a:cxn>
              <a:cxn ang="0">
                <a:pos x="3331" y="477"/>
              </a:cxn>
              <a:cxn ang="0">
                <a:pos x="3848" y="287"/>
              </a:cxn>
              <a:cxn ang="0">
                <a:pos x="3890" y="352"/>
              </a:cxn>
              <a:cxn ang="0">
                <a:pos x="3940" y="54"/>
              </a:cxn>
              <a:cxn ang="0">
                <a:pos x="3669" y="0"/>
              </a:cxn>
              <a:cxn ang="0">
                <a:pos x="3733" y="104"/>
              </a:cxn>
              <a:cxn ang="0">
                <a:pos x="3330" y="407"/>
              </a:cxn>
              <a:cxn ang="0">
                <a:pos x="3132" y="318"/>
              </a:cxn>
              <a:cxn ang="0">
                <a:pos x="0" y="283"/>
              </a:cxn>
              <a:cxn ang="0">
                <a:pos x="15" y="343"/>
              </a:cxn>
            </a:cxnLst>
            <a:rect l="0" t="0" r="r" b="b"/>
            <a:pathLst>
              <a:path w="3940" h="477">
                <a:moveTo>
                  <a:pt x="15" y="343"/>
                </a:moveTo>
                <a:lnTo>
                  <a:pt x="3126" y="379"/>
                </a:lnTo>
                <a:lnTo>
                  <a:pt x="3331" y="477"/>
                </a:lnTo>
                <a:lnTo>
                  <a:pt x="3848" y="287"/>
                </a:lnTo>
                <a:lnTo>
                  <a:pt x="3890" y="352"/>
                </a:lnTo>
                <a:lnTo>
                  <a:pt x="3940" y="54"/>
                </a:lnTo>
                <a:lnTo>
                  <a:pt x="3669" y="0"/>
                </a:lnTo>
                <a:lnTo>
                  <a:pt x="3733" y="104"/>
                </a:lnTo>
                <a:lnTo>
                  <a:pt x="3330" y="407"/>
                </a:lnTo>
                <a:lnTo>
                  <a:pt x="3132" y="318"/>
                </a:lnTo>
                <a:lnTo>
                  <a:pt x="0" y="283"/>
                </a:lnTo>
                <a:lnTo>
                  <a:pt x="15" y="343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0" y="363538"/>
            <a:ext cx="8901113" cy="727075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4448" y="396"/>
              </a:cxn>
              <a:cxn ang="0">
                <a:pos x="4920" y="458"/>
              </a:cxn>
              <a:cxn ang="0">
                <a:pos x="5392" y="271"/>
              </a:cxn>
              <a:cxn ang="0">
                <a:pos x="5496" y="430"/>
              </a:cxn>
              <a:cxn ang="0">
                <a:pos x="5607" y="28"/>
              </a:cxn>
              <a:cxn ang="0">
                <a:pos x="5240" y="0"/>
              </a:cxn>
              <a:cxn ang="0">
                <a:pos x="5337" y="153"/>
              </a:cxn>
              <a:cxn ang="0">
                <a:pos x="4913" y="389"/>
              </a:cxn>
              <a:cxn ang="0">
                <a:pos x="4462" y="326"/>
              </a:cxn>
              <a:cxn ang="0">
                <a:pos x="0" y="376"/>
              </a:cxn>
              <a:cxn ang="0">
                <a:pos x="0" y="455"/>
              </a:cxn>
            </a:cxnLst>
            <a:rect l="0" t="0" r="r" b="b"/>
            <a:pathLst>
              <a:path w="5607" h="458">
                <a:moveTo>
                  <a:pt x="0" y="455"/>
                </a:moveTo>
                <a:lnTo>
                  <a:pt x="4448" y="396"/>
                </a:lnTo>
                <a:lnTo>
                  <a:pt x="4920" y="458"/>
                </a:lnTo>
                <a:lnTo>
                  <a:pt x="5392" y="271"/>
                </a:lnTo>
                <a:lnTo>
                  <a:pt x="5496" y="430"/>
                </a:lnTo>
                <a:lnTo>
                  <a:pt x="5607" y="28"/>
                </a:lnTo>
                <a:lnTo>
                  <a:pt x="5240" y="0"/>
                </a:lnTo>
                <a:lnTo>
                  <a:pt x="5337" y="153"/>
                </a:lnTo>
                <a:lnTo>
                  <a:pt x="4913" y="389"/>
                </a:lnTo>
                <a:lnTo>
                  <a:pt x="4462" y="326"/>
                </a:lnTo>
                <a:lnTo>
                  <a:pt x="0" y="376"/>
                </a:lnTo>
                <a:lnTo>
                  <a:pt x="0" y="45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26200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426200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26200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CDC0C0-A945-F74D-909F-4263DEC529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perborea.org/journal/wp-content/uploads/2007/12/yield-to-confusion.jpg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rm2.static.flickr.com/1158/1327535099_b3f540dea1.jpg" TargetMode="Externa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eenteapress.com/thinkpython/thinkCSpy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Droste.jpg" TargetMode="Externa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Programming</a:t>
            </a:r>
            <a:br>
              <a:rPr lang="en-GB" dirty="0" smtClean="0"/>
            </a:br>
            <a:r>
              <a:rPr lang="en-GB" dirty="0" smtClean="0"/>
              <a:t>with Python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Functions and Recursion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I said strings were built-in data types.</a:t>
            </a:r>
          </a:p>
          <a:p>
            <a:r>
              <a:rPr lang="en-US" dirty="0" smtClean="0"/>
              <a:t>Not primitive though, this means they can be traversed as lists and have functions associated with them.</a:t>
            </a:r>
          </a:p>
          <a:p>
            <a:r>
              <a:rPr lang="en-US" dirty="0" smtClean="0"/>
              <a:t>test = “hello”</a:t>
            </a:r>
          </a:p>
          <a:p>
            <a:r>
              <a:rPr lang="en-US" dirty="0" smtClean="0"/>
              <a:t>print test[0]</a:t>
            </a:r>
          </a:p>
          <a:p>
            <a:r>
              <a:rPr lang="en-US" dirty="0" smtClean="0"/>
              <a:t>test[0] = </a:t>
            </a:r>
            <a:r>
              <a:rPr lang="en-US" dirty="0" err="1" smtClean="0"/>
              <a:t>j</a:t>
            </a:r>
            <a:r>
              <a:rPr lang="en-US" dirty="0" smtClean="0"/>
              <a:t>	No </a:t>
            </a:r>
            <a:r>
              <a:rPr lang="en-US" dirty="0" err="1" smtClean="0"/>
              <a:t>jello</a:t>
            </a:r>
            <a:r>
              <a:rPr lang="en-US" dirty="0" smtClean="0"/>
              <a:t> for your tonight!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7786688" cy="4710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printStringVertically(word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for index in range(0,len(word)):</a:t>
            </a:r>
          </a:p>
          <a:p>
            <a:pPr>
              <a:buNone/>
            </a:pPr>
            <a:r>
              <a:rPr lang="en-US" sz="2400" dirty="0" smtClean="0"/>
              <a:t>		print </a:t>
            </a:r>
            <a:r>
              <a:rPr lang="en-US" sz="2400" dirty="0" err="1" smtClean="0"/>
              <a:t>word[index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dirty="0" smtClean="0"/>
              <a:t>Lets slice up a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word = "Hello, World!"</a:t>
            </a:r>
          </a:p>
          <a:p>
            <a:pPr>
              <a:buNone/>
            </a:pPr>
            <a:r>
              <a:rPr lang="en-US" sz="2400" dirty="0" smtClean="0"/>
              <a:t>	print word[7:12]</a:t>
            </a:r>
          </a:p>
          <a:p>
            <a:pPr>
              <a:buNone/>
            </a:pPr>
            <a:r>
              <a:rPr lang="en-US" sz="2400" dirty="0" smtClean="0"/>
              <a:t>	print word[:5]</a:t>
            </a:r>
          </a:p>
          <a:p>
            <a:pPr>
              <a:buNone/>
            </a:pPr>
            <a:r>
              <a:rPr lang="en-US" sz="2400" dirty="0" smtClean="0"/>
              <a:t>	print word[7:]</a:t>
            </a:r>
          </a:p>
          <a:p>
            <a:pPr>
              <a:buNone/>
            </a:pPr>
            <a:r>
              <a:rPr lang="en-US" sz="2400" dirty="0" smtClean="0"/>
              <a:t>	print word[:]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data structure that has numerous operations that can be used on it.</a:t>
            </a:r>
          </a:p>
          <a:p>
            <a:pPr lvl="1">
              <a:buNone/>
            </a:pPr>
            <a:r>
              <a:rPr lang="en-US" sz="2000" dirty="0" smtClean="0"/>
              <a:t>list = [0,1,2,3]	</a:t>
            </a:r>
          </a:p>
          <a:p>
            <a:pPr lvl="1">
              <a:buNone/>
            </a:pPr>
            <a:r>
              <a:rPr lang="en-US" sz="2000" dirty="0" smtClean="0"/>
              <a:t>list.append(4)</a:t>
            </a:r>
          </a:p>
          <a:p>
            <a:pPr lvl="1">
              <a:buNone/>
            </a:pPr>
            <a:r>
              <a:rPr lang="en-US" sz="2000" dirty="0" err="1" smtClean="0"/>
              <a:t>list.extend(list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r>
              <a:rPr lang="en-US" sz="2000" dirty="0" smtClean="0"/>
              <a:t>list.insert(0,-1)</a:t>
            </a:r>
          </a:p>
          <a:p>
            <a:pPr lvl="1">
              <a:buNone/>
            </a:pPr>
            <a:r>
              <a:rPr lang="en-US" sz="2000" dirty="0" smtClean="0"/>
              <a:t>list.remove(-1)</a:t>
            </a:r>
          </a:p>
          <a:p>
            <a:pPr lvl="1">
              <a:buNone/>
            </a:pPr>
            <a:r>
              <a:rPr lang="en-US" sz="2000" dirty="0" smtClean="0"/>
              <a:t>list.pop(0) </a:t>
            </a:r>
          </a:p>
          <a:p>
            <a:pPr lvl="1">
              <a:buNone/>
            </a:pPr>
            <a:r>
              <a:rPr lang="en-US" sz="2000" dirty="0" smtClean="0"/>
              <a:t>list.count(1)</a:t>
            </a:r>
          </a:p>
          <a:p>
            <a:pPr lvl="1">
              <a:buNone/>
            </a:pPr>
            <a:r>
              <a:rPr lang="en-US" sz="2000" dirty="0" err="1" smtClean="0"/>
              <a:t>list.sort</a:t>
            </a:r>
            <a:r>
              <a:rPr lang="en-US" sz="2000" dirty="0" smtClean="0"/>
              <a:t>()</a:t>
            </a:r>
          </a:p>
          <a:p>
            <a:pPr lvl="1">
              <a:buNone/>
            </a:pPr>
            <a:r>
              <a:rPr lang="en-US" sz="2000" dirty="0" err="1" smtClean="0"/>
              <a:t>list.reverse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prints all duplicate items in a list</a:t>
            </a:r>
          </a:p>
          <a:p>
            <a:r>
              <a:rPr lang="en-US" dirty="0" smtClean="0"/>
              <a:t>Create a function that takes a list and returns the same list with no duplicates in reverse order.</a:t>
            </a:r>
          </a:p>
          <a:p>
            <a:r>
              <a:rPr lang="en-US" dirty="0" smtClean="0"/>
              <a:t>Implement a stack like push, pop, </a:t>
            </a:r>
            <a:r>
              <a:rPr lang="en-US" smtClean="0"/>
              <a:t>and peek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from Last Week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Conditionals </a:t>
            </a:r>
          </a:p>
          <a:p>
            <a:pPr lvl="2"/>
            <a:r>
              <a:rPr lang="en-US" dirty="0" smtClean="0"/>
              <a:t>How would you code a function to decide who has right of way on a California Green Trail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sz="1800" dirty="0" smtClean="0"/>
              <a:t>d</a:t>
            </a:r>
            <a:r>
              <a:rPr lang="en-US" sz="1600" dirty="0" smtClean="0"/>
              <a:t>ef </a:t>
            </a:r>
            <a:r>
              <a:rPr lang="en-US" sz="1600" dirty="0" err="1" smtClean="0"/>
              <a:t>rightOfWay(you</a:t>
            </a:r>
            <a:r>
              <a:rPr lang="en-US" sz="1600" dirty="0" smtClean="0"/>
              <a:t>, it):</a:t>
            </a:r>
          </a:p>
          <a:p>
            <a:pPr lvl="2">
              <a:buNone/>
            </a:pPr>
            <a:r>
              <a:rPr lang="en-US" sz="1600" dirty="0" smtClean="0"/>
              <a:t>				if it == “centaur”:</a:t>
            </a:r>
          </a:p>
          <a:p>
            <a:pPr marL="4119563" lvl="8" indent="-461963">
              <a:buNone/>
            </a:pPr>
            <a:r>
              <a:rPr lang="en-US" sz="1600" dirty="0" smtClean="0"/>
              <a:t>	return “it”</a:t>
            </a:r>
          </a:p>
          <a:p>
            <a:pPr marL="4119563" lvl="8" indent="-461963">
              <a:buNone/>
            </a:pPr>
            <a:r>
              <a:rPr lang="en-US" sz="1600" dirty="0" err="1" smtClean="0"/>
              <a:t>elif</a:t>
            </a:r>
            <a:r>
              <a:rPr lang="en-US" sz="1600" dirty="0" smtClean="0"/>
              <a:t> you == “centaur”:</a:t>
            </a:r>
          </a:p>
          <a:p>
            <a:pPr marL="4119563" lvl="8" indent="-461963">
              <a:buNone/>
            </a:pPr>
            <a:r>
              <a:rPr lang="en-US" sz="1600" dirty="0" smtClean="0"/>
              <a:t>	return “you” </a:t>
            </a:r>
          </a:p>
          <a:p>
            <a:pPr marL="4119563" lvl="8" indent="-461963">
              <a:buNone/>
            </a:pPr>
            <a:r>
              <a:rPr lang="en-US" sz="1600" dirty="0" err="1" smtClean="0"/>
              <a:t>elif</a:t>
            </a:r>
            <a:r>
              <a:rPr lang="en-US" sz="1600" dirty="0" smtClean="0"/>
              <a:t> it == “doing the robot”:</a:t>
            </a:r>
          </a:p>
          <a:p>
            <a:pPr marL="4119563" lvl="8" indent="-461963">
              <a:buNone/>
            </a:pPr>
            <a:r>
              <a:rPr lang="en-US" sz="1600" dirty="0" smtClean="0"/>
              <a:t>	return “it”</a:t>
            </a:r>
          </a:p>
          <a:p>
            <a:pPr marL="4119563" lvl="8" indent="-461963">
              <a:buNone/>
            </a:pPr>
            <a:r>
              <a:rPr lang="en-US" sz="1600" dirty="0" smtClean="0"/>
              <a:t>else:</a:t>
            </a:r>
          </a:p>
          <a:p>
            <a:pPr marL="4119563" lvl="8" indent="-461963">
              <a:buNone/>
            </a:pPr>
            <a:r>
              <a:rPr lang="en-US" sz="1600" dirty="0" smtClean="0"/>
              <a:t>	return “you”</a:t>
            </a:r>
          </a:p>
          <a:p>
            <a:pPr marL="4119563" lvl="8" indent="-1381125">
              <a:buNone/>
            </a:pPr>
            <a:r>
              <a:rPr lang="en-US" dirty="0" smtClean="0"/>
              <a:t>Is this only way of doing this?</a:t>
            </a:r>
          </a:p>
          <a:p>
            <a:pPr marL="4119563" lvl="8" indent="-461963">
              <a:buNone/>
            </a:pPr>
            <a:endParaRPr lang="en-US" dirty="0" smtClean="0"/>
          </a:p>
          <a:p>
            <a:pPr lvl="8"/>
            <a:endParaRPr lang="en-US" dirty="0" smtClean="0"/>
          </a:p>
          <a:p>
            <a:pPr lvl="5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 descr="yield-to-confusion.jp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2954694" cy="289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What is printed by the following code?</a:t>
            </a:r>
          </a:p>
          <a:p>
            <a:pPr lvl="2">
              <a:buNone/>
            </a:pPr>
            <a:r>
              <a:rPr lang="en-US" sz="1800" dirty="0" smtClean="0"/>
              <a:t>def </a:t>
            </a:r>
            <a:r>
              <a:rPr lang="en-US" sz="1800" dirty="0" err="1" smtClean="0"/>
              <a:t>whileLoopTest</a:t>
            </a:r>
            <a:r>
              <a:rPr lang="en-US" sz="1800" dirty="0" smtClean="0"/>
              <a:t>():</a:t>
            </a:r>
          </a:p>
          <a:p>
            <a:pPr lvl="2">
              <a:buNone/>
            </a:pPr>
            <a:r>
              <a:rPr lang="en-US" sz="1800" dirty="0" smtClean="0"/>
              <a:t>        var0 = 0</a:t>
            </a:r>
          </a:p>
          <a:p>
            <a:pPr lvl="2">
              <a:buNone/>
            </a:pPr>
            <a:r>
              <a:rPr lang="en-US" sz="1800" dirty="0" smtClean="0"/>
              <a:t>        while var0 &lt; 100:</a:t>
            </a:r>
          </a:p>
          <a:p>
            <a:pPr lvl="2">
              <a:buNone/>
            </a:pPr>
            <a:r>
              <a:rPr lang="en-US" sz="1800" dirty="0" smtClean="0"/>
              <a:t>                var0 += 1</a:t>
            </a:r>
          </a:p>
          <a:p>
            <a:pPr lvl="2">
              <a:buNone/>
            </a:pPr>
            <a:r>
              <a:rPr lang="en-US" sz="1800" dirty="0" smtClean="0"/>
              <a:t>                if var0%2 == 0:</a:t>
            </a:r>
          </a:p>
          <a:p>
            <a:pPr lvl="2">
              <a:buNone/>
            </a:pPr>
            <a:r>
              <a:rPr lang="en-US" sz="1800" dirty="0" smtClean="0"/>
              <a:t>                        var0 += 3</a:t>
            </a:r>
          </a:p>
          <a:p>
            <a:pPr lvl="2">
              <a:buNone/>
            </a:pPr>
            <a:r>
              <a:rPr lang="en-US" sz="1800" dirty="0" smtClean="0"/>
              <a:t>                print var0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we replicate this with a for loop?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What is printed by the following code?</a:t>
            </a:r>
          </a:p>
          <a:p>
            <a:pPr lvl="2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forLoopTest</a:t>
            </a:r>
            <a:r>
              <a:rPr lang="en-US" dirty="0" smtClean="0"/>
              <a:t>():</a:t>
            </a:r>
          </a:p>
          <a:p>
            <a:pPr lvl="2">
              <a:buNone/>
            </a:pPr>
            <a:r>
              <a:rPr lang="en-US" dirty="0" smtClean="0"/>
              <a:t>        print 1</a:t>
            </a:r>
          </a:p>
          <a:p>
            <a:pPr lvl="2">
              <a:buNone/>
            </a:pPr>
            <a:r>
              <a:rPr lang="en-US" dirty="0" smtClean="0"/>
              <a:t>        for var0 in range(1,26):</a:t>
            </a:r>
          </a:p>
          <a:p>
            <a:pPr lvl="2">
              <a:buNone/>
            </a:pPr>
            <a:r>
              <a:rPr lang="en-US" dirty="0" smtClean="0"/>
              <a:t>                print var0*4 + 1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this is cosmetically similar, what makes the two loop types different?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Something a Little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5791200" cy="4211637"/>
          </a:xfrm>
        </p:spPr>
        <p:txBody>
          <a:bodyPr/>
          <a:lstStyle/>
          <a:p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What if you are not going linearly through your data?</a:t>
            </a:r>
          </a:p>
          <a:p>
            <a:pPr lvl="1"/>
            <a:r>
              <a:rPr lang="en-US" dirty="0" smtClean="0"/>
              <a:t>What if the solution to part of the problem informs/solves the whole problem?</a:t>
            </a:r>
          </a:p>
          <a:p>
            <a:pPr lvl="1"/>
            <a:r>
              <a:rPr lang="en-US" dirty="0" smtClean="0"/>
              <a:t>What if you really like saying things like base case? </a:t>
            </a:r>
          </a:p>
        </p:txBody>
      </p:sp>
      <p:pic>
        <p:nvPicPr>
          <p:cNvPr id="6" name="Picture 5" descr="learning_monty_python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447800"/>
            <a:ext cx="2625344" cy="3454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5562600" cy="4211637"/>
          </a:xfrm>
        </p:spPr>
        <p:txBody>
          <a:bodyPr/>
          <a:lstStyle/>
          <a:p>
            <a:r>
              <a:rPr lang="en-US" sz="2800" dirty="0" smtClean="0"/>
              <a:t>Basically calling a function from within the same function.</a:t>
            </a:r>
          </a:p>
          <a:p>
            <a:r>
              <a:rPr lang="en-US" sz="2800" dirty="0" smtClean="0"/>
              <a:t>Inputs to function should be different. (How? That is problem specific.)</a:t>
            </a:r>
          </a:p>
          <a:p>
            <a:r>
              <a:rPr lang="en-US" sz="2800" dirty="0" smtClean="0"/>
              <a:t>Base </a:t>
            </a:r>
            <a:r>
              <a:rPr lang="en-US" sz="2800" dirty="0" err="1" smtClean="0"/>
              <a:t>case(s</a:t>
            </a:r>
            <a:r>
              <a:rPr lang="en-US" sz="2800" dirty="0" smtClean="0"/>
              <a:t>) tell the function to stop and return result. </a:t>
            </a:r>
          </a:p>
          <a:p>
            <a:r>
              <a:rPr lang="en-US" sz="2800" dirty="0" smtClean="0"/>
              <a:t>For each recursive call, there is some additional memory kept. </a:t>
            </a:r>
            <a:endParaRPr lang="en-US" sz="2800" dirty="0"/>
          </a:p>
        </p:txBody>
      </p:sp>
      <p:pic>
        <p:nvPicPr>
          <p:cNvPr id="6" name="Picture 5" descr="stack2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371600"/>
            <a:ext cx="2696833" cy="3124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So Warm and Tasty!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5562600" cy="421163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def </a:t>
            </a:r>
            <a:r>
              <a:rPr lang="en-US" sz="2800" dirty="0" err="1" smtClean="0"/>
              <a:t>countdown(n</a:t>
            </a:r>
            <a:r>
              <a:rPr lang="en-US" sz="2800" dirty="0" smtClean="0"/>
              <a:t>): </a:t>
            </a:r>
          </a:p>
          <a:p>
            <a:pPr>
              <a:buNone/>
            </a:pPr>
            <a:r>
              <a:rPr lang="en-US" sz="2800" dirty="0" smtClean="0"/>
              <a:t>	if </a:t>
            </a:r>
            <a:r>
              <a:rPr lang="en-US" sz="2800" dirty="0" err="1" smtClean="0"/>
              <a:t>n</a:t>
            </a:r>
            <a:r>
              <a:rPr lang="en-US" sz="2800" dirty="0" smtClean="0"/>
              <a:t> == 0:</a:t>
            </a:r>
          </a:p>
          <a:p>
            <a:pPr>
              <a:buNone/>
            </a:pPr>
            <a:r>
              <a:rPr lang="en-US" sz="2800" dirty="0" smtClean="0"/>
              <a:t>		print "Blastoff!" </a:t>
            </a:r>
          </a:p>
          <a:p>
            <a:pPr>
              <a:buNone/>
            </a:pPr>
            <a:r>
              <a:rPr lang="en-US" sz="2800" dirty="0" smtClean="0"/>
              <a:t>	else:</a:t>
            </a:r>
          </a:p>
          <a:p>
            <a:pPr>
              <a:buNone/>
            </a:pPr>
            <a:r>
              <a:rPr lang="en-US" sz="2800" dirty="0" smtClean="0"/>
              <a:t>		print </a:t>
            </a:r>
            <a:r>
              <a:rPr lang="en-US" sz="2800" dirty="0" err="1" smtClean="0"/>
              <a:t>n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	countdown(n-1)</a:t>
            </a:r>
          </a:p>
          <a:p>
            <a:r>
              <a:rPr lang="en-US" dirty="0" smtClean="0"/>
              <a:t>Is this efficient? </a:t>
            </a:r>
          </a:p>
          <a:p>
            <a:r>
              <a:rPr lang="en-US" dirty="0" smtClean="0"/>
              <a:t>Is it clear?</a:t>
            </a:r>
            <a:endParaRPr lang="en-US" dirty="0"/>
          </a:p>
        </p:txBody>
      </p:sp>
      <p:pic>
        <p:nvPicPr>
          <p:cNvPr id="4" name="Picture 3" descr="Droste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143000"/>
            <a:ext cx="2613660" cy="4000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Don’t Do This @ Home Kids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772400" cy="441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def 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 </a:t>
            </a:r>
            <a:r>
              <a:rPr lang="en-US" sz="2400" dirty="0" err="1" smtClean="0"/>
              <a:t>n</a:t>
            </a:r>
            <a:r>
              <a:rPr lang="en-US" sz="2400" dirty="0" smtClean="0"/>
              <a:t> ):</a:t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b="1" dirty="0" smtClean="0"/>
              <a:t>if </a:t>
            </a:r>
            <a:r>
              <a:rPr lang="en-US" sz="2400" dirty="0" err="1" smtClean="0"/>
              <a:t>n</a:t>
            </a:r>
            <a:r>
              <a:rPr lang="en-US" sz="2400" dirty="0" smtClean="0"/>
              <a:t> == 0 or </a:t>
            </a:r>
            <a:r>
              <a:rPr lang="en-US" sz="2400" dirty="0" err="1" smtClean="0"/>
              <a:t>n</a:t>
            </a:r>
            <a:r>
              <a:rPr lang="en-US" sz="2400" dirty="0" smtClean="0"/>
              <a:t> == 1:  # base </a:t>
            </a:r>
            <a:r>
              <a:rPr lang="en-US" sz="2400" b="1" dirty="0" smtClean="0"/>
              <a:t>case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   print “*”</a:t>
            </a:r>
          </a:p>
          <a:p>
            <a:pPr>
              <a:buNone/>
            </a:pPr>
            <a:r>
              <a:rPr lang="en-US" sz="2400" b="1" dirty="0" smtClean="0"/>
              <a:t>		return </a:t>
            </a:r>
            <a:r>
              <a:rPr lang="en-US" sz="2400" dirty="0" err="1" smtClean="0"/>
              <a:t>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b="1" dirty="0" smtClean="0"/>
              <a:t>else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# two recursive calls	</a:t>
            </a:r>
          </a:p>
          <a:p>
            <a:pPr>
              <a:buNone/>
            </a:pPr>
            <a:r>
              <a:rPr lang="en-US" sz="2400" dirty="0" smtClean="0"/>
              <a:t>		print “*”</a:t>
            </a:r>
          </a:p>
          <a:p>
            <a:pPr>
              <a:buNone/>
            </a:pPr>
            <a:r>
              <a:rPr lang="en-US" sz="2400" dirty="0" smtClean="0"/>
              <a:t>		print “*”</a:t>
            </a:r>
            <a:br>
              <a:rPr lang="en-US" sz="2400" dirty="0" smtClean="0"/>
            </a:br>
            <a:r>
              <a:rPr lang="en-US" sz="2400" dirty="0" smtClean="0"/>
              <a:t>     	</a:t>
            </a:r>
            <a:r>
              <a:rPr lang="en-US" sz="2400" b="1" dirty="0" smtClean="0"/>
              <a:t>return 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 </a:t>
            </a:r>
            <a:r>
              <a:rPr lang="en-US" sz="2400" dirty="0" err="1" smtClean="0"/>
              <a:t>n</a:t>
            </a:r>
            <a:r>
              <a:rPr lang="en-US" sz="2400" dirty="0" smtClean="0"/>
              <a:t> - 1 ) + </a:t>
            </a:r>
            <a:r>
              <a:rPr lang="en-US" sz="2400" dirty="0" err="1" smtClean="0"/>
              <a:t>fibonacci</a:t>
            </a:r>
            <a:r>
              <a:rPr lang="en-US" sz="2400" dirty="0" smtClean="0"/>
              <a:t>( </a:t>
            </a:r>
            <a:r>
              <a:rPr lang="en-US" sz="2400" dirty="0" err="1" smtClean="0"/>
              <a:t>n</a:t>
            </a:r>
            <a:r>
              <a:rPr lang="en-US" sz="2400" dirty="0" smtClean="0"/>
              <a:t> - 2 )</a:t>
            </a:r>
          </a:p>
          <a:p>
            <a:r>
              <a:rPr lang="en-US" sz="2400" dirty="0" smtClean="0"/>
              <a:t>You can see that compared to iteration, which would only take 6 repetitions to get fib(6) this takes 8</a:t>
            </a:r>
            <a:endParaRPr lang="en-US" sz="2400" dirty="0"/>
          </a:p>
        </p:txBody>
      </p:sp>
      <p:pic>
        <p:nvPicPr>
          <p:cNvPr id="4" name="Picture 3" descr="recursive_fibonacc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143000"/>
            <a:ext cx="4724400" cy="27046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8458200" cy="4211637"/>
          </a:xfrm>
        </p:spPr>
        <p:txBody>
          <a:bodyPr numCol="2"/>
          <a:lstStyle/>
          <a:p>
            <a:r>
              <a:rPr lang="en-US" dirty="0" smtClean="0"/>
              <a:t>A not-so efficient factorial function</a:t>
            </a:r>
          </a:p>
          <a:p>
            <a:r>
              <a:rPr lang="en-US" dirty="0" smtClean="0"/>
              <a:t>N!=N*(N-1)!</a:t>
            </a:r>
          </a:p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0!=1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Fill in the blanks:</a:t>
            </a:r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rec_sum(list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sum = __</a:t>
            </a:r>
          </a:p>
          <a:p>
            <a:pPr>
              <a:buNone/>
            </a:pPr>
            <a:r>
              <a:rPr lang="en-US" sz="2000" dirty="0" smtClean="0"/>
              <a:t>    for __ in list:</a:t>
            </a:r>
          </a:p>
          <a:p>
            <a:pPr>
              <a:buNone/>
            </a:pPr>
            <a:r>
              <a:rPr lang="en-US" sz="2000" dirty="0" smtClean="0"/>
              <a:t>        if </a:t>
            </a:r>
            <a:r>
              <a:rPr lang="en-US" sz="2000" dirty="0" err="1" smtClean="0"/>
              <a:t>type(element</a:t>
            </a:r>
            <a:r>
              <a:rPr lang="en-US" sz="2000" dirty="0" smtClean="0"/>
              <a:t>) == type([]):</a:t>
            </a:r>
          </a:p>
          <a:p>
            <a:pPr>
              <a:buNone/>
            </a:pPr>
            <a:r>
              <a:rPr lang="en-US" sz="2000" dirty="0" smtClean="0"/>
              <a:t>            sum += </a:t>
            </a:r>
            <a:r>
              <a:rPr lang="en-US" sz="2000" dirty="0" err="1" smtClean="0"/>
              <a:t>rec_sum</a:t>
            </a:r>
            <a:r>
              <a:rPr lang="en-US" sz="2000" dirty="0" smtClean="0"/>
              <a:t>(__)</a:t>
            </a:r>
          </a:p>
          <a:p>
            <a:pPr>
              <a:buNone/>
            </a:pPr>
            <a:r>
              <a:rPr lang="en-US" sz="2000" dirty="0" smtClean="0"/>
              <a:t>        else:</a:t>
            </a:r>
          </a:p>
          <a:p>
            <a:pPr>
              <a:buNone/>
            </a:pPr>
            <a:r>
              <a:rPr lang="en-US" sz="2000" dirty="0" smtClean="0"/>
              <a:t>            sum += sum + element</a:t>
            </a:r>
          </a:p>
          <a:p>
            <a:pPr>
              <a:buNone/>
            </a:pPr>
            <a:r>
              <a:rPr lang="en-US" sz="2000" dirty="0" smtClean="0"/>
              <a:t>    return __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DBA6"/>
      </a:lt1>
      <a:dk2>
        <a:srgbClr val="000000"/>
      </a:dk2>
      <a:lt2>
        <a:srgbClr val="FFAC31"/>
      </a:lt2>
      <a:accent1>
        <a:srgbClr val="FF9900"/>
      </a:accent1>
      <a:accent2>
        <a:srgbClr val="FFCC80"/>
      </a:accent2>
      <a:accent3>
        <a:srgbClr val="FFEAD0"/>
      </a:accent3>
      <a:accent4>
        <a:srgbClr val="000000"/>
      </a:accent4>
      <a:accent5>
        <a:srgbClr val="FFCAAA"/>
      </a:accent5>
      <a:accent6>
        <a:srgbClr val="E7B973"/>
      </a:accent6>
      <a:hlink>
        <a:srgbClr val="E68A00"/>
      </a:hlink>
      <a:folHlink>
        <a:srgbClr val="FF66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FFFFFF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9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458</Words>
  <Application>Microsoft Macintosh PowerPoint</Application>
  <PresentationFormat>On-screen Show (4:3)</PresentationFormat>
  <Paragraphs>112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Introduction to Programming with Python</vt:lpstr>
      <vt:lpstr>Review from Last Week</vt:lpstr>
      <vt:lpstr>Review from Last Week</vt:lpstr>
      <vt:lpstr>Review from Last Week</vt:lpstr>
      <vt:lpstr>Now For Something a Little Different</vt:lpstr>
      <vt:lpstr>Recursion</vt:lpstr>
      <vt:lpstr>Recursion So Warm and Tasty!</vt:lpstr>
      <vt:lpstr>The Don’t Do This @ Home Kids</vt:lpstr>
      <vt:lpstr>Recursion problems</vt:lpstr>
      <vt:lpstr>Strings</vt:lpstr>
      <vt:lpstr>Strings</vt:lpstr>
      <vt:lpstr>Lists</vt:lpstr>
      <vt:lpstr>List exercise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 Orange Template</dc:title>
  <dc:creator>Presentation Magazine</dc:creator>
  <cp:lastModifiedBy>JHU/APL</cp:lastModifiedBy>
  <cp:revision>51</cp:revision>
  <dcterms:created xsi:type="dcterms:W3CDTF">2010-06-21T02:13:26Z</dcterms:created>
  <dcterms:modified xsi:type="dcterms:W3CDTF">2012-07-15T19:57:15Z</dcterms:modified>
</cp:coreProperties>
</file>