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5"/>
  </p:sldMasterIdLst>
  <p:sldIdLst>
    <p:sldId id="256" r:id="rId6"/>
    <p:sldId id="259" r:id="rId7"/>
    <p:sldId id="263" r:id="rId8"/>
    <p:sldId id="264" r:id="rId9"/>
    <p:sldId id="268" r:id="rId10"/>
    <p:sldId id="265" r:id="rId11"/>
    <p:sldId id="269" r:id="rId12"/>
    <p:sldId id="266" r:id="rId13"/>
    <p:sldId id="267" r:id="rId14"/>
    <p:sldId id="270" r:id="rId15"/>
    <p:sldId id="271" r:id="rId16"/>
    <p:sldId id="272" r:id="rId17"/>
    <p:sldId id="273" r:id="rId18"/>
    <p:sldId id="274" r:id="rId19"/>
    <p:sldId id="275" r:id="rId20"/>
    <p:sldId id="276" r:id="rId21"/>
    <p:sldId id="277" r:id="rId22"/>
    <p:sldId id="262" r:id="rId2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541A"/>
    <a:srgbClr val="D860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5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lvl1pPr>
              <a:defRPr/>
            </a:lvl1pPr>
          </a:lstStyle>
          <a:p>
            <a:fld id="{9832DE2A-BB82-444B-B3BE-23DAE874EA47}" type="datetime1">
              <a:rPr lang="fr-FR"/>
              <a:pPr/>
              <a:t>7/15/12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150E18DF-2FB2-AB43-858C-55B883083272}" type="slidenum">
              <a:rPr lang="fr-CA"/>
              <a:pPr/>
              <a:t>‹#›</a:t>
            </a:fld>
            <a:endParaRPr lang="fr-CA"/>
          </a:p>
        </p:txBody>
      </p:sp>
    </p:spTree>
    <p:extLst>
      <p:ext uri="{BB962C8B-B14F-4D97-AF65-F5344CB8AC3E}">
        <p14:creationId xmlns:p14="http://schemas.microsoft.com/office/powerpoint/2010/main" val="367279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A2B70255-EE69-EC42-BB12-2ACF21087481}" type="datetime1">
              <a:rPr lang="fr-FR"/>
              <a:pPr/>
              <a:t>7/15/12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6E248F8C-0B76-4448-9D86-BE20C5285833}" type="slidenum">
              <a:rPr lang="fr-CA"/>
              <a:pPr/>
              <a:t>‹#›</a:t>
            </a:fld>
            <a:endParaRPr lang="fr-CA"/>
          </a:p>
        </p:txBody>
      </p:sp>
    </p:spTree>
    <p:extLst>
      <p:ext uri="{BB962C8B-B14F-4D97-AF65-F5344CB8AC3E}">
        <p14:creationId xmlns:p14="http://schemas.microsoft.com/office/powerpoint/2010/main" val="147544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ACBE7858-7346-4345-8C41-286E2244DC09}" type="datetime1">
              <a:rPr lang="fr-FR"/>
              <a:pPr/>
              <a:t>7/15/12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4B1788F8-14B4-1A42-9757-9A2EDA95264C}" type="slidenum">
              <a:rPr lang="fr-CA"/>
              <a:pPr/>
              <a:t>‹#›</a:t>
            </a:fld>
            <a:endParaRPr lang="fr-CA"/>
          </a:p>
        </p:txBody>
      </p:sp>
    </p:spTree>
    <p:extLst>
      <p:ext uri="{BB962C8B-B14F-4D97-AF65-F5344CB8AC3E}">
        <p14:creationId xmlns:p14="http://schemas.microsoft.com/office/powerpoint/2010/main" val="143599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FCE344FC-B96E-634F-BB36-69BE777C17F0}" type="datetime1">
              <a:rPr lang="fr-FR"/>
              <a:pPr/>
              <a:t>7/15/12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FB86E6AC-4519-EA4D-ADD5-79CB4508BEF0}" type="slidenum">
              <a:rPr lang="fr-CA"/>
              <a:pPr/>
              <a:t>‹#›</a:t>
            </a:fld>
            <a:endParaRPr lang="fr-CA"/>
          </a:p>
        </p:txBody>
      </p:sp>
    </p:spTree>
    <p:extLst>
      <p:ext uri="{BB962C8B-B14F-4D97-AF65-F5344CB8AC3E}">
        <p14:creationId xmlns:p14="http://schemas.microsoft.com/office/powerpoint/2010/main" val="8643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A6527D96-3C46-BA41-A46C-07643F203475}" type="datetime1">
              <a:rPr lang="fr-FR"/>
              <a:pPr/>
              <a:t>7/15/12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E6BB634F-381E-C147-BB70-41B91AB04B93}" type="slidenum">
              <a:rPr lang="fr-CA"/>
              <a:pPr/>
              <a:t>‹#›</a:t>
            </a:fld>
            <a:endParaRPr lang="fr-CA"/>
          </a:p>
        </p:txBody>
      </p:sp>
    </p:spTree>
    <p:extLst>
      <p:ext uri="{BB962C8B-B14F-4D97-AF65-F5344CB8AC3E}">
        <p14:creationId xmlns:p14="http://schemas.microsoft.com/office/powerpoint/2010/main" val="393804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3"/>
          <p:cNvSpPr>
            <a:spLocks noGrp="1"/>
          </p:cNvSpPr>
          <p:nvPr>
            <p:ph type="dt" sz="half" idx="10"/>
          </p:nvPr>
        </p:nvSpPr>
        <p:spPr/>
        <p:txBody>
          <a:bodyPr/>
          <a:lstStyle>
            <a:lvl1pPr>
              <a:defRPr/>
            </a:lvl1pPr>
          </a:lstStyle>
          <a:p>
            <a:fld id="{1E9F3A14-9CC1-E347-93F7-CB69ADD5A0ED}" type="datetime1">
              <a:rPr lang="fr-FR"/>
              <a:pPr/>
              <a:t>7/15/12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fld id="{988E691D-8F01-404C-989A-1D0152F22DBC}" type="slidenum">
              <a:rPr lang="fr-CA"/>
              <a:pPr/>
              <a:t>‹#›</a:t>
            </a:fld>
            <a:endParaRPr lang="fr-CA"/>
          </a:p>
        </p:txBody>
      </p:sp>
    </p:spTree>
    <p:extLst>
      <p:ext uri="{BB962C8B-B14F-4D97-AF65-F5344CB8AC3E}">
        <p14:creationId xmlns:p14="http://schemas.microsoft.com/office/powerpoint/2010/main" val="357627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3"/>
          <p:cNvSpPr>
            <a:spLocks noGrp="1"/>
          </p:cNvSpPr>
          <p:nvPr>
            <p:ph type="dt" sz="half" idx="10"/>
          </p:nvPr>
        </p:nvSpPr>
        <p:spPr/>
        <p:txBody>
          <a:bodyPr/>
          <a:lstStyle>
            <a:lvl1pPr>
              <a:defRPr/>
            </a:lvl1pPr>
          </a:lstStyle>
          <a:p>
            <a:fld id="{6D552FFF-17CF-DB4D-9220-A60E7674B89D}" type="datetime1">
              <a:rPr lang="fr-FR"/>
              <a:pPr/>
              <a:t>7/15/12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fld id="{4E09060F-4085-7940-A4F2-AFDEA8C812FA}" type="slidenum">
              <a:rPr lang="fr-CA"/>
              <a:pPr/>
              <a:t>‹#›</a:t>
            </a:fld>
            <a:endParaRPr lang="fr-CA"/>
          </a:p>
        </p:txBody>
      </p:sp>
    </p:spTree>
    <p:extLst>
      <p:ext uri="{BB962C8B-B14F-4D97-AF65-F5344CB8AC3E}">
        <p14:creationId xmlns:p14="http://schemas.microsoft.com/office/powerpoint/2010/main" val="364811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3"/>
          <p:cNvSpPr>
            <a:spLocks noGrp="1"/>
          </p:cNvSpPr>
          <p:nvPr>
            <p:ph type="dt" sz="half" idx="10"/>
          </p:nvPr>
        </p:nvSpPr>
        <p:spPr/>
        <p:txBody>
          <a:bodyPr/>
          <a:lstStyle>
            <a:lvl1pPr>
              <a:defRPr/>
            </a:lvl1pPr>
          </a:lstStyle>
          <a:p>
            <a:fld id="{0CB8F819-94F5-154F-99EA-5E7709C7E2C7}" type="datetime1">
              <a:rPr lang="fr-FR"/>
              <a:pPr/>
              <a:t>7/15/12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fld id="{20EE283A-AF6C-0E42-B315-6CCA3B703FA8}" type="slidenum">
              <a:rPr lang="fr-CA"/>
              <a:pPr/>
              <a:t>‹#›</a:t>
            </a:fld>
            <a:endParaRPr lang="fr-CA"/>
          </a:p>
        </p:txBody>
      </p:sp>
    </p:spTree>
    <p:extLst>
      <p:ext uri="{BB962C8B-B14F-4D97-AF65-F5344CB8AC3E}">
        <p14:creationId xmlns:p14="http://schemas.microsoft.com/office/powerpoint/2010/main" val="196791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E0F7FBB1-650D-4E41-BB8E-248FBB5D9974}" type="datetime1">
              <a:rPr lang="fr-FR"/>
              <a:pPr/>
              <a:t>7/15/12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fld id="{F9E53D5E-836E-9043-80FB-F6C800234B33}" type="slidenum">
              <a:rPr lang="fr-CA"/>
              <a:pPr/>
              <a:t>‹#›</a:t>
            </a:fld>
            <a:endParaRPr lang="fr-CA"/>
          </a:p>
        </p:txBody>
      </p:sp>
    </p:spTree>
    <p:extLst>
      <p:ext uri="{BB962C8B-B14F-4D97-AF65-F5344CB8AC3E}">
        <p14:creationId xmlns:p14="http://schemas.microsoft.com/office/powerpoint/2010/main" val="245249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99E78AC9-13EE-BA45-9677-A363AD9CE01A}" type="datetime1">
              <a:rPr lang="fr-FR"/>
              <a:pPr/>
              <a:t>7/15/12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fld id="{AA70477C-D577-4542-9BC7-72A643EE5816}" type="slidenum">
              <a:rPr lang="fr-CA"/>
              <a:pPr/>
              <a:t>‹#›</a:t>
            </a:fld>
            <a:endParaRPr lang="fr-CA"/>
          </a:p>
        </p:txBody>
      </p:sp>
    </p:spTree>
    <p:extLst>
      <p:ext uri="{BB962C8B-B14F-4D97-AF65-F5344CB8AC3E}">
        <p14:creationId xmlns:p14="http://schemas.microsoft.com/office/powerpoint/2010/main" val="15270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9974C4FC-1462-4742-924E-0E06BB26688A}" type="datetime1">
              <a:rPr lang="fr-FR"/>
              <a:pPr/>
              <a:t>7/15/12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fld id="{C902D8BA-73EF-7940-AAA9-933DA303177B}" type="slidenum">
              <a:rPr lang="fr-CA"/>
              <a:pPr/>
              <a:t>‹#›</a:t>
            </a:fld>
            <a:endParaRPr lang="fr-CA"/>
          </a:p>
        </p:txBody>
      </p:sp>
    </p:spTree>
    <p:extLst>
      <p:ext uri="{BB962C8B-B14F-4D97-AF65-F5344CB8AC3E}">
        <p14:creationId xmlns:p14="http://schemas.microsoft.com/office/powerpoint/2010/main" val="38389110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0FA1B75-1BEB-AB4E-8C97-DCADBBA13245}" type="datetime1">
              <a:rPr lang="fr-FR"/>
              <a:pPr/>
              <a:t>7/15/12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DC77D469-25A3-A649-91D8-AB0CD5378B1E}"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hyperlink" Target="http://www.greenteapress.com/thinkpyth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Titre 1"/>
          <p:cNvSpPr>
            <a:spLocks noGrp="1"/>
          </p:cNvSpPr>
          <p:nvPr>
            <p:ph type="ctrTitle"/>
          </p:nvPr>
        </p:nvSpPr>
        <p:spPr>
          <a:xfrm>
            <a:off x="685800" y="1714500"/>
            <a:ext cx="7772400" cy="1000125"/>
          </a:xfrm>
        </p:spPr>
        <p:txBody>
          <a:bodyPr/>
          <a:lstStyle/>
          <a:p>
            <a:pPr eaLnBrk="1" hangingPunct="1"/>
            <a:r>
              <a:rPr lang="fr-CA" sz="3600" dirty="0">
                <a:solidFill>
                  <a:srgbClr val="D8601E"/>
                </a:solidFill>
                <a:latin typeface="Calibri" charset="0"/>
              </a:rPr>
              <a:t>Python Object-Oriented Programming</a:t>
            </a:r>
          </a:p>
        </p:txBody>
      </p:sp>
      <p:sp>
        <p:nvSpPr>
          <p:cNvPr id="13315" name="Sous-titre 2"/>
          <p:cNvSpPr>
            <a:spLocks noGrp="1"/>
          </p:cNvSpPr>
          <p:nvPr>
            <p:ph type="subTitle" idx="1"/>
          </p:nvPr>
        </p:nvSpPr>
        <p:spPr>
          <a:xfrm>
            <a:off x="1371600" y="2428875"/>
            <a:ext cx="6400800" cy="1752600"/>
          </a:xfrm>
        </p:spPr>
        <p:txBody>
          <a:bodyPr/>
          <a:lstStyle/>
          <a:p>
            <a:pPr eaLnBrk="1" hangingPunct="1"/>
            <a:r>
              <a:rPr lang="fr-CA" sz="3000" dirty="0">
                <a:solidFill>
                  <a:srgbClr val="D8601E"/>
                </a:solidFill>
                <a:latin typeface="Calibri" charset="0"/>
              </a:rPr>
              <a:t>Chance Pascale</a:t>
            </a:r>
          </a:p>
        </p:txBody>
      </p:sp>
      <p:sp>
        <p:nvSpPr>
          <p:cNvPr id="2" name="TextBox 1"/>
          <p:cNvSpPr txBox="1"/>
          <p:nvPr/>
        </p:nvSpPr>
        <p:spPr>
          <a:xfrm>
            <a:off x="3635896" y="3429000"/>
            <a:ext cx="5328592" cy="923330"/>
          </a:xfrm>
          <a:prstGeom prst="rect">
            <a:avLst/>
          </a:prstGeom>
          <a:noFill/>
        </p:spPr>
        <p:txBody>
          <a:bodyPr wrap="square" rtlCol="0">
            <a:spAutoFit/>
          </a:bodyPr>
          <a:lstStyle/>
          <a:p>
            <a:r>
              <a:rPr lang="en-US" dirty="0" smtClean="0"/>
              <a:t>Example code from </a:t>
            </a:r>
          </a:p>
          <a:p>
            <a:r>
              <a:rPr lang="en-US" dirty="0" smtClean="0">
                <a:hlinkClick r:id="rId3"/>
              </a:rPr>
              <a:t>How to Think Like a Computer Scientist</a:t>
            </a:r>
          </a:p>
          <a:p>
            <a:r>
              <a:rPr lang="en-US" dirty="0" smtClean="0">
                <a:hlinkClick r:id="rId3"/>
              </a:rPr>
              <a:t>Downey, </a:t>
            </a:r>
            <a:r>
              <a:rPr lang="en-US" dirty="0" err="1" smtClean="0">
                <a:hlinkClick r:id="rId3"/>
              </a:rPr>
              <a:t>Elkner</a:t>
            </a:r>
            <a:r>
              <a:rPr lang="en-US" dirty="0" smtClean="0">
                <a:hlinkClick r:id="rId3"/>
              </a:rPr>
              <a:t>, &amp; Meyers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atin typeface="Calibri" charset="0"/>
              </a:rPr>
              <a:t>Hand Class Design</a:t>
            </a:r>
          </a:p>
        </p:txBody>
      </p:sp>
      <p:sp>
        <p:nvSpPr>
          <p:cNvPr id="22531" name="Content Placeholder 2"/>
          <p:cNvSpPr>
            <a:spLocks noGrp="1"/>
          </p:cNvSpPr>
          <p:nvPr>
            <p:ph idx="1"/>
          </p:nvPr>
        </p:nvSpPr>
        <p:spPr/>
        <p:txBody>
          <a:bodyPr/>
          <a:lstStyle/>
          <a:p>
            <a:pPr eaLnBrk="1" hangingPunct="1"/>
            <a:r>
              <a:rPr lang="en-US">
                <a:latin typeface="Calibri" charset="0"/>
              </a:rPr>
              <a:t>Hand is an example of a Deck, a subset of the complete deck</a:t>
            </a:r>
          </a:p>
          <a:p>
            <a:pPr eaLnBrk="1" hangingPunct="1"/>
            <a:r>
              <a:rPr lang="en-US">
                <a:latin typeface="Calibri" charset="0"/>
              </a:rPr>
              <a:t>If we make Hand inherit from Deck, then we get the data structures that Deck contains</a:t>
            </a:r>
          </a:p>
          <a:p>
            <a:pPr eaLnBrk="1" hangingPunct="1"/>
            <a:r>
              <a:rPr lang="en-US">
                <a:latin typeface="Calibri" charset="0"/>
              </a:rPr>
              <a:t>Hand can also call the methods of Deck as if it was the superclass</a:t>
            </a:r>
          </a:p>
          <a:p>
            <a:pPr eaLnBrk="1" hangingPunct="1"/>
            <a:r>
              <a:rPr lang="en-US">
                <a:latin typeface="Calibri" charset="0"/>
              </a:rPr>
              <a:t>If a method of Deck class is not included in Hand code, then if that method is called on Hand object Deck method will be used.</a:t>
            </a:r>
          </a:p>
          <a:p>
            <a:pPr eaLnBrk="1" hangingPunct="1"/>
            <a:endParaRPr lang="en-US">
              <a:latin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atin typeface="Calibri" charset="0"/>
              </a:rPr>
              <a:t>Hand Class Code</a:t>
            </a:r>
          </a:p>
        </p:txBody>
      </p:sp>
      <p:sp>
        <p:nvSpPr>
          <p:cNvPr id="23555" name="Content Placeholder 2"/>
          <p:cNvSpPr>
            <a:spLocks noGrp="1"/>
          </p:cNvSpPr>
          <p:nvPr>
            <p:ph idx="1"/>
          </p:nvPr>
        </p:nvSpPr>
        <p:spPr>
          <a:xfrm>
            <a:off x="2667000" y="1600200"/>
            <a:ext cx="6019800" cy="5029200"/>
          </a:xfrm>
        </p:spPr>
        <p:txBody>
          <a:bodyPr/>
          <a:lstStyle/>
          <a:p>
            <a:pPr eaLnBrk="1" hangingPunct="1">
              <a:buFont typeface="Arial" charset="0"/>
              <a:buNone/>
            </a:pPr>
            <a:r>
              <a:rPr lang="en-US" sz="1400">
                <a:latin typeface="Calibri" charset="0"/>
              </a:rPr>
              <a:t>class </a:t>
            </a:r>
            <a:r>
              <a:rPr lang="en-US" sz="1400" b="1">
                <a:latin typeface="Calibri" charset="0"/>
              </a:rPr>
              <a:t>Hand(Deck):</a:t>
            </a:r>
          </a:p>
          <a:p>
            <a:pPr eaLnBrk="1" hangingPunct="1">
              <a:buFont typeface="Arial" charset="0"/>
              <a:buNone/>
            </a:pPr>
            <a:r>
              <a:rPr lang="en-US" sz="1400">
                <a:latin typeface="Calibri" charset="0"/>
              </a:rPr>
              <a:t>    pass</a:t>
            </a:r>
          </a:p>
          <a:p>
            <a:pPr eaLnBrk="1" hangingPunct="1">
              <a:buFont typeface="Arial" charset="0"/>
              <a:buNone/>
            </a:pPr>
            <a:endParaRPr lang="en-US" sz="1400">
              <a:latin typeface="Calibri" charset="0"/>
            </a:endParaRPr>
          </a:p>
          <a:p>
            <a:pPr eaLnBrk="1" hangingPunct="1">
              <a:buFont typeface="Arial" charset="0"/>
              <a:buNone/>
            </a:pPr>
            <a:r>
              <a:rPr lang="en-US" sz="1400">
                <a:latin typeface="Calibri" charset="0"/>
              </a:rPr>
              <a:t>    def </a:t>
            </a:r>
            <a:r>
              <a:rPr lang="en-US" sz="1400" b="1">
                <a:latin typeface="Calibri" charset="0"/>
              </a:rPr>
              <a:t>__init__(</a:t>
            </a:r>
            <a:r>
              <a:rPr lang="en-US" sz="1400" b="1" i="1">
                <a:latin typeface="Calibri" charset="0"/>
              </a:rPr>
              <a:t>self, name = ""):</a:t>
            </a:r>
          </a:p>
          <a:p>
            <a:pPr eaLnBrk="1" hangingPunct="1">
              <a:buFont typeface="Arial" charset="0"/>
              <a:buNone/>
            </a:pPr>
            <a:r>
              <a:rPr lang="en-US" sz="1400">
                <a:latin typeface="Calibri" charset="0"/>
              </a:rPr>
              <a:t>        </a:t>
            </a:r>
            <a:r>
              <a:rPr lang="en-US" sz="1400" i="1">
                <a:latin typeface="Calibri" charset="0"/>
              </a:rPr>
              <a:t>self.cards = []</a:t>
            </a:r>
          </a:p>
          <a:p>
            <a:pPr eaLnBrk="1" hangingPunct="1">
              <a:buFont typeface="Arial" charset="0"/>
              <a:buNone/>
            </a:pPr>
            <a:r>
              <a:rPr lang="en-US" sz="1400">
                <a:latin typeface="Calibri" charset="0"/>
              </a:rPr>
              <a:t>        </a:t>
            </a:r>
            <a:r>
              <a:rPr lang="en-US" sz="1400" i="1">
                <a:latin typeface="Calibri" charset="0"/>
              </a:rPr>
              <a:t>self.name = name</a:t>
            </a:r>
          </a:p>
          <a:p>
            <a:pPr eaLnBrk="1" hangingPunct="1">
              <a:buFont typeface="Arial" charset="0"/>
              <a:buNone/>
            </a:pPr>
            <a:endParaRPr lang="en-US" sz="1400">
              <a:latin typeface="Calibri" charset="0"/>
            </a:endParaRPr>
          </a:p>
          <a:p>
            <a:pPr eaLnBrk="1" hangingPunct="1">
              <a:buFont typeface="Arial" charset="0"/>
              <a:buNone/>
            </a:pPr>
            <a:r>
              <a:rPr lang="en-US" sz="1400">
                <a:latin typeface="Calibri" charset="0"/>
              </a:rPr>
              <a:t>    def </a:t>
            </a:r>
            <a:r>
              <a:rPr lang="en-US" sz="1400" b="1">
                <a:latin typeface="Calibri" charset="0"/>
              </a:rPr>
              <a:t>addCard(</a:t>
            </a:r>
            <a:r>
              <a:rPr lang="en-US" sz="1400" b="1" i="1">
                <a:latin typeface="Calibri" charset="0"/>
              </a:rPr>
              <a:t>self, card):</a:t>
            </a:r>
          </a:p>
          <a:p>
            <a:pPr eaLnBrk="1" hangingPunct="1">
              <a:buFont typeface="Arial" charset="0"/>
              <a:buNone/>
            </a:pPr>
            <a:r>
              <a:rPr lang="en-US" sz="1400">
                <a:latin typeface="Calibri" charset="0"/>
              </a:rPr>
              <a:t>        </a:t>
            </a:r>
            <a:r>
              <a:rPr lang="en-US" sz="1400" i="1">
                <a:latin typeface="Calibri" charset="0"/>
              </a:rPr>
              <a:t>self.cards.append(card)</a:t>
            </a:r>
          </a:p>
          <a:p>
            <a:pPr eaLnBrk="1" hangingPunct="1">
              <a:buFont typeface="Arial" charset="0"/>
              <a:buNone/>
            </a:pPr>
            <a:endParaRPr lang="en-US" sz="1400">
              <a:latin typeface="Calibri" charset="0"/>
            </a:endParaRPr>
          </a:p>
          <a:p>
            <a:pPr eaLnBrk="1" hangingPunct="1">
              <a:buFont typeface="Arial" charset="0"/>
              <a:buNone/>
            </a:pPr>
            <a:r>
              <a:rPr lang="en-US" sz="1400">
                <a:latin typeface="Calibri" charset="0"/>
              </a:rPr>
              <a:t>    def </a:t>
            </a:r>
            <a:r>
              <a:rPr lang="en-US" sz="1400" b="1">
                <a:latin typeface="Calibri" charset="0"/>
              </a:rPr>
              <a:t>deal(</a:t>
            </a:r>
            <a:r>
              <a:rPr lang="en-US" sz="1400" b="1" i="1">
                <a:latin typeface="Calibri" charset="0"/>
              </a:rPr>
              <a:t>self, hands, nCards = 999):</a:t>
            </a:r>
          </a:p>
          <a:p>
            <a:pPr eaLnBrk="1" hangingPunct="1">
              <a:buFont typeface="Arial" charset="0"/>
              <a:buNone/>
            </a:pPr>
            <a:r>
              <a:rPr lang="en-US" sz="1400">
                <a:latin typeface="Calibri" charset="0"/>
              </a:rPr>
              <a:t>        nHands = len(hands)</a:t>
            </a:r>
          </a:p>
          <a:p>
            <a:pPr eaLnBrk="1" hangingPunct="1">
              <a:buFont typeface="Arial" charset="0"/>
              <a:buNone/>
            </a:pPr>
            <a:r>
              <a:rPr lang="en-US" sz="1400">
                <a:latin typeface="Calibri" charset="0"/>
              </a:rPr>
              <a:t>        for i in range(nCards):</a:t>
            </a:r>
          </a:p>
          <a:p>
            <a:pPr eaLnBrk="1" hangingPunct="1">
              <a:buFont typeface="Arial" charset="0"/>
              <a:buNone/>
            </a:pPr>
            <a:r>
              <a:rPr lang="en-US" sz="1400">
                <a:latin typeface="Calibri" charset="0"/>
              </a:rPr>
              <a:t>            if </a:t>
            </a:r>
            <a:r>
              <a:rPr lang="en-US" sz="1400" i="1">
                <a:latin typeface="Calibri" charset="0"/>
              </a:rPr>
              <a:t>self.isEmpty():</a:t>
            </a:r>
          </a:p>
          <a:p>
            <a:pPr eaLnBrk="1" hangingPunct="1">
              <a:buFont typeface="Arial" charset="0"/>
              <a:buNone/>
            </a:pPr>
            <a:r>
              <a:rPr lang="en-US" sz="1400">
                <a:latin typeface="Calibri" charset="0"/>
              </a:rPr>
              <a:t>                break # break if out of cards</a:t>
            </a:r>
          </a:p>
          <a:p>
            <a:pPr eaLnBrk="1" hangingPunct="1">
              <a:buFont typeface="Arial" charset="0"/>
              <a:buNone/>
            </a:pPr>
            <a:r>
              <a:rPr lang="en-US" sz="1400">
                <a:latin typeface="Calibri" charset="0"/>
              </a:rPr>
              <a:t>            card = </a:t>
            </a:r>
            <a:r>
              <a:rPr lang="en-US" sz="1400" i="1">
                <a:latin typeface="Calibri" charset="0"/>
              </a:rPr>
              <a:t>self.popCard() # take the top card</a:t>
            </a:r>
          </a:p>
          <a:p>
            <a:pPr eaLnBrk="1" hangingPunct="1">
              <a:buFont typeface="Arial" charset="0"/>
              <a:buNone/>
            </a:pPr>
            <a:r>
              <a:rPr lang="en-US" sz="1400">
                <a:latin typeface="Calibri" charset="0"/>
              </a:rPr>
              <a:t>            hand = hands[i % nHands] # whose turn is next?</a:t>
            </a:r>
          </a:p>
          <a:p>
            <a:pPr eaLnBrk="1" hangingPunct="1">
              <a:buFont typeface="Arial" charset="0"/>
              <a:buNone/>
            </a:pPr>
            <a:r>
              <a:rPr lang="en-US" sz="1400">
                <a:latin typeface="Calibri" charset="0"/>
              </a:rPr>
              <a:t>            hand.addCard(card) # add the card to the hand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atin typeface="Calibri" charset="0"/>
              </a:rPr>
              <a:t>Hand Class Code</a:t>
            </a:r>
          </a:p>
        </p:txBody>
      </p:sp>
      <p:sp>
        <p:nvSpPr>
          <p:cNvPr id="24579" name="Content Placeholder 2"/>
          <p:cNvSpPr>
            <a:spLocks noGrp="1"/>
          </p:cNvSpPr>
          <p:nvPr>
            <p:ph idx="1"/>
          </p:nvPr>
        </p:nvSpPr>
        <p:spPr/>
        <p:txBody>
          <a:bodyPr/>
          <a:lstStyle/>
          <a:p>
            <a:pPr eaLnBrk="1" hangingPunct="1">
              <a:buFont typeface="Arial" charset="0"/>
              <a:buNone/>
            </a:pPr>
            <a:r>
              <a:rPr lang="en-US" sz="2400">
                <a:latin typeface="Calibri" charset="0"/>
              </a:rPr>
              <a:t># if next function not in code Deck __str__ would be called</a:t>
            </a:r>
          </a:p>
          <a:p>
            <a:pPr eaLnBrk="1" hangingPunct="1">
              <a:buFont typeface="Arial" charset="0"/>
              <a:buNone/>
            </a:pPr>
            <a:endParaRPr lang="en-US" sz="2400">
              <a:latin typeface="Calibri" charset="0"/>
            </a:endParaRPr>
          </a:p>
          <a:p>
            <a:pPr eaLnBrk="1" hangingPunct="1">
              <a:buFont typeface="Arial" charset="0"/>
              <a:buNone/>
            </a:pPr>
            <a:r>
              <a:rPr lang="en-US" sz="2400">
                <a:latin typeface="Calibri" charset="0"/>
              </a:rPr>
              <a:t>    def </a:t>
            </a:r>
            <a:r>
              <a:rPr lang="en-US" sz="2400" b="1">
                <a:latin typeface="Calibri" charset="0"/>
              </a:rPr>
              <a:t>__str__(</a:t>
            </a:r>
            <a:r>
              <a:rPr lang="en-US" sz="2400" b="1" i="1">
                <a:latin typeface="Calibri" charset="0"/>
              </a:rPr>
              <a:t>self):</a:t>
            </a:r>
          </a:p>
          <a:p>
            <a:pPr eaLnBrk="1" hangingPunct="1">
              <a:buFont typeface="Arial" charset="0"/>
              <a:buNone/>
            </a:pPr>
            <a:r>
              <a:rPr lang="en-US" sz="2400">
                <a:latin typeface="Calibri" charset="0"/>
              </a:rPr>
              <a:t>        s = </a:t>
            </a:r>
            <a:r>
              <a:rPr lang="en-US" sz="2400" i="1">
                <a:latin typeface="Calibri" charset="0"/>
              </a:rPr>
              <a:t>"Hand " + self.name</a:t>
            </a:r>
          </a:p>
          <a:p>
            <a:pPr eaLnBrk="1" hangingPunct="1">
              <a:buFont typeface="Arial" charset="0"/>
              <a:buNone/>
            </a:pPr>
            <a:r>
              <a:rPr lang="en-US" sz="2400">
                <a:latin typeface="Calibri" charset="0"/>
              </a:rPr>
              <a:t>        if </a:t>
            </a:r>
            <a:r>
              <a:rPr lang="en-US" sz="2400" i="1">
                <a:latin typeface="Calibri" charset="0"/>
              </a:rPr>
              <a:t>self.isEmpty():</a:t>
            </a:r>
          </a:p>
          <a:p>
            <a:pPr eaLnBrk="1" hangingPunct="1">
              <a:buFont typeface="Arial" charset="0"/>
              <a:buNone/>
            </a:pPr>
            <a:r>
              <a:rPr lang="en-US" sz="2400">
                <a:latin typeface="Calibri" charset="0"/>
              </a:rPr>
              <a:t>            return s + </a:t>
            </a:r>
            <a:r>
              <a:rPr lang="en-US" sz="2400" i="1">
                <a:latin typeface="Calibri" charset="0"/>
              </a:rPr>
              <a:t>" is empty\n"</a:t>
            </a:r>
          </a:p>
          <a:p>
            <a:pPr eaLnBrk="1" hangingPunct="1">
              <a:buFont typeface="Arial" charset="0"/>
              <a:buNone/>
            </a:pPr>
            <a:r>
              <a:rPr lang="en-US" sz="2400">
                <a:latin typeface="Calibri" charset="0"/>
              </a:rPr>
              <a:t>        else:</a:t>
            </a:r>
          </a:p>
          <a:p>
            <a:pPr eaLnBrk="1" hangingPunct="1">
              <a:buFont typeface="Arial" charset="0"/>
              <a:buNone/>
            </a:pPr>
            <a:r>
              <a:rPr lang="en-US" sz="2400">
                <a:latin typeface="Calibri" charset="0"/>
              </a:rPr>
              <a:t>            return s + </a:t>
            </a:r>
            <a:r>
              <a:rPr lang="en-US" sz="2400" i="1">
                <a:latin typeface="Calibri" charset="0"/>
              </a:rPr>
              <a:t>" contains\n" + Deck.__str__(self)</a:t>
            </a:r>
            <a:endParaRPr lang="en-US" sz="2400">
              <a:latin typeface="Calibri" charset="0"/>
            </a:endParaRPr>
          </a:p>
          <a:p>
            <a:pPr eaLnBrk="1" hangingPunct="1"/>
            <a:endParaRPr lang="en-US">
              <a:latin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828800" y="274638"/>
            <a:ext cx="6858000" cy="1143000"/>
          </a:xfrm>
        </p:spPr>
        <p:txBody>
          <a:bodyPr/>
          <a:lstStyle/>
          <a:p>
            <a:pPr eaLnBrk="1" hangingPunct="1"/>
            <a:r>
              <a:rPr lang="en-US">
                <a:latin typeface="Calibri" charset="0"/>
              </a:rPr>
              <a:t>CardGame Class Design/Code</a:t>
            </a:r>
          </a:p>
        </p:txBody>
      </p:sp>
      <p:sp>
        <p:nvSpPr>
          <p:cNvPr id="25603" name="Content Placeholder 2"/>
          <p:cNvSpPr>
            <a:spLocks noGrp="1"/>
          </p:cNvSpPr>
          <p:nvPr>
            <p:ph idx="1"/>
          </p:nvPr>
        </p:nvSpPr>
        <p:spPr>
          <a:xfrm>
            <a:off x="2438400" y="1600200"/>
            <a:ext cx="6248400" cy="4525963"/>
          </a:xfrm>
        </p:spPr>
        <p:txBody>
          <a:bodyPr/>
          <a:lstStyle/>
          <a:p>
            <a:pPr eaLnBrk="1" hangingPunct="1"/>
            <a:r>
              <a:rPr lang="en-US">
                <a:latin typeface="Calibri" charset="0"/>
              </a:rPr>
              <a:t>Card games contain a single deck, which should be shuffled at the beginning of each game</a:t>
            </a:r>
          </a:p>
          <a:p>
            <a:pPr eaLnBrk="1" hangingPunct="1"/>
            <a:endParaRPr lang="en-US">
              <a:latin typeface="Calibri" charset="0"/>
            </a:endParaRPr>
          </a:p>
          <a:p>
            <a:pPr eaLnBrk="1" hangingPunct="1">
              <a:buFont typeface="Arial" charset="0"/>
              <a:buNone/>
            </a:pPr>
            <a:r>
              <a:rPr lang="en-US" sz="2400">
                <a:latin typeface="Calibri" charset="0"/>
              </a:rPr>
              <a:t>class </a:t>
            </a:r>
            <a:r>
              <a:rPr lang="en-US" sz="2400" b="1">
                <a:latin typeface="Calibri" charset="0"/>
              </a:rPr>
              <a:t>CardGame:</a:t>
            </a:r>
          </a:p>
          <a:p>
            <a:pPr eaLnBrk="1" hangingPunct="1">
              <a:buFont typeface="Arial" charset="0"/>
              <a:buNone/>
            </a:pPr>
            <a:endParaRPr lang="en-US" sz="2400">
              <a:latin typeface="Calibri" charset="0"/>
            </a:endParaRPr>
          </a:p>
          <a:p>
            <a:pPr eaLnBrk="1" hangingPunct="1">
              <a:buFont typeface="Arial" charset="0"/>
              <a:buNone/>
            </a:pPr>
            <a:r>
              <a:rPr lang="en-US" sz="2400">
                <a:latin typeface="Calibri" charset="0"/>
              </a:rPr>
              <a:t>    def </a:t>
            </a:r>
            <a:r>
              <a:rPr lang="en-US" sz="2400" b="1">
                <a:latin typeface="Calibri" charset="0"/>
              </a:rPr>
              <a:t>__init__(</a:t>
            </a:r>
            <a:r>
              <a:rPr lang="en-US" sz="2400" b="1" i="1">
                <a:latin typeface="Calibri" charset="0"/>
              </a:rPr>
              <a:t>self):</a:t>
            </a:r>
          </a:p>
          <a:p>
            <a:pPr eaLnBrk="1" hangingPunct="1">
              <a:buFont typeface="Arial" charset="0"/>
              <a:buNone/>
            </a:pPr>
            <a:r>
              <a:rPr lang="en-US" sz="2400">
                <a:latin typeface="Calibri" charset="0"/>
              </a:rPr>
              <a:t>        </a:t>
            </a:r>
            <a:r>
              <a:rPr lang="en-US" sz="2400" i="1">
                <a:latin typeface="Calibri" charset="0"/>
              </a:rPr>
              <a:t>self.deck = Deck()</a:t>
            </a:r>
          </a:p>
          <a:p>
            <a:pPr eaLnBrk="1" hangingPunct="1">
              <a:buFont typeface="Arial" charset="0"/>
              <a:buNone/>
            </a:pPr>
            <a:r>
              <a:rPr lang="en-US" sz="2400">
                <a:latin typeface="Calibri" charset="0"/>
              </a:rPr>
              <a:t>        </a:t>
            </a:r>
            <a:r>
              <a:rPr lang="en-US" sz="2400" i="1">
                <a:latin typeface="Calibri" charset="0"/>
              </a:rPr>
              <a:t>self.deck.shuffle()</a:t>
            </a:r>
            <a:endParaRPr lang="en-US" sz="2400">
              <a:latin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atin typeface="Calibri" charset="0"/>
              </a:rPr>
              <a:t>OldMaidHand Design/Code</a:t>
            </a:r>
          </a:p>
        </p:txBody>
      </p:sp>
      <p:sp>
        <p:nvSpPr>
          <p:cNvPr id="3" name="Content Placeholder 2"/>
          <p:cNvSpPr>
            <a:spLocks noGrp="1"/>
          </p:cNvSpPr>
          <p:nvPr>
            <p:ph idx="1"/>
          </p:nvPr>
        </p:nvSpPr>
        <p:spPr>
          <a:xfrm>
            <a:off x="457200" y="1600200"/>
            <a:ext cx="8229600" cy="5105400"/>
          </a:xfrm>
        </p:spPr>
        <p:txBody>
          <a:bodyPr/>
          <a:lstStyle/>
          <a:p>
            <a:pPr eaLnBrk="1" hangingPunct="1"/>
            <a:r>
              <a:rPr lang="en-US">
                <a:latin typeface="Calibri" charset="0"/>
              </a:rPr>
              <a:t>Pretty much a normal card hand but needs method to find and remove all matches and return a count of matches</a:t>
            </a:r>
          </a:p>
          <a:p>
            <a:pPr eaLnBrk="1" hangingPunct="1">
              <a:buFont typeface="Arial" charset="0"/>
              <a:buNone/>
            </a:pPr>
            <a:r>
              <a:rPr lang="en-US" sz="1600">
                <a:latin typeface="Calibri" charset="0"/>
              </a:rPr>
              <a:t>class </a:t>
            </a:r>
            <a:r>
              <a:rPr lang="en-US" sz="1600" b="1">
                <a:latin typeface="Calibri" charset="0"/>
              </a:rPr>
              <a:t>OldMaidHand(Hand):</a:t>
            </a:r>
          </a:p>
          <a:p>
            <a:pPr eaLnBrk="1" hangingPunct="1">
              <a:buFont typeface="Arial" charset="0"/>
              <a:buNone/>
            </a:pPr>
            <a:r>
              <a:rPr lang="en-US" sz="1600">
                <a:latin typeface="Calibri" charset="0"/>
              </a:rPr>
              <a:t>    def </a:t>
            </a:r>
            <a:r>
              <a:rPr lang="en-US" sz="1600" b="1">
                <a:latin typeface="Calibri" charset="0"/>
              </a:rPr>
              <a:t>removeMatches(</a:t>
            </a:r>
            <a:r>
              <a:rPr lang="en-US" sz="1600" b="1" i="1">
                <a:latin typeface="Calibri" charset="0"/>
              </a:rPr>
              <a:t>self):</a:t>
            </a:r>
          </a:p>
          <a:p>
            <a:pPr eaLnBrk="1" hangingPunct="1">
              <a:buFont typeface="Arial" charset="0"/>
              <a:buNone/>
            </a:pPr>
            <a:r>
              <a:rPr lang="en-US" sz="1600">
                <a:latin typeface="Calibri" charset="0"/>
              </a:rPr>
              <a:t>        count = 0</a:t>
            </a:r>
          </a:p>
          <a:p>
            <a:pPr eaLnBrk="1" hangingPunct="1">
              <a:buFont typeface="Arial" charset="0"/>
              <a:buNone/>
            </a:pPr>
            <a:r>
              <a:rPr lang="en-US" sz="1600">
                <a:latin typeface="Calibri" charset="0"/>
              </a:rPr>
              <a:t>        originalCards = </a:t>
            </a:r>
            <a:r>
              <a:rPr lang="en-US" sz="1600" i="1">
                <a:latin typeface="Calibri" charset="0"/>
              </a:rPr>
              <a:t>self.cards[:]</a:t>
            </a:r>
          </a:p>
          <a:p>
            <a:pPr eaLnBrk="1" hangingPunct="1">
              <a:buFont typeface="Arial" charset="0"/>
              <a:buNone/>
            </a:pPr>
            <a:r>
              <a:rPr lang="en-US" sz="1600">
                <a:latin typeface="Calibri" charset="0"/>
              </a:rPr>
              <a:t>        for card in originalCards:</a:t>
            </a:r>
          </a:p>
          <a:p>
            <a:pPr eaLnBrk="1" hangingPunct="1">
              <a:buFont typeface="Arial" charset="0"/>
              <a:buNone/>
            </a:pPr>
            <a:r>
              <a:rPr lang="en-US" sz="1600">
                <a:latin typeface="Calibri" charset="0"/>
              </a:rPr>
              <a:t>            match = Card(3 - card.suit, card.rank)</a:t>
            </a:r>
          </a:p>
          <a:p>
            <a:pPr eaLnBrk="1" hangingPunct="1">
              <a:buFont typeface="Arial" charset="0"/>
              <a:buNone/>
            </a:pPr>
            <a:r>
              <a:rPr lang="en-US" sz="1600">
                <a:latin typeface="Calibri" charset="0"/>
              </a:rPr>
              <a:t>            if match in </a:t>
            </a:r>
            <a:r>
              <a:rPr lang="en-US" sz="1600" i="1">
                <a:latin typeface="Calibri" charset="0"/>
              </a:rPr>
              <a:t>self.cards:</a:t>
            </a:r>
          </a:p>
          <a:p>
            <a:pPr eaLnBrk="1" hangingPunct="1">
              <a:buFont typeface="Arial" charset="0"/>
              <a:buNone/>
            </a:pPr>
            <a:r>
              <a:rPr lang="en-US" sz="1600">
                <a:latin typeface="Calibri" charset="0"/>
              </a:rPr>
              <a:t>                </a:t>
            </a:r>
            <a:r>
              <a:rPr lang="en-US" sz="1600" i="1">
                <a:latin typeface="Calibri" charset="0"/>
              </a:rPr>
              <a:t>self.cards.remove(card)</a:t>
            </a:r>
          </a:p>
          <a:p>
            <a:pPr eaLnBrk="1" hangingPunct="1">
              <a:buFont typeface="Arial" charset="0"/>
              <a:buNone/>
            </a:pPr>
            <a:r>
              <a:rPr lang="en-US" sz="1600">
                <a:latin typeface="Calibri" charset="0"/>
              </a:rPr>
              <a:t>                </a:t>
            </a:r>
            <a:r>
              <a:rPr lang="en-US" sz="1600" i="1">
                <a:latin typeface="Calibri" charset="0"/>
              </a:rPr>
              <a:t>self.cards.remove(match)</a:t>
            </a:r>
          </a:p>
          <a:p>
            <a:pPr eaLnBrk="1" hangingPunct="1">
              <a:buFont typeface="Arial" charset="0"/>
              <a:buNone/>
            </a:pPr>
            <a:r>
              <a:rPr lang="en-US" sz="1600">
                <a:latin typeface="Calibri" charset="0"/>
              </a:rPr>
              <a:t>                print </a:t>
            </a:r>
            <a:r>
              <a:rPr lang="en-US" sz="1600" i="1">
                <a:latin typeface="Calibri" charset="0"/>
              </a:rPr>
              <a:t>"Hand %s: %s matches %s" % (self.name, card, match)</a:t>
            </a:r>
          </a:p>
          <a:p>
            <a:pPr eaLnBrk="1" hangingPunct="1">
              <a:buFont typeface="Arial" charset="0"/>
              <a:buNone/>
            </a:pPr>
            <a:r>
              <a:rPr lang="en-US" sz="1600">
                <a:latin typeface="Calibri" charset="0"/>
              </a:rPr>
              <a:t>                count = count + 1</a:t>
            </a:r>
          </a:p>
          <a:p>
            <a:pPr eaLnBrk="1" hangingPunct="1">
              <a:buFont typeface="Arial" charset="0"/>
              <a:buNone/>
            </a:pPr>
            <a:r>
              <a:rPr lang="en-US" sz="1600">
                <a:latin typeface="Calibri" charset="0"/>
              </a:rPr>
              <a:t>        return count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Calibri" charset="0"/>
              </a:rPr>
              <a:t>OldMaidGame Design</a:t>
            </a:r>
          </a:p>
        </p:txBody>
      </p:sp>
      <p:sp>
        <p:nvSpPr>
          <p:cNvPr id="27651" name="Content Placeholder 2"/>
          <p:cNvSpPr>
            <a:spLocks noGrp="1"/>
          </p:cNvSpPr>
          <p:nvPr>
            <p:ph idx="1"/>
          </p:nvPr>
        </p:nvSpPr>
        <p:spPr>
          <a:xfrm>
            <a:off x="457200" y="1600200"/>
            <a:ext cx="8382000" cy="4525963"/>
          </a:xfrm>
        </p:spPr>
        <p:txBody>
          <a:bodyPr/>
          <a:lstStyle/>
          <a:p>
            <a:pPr eaLnBrk="1" hangingPunct="1"/>
            <a:r>
              <a:rPr lang="en-US" sz="2800">
                <a:latin typeface="Calibri" charset="0"/>
              </a:rPr>
              <a:t>Like all classes that “extend” CardGame, a deck is needed and it should be shuffled, oh wait CardGame already does this</a:t>
            </a:r>
          </a:p>
          <a:p>
            <a:pPr eaLnBrk="1" hangingPunct="1"/>
            <a:r>
              <a:rPr lang="en-US" sz="2800">
                <a:latin typeface="Calibri" charset="0"/>
              </a:rPr>
              <a:t>Playing the game performs the following steps:</a:t>
            </a:r>
          </a:p>
          <a:p>
            <a:pPr marL="914400" lvl="1" indent="-514350" eaLnBrk="1" hangingPunct="1">
              <a:buFont typeface="Calibri" charset="0"/>
              <a:buAutoNum type="arabicPeriod"/>
            </a:pPr>
            <a:r>
              <a:rPr lang="en-US" sz="2000">
                <a:latin typeface="Calibri" charset="0"/>
                <a:ea typeface="ＭＳ Ｐゴシック" charset="0"/>
              </a:rPr>
              <a:t>Take the Queen of hearts out of the deck</a:t>
            </a:r>
          </a:p>
          <a:p>
            <a:pPr marL="914400" lvl="1" indent="-514350" eaLnBrk="1" hangingPunct="1">
              <a:buFont typeface="Calibri" charset="0"/>
              <a:buAutoNum type="arabicPeriod"/>
            </a:pPr>
            <a:r>
              <a:rPr lang="en-US" sz="2000">
                <a:latin typeface="Calibri" charset="0"/>
                <a:ea typeface="ＭＳ Ｐゴシック" charset="0"/>
              </a:rPr>
              <a:t>Deal OldMaidHands</a:t>
            </a:r>
          </a:p>
          <a:p>
            <a:pPr marL="914400" lvl="1" indent="-514350" eaLnBrk="1" hangingPunct="1">
              <a:buFont typeface="Calibri" charset="0"/>
              <a:buAutoNum type="arabicPeriod"/>
            </a:pPr>
            <a:r>
              <a:rPr lang="en-US" sz="2000">
                <a:latin typeface="Calibri" charset="0"/>
                <a:ea typeface="ＭＳ Ｐゴシック" charset="0"/>
              </a:rPr>
              <a:t>Remove and count number of matches</a:t>
            </a:r>
          </a:p>
          <a:p>
            <a:pPr marL="914400" lvl="1" indent="-514350" eaLnBrk="1" hangingPunct="1">
              <a:buFont typeface="Calibri" charset="0"/>
              <a:buAutoNum type="arabicPeriod"/>
            </a:pPr>
            <a:r>
              <a:rPr lang="en-US" sz="2000">
                <a:latin typeface="Calibri" charset="0"/>
                <a:ea typeface="ＭＳ Ｐゴシック" charset="0"/>
              </a:rPr>
              <a:t>Each turn for a player is the same(25 turns):</a:t>
            </a:r>
          </a:p>
          <a:p>
            <a:pPr marL="1314450" lvl="2" indent="-514350" eaLnBrk="1" hangingPunct="1">
              <a:buFont typeface="Calibri" charset="0"/>
              <a:buAutoNum type="arabicPeriod"/>
            </a:pPr>
            <a:r>
              <a:rPr lang="en-US" sz="2000">
                <a:latin typeface="Calibri" charset="0"/>
                <a:ea typeface="ＭＳ Ｐゴシック" charset="0"/>
              </a:rPr>
              <a:t>Check if hand is empty, if so do nothing</a:t>
            </a:r>
          </a:p>
          <a:p>
            <a:pPr marL="1314450" lvl="2" indent="-514350" eaLnBrk="1" hangingPunct="1">
              <a:buFont typeface="Calibri" charset="0"/>
              <a:buAutoNum type="arabicPeriod"/>
            </a:pPr>
            <a:r>
              <a:rPr lang="en-US" sz="2000">
                <a:latin typeface="Calibri" charset="0"/>
                <a:ea typeface="ＭＳ Ｐゴシック" charset="0"/>
              </a:rPr>
              <a:t>Take neighbor player’s “top” card</a:t>
            </a:r>
          </a:p>
          <a:p>
            <a:pPr marL="1314450" lvl="2" indent="-514350" eaLnBrk="1" hangingPunct="1">
              <a:buFont typeface="Calibri" charset="0"/>
              <a:buAutoNum type="arabicPeriod"/>
            </a:pPr>
            <a:r>
              <a:rPr lang="en-US" sz="2000">
                <a:latin typeface="Calibri" charset="0"/>
                <a:ea typeface="ＭＳ Ｐゴシック" charset="0"/>
              </a:rPr>
              <a:t>Remove and count number of matches</a:t>
            </a:r>
          </a:p>
          <a:p>
            <a:pPr marL="1314450" lvl="2" indent="-514350" eaLnBrk="1" hangingPunct="1">
              <a:buFont typeface="Calibri" charset="0"/>
              <a:buAutoNum type="arabicPeriod"/>
            </a:pPr>
            <a:r>
              <a:rPr lang="en-US" sz="2000">
                <a:latin typeface="Calibri" charset="0"/>
                <a:ea typeface="ＭＳ Ｐゴシック" charset="0"/>
              </a:rPr>
              <a:t>Shuffle your hand</a:t>
            </a:r>
          </a:p>
          <a:p>
            <a:pPr marL="914400" lvl="1" indent="-514350" eaLnBrk="1" hangingPunct="1">
              <a:buFont typeface="Calibri" charset="0"/>
              <a:buAutoNum type="arabicPeriod"/>
            </a:pPr>
            <a:r>
              <a:rPr lang="en-US" sz="2000">
                <a:latin typeface="Calibri" charset="0"/>
                <a:ea typeface="ＭＳ Ｐゴシック" charset="0"/>
              </a:rPr>
              <a:t>Top score after all turns is winner</a:t>
            </a:r>
          </a:p>
          <a:p>
            <a:pPr marL="1314450" lvl="2" indent="-514350" eaLnBrk="1" hangingPunct="1">
              <a:buFont typeface="Calibri" charset="0"/>
              <a:buAutoNum type="arabicPeriod"/>
            </a:pPr>
            <a:endParaRPr lang="en-US">
              <a:latin typeface="Calibri" charset="0"/>
              <a:ea typeface="ＭＳ Ｐゴシック"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Calibri" charset="0"/>
              </a:rPr>
              <a:t>OldMaidGame Code</a:t>
            </a:r>
          </a:p>
        </p:txBody>
      </p:sp>
      <p:sp>
        <p:nvSpPr>
          <p:cNvPr id="28675" name="Content Placeholder 2"/>
          <p:cNvSpPr>
            <a:spLocks noGrp="1"/>
          </p:cNvSpPr>
          <p:nvPr>
            <p:ph idx="1"/>
          </p:nvPr>
        </p:nvSpPr>
        <p:spPr>
          <a:xfrm>
            <a:off x="2438400" y="1219200"/>
            <a:ext cx="6248400" cy="5486400"/>
          </a:xfrm>
        </p:spPr>
        <p:txBody>
          <a:bodyPr/>
          <a:lstStyle/>
          <a:p>
            <a:pPr eaLnBrk="1" hangingPunct="1">
              <a:buFont typeface="Arial" charset="0"/>
              <a:buNone/>
            </a:pPr>
            <a:r>
              <a:rPr lang="en-US" sz="1400">
                <a:latin typeface="Calibri" charset="0"/>
              </a:rPr>
              <a:t>class </a:t>
            </a:r>
            <a:r>
              <a:rPr lang="en-US" sz="1400" b="1">
                <a:latin typeface="Calibri" charset="0"/>
              </a:rPr>
              <a:t>OldMaidGame(CardGame):</a:t>
            </a:r>
          </a:p>
          <a:p>
            <a:pPr eaLnBrk="1" hangingPunct="1">
              <a:buFont typeface="Arial" charset="0"/>
              <a:buNone/>
            </a:pPr>
            <a:r>
              <a:rPr lang="en-US" sz="1400">
                <a:latin typeface="Calibri" charset="0"/>
              </a:rPr>
              <a:t>    def </a:t>
            </a:r>
            <a:r>
              <a:rPr lang="en-US" sz="1400" b="1">
                <a:latin typeface="Calibri" charset="0"/>
              </a:rPr>
              <a:t>play(</a:t>
            </a:r>
            <a:r>
              <a:rPr lang="en-US" sz="1400" b="1" i="1">
                <a:latin typeface="Calibri" charset="0"/>
              </a:rPr>
              <a:t>self, names):</a:t>
            </a:r>
            <a:endParaRPr lang="en-US" sz="1400">
              <a:latin typeface="Calibri" charset="0"/>
            </a:endParaRPr>
          </a:p>
          <a:p>
            <a:pPr eaLnBrk="1" hangingPunct="1">
              <a:buFont typeface="Arial" charset="0"/>
              <a:buNone/>
            </a:pPr>
            <a:r>
              <a:rPr lang="en-US" sz="1400">
                <a:latin typeface="Calibri" charset="0"/>
              </a:rPr>
              <a:t>        </a:t>
            </a:r>
            <a:r>
              <a:rPr lang="en-US" sz="1400" i="1">
                <a:latin typeface="Calibri" charset="0"/>
              </a:rPr>
              <a:t>self.deck.removeCard(Card(0, 12)) </a:t>
            </a:r>
            <a:r>
              <a:rPr lang="en-US" sz="1400">
                <a:latin typeface="Calibri" charset="0"/>
              </a:rPr>
              <a:t># remove Queen of Clubs </a:t>
            </a:r>
            <a:endParaRPr lang="en-US" sz="1400" i="1">
              <a:latin typeface="Calibri" charset="0"/>
            </a:endParaRPr>
          </a:p>
          <a:p>
            <a:pPr eaLnBrk="1" hangingPunct="1">
              <a:buFont typeface="Arial" charset="0"/>
              <a:buNone/>
            </a:pPr>
            <a:r>
              <a:rPr lang="en-US" sz="1400" i="1">
                <a:latin typeface="Calibri" charset="0"/>
              </a:rPr>
              <a:t>       self.hands = [] </a:t>
            </a:r>
            <a:r>
              <a:rPr lang="en-US" sz="1400">
                <a:latin typeface="Calibri" charset="0"/>
              </a:rPr>
              <a:t># make a hand for each player </a:t>
            </a:r>
            <a:endParaRPr lang="en-US" sz="1400" i="1">
              <a:latin typeface="Calibri" charset="0"/>
            </a:endParaRPr>
          </a:p>
          <a:p>
            <a:pPr eaLnBrk="1" hangingPunct="1">
              <a:buFont typeface="Arial" charset="0"/>
              <a:buNone/>
            </a:pPr>
            <a:r>
              <a:rPr lang="en-US" sz="1400">
                <a:latin typeface="Calibri" charset="0"/>
              </a:rPr>
              <a:t>        for name in names :</a:t>
            </a:r>
          </a:p>
          <a:p>
            <a:pPr eaLnBrk="1" hangingPunct="1">
              <a:buFont typeface="Arial" charset="0"/>
              <a:buNone/>
            </a:pPr>
            <a:r>
              <a:rPr lang="en-US" sz="1400">
                <a:latin typeface="Calibri" charset="0"/>
              </a:rPr>
              <a:t>            </a:t>
            </a:r>
            <a:r>
              <a:rPr lang="en-US" sz="1400" i="1">
                <a:latin typeface="Calibri" charset="0"/>
              </a:rPr>
              <a:t>self.hands.append(OldMaidHand(name))</a:t>
            </a:r>
          </a:p>
          <a:p>
            <a:pPr eaLnBrk="1" hangingPunct="1">
              <a:buFont typeface="Arial" charset="0"/>
              <a:buNone/>
            </a:pPr>
            <a:r>
              <a:rPr lang="en-US" sz="1400">
                <a:latin typeface="Calibri" charset="0"/>
              </a:rPr>
              <a:t>            # deal the cards </a:t>
            </a:r>
          </a:p>
          <a:p>
            <a:pPr eaLnBrk="1" hangingPunct="1">
              <a:buFont typeface="Arial" charset="0"/>
              <a:buNone/>
            </a:pPr>
            <a:r>
              <a:rPr lang="en-US" sz="1400">
                <a:latin typeface="Calibri" charset="0"/>
              </a:rPr>
              <a:t>            </a:t>
            </a:r>
            <a:r>
              <a:rPr lang="en-US" sz="1400" i="1">
                <a:latin typeface="Calibri" charset="0"/>
              </a:rPr>
              <a:t>self.deck.deal(self.hands)</a:t>
            </a:r>
          </a:p>
          <a:p>
            <a:pPr eaLnBrk="1" hangingPunct="1">
              <a:buFont typeface="Arial" charset="0"/>
              <a:buNone/>
            </a:pPr>
            <a:r>
              <a:rPr lang="en-US" sz="1400">
                <a:latin typeface="Calibri" charset="0"/>
              </a:rPr>
              <a:t>            print </a:t>
            </a:r>
            <a:r>
              <a:rPr lang="en-US" sz="1400" i="1">
                <a:latin typeface="Calibri" charset="0"/>
              </a:rPr>
              <a:t>"---------- Cards have been dealt"</a:t>
            </a:r>
          </a:p>
          <a:p>
            <a:pPr eaLnBrk="1" hangingPunct="1">
              <a:buFont typeface="Arial" charset="0"/>
              <a:buNone/>
            </a:pPr>
            <a:r>
              <a:rPr lang="en-US" sz="1400">
                <a:latin typeface="Calibri" charset="0"/>
              </a:rPr>
              <a:t>            </a:t>
            </a:r>
            <a:r>
              <a:rPr lang="en-US" sz="1400" i="1">
                <a:latin typeface="Calibri" charset="0"/>
              </a:rPr>
              <a:t>self.printHands()</a:t>
            </a:r>
          </a:p>
          <a:p>
            <a:pPr eaLnBrk="1" hangingPunct="1">
              <a:buFont typeface="Arial" charset="0"/>
              <a:buNone/>
            </a:pPr>
            <a:r>
              <a:rPr lang="en-US" sz="1400">
                <a:latin typeface="Calibri" charset="0"/>
              </a:rPr>
              <a:t>            # remove initial matches </a:t>
            </a:r>
          </a:p>
          <a:p>
            <a:pPr eaLnBrk="1" hangingPunct="1">
              <a:buFont typeface="Arial" charset="0"/>
              <a:buNone/>
            </a:pPr>
            <a:r>
              <a:rPr lang="en-US" sz="1400">
                <a:latin typeface="Calibri" charset="0"/>
              </a:rPr>
              <a:t>            matches = </a:t>
            </a:r>
            <a:r>
              <a:rPr lang="en-US" sz="1400" i="1">
                <a:latin typeface="Calibri" charset="0"/>
              </a:rPr>
              <a:t>self.removeAllMatches()</a:t>
            </a:r>
          </a:p>
          <a:p>
            <a:pPr eaLnBrk="1" hangingPunct="1">
              <a:buFont typeface="Arial" charset="0"/>
              <a:buNone/>
            </a:pPr>
            <a:r>
              <a:rPr lang="en-US" sz="1400">
                <a:latin typeface="Calibri" charset="0"/>
              </a:rPr>
              <a:t>            print </a:t>
            </a:r>
            <a:r>
              <a:rPr lang="en-US" sz="1400" i="1">
                <a:latin typeface="Calibri" charset="0"/>
              </a:rPr>
              <a:t>"---------- Matches discarded, play begins"</a:t>
            </a:r>
          </a:p>
          <a:p>
            <a:pPr eaLnBrk="1" hangingPunct="1">
              <a:buFont typeface="Arial" charset="0"/>
              <a:buNone/>
            </a:pPr>
            <a:r>
              <a:rPr lang="en-US" sz="1400">
                <a:latin typeface="Calibri" charset="0"/>
              </a:rPr>
              <a:t>            </a:t>
            </a:r>
            <a:r>
              <a:rPr lang="en-US" sz="1400" i="1">
                <a:latin typeface="Calibri" charset="0"/>
              </a:rPr>
              <a:t>self.printHands()</a:t>
            </a:r>
          </a:p>
          <a:p>
            <a:pPr eaLnBrk="1" hangingPunct="1">
              <a:buFont typeface="Arial" charset="0"/>
              <a:buNone/>
            </a:pPr>
            <a:r>
              <a:rPr lang="en-US" sz="1400">
                <a:latin typeface="Calibri" charset="0"/>
              </a:rPr>
              <a:t>	    turn = 0  # play until all 50 cards are matched </a:t>
            </a:r>
          </a:p>
          <a:p>
            <a:pPr eaLnBrk="1" hangingPunct="1">
              <a:buFont typeface="Arial" charset="0"/>
              <a:buNone/>
            </a:pPr>
            <a:r>
              <a:rPr lang="en-US" sz="1400">
                <a:latin typeface="Calibri" charset="0"/>
              </a:rPr>
              <a:t>        numHands = len(</a:t>
            </a:r>
            <a:r>
              <a:rPr lang="en-US" sz="1400" i="1">
                <a:latin typeface="Calibri" charset="0"/>
              </a:rPr>
              <a:t>self.hands)</a:t>
            </a:r>
          </a:p>
          <a:p>
            <a:pPr eaLnBrk="1" hangingPunct="1">
              <a:buFont typeface="Arial" charset="0"/>
              <a:buNone/>
            </a:pPr>
            <a:r>
              <a:rPr lang="en-US" sz="1400">
                <a:latin typeface="Calibri" charset="0"/>
              </a:rPr>
              <a:t>        while matches &lt; 25:</a:t>
            </a:r>
          </a:p>
          <a:p>
            <a:pPr eaLnBrk="1" hangingPunct="1">
              <a:buFont typeface="Arial" charset="0"/>
              <a:buNone/>
            </a:pPr>
            <a:r>
              <a:rPr lang="en-US" sz="1400">
                <a:latin typeface="Calibri" charset="0"/>
              </a:rPr>
              <a:t>            matches = matches + </a:t>
            </a:r>
            <a:r>
              <a:rPr lang="en-US" sz="1400" i="1">
                <a:latin typeface="Calibri" charset="0"/>
              </a:rPr>
              <a:t>self.playOneTurn(turn)</a:t>
            </a:r>
          </a:p>
          <a:p>
            <a:pPr eaLnBrk="1" hangingPunct="1">
              <a:buFont typeface="Arial" charset="0"/>
              <a:buNone/>
            </a:pPr>
            <a:r>
              <a:rPr lang="en-US" sz="1400">
                <a:latin typeface="Calibri" charset="0"/>
              </a:rPr>
              <a:t>            turn = (turn + 1) % numHands</a:t>
            </a:r>
          </a:p>
          <a:p>
            <a:pPr eaLnBrk="1" hangingPunct="1">
              <a:buFont typeface="Arial" charset="0"/>
              <a:buNone/>
            </a:pPr>
            <a:r>
              <a:rPr lang="en-US" sz="1400">
                <a:latin typeface="Calibri" charset="0"/>
              </a:rPr>
              <a:t>            print </a:t>
            </a:r>
            <a:r>
              <a:rPr lang="en-US" sz="1400" i="1">
                <a:latin typeface="Calibri" charset="0"/>
              </a:rPr>
              <a:t>"---------- Game is Over"</a:t>
            </a:r>
          </a:p>
          <a:p>
            <a:pPr eaLnBrk="1" hangingPunct="1">
              <a:buFont typeface="Arial" charset="0"/>
              <a:buNone/>
            </a:pPr>
            <a:r>
              <a:rPr lang="en-US" sz="1400">
                <a:latin typeface="Calibri" charset="0"/>
              </a:rPr>
              <a:t>            </a:t>
            </a:r>
            <a:r>
              <a:rPr lang="en-US" sz="1400" i="1">
                <a:latin typeface="Calibri" charset="0"/>
              </a:rPr>
              <a:t>self.printHands()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Calibri" charset="0"/>
              </a:rPr>
              <a:t>OldMaidGame Code</a:t>
            </a:r>
          </a:p>
        </p:txBody>
      </p:sp>
      <p:sp>
        <p:nvSpPr>
          <p:cNvPr id="3" name="Content Placeholder 2"/>
          <p:cNvSpPr>
            <a:spLocks noGrp="1"/>
          </p:cNvSpPr>
          <p:nvPr>
            <p:ph idx="1"/>
          </p:nvPr>
        </p:nvSpPr>
        <p:spPr>
          <a:ln>
            <a:miter lim="800000"/>
            <a:headEnd/>
            <a:tailEnd/>
          </a:ln>
        </p:spPr>
        <p:txBody>
          <a:bodyPr numCol="2" spcCol="457200"/>
          <a:lstStyle/>
          <a:p>
            <a:pPr eaLnBrk="1" hangingPunct="1">
              <a:buFont typeface="Arial" charset="0"/>
              <a:buNone/>
              <a:defRPr/>
            </a:pPr>
            <a:r>
              <a:rPr lang="en-US" sz="1400" dirty="0" smtClean="0">
                <a:ea typeface="+mn-ea"/>
                <a:cs typeface="+mn-cs"/>
              </a:rPr>
              <a:t> def </a:t>
            </a:r>
            <a:r>
              <a:rPr lang="en-US" sz="1400" b="1" dirty="0" err="1" smtClean="0">
                <a:ea typeface="+mn-ea"/>
                <a:cs typeface="+mn-cs"/>
              </a:rPr>
              <a:t>removeAllMatches(</a:t>
            </a:r>
            <a:r>
              <a:rPr lang="en-US" sz="1400" b="1" i="1" dirty="0" err="1" smtClean="0">
                <a:ea typeface="+mn-ea"/>
                <a:cs typeface="+mn-cs"/>
              </a:rPr>
              <a:t>self</a:t>
            </a:r>
            <a:r>
              <a:rPr lang="en-US" sz="1400" b="1" i="1" dirty="0" smtClean="0">
                <a:ea typeface="+mn-ea"/>
                <a:cs typeface="+mn-cs"/>
              </a:rPr>
              <a:t>):</a:t>
            </a:r>
          </a:p>
          <a:p>
            <a:pPr eaLnBrk="1" hangingPunct="1">
              <a:buFont typeface="Arial" charset="0"/>
              <a:buNone/>
              <a:defRPr/>
            </a:pPr>
            <a:r>
              <a:rPr lang="en-US" sz="1400" dirty="0" smtClean="0">
                <a:ea typeface="+mn-ea"/>
                <a:cs typeface="+mn-cs"/>
              </a:rPr>
              <a:t>        count = 0</a:t>
            </a:r>
          </a:p>
          <a:p>
            <a:pPr eaLnBrk="1" hangingPunct="1">
              <a:buFont typeface="Arial" charset="0"/>
              <a:buNone/>
              <a:defRPr/>
            </a:pPr>
            <a:r>
              <a:rPr lang="en-US" sz="1400" dirty="0" smtClean="0">
                <a:ea typeface="+mn-ea"/>
                <a:cs typeface="+mn-cs"/>
              </a:rPr>
              <a:t>        for hand in </a:t>
            </a:r>
            <a:r>
              <a:rPr lang="en-US" sz="1400" i="1" dirty="0" err="1" smtClean="0">
                <a:ea typeface="+mn-ea"/>
                <a:cs typeface="+mn-cs"/>
              </a:rPr>
              <a:t>self.hands</a:t>
            </a:r>
            <a:r>
              <a:rPr lang="en-US" sz="1400" i="1" dirty="0" smtClean="0">
                <a:ea typeface="+mn-ea"/>
                <a:cs typeface="+mn-cs"/>
              </a:rPr>
              <a:t>:</a:t>
            </a:r>
          </a:p>
          <a:p>
            <a:pPr eaLnBrk="1" hangingPunct="1">
              <a:buFont typeface="Arial" charset="0"/>
              <a:buNone/>
              <a:defRPr/>
            </a:pPr>
            <a:r>
              <a:rPr lang="en-US" sz="1400" dirty="0" smtClean="0">
                <a:ea typeface="+mn-ea"/>
                <a:cs typeface="+mn-cs"/>
              </a:rPr>
              <a:t>            count = count + </a:t>
            </a:r>
            <a:r>
              <a:rPr lang="en-US" sz="1400" dirty="0" err="1" smtClean="0">
                <a:ea typeface="+mn-ea"/>
                <a:cs typeface="+mn-cs"/>
              </a:rPr>
              <a:t>hand.removeMatches</a:t>
            </a:r>
            <a:r>
              <a:rPr lang="en-US" sz="1400" dirty="0" smtClean="0">
                <a:ea typeface="+mn-ea"/>
                <a:cs typeface="+mn-cs"/>
              </a:rPr>
              <a:t>()</a:t>
            </a:r>
          </a:p>
          <a:p>
            <a:pPr eaLnBrk="1" hangingPunct="1">
              <a:buFont typeface="Arial" charset="0"/>
              <a:buNone/>
              <a:defRPr/>
            </a:pPr>
            <a:r>
              <a:rPr lang="en-US" sz="1400" dirty="0" smtClean="0">
                <a:ea typeface="+mn-ea"/>
                <a:cs typeface="+mn-cs"/>
              </a:rPr>
              <a:t>        return count</a:t>
            </a:r>
          </a:p>
          <a:p>
            <a:pPr eaLnBrk="1" hangingPunct="1">
              <a:buFont typeface="Arial" charset="0"/>
              <a:buNone/>
              <a:defRPr/>
            </a:pPr>
            <a:r>
              <a:rPr lang="en-US" sz="1400" dirty="0" smtClean="0">
                <a:ea typeface="+mn-ea"/>
                <a:cs typeface="+mn-cs"/>
              </a:rPr>
              <a:t>   </a:t>
            </a:r>
          </a:p>
          <a:p>
            <a:pPr eaLnBrk="1" hangingPunct="1">
              <a:buFont typeface="Arial" charset="0"/>
              <a:buNone/>
              <a:defRPr/>
            </a:pPr>
            <a:r>
              <a:rPr lang="en-US" sz="1400" dirty="0" smtClean="0">
                <a:ea typeface="+mn-ea"/>
                <a:cs typeface="+mn-cs"/>
              </a:rPr>
              <a:t> def </a:t>
            </a:r>
            <a:r>
              <a:rPr lang="en-US" sz="1400" b="1" dirty="0" err="1" smtClean="0">
                <a:ea typeface="+mn-ea"/>
                <a:cs typeface="+mn-cs"/>
              </a:rPr>
              <a:t>playOneTurn(</a:t>
            </a:r>
            <a:r>
              <a:rPr lang="en-US" sz="1400" b="1" i="1" dirty="0" err="1" smtClean="0">
                <a:ea typeface="+mn-ea"/>
                <a:cs typeface="+mn-cs"/>
              </a:rPr>
              <a:t>self</a:t>
            </a:r>
            <a:r>
              <a:rPr lang="en-US" sz="1400" b="1" i="1" dirty="0" smtClean="0">
                <a:ea typeface="+mn-ea"/>
                <a:cs typeface="+mn-cs"/>
              </a:rPr>
              <a:t>, </a:t>
            </a:r>
            <a:r>
              <a:rPr lang="en-US" sz="1400" b="1" i="1" dirty="0" err="1" smtClean="0">
                <a:ea typeface="+mn-ea"/>
                <a:cs typeface="+mn-cs"/>
              </a:rPr>
              <a:t>i</a:t>
            </a:r>
            <a:r>
              <a:rPr lang="en-US" sz="1400" b="1" i="1" dirty="0" smtClean="0">
                <a:ea typeface="+mn-ea"/>
                <a:cs typeface="+mn-cs"/>
              </a:rPr>
              <a:t>):</a:t>
            </a:r>
          </a:p>
          <a:p>
            <a:pPr eaLnBrk="1" hangingPunct="1">
              <a:buFont typeface="Arial" charset="0"/>
              <a:buNone/>
              <a:defRPr/>
            </a:pPr>
            <a:r>
              <a:rPr lang="en-US" sz="1400" dirty="0" smtClean="0">
                <a:ea typeface="+mn-ea"/>
                <a:cs typeface="+mn-cs"/>
              </a:rPr>
              <a:t>        if </a:t>
            </a:r>
            <a:r>
              <a:rPr lang="en-US" sz="1400" i="1" dirty="0" err="1" smtClean="0">
                <a:ea typeface="+mn-ea"/>
                <a:cs typeface="+mn-cs"/>
              </a:rPr>
              <a:t>self.hands[i].isEmpty</a:t>
            </a:r>
            <a:r>
              <a:rPr lang="en-US" sz="1400" i="1" dirty="0" smtClean="0">
                <a:ea typeface="+mn-ea"/>
                <a:cs typeface="+mn-cs"/>
              </a:rPr>
              <a:t>():</a:t>
            </a:r>
          </a:p>
          <a:p>
            <a:pPr eaLnBrk="1" hangingPunct="1">
              <a:buFont typeface="Arial" charset="0"/>
              <a:buNone/>
              <a:defRPr/>
            </a:pPr>
            <a:r>
              <a:rPr lang="en-US" sz="1400" dirty="0" smtClean="0">
                <a:ea typeface="+mn-ea"/>
                <a:cs typeface="+mn-cs"/>
              </a:rPr>
              <a:t>            return 0</a:t>
            </a:r>
          </a:p>
          <a:p>
            <a:pPr eaLnBrk="1" hangingPunct="1">
              <a:buFont typeface="Arial" charset="0"/>
              <a:buNone/>
              <a:defRPr/>
            </a:pPr>
            <a:r>
              <a:rPr lang="en-US" sz="1400" dirty="0" smtClean="0">
                <a:ea typeface="+mn-ea"/>
                <a:cs typeface="+mn-cs"/>
              </a:rPr>
              <a:t>        neighbor = </a:t>
            </a:r>
            <a:r>
              <a:rPr lang="en-US" sz="1400" i="1" dirty="0" err="1" smtClean="0">
                <a:ea typeface="+mn-ea"/>
                <a:cs typeface="+mn-cs"/>
              </a:rPr>
              <a:t>self.findNeighbor(i</a:t>
            </a:r>
            <a:r>
              <a:rPr lang="en-US" sz="1400" i="1" dirty="0" smtClean="0">
                <a:ea typeface="+mn-ea"/>
                <a:cs typeface="+mn-cs"/>
              </a:rPr>
              <a:t>)</a:t>
            </a:r>
          </a:p>
          <a:p>
            <a:pPr eaLnBrk="1" hangingPunct="1">
              <a:buFont typeface="Arial" charset="0"/>
              <a:buNone/>
              <a:defRPr/>
            </a:pPr>
            <a:r>
              <a:rPr lang="en-US" sz="1400" dirty="0" smtClean="0">
                <a:ea typeface="+mn-ea"/>
                <a:cs typeface="+mn-cs"/>
              </a:rPr>
              <a:t>        </a:t>
            </a:r>
            <a:r>
              <a:rPr lang="en-US" sz="1400" dirty="0" err="1" smtClean="0">
                <a:ea typeface="+mn-ea"/>
                <a:cs typeface="+mn-cs"/>
              </a:rPr>
              <a:t>pickedCard</a:t>
            </a:r>
            <a:r>
              <a:rPr lang="en-US" sz="1400" dirty="0" smtClean="0">
                <a:ea typeface="+mn-ea"/>
                <a:cs typeface="+mn-cs"/>
              </a:rPr>
              <a:t> = </a:t>
            </a:r>
            <a:r>
              <a:rPr lang="en-US" sz="1400" i="1" dirty="0" err="1" smtClean="0">
                <a:ea typeface="+mn-ea"/>
                <a:cs typeface="+mn-cs"/>
              </a:rPr>
              <a:t>self.hands[neighbor].popCard</a:t>
            </a:r>
            <a:r>
              <a:rPr lang="en-US" sz="1400" i="1" dirty="0" smtClean="0">
                <a:ea typeface="+mn-ea"/>
                <a:cs typeface="+mn-cs"/>
              </a:rPr>
              <a:t>()</a:t>
            </a:r>
          </a:p>
          <a:p>
            <a:pPr eaLnBrk="1" hangingPunct="1">
              <a:buFont typeface="Arial" charset="0"/>
              <a:buNone/>
              <a:defRPr/>
            </a:pPr>
            <a:r>
              <a:rPr lang="en-US" sz="1400" dirty="0" smtClean="0">
                <a:ea typeface="+mn-ea"/>
                <a:cs typeface="+mn-cs"/>
              </a:rPr>
              <a:t>        </a:t>
            </a:r>
            <a:r>
              <a:rPr lang="en-US" sz="1400" i="1" dirty="0" err="1" smtClean="0">
                <a:ea typeface="+mn-ea"/>
                <a:cs typeface="+mn-cs"/>
              </a:rPr>
              <a:t>self.hands[i].addCard(pickedCard</a:t>
            </a:r>
            <a:r>
              <a:rPr lang="en-US" sz="1400" i="1" dirty="0" smtClean="0">
                <a:ea typeface="+mn-ea"/>
                <a:cs typeface="+mn-cs"/>
              </a:rPr>
              <a:t>)</a:t>
            </a:r>
          </a:p>
          <a:p>
            <a:pPr eaLnBrk="1" hangingPunct="1">
              <a:buFont typeface="Arial" charset="0"/>
              <a:buNone/>
              <a:defRPr/>
            </a:pPr>
            <a:r>
              <a:rPr lang="en-US" sz="1400" dirty="0" smtClean="0">
                <a:ea typeface="+mn-ea"/>
                <a:cs typeface="+mn-cs"/>
              </a:rPr>
              <a:t>        print </a:t>
            </a:r>
            <a:r>
              <a:rPr lang="en-US" sz="1400" i="1" dirty="0" smtClean="0">
                <a:ea typeface="+mn-ea"/>
                <a:cs typeface="+mn-cs"/>
              </a:rPr>
              <a:t>"Hand", </a:t>
            </a:r>
            <a:r>
              <a:rPr lang="en-US" sz="1400" i="1" dirty="0" err="1" smtClean="0">
                <a:ea typeface="+mn-ea"/>
                <a:cs typeface="+mn-cs"/>
              </a:rPr>
              <a:t>self.hands[i].name</a:t>
            </a:r>
            <a:r>
              <a:rPr lang="en-US" sz="1400" i="1" dirty="0" smtClean="0">
                <a:ea typeface="+mn-ea"/>
                <a:cs typeface="+mn-cs"/>
              </a:rPr>
              <a:t>, "picked", </a:t>
            </a:r>
            <a:r>
              <a:rPr lang="en-US" sz="1400" i="1" dirty="0" err="1" smtClean="0">
                <a:ea typeface="+mn-ea"/>
                <a:cs typeface="+mn-cs"/>
              </a:rPr>
              <a:t>pickedCard</a:t>
            </a:r>
            <a:endParaRPr lang="en-US" sz="1400" i="1" dirty="0" smtClean="0">
              <a:ea typeface="+mn-ea"/>
              <a:cs typeface="+mn-cs"/>
            </a:endParaRPr>
          </a:p>
          <a:p>
            <a:pPr eaLnBrk="1" hangingPunct="1">
              <a:buFont typeface="Arial" charset="0"/>
              <a:buNone/>
              <a:defRPr/>
            </a:pPr>
            <a:r>
              <a:rPr lang="en-US" sz="1400" dirty="0" smtClean="0">
                <a:ea typeface="+mn-ea"/>
                <a:cs typeface="+mn-cs"/>
              </a:rPr>
              <a:t>        count = </a:t>
            </a:r>
            <a:r>
              <a:rPr lang="en-US" sz="1400" i="1" dirty="0" err="1" smtClean="0">
                <a:ea typeface="+mn-ea"/>
                <a:cs typeface="+mn-cs"/>
              </a:rPr>
              <a:t>self.hands[i].removeMatches</a:t>
            </a:r>
            <a:r>
              <a:rPr lang="en-US" sz="1400" i="1" dirty="0" smtClean="0">
                <a:ea typeface="+mn-ea"/>
                <a:cs typeface="+mn-cs"/>
              </a:rPr>
              <a:t>()</a:t>
            </a:r>
          </a:p>
          <a:p>
            <a:pPr eaLnBrk="1" hangingPunct="1">
              <a:buFont typeface="Arial" charset="0"/>
              <a:buNone/>
              <a:defRPr/>
            </a:pPr>
            <a:r>
              <a:rPr lang="en-US" sz="1400" dirty="0" smtClean="0">
                <a:ea typeface="+mn-ea"/>
                <a:cs typeface="+mn-cs"/>
              </a:rPr>
              <a:t>        </a:t>
            </a:r>
            <a:r>
              <a:rPr lang="en-US" sz="1400" i="1" dirty="0" err="1" smtClean="0">
                <a:ea typeface="+mn-ea"/>
                <a:cs typeface="+mn-cs"/>
              </a:rPr>
              <a:t>self.hands[i].shuffle</a:t>
            </a:r>
            <a:r>
              <a:rPr lang="en-US" sz="1400" i="1" dirty="0" smtClean="0">
                <a:ea typeface="+mn-ea"/>
                <a:cs typeface="+mn-cs"/>
              </a:rPr>
              <a:t>()</a:t>
            </a:r>
          </a:p>
          <a:p>
            <a:pPr eaLnBrk="1" hangingPunct="1">
              <a:buFont typeface="Arial" charset="0"/>
              <a:buNone/>
              <a:defRPr/>
            </a:pPr>
            <a:r>
              <a:rPr lang="en-US" sz="1400" dirty="0" smtClean="0">
                <a:ea typeface="+mn-ea"/>
                <a:cs typeface="+mn-cs"/>
              </a:rPr>
              <a:t>        return count</a:t>
            </a:r>
          </a:p>
          <a:p>
            <a:pPr eaLnBrk="1" hangingPunct="1">
              <a:buFont typeface="Arial" charset="0"/>
              <a:buNone/>
              <a:defRPr/>
            </a:pPr>
            <a:r>
              <a:rPr lang="en-US" sz="1400" dirty="0" smtClean="0">
                <a:ea typeface="+mn-ea"/>
                <a:cs typeface="+mn-cs"/>
              </a:rPr>
              <a:t>    def </a:t>
            </a:r>
            <a:r>
              <a:rPr lang="en-US" sz="1400" b="1" dirty="0" err="1" smtClean="0">
                <a:ea typeface="+mn-ea"/>
                <a:cs typeface="+mn-cs"/>
              </a:rPr>
              <a:t>findNeighbor(</a:t>
            </a:r>
            <a:r>
              <a:rPr lang="en-US" sz="1400" b="1" i="1" dirty="0" err="1" smtClean="0">
                <a:ea typeface="+mn-ea"/>
                <a:cs typeface="+mn-cs"/>
              </a:rPr>
              <a:t>self</a:t>
            </a:r>
            <a:r>
              <a:rPr lang="en-US" sz="1400" b="1" i="1" dirty="0" smtClean="0">
                <a:ea typeface="+mn-ea"/>
                <a:cs typeface="+mn-cs"/>
              </a:rPr>
              <a:t>, </a:t>
            </a:r>
            <a:r>
              <a:rPr lang="en-US" sz="1400" b="1" i="1" dirty="0" err="1" smtClean="0">
                <a:ea typeface="+mn-ea"/>
                <a:cs typeface="+mn-cs"/>
              </a:rPr>
              <a:t>i</a:t>
            </a:r>
            <a:r>
              <a:rPr lang="en-US" sz="1400" b="1" i="1" dirty="0" smtClean="0">
                <a:ea typeface="+mn-ea"/>
                <a:cs typeface="+mn-cs"/>
              </a:rPr>
              <a:t>):</a:t>
            </a:r>
          </a:p>
          <a:p>
            <a:pPr eaLnBrk="1" hangingPunct="1">
              <a:buFont typeface="Arial" charset="0"/>
              <a:buNone/>
              <a:defRPr/>
            </a:pPr>
            <a:r>
              <a:rPr lang="en-US" sz="1400" dirty="0" smtClean="0">
                <a:ea typeface="+mn-ea"/>
                <a:cs typeface="+mn-cs"/>
              </a:rPr>
              <a:t>        </a:t>
            </a:r>
            <a:r>
              <a:rPr lang="en-US" sz="1400" dirty="0" err="1" smtClean="0">
                <a:ea typeface="+mn-ea"/>
                <a:cs typeface="+mn-cs"/>
              </a:rPr>
              <a:t>numHands</a:t>
            </a:r>
            <a:r>
              <a:rPr lang="en-US" sz="1400" dirty="0" smtClean="0">
                <a:ea typeface="+mn-ea"/>
                <a:cs typeface="+mn-cs"/>
              </a:rPr>
              <a:t> = </a:t>
            </a:r>
            <a:r>
              <a:rPr lang="en-US" sz="1400" dirty="0" err="1" smtClean="0">
                <a:ea typeface="+mn-ea"/>
                <a:cs typeface="+mn-cs"/>
              </a:rPr>
              <a:t>len(</a:t>
            </a:r>
            <a:r>
              <a:rPr lang="en-US" sz="1400" i="1" dirty="0" err="1" smtClean="0">
                <a:ea typeface="+mn-ea"/>
                <a:cs typeface="+mn-cs"/>
              </a:rPr>
              <a:t>self.hands</a:t>
            </a:r>
            <a:r>
              <a:rPr lang="en-US" sz="1400" i="1" dirty="0" smtClean="0">
                <a:ea typeface="+mn-ea"/>
                <a:cs typeface="+mn-cs"/>
              </a:rPr>
              <a:t>)</a:t>
            </a:r>
          </a:p>
          <a:p>
            <a:pPr eaLnBrk="1" hangingPunct="1">
              <a:buFont typeface="Arial" charset="0"/>
              <a:buNone/>
              <a:defRPr/>
            </a:pPr>
            <a:r>
              <a:rPr lang="en-US" sz="1400" dirty="0" smtClean="0">
                <a:ea typeface="+mn-ea"/>
                <a:cs typeface="+mn-cs"/>
              </a:rPr>
              <a:t>        for next in range(1, </a:t>
            </a:r>
            <a:r>
              <a:rPr lang="en-US" sz="1400" dirty="0" err="1" smtClean="0">
                <a:ea typeface="+mn-ea"/>
                <a:cs typeface="+mn-cs"/>
              </a:rPr>
              <a:t>numHands</a:t>
            </a:r>
            <a:r>
              <a:rPr lang="en-US" sz="1400" dirty="0" smtClean="0">
                <a:ea typeface="+mn-ea"/>
                <a:cs typeface="+mn-cs"/>
              </a:rPr>
              <a:t>):</a:t>
            </a:r>
          </a:p>
          <a:p>
            <a:pPr eaLnBrk="1" hangingPunct="1">
              <a:buFont typeface="Arial" charset="0"/>
              <a:buNone/>
              <a:defRPr/>
            </a:pPr>
            <a:r>
              <a:rPr lang="en-US" sz="1400" dirty="0" smtClean="0">
                <a:ea typeface="+mn-ea"/>
                <a:cs typeface="+mn-cs"/>
              </a:rPr>
              <a:t>            neighbor = (</a:t>
            </a:r>
            <a:r>
              <a:rPr lang="en-US" sz="1400" dirty="0" err="1" smtClean="0">
                <a:ea typeface="+mn-ea"/>
                <a:cs typeface="+mn-cs"/>
              </a:rPr>
              <a:t>i</a:t>
            </a:r>
            <a:r>
              <a:rPr lang="en-US" sz="1400" dirty="0" smtClean="0">
                <a:ea typeface="+mn-ea"/>
                <a:cs typeface="+mn-cs"/>
              </a:rPr>
              <a:t> + next) % </a:t>
            </a:r>
            <a:r>
              <a:rPr lang="en-US" sz="1400" dirty="0" err="1" smtClean="0">
                <a:ea typeface="+mn-ea"/>
                <a:cs typeface="+mn-cs"/>
              </a:rPr>
              <a:t>numHands</a:t>
            </a:r>
            <a:endParaRPr lang="en-US" sz="1400" dirty="0" smtClean="0">
              <a:ea typeface="+mn-ea"/>
              <a:cs typeface="+mn-cs"/>
            </a:endParaRPr>
          </a:p>
          <a:p>
            <a:pPr eaLnBrk="1" hangingPunct="1">
              <a:buFont typeface="Arial" charset="0"/>
              <a:buNone/>
              <a:defRPr/>
            </a:pPr>
            <a:r>
              <a:rPr lang="en-US" sz="1400" dirty="0" smtClean="0">
                <a:ea typeface="+mn-ea"/>
                <a:cs typeface="+mn-cs"/>
              </a:rPr>
              <a:t>            if not </a:t>
            </a:r>
            <a:r>
              <a:rPr lang="en-US" sz="1400" i="1" dirty="0" err="1" smtClean="0">
                <a:ea typeface="+mn-ea"/>
                <a:cs typeface="+mn-cs"/>
              </a:rPr>
              <a:t>self.hands[neighbor].isEmpty</a:t>
            </a:r>
            <a:r>
              <a:rPr lang="en-US" sz="1400" i="1" dirty="0" smtClean="0">
                <a:ea typeface="+mn-ea"/>
                <a:cs typeface="+mn-cs"/>
              </a:rPr>
              <a:t>():</a:t>
            </a:r>
          </a:p>
          <a:p>
            <a:pPr eaLnBrk="1" hangingPunct="1">
              <a:buFont typeface="Arial" charset="0"/>
              <a:buNone/>
              <a:defRPr/>
            </a:pPr>
            <a:r>
              <a:rPr lang="en-US" sz="1400" dirty="0" smtClean="0">
                <a:ea typeface="+mn-ea"/>
                <a:cs typeface="+mn-cs"/>
              </a:rPr>
              <a:t>                return neighbor</a:t>
            </a:r>
            <a:endParaRPr lang="en-US" sz="1400" dirty="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Titre 1"/>
          <p:cNvSpPr>
            <a:spLocks noGrp="1"/>
          </p:cNvSpPr>
          <p:nvPr>
            <p:ph type="title"/>
          </p:nvPr>
        </p:nvSpPr>
        <p:spPr>
          <a:xfrm>
            <a:off x="2357438" y="274638"/>
            <a:ext cx="6329362" cy="1143000"/>
          </a:xfrm>
        </p:spPr>
        <p:txBody>
          <a:bodyPr/>
          <a:lstStyle/>
          <a:p>
            <a:pPr algn="l" eaLnBrk="1" hangingPunct="1"/>
            <a:r>
              <a:rPr lang="fr-CA">
                <a:solidFill>
                  <a:srgbClr val="BC541A"/>
                </a:solidFill>
                <a:latin typeface="Calibri" charset="0"/>
              </a:rPr>
              <a:t>What is __init__.py</a:t>
            </a:r>
          </a:p>
        </p:txBody>
      </p:sp>
      <p:sp>
        <p:nvSpPr>
          <p:cNvPr id="30723" name="Espace réservé du contenu 2"/>
          <p:cNvSpPr>
            <a:spLocks noGrp="1"/>
          </p:cNvSpPr>
          <p:nvPr>
            <p:ph idx="1"/>
          </p:nvPr>
        </p:nvSpPr>
        <p:spPr>
          <a:xfrm>
            <a:off x="1524000" y="1600200"/>
            <a:ext cx="7162800" cy="4525963"/>
          </a:xfrm>
        </p:spPr>
        <p:txBody>
          <a:bodyPr/>
          <a:lstStyle/>
          <a:p>
            <a:pPr eaLnBrk="1" hangingPunct="1"/>
            <a:r>
              <a:rPr lang="en-US" sz="2000">
                <a:latin typeface="Calibri" charset="0"/>
              </a:rPr>
              <a:t>Files named __init__.py are used to mark directories on disk as a Python package directories. If you have the files</a:t>
            </a:r>
          </a:p>
          <a:p>
            <a:pPr eaLnBrk="1" hangingPunct="1"/>
            <a:r>
              <a:rPr lang="en-US" sz="2000">
                <a:latin typeface="Calibri" charset="0"/>
              </a:rPr>
              <a:t>mydir/spam/__init__.py mydir/spam/module.pyand </a:t>
            </a:r>
            <a:r>
              <a:rPr lang="en-US" sz="2000" b="1">
                <a:latin typeface="Calibri" charset="0"/>
              </a:rPr>
              <a:t>mydir</a:t>
            </a:r>
            <a:r>
              <a:rPr lang="en-US" sz="2000">
                <a:latin typeface="Calibri" charset="0"/>
              </a:rPr>
              <a:t> is on your path, you can import the code in module.py as:</a:t>
            </a:r>
          </a:p>
          <a:p>
            <a:pPr eaLnBrk="1" hangingPunct="1"/>
            <a:r>
              <a:rPr lang="en-US" sz="2000">
                <a:latin typeface="Calibri" charset="0"/>
              </a:rPr>
              <a:t>import spam.moduleor</a:t>
            </a:r>
          </a:p>
          <a:p>
            <a:pPr eaLnBrk="1" hangingPunct="1"/>
            <a:r>
              <a:rPr lang="en-US" sz="2000">
                <a:latin typeface="Calibri" charset="0"/>
              </a:rPr>
              <a:t>from spam import moduleIf you remove the __init__.py file, Python will no longer look for submodules inside that directory, so attempts to import the module will fail.</a:t>
            </a:r>
          </a:p>
          <a:p>
            <a:pPr eaLnBrk="1" hangingPunct="1"/>
            <a:r>
              <a:rPr lang="en-US" sz="2000">
                <a:latin typeface="Calibri" charset="0"/>
              </a:rPr>
              <a:t>The __init__.py file is usually empty, but can be used to export selected portions of the package under more convenient names, hold convenience functions, etc. Given the example above, the contents of the __init__ module can be accessed as</a:t>
            </a:r>
          </a:p>
          <a:p>
            <a:pPr eaLnBrk="1" hangingPunct="1"/>
            <a:r>
              <a:rPr lang="en-US" sz="2000">
                <a:latin typeface="Calibri" charset="0"/>
              </a:rPr>
              <a:t>import spam</a:t>
            </a:r>
          </a:p>
          <a:p>
            <a:pPr eaLnBrk="1" hangingPunct="1"/>
            <a:endParaRPr lang="fr-CA" sz="2000">
              <a:solidFill>
                <a:srgbClr val="BC541A"/>
              </a:solidFill>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Titre 1"/>
          <p:cNvSpPr>
            <a:spLocks noGrp="1"/>
          </p:cNvSpPr>
          <p:nvPr>
            <p:ph type="title"/>
          </p:nvPr>
        </p:nvSpPr>
        <p:spPr>
          <a:xfrm>
            <a:off x="2357438" y="274638"/>
            <a:ext cx="6329362" cy="1143000"/>
          </a:xfrm>
        </p:spPr>
        <p:txBody>
          <a:bodyPr/>
          <a:lstStyle/>
          <a:p>
            <a:pPr algn="l" eaLnBrk="1" hangingPunct="1"/>
            <a:r>
              <a:rPr lang="fr-CA">
                <a:solidFill>
                  <a:srgbClr val="BC541A"/>
                </a:solidFill>
                <a:latin typeface="Calibri" charset="0"/>
              </a:rPr>
              <a:t>Principles of OOP</a:t>
            </a:r>
          </a:p>
        </p:txBody>
      </p:sp>
      <p:sp>
        <p:nvSpPr>
          <p:cNvPr id="14339" name="Espace réservé du contenu 2"/>
          <p:cNvSpPr>
            <a:spLocks noGrp="1"/>
          </p:cNvSpPr>
          <p:nvPr>
            <p:ph idx="1"/>
          </p:nvPr>
        </p:nvSpPr>
        <p:spPr>
          <a:xfrm>
            <a:off x="2357438" y="1600200"/>
            <a:ext cx="6329362" cy="4525963"/>
          </a:xfrm>
        </p:spPr>
        <p:txBody>
          <a:bodyPr/>
          <a:lstStyle/>
          <a:p>
            <a:pPr eaLnBrk="1" hangingPunct="1"/>
            <a:r>
              <a:rPr lang="fr-CA">
                <a:solidFill>
                  <a:srgbClr val="BC541A"/>
                </a:solidFill>
                <a:latin typeface="Calibri" charset="0"/>
              </a:rPr>
              <a:t>Classes</a:t>
            </a:r>
          </a:p>
          <a:p>
            <a:pPr lvl="1" eaLnBrk="1" hangingPunct="1"/>
            <a:r>
              <a:rPr lang="fr-CA">
                <a:solidFill>
                  <a:srgbClr val="BC541A"/>
                </a:solidFill>
                <a:latin typeface="Calibri" charset="0"/>
                <a:ea typeface="ＭＳ Ｐゴシック" charset="0"/>
              </a:rPr>
              <a:t>Inheritence</a:t>
            </a:r>
          </a:p>
          <a:p>
            <a:pPr lvl="1" eaLnBrk="1" hangingPunct="1"/>
            <a:r>
              <a:rPr lang="fr-CA">
                <a:solidFill>
                  <a:srgbClr val="BC541A"/>
                </a:solidFill>
                <a:latin typeface="Calibri" charset="0"/>
                <a:ea typeface="ＭＳ Ｐゴシック" charset="0"/>
              </a:rPr>
              <a:t>Abstraction</a:t>
            </a:r>
          </a:p>
          <a:p>
            <a:pPr lvl="1" eaLnBrk="1" hangingPunct="1"/>
            <a:r>
              <a:rPr lang="fr-CA">
                <a:solidFill>
                  <a:srgbClr val="BC541A"/>
                </a:solidFill>
                <a:latin typeface="Calibri" charset="0"/>
                <a:ea typeface="ＭＳ Ｐゴシック" charset="0"/>
              </a:rPr>
              <a:t>Encapsulation</a:t>
            </a:r>
          </a:p>
          <a:p>
            <a:pPr lvl="1" eaLnBrk="1" hangingPunct="1"/>
            <a:r>
              <a:rPr lang="fr-CA">
                <a:solidFill>
                  <a:srgbClr val="BC541A"/>
                </a:solidFill>
                <a:latin typeface="Calibri" charset="0"/>
                <a:ea typeface="ＭＳ Ｐゴシック" charset="0"/>
              </a:rPr>
              <a:t>Polymorphism</a:t>
            </a:r>
          </a:p>
          <a:p>
            <a:pPr eaLnBrk="1" hangingPunct="1"/>
            <a:r>
              <a:rPr lang="fr-CA">
                <a:solidFill>
                  <a:srgbClr val="BC541A"/>
                </a:solidFill>
                <a:latin typeface="Calibri" charset="0"/>
              </a:rPr>
              <a:t>Methods</a:t>
            </a:r>
          </a:p>
          <a:p>
            <a:pPr eaLnBrk="1" hangingPunct="1"/>
            <a:r>
              <a:rPr lang="fr-CA">
                <a:solidFill>
                  <a:srgbClr val="BC541A"/>
                </a:solidFill>
                <a:latin typeface="Calibri" charset="0"/>
              </a:rPr>
              <a:t>Decoupling</a:t>
            </a:r>
          </a:p>
          <a:p>
            <a:pPr eaLnBrk="1" hangingPunct="1"/>
            <a:endParaRPr lang="fr-CA">
              <a:solidFill>
                <a:srgbClr val="BC541A"/>
              </a:solidFill>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Titre 1"/>
          <p:cNvSpPr>
            <a:spLocks noGrp="1"/>
          </p:cNvSpPr>
          <p:nvPr>
            <p:ph type="title"/>
          </p:nvPr>
        </p:nvSpPr>
        <p:spPr>
          <a:xfrm>
            <a:off x="1600200" y="274638"/>
            <a:ext cx="7086600" cy="1143000"/>
          </a:xfrm>
        </p:spPr>
        <p:txBody>
          <a:bodyPr/>
          <a:lstStyle/>
          <a:p>
            <a:pPr algn="l" eaLnBrk="1" hangingPunct="1"/>
            <a:r>
              <a:rPr lang="fr-CA">
                <a:solidFill>
                  <a:srgbClr val="BC541A"/>
                </a:solidFill>
                <a:latin typeface="Calibri" charset="0"/>
              </a:rPr>
              <a:t>Let’s take a gamble on classes</a:t>
            </a:r>
          </a:p>
        </p:txBody>
      </p:sp>
      <p:sp>
        <p:nvSpPr>
          <p:cNvPr id="15363" name="Espace réservé du contenu 2"/>
          <p:cNvSpPr>
            <a:spLocks noGrp="1"/>
          </p:cNvSpPr>
          <p:nvPr>
            <p:ph idx="1"/>
          </p:nvPr>
        </p:nvSpPr>
        <p:spPr>
          <a:xfrm>
            <a:off x="1828800" y="1219200"/>
            <a:ext cx="6858000" cy="4525963"/>
          </a:xfrm>
        </p:spPr>
        <p:txBody>
          <a:bodyPr/>
          <a:lstStyle/>
          <a:p>
            <a:pPr eaLnBrk="1" hangingPunct="1"/>
            <a:r>
              <a:rPr lang="fr-CA" sz="3000" dirty="0">
                <a:solidFill>
                  <a:srgbClr val="BC541A"/>
                </a:solidFill>
                <a:latin typeface="Calibri" charset="0"/>
              </a:rPr>
              <a:t>Fundamental data unit for card games is Card</a:t>
            </a:r>
          </a:p>
          <a:p>
            <a:pPr eaLnBrk="1" hangingPunct="1"/>
            <a:r>
              <a:rPr lang="fr-CA" sz="3000" dirty="0">
                <a:solidFill>
                  <a:srgbClr val="BC541A"/>
                </a:solidFill>
                <a:latin typeface="Calibri" charset="0"/>
              </a:rPr>
              <a:t>Collection of Cards is Deck</a:t>
            </a:r>
          </a:p>
          <a:p>
            <a:pPr eaLnBrk="1" hangingPunct="1"/>
            <a:r>
              <a:rPr lang="fr-CA" sz="3000" dirty="0">
                <a:solidFill>
                  <a:srgbClr val="BC541A"/>
                </a:solidFill>
                <a:latin typeface="Calibri" charset="0"/>
              </a:rPr>
              <a:t>Subset of the Deck is Hand</a:t>
            </a:r>
          </a:p>
          <a:p>
            <a:pPr eaLnBrk="1" hangingPunct="1"/>
            <a:r>
              <a:rPr lang="fr-CA" sz="3000" dirty="0">
                <a:solidFill>
                  <a:srgbClr val="BC541A"/>
                </a:solidFill>
                <a:latin typeface="Calibri" charset="0"/>
              </a:rPr>
              <a:t>You need a CardGame to do something with the Cards, Deck, and Hands</a:t>
            </a:r>
          </a:p>
          <a:p>
            <a:pPr eaLnBrk="1" hangingPunct="1"/>
            <a:r>
              <a:rPr lang="fr-CA" sz="3000" dirty="0">
                <a:solidFill>
                  <a:srgbClr val="BC541A"/>
                </a:solidFill>
                <a:latin typeface="Calibri" charset="0"/>
              </a:rPr>
              <a:t>OldMaidGame is an type of CardGame</a:t>
            </a:r>
          </a:p>
          <a:p>
            <a:pPr eaLnBrk="1" hangingPunct="1"/>
            <a:r>
              <a:rPr lang="fr-CA" sz="3000" dirty="0">
                <a:solidFill>
                  <a:srgbClr val="BC541A"/>
                </a:solidFill>
                <a:latin typeface="Calibri" charset="0"/>
              </a:rPr>
              <a:t>OldMaidHand is a type of Hand used in OldMaidGame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itre 1"/>
          <p:cNvSpPr>
            <a:spLocks noGrp="1"/>
          </p:cNvSpPr>
          <p:nvPr>
            <p:ph type="title"/>
          </p:nvPr>
        </p:nvSpPr>
        <p:spPr>
          <a:xfrm>
            <a:off x="381000" y="274638"/>
            <a:ext cx="8305800" cy="1143000"/>
          </a:xfrm>
        </p:spPr>
        <p:txBody>
          <a:bodyPr/>
          <a:lstStyle/>
          <a:p>
            <a:pPr algn="l" eaLnBrk="1" hangingPunct="1"/>
            <a:r>
              <a:rPr lang="fr-CA" sz="3600">
                <a:solidFill>
                  <a:srgbClr val="BC541A"/>
                </a:solidFill>
                <a:latin typeface="Calibri" charset="0"/>
              </a:rPr>
              <a:t>ULM a nice city in Germany, oops UML … not too bad</a:t>
            </a:r>
          </a:p>
        </p:txBody>
      </p:sp>
      <p:sp>
        <p:nvSpPr>
          <p:cNvPr id="10" name="Rectangle 9"/>
          <p:cNvSpPr/>
          <p:nvPr/>
        </p:nvSpPr>
        <p:spPr>
          <a:xfrm>
            <a:off x="2209800" y="3200400"/>
            <a:ext cx="838200" cy="533400"/>
          </a:xfrm>
          <a:prstGeom prst="rect">
            <a:avLst/>
          </a:prstGeom>
          <a:ln/>
        </p:spPr>
        <p:style>
          <a:lnRef idx="1">
            <a:schemeClr val="accent6"/>
          </a:lnRef>
          <a:fillRef idx="3">
            <a:schemeClr val="accent6"/>
          </a:fillRef>
          <a:effectRef idx="2">
            <a:schemeClr val="accent6"/>
          </a:effectRef>
          <a:fontRef idx="minor">
            <a:schemeClr val="lt1"/>
          </a:fontRef>
        </p:style>
        <p:txBody>
          <a:bodyPr/>
          <a:lstStyle/>
          <a:p>
            <a:pPr>
              <a:defRPr/>
            </a:pPr>
            <a:r>
              <a:rPr lang="en-US" sz="2400" dirty="0"/>
              <a:t>Card</a:t>
            </a:r>
          </a:p>
        </p:txBody>
      </p:sp>
      <p:sp>
        <p:nvSpPr>
          <p:cNvPr id="12" name="Rectangle 11"/>
          <p:cNvSpPr/>
          <p:nvPr/>
        </p:nvSpPr>
        <p:spPr>
          <a:xfrm>
            <a:off x="3276600" y="2209800"/>
            <a:ext cx="838200" cy="533400"/>
          </a:xfrm>
          <a:prstGeom prst="rect">
            <a:avLst/>
          </a:prstGeom>
          <a:ln/>
        </p:spPr>
        <p:style>
          <a:lnRef idx="1">
            <a:schemeClr val="accent6"/>
          </a:lnRef>
          <a:fillRef idx="3">
            <a:schemeClr val="accent6"/>
          </a:fillRef>
          <a:effectRef idx="2">
            <a:schemeClr val="accent6"/>
          </a:effectRef>
          <a:fontRef idx="minor">
            <a:schemeClr val="lt1"/>
          </a:fontRef>
        </p:style>
        <p:txBody>
          <a:bodyPr/>
          <a:lstStyle/>
          <a:p>
            <a:pPr>
              <a:defRPr/>
            </a:pPr>
            <a:r>
              <a:rPr lang="en-US" sz="2400" dirty="0"/>
              <a:t>Deck</a:t>
            </a:r>
          </a:p>
        </p:txBody>
      </p:sp>
      <p:sp>
        <p:nvSpPr>
          <p:cNvPr id="13" name="Rectangle 12"/>
          <p:cNvSpPr/>
          <p:nvPr/>
        </p:nvSpPr>
        <p:spPr>
          <a:xfrm>
            <a:off x="4114800" y="3200400"/>
            <a:ext cx="838200" cy="533400"/>
          </a:xfrm>
          <a:prstGeom prst="rect">
            <a:avLst/>
          </a:prstGeom>
          <a:ln/>
        </p:spPr>
        <p:style>
          <a:lnRef idx="1">
            <a:schemeClr val="accent6"/>
          </a:lnRef>
          <a:fillRef idx="3">
            <a:schemeClr val="accent6"/>
          </a:fillRef>
          <a:effectRef idx="2">
            <a:schemeClr val="accent6"/>
          </a:effectRef>
          <a:fontRef idx="minor">
            <a:schemeClr val="lt1"/>
          </a:fontRef>
        </p:style>
        <p:txBody>
          <a:bodyPr/>
          <a:lstStyle/>
          <a:p>
            <a:pPr>
              <a:defRPr/>
            </a:pPr>
            <a:r>
              <a:rPr lang="en-US" sz="2400" dirty="0"/>
              <a:t>Hand</a:t>
            </a:r>
          </a:p>
        </p:txBody>
      </p:sp>
      <p:sp>
        <p:nvSpPr>
          <p:cNvPr id="14" name="Rectangle 13"/>
          <p:cNvSpPr/>
          <p:nvPr/>
        </p:nvSpPr>
        <p:spPr>
          <a:xfrm>
            <a:off x="3546475" y="4267200"/>
            <a:ext cx="1981200" cy="533400"/>
          </a:xfrm>
          <a:prstGeom prst="rect">
            <a:avLst/>
          </a:prstGeom>
          <a:ln/>
        </p:spPr>
        <p:style>
          <a:lnRef idx="1">
            <a:schemeClr val="accent6"/>
          </a:lnRef>
          <a:fillRef idx="3">
            <a:schemeClr val="accent6"/>
          </a:fillRef>
          <a:effectRef idx="2">
            <a:schemeClr val="accent6"/>
          </a:effectRef>
          <a:fontRef idx="minor">
            <a:schemeClr val="lt1"/>
          </a:fontRef>
        </p:style>
        <p:txBody>
          <a:bodyPr/>
          <a:lstStyle/>
          <a:p>
            <a:pPr>
              <a:defRPr/>
            </a:pPr>
            <a:r>
              <a:rPr lang="en-US" sz="2400" dirty="0" err="1"/>
              <a:t>OldMaidHand</a:t>
            </a:r>
            <a:endParaRPr lang="en-US" sz="2400" dirty="0"/>
          </a:p>
        </p:txBody>
      </p:sp>
      <p:sp>
        <p:nvSpPr>
          <p:cNvPr id="15" name="Rectangle 14"/>
          <p:cNvSpPr/>
          <p:nvPr/>
        </p:nvSpPr>
        <p:spPr>
          <a:xfrm>
            <a:off x="6629400" y="2209800"/>
            <a:ext cx="1524000" cy="533400"/>
          </a:xfrm>
          <a:prstGeom prst="rect">
            <a:avLst/>
          </a:prstGeom>
          <a:ln/>
        </p:spPr>
        <p:style>
          <a:lnRef idx="1">
            <a:schemeClr val="accent6"/>
          </a:lnRef>
          <a:fillRef idx="3">
            <a:schemeClr val="accent6"/>
          </a:fillRef>
          <a:effectRef idx="2">
            <a:schemeClr val="accent6"/>
          </a:effectRef>
          <a:fontRef idx="minor">
            <a:schemeClr val="lt1"/>
          </a:fontRef>
        </p:style>
        <p:txBody>
          <a:bodyPr/>
          <a:lstStyle/>
          <a:p>
            <a:pPr>
              <a:defRPr/>
            </a:pPr>
            <a:r>
              <a:rPr lang="en-US" sz="2400" dirty="0" err="1"/>
              <a:t>CardGame</a:t>
            </a:r>
            <a:endParaRPr lang="en-US" sz="2400" dirty="0"/>
          </a:p>
        </p:txBody>
      </p:sp>
      <p:sp>
        <p:nvSpPr>
          <p:cNvPr id="16" name="Rectangle 15"/>
          <p:cNvSpPr/>
          <p:nvPr/>
        </p:nvSpPr>
        <p:spPr>
          <a:xfrm>
            <a:off x="6400800" y="3276600"/>
            <a:ext cx="1981200" cy="533400"/>
          </a:xfrm>
          <a:prstGeom prst="rect">
            <a:avLst/>
          </a:prstGeom>
          <a:ln/>
        </p:spPr>
        <p:style>
          <a:lnRef idx="1">
            <a:schemeClr val="accent6"/>
          </a:lnRef>
          <a:fillRef idx="3">
            <a:schemeClr val="accent6"/>
          </a:fillRef>
          <a:effectRef idx="2">
            <a:schemeClr val="accent6"/>
          </a:effectRef>
          <a:fontRef idx="minor">
            <a:schemeClr val="lt1"/>
          </a:fontRef>
        </p:style>
        <p:txBody>
          <a:bodyPr/>
          <a:lstStyle/>
          <a:p>
            <a:pPr>
              <a:defRPr/>
            </a:pPr>
            <a:r>
              <a:rPr lang="en-US" sz="2400" dirty="0" err="1"/>
              <a:t>OldMaidGame</a:t>
            </a:r>
            <a:endParaRPr lang="en-US" sz="2400" dirty="0"/>
          </a:p>
        </p:txBody>
      </p:sp>
      <p:cxnSp>
        <p:nvCxnSpPr>
          <p:cNvPr id="17" name="Straight Connector 16"/>
          <p:cNvCxnSpPr>
            <a:stCxn id="12" idx="1"/>
            <a:endCxn id="10" idx="0"/>
          </p:cNvCxnSpPr>
          <p:nvPr/>
        </p:nvCxnSpPr>
        <p:spPr>
          <a:xfrm rot="10800000" flipV="1">
            <a:off x="2628900" y="2476500"/>
            <a:ext cx="647700" cy="72390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4" idx="0"/>
            <a:endCxn id="13" idx="2"/>
          </p:cNvCxnSpPr>
          <p:nvPr/>
        </p:nvCxnSpPr>
        <p:spPr>
          <a:xfrm rot="16200000" flipV="1">
            <a:off x="4268788" y="3998912"/>
            <a:ext cx="533400" cy="317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0"/>
            <a:endCxn id="12" idx="2"/>
          </p:cNvCxnSpPr>
          <p:nvPr/>
        </p:nvCxnSpPr>
        <p:spPr>
          <a:xfrm rot="16200000" flipV="1">
            <a:off x="3886200" y="2552700"/>
            <a:ext cx="457200" cy="838200"/>
          </a:xfrm>
          <a:prstGeom prst="bentConnector3">
            <a:avLst>
              <a:gd name="adj1" fmla="val 50000"/>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3"/>
            <a:endCxn id="15" idx="1"/>
          </p:cNvCxnSpPr>
          <p:nvPr/>
        </p:nvCxnSpPr>
        <p:spPr>
          <a:xfrm>
            <a:off x="4114800" y="2476500"/>
            <a:ext cx="2514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6" idx="0"/>
            <a:endCxn id="15" idx="2"/>
          </p:cNvCxnSpPr>
          <p:nvPr/>
        </p:nvCxnSpPr>
        <p:spPr>
          <a:xfrm rot="5400000" flipH="1" flipV="1">
            <a:off x="7124701" y="3009900"/>
            <a:ext cx="533400" cy="317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3"/>
            <a:endCxn id="16" idx="2"/>
          </p:cNvCxnSpPr>
          <p:nvPr/>
        </p:nvCxnSpPr>
        <p:spPr>
          <a:xfrm flipV="1">
            <a:off x="5527675" y="3810000"/>
            <a:ext cx="1863725" cy="7239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Calibri" charset="0"/>
              </a:rPr>
              <a:t>Card Class Design</a:t>
            </a:r>
          </a:p>
        </p:txBody>
      </p:sp>
      <p:sp>
        <p:nvSpPr>
          <p:cNvPr id="17411" name="Content Placeholder 2"/>
          <p:cNvSpPr>
            <a:spLocks noGrp="1"/>
          </p:cNvSpPr>
          <p:nvPr>
            <p:ph idx="1"/>
          </p:nvPr>
        </p:nvSpPr>
        <p:spPr/>
        <p:txBody>
          <a:bodyPr/>
          <a:lstStyle/>
          <a:p>
            <a:pPr eaLnBrk="1" hangingPunct="1"/>
            <a:r>
              <a:rPr lang="en-US">
                <a:latin typeface="Calibri" charset="0"/>
              </a:rPr>
              <a:t>Each Card has a suit and value</a:t>
            </a:r>
          </a:p>
          <a:p>
            <a:pPr eaLnBrk="1" hangingPunct="1"/>
            <a:r>
              <a:rPr lang="en-US">
                <a:latin typeface="Calibri" charset="0"/>
              </a:rPr>
              <a:t>suits have no intrinsic use outside of a card so no real need to create class for them</a:t>
            </a:r>
          </a:p>
          <a:p>
            <a:pPr eaLnBrk="1" hangingPunct="1"/>
            <a:r>
              <a:rPr lang="en-US">
                <a:latin typeface="Calibri" charset="0"/>
              </a:rPr>
              <a:t>Values are sometimes integers and other times strings, so represent them as string and associate true value for each game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atin typeface="Calibri" charset="0"/>
              </a:rPr>
              <a:t>Card Class Code</a:t>
            </a:r>
          </a:p>
        </p:txBody>
      </p:sp>
      <p:sp>
        <p:nvSpPr>
          <p:cNvPr id="18435" name="Content Placeholder 2"/>
          <p:cNvSpPr>
            <a:spLocks noGrp="1"/>
          </p:cNvSpPr>
          <p:nvPr>
            <p:ph idx="1"/>
          </p:nvPr>
        </p:nvSpPr>
        <p:spPr>
          <a:xfrm>
            <a:off x="304800" y="1600200"/>
            <a:ext cx="8534400" cy="4525963"/>
          </a:xfrm>
        </p:spPr>
        <p:txBody>
          <a:bodyPr/>
          <a:lstStyle/>
          <a:p>
            <a:pPr eaLnBrk="1" hangingPunct="1">
              <a:buFont typeface="Arial" charset="0"/>
              <a:buNone/>
            </a:pPr>
            <a:r>
              <a:rPr lang="en-US" sz="1600">
                <a:latin typeface="Calibri" charset="0"/>
              </a:rPr>
              <a:t>class </a:t>
            </a:r>
            <a:r>
              <a:rPr lang="en-US" sz="1600" b="1">
                <a:latin typeface="Calibri" charset="0"/>
              </a:rPr>
              <a:t>Card:</a:t>
            </a:r>
            <a:endParaRPr lang="en-US" sz="1600">
              <a:latin typeface="Calibri" charset="0"/>
            </a:endParaRPr>
          </a:p>
          <a:p>
            <a:pPr eaLnBrk="1" hangingPunct="1">
              <a:buFont typeface="Arial" charset="0"/>
              <a:buNone/>
            </a:pPr>
            <a:r>
              <a:rPr lang="en-US" sz="1600">
                <a:latin typeface="Calibri" charset="0"/>
              </a:rPr>
              <a:t>    suitList = [</a:t>
            </a:r>
            <a:r>
              <a:rPr lang="en-US" sz="1600" i="1">
                <a:latin typeface="Calibri" charset="0"/>
              </a:rPr>
              <a:t>"Clubs", "Diamonds", "Hearts", "Spades"]</a:t>
            </a:r>
          </a:p>
          <a:p>
            <a:pPr eaLnBrk="1" hangingPunct="1">
              <a:buFont typeface="Arial" charset="0"/>
              <a:buNone/>
            </a:pPr>
            <a:r>
              <a:rPr lang="en-US" sz="1600">
                <a:latin typeface="Calibri" charset="0"/>
              </a:rPr>
              <a:t>    rankList = [</a:t>
            </a:r>
            <a:r>
              <a:rPr lang="en-US" sz="1600" i="1">
                <a:latin typeface="Calibri" charset="0"/>
              </a:rPr>
              <a:t>"Ace", "2", "3", "4", "5", "6", "7”,"8", "9", "10", "Jack", "Queen”,"King”]</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__init__(</a:t>
            </a:r>
            <a:r>
              <a:rPr lang="en-US" sz="1600" b="1" i="1">
                <a:latin typeface="Calibri" charset="0"/>
              </a:rPr>
              <a:t>self, suit = 0, rank = 2):</a:t>
            </a:r>
          </a:p>
          <a:p>
            <a:pPr eaLnBrk="1" hangingPunct="1">
              <a:buFont typeface="Arial" charset="0"/>
              <a:buNone/>
            </a:pPr>
            <a:r>
              <a:rPr lang="en-US" sz="1600">
                <a:latin typeface="Calibri" charset="0"/>
              </a:rPr>
              <a:t>        	</a:t>
            </a:r>
            <a:r>
              <a:rPr lang="en-US" sz="1600" i="1">
                <a:latin typeface="Calibri" charset="0"/>
              </a:rPr>
              <a:t>self.suit = suit</a:t>
            </a:r>
          </a:p>
          <a:p>
            <a:pPr eaLnBrk="1" hangingPunct="1">
              <a:buFont typeface="Arial" charset="0"/>
              <a:buNone/>
            </a:pPr>
            <a:r>
              <a:rPr lang="en-US" sz="1600">
                <a:latin typeface="Calibri" charset="0"/>
              </a:rPr>
              <a:t>        	</a:t>
            </a:r>
            <a:r>
              <a:rPr lang="en-US" sz="1600" i="1">
                <a:latin typeface="Calibri" charset="0"/>
              </a:rPr>
              <a:t>self.rank = rank</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__str__(</a:t>
            </a:r>
            <a:r>
              <a:rPr lang="en-US" sz="1600" b="1" i="1">
                <a:latin typeface="Calibri" charset="0"/>
              </a:rPr>
              <a:t>self):</a:t>
            </a:r>
          </a:p>
          <a:p>
            <a:pPr eaLnBrk="1" hangingPunct="1">
              <a:buFont typeface="Arial" charset="0"/>
              <a:buNone/>
            </a:pPr>
            <a:r>
              <a:rPr lang="en-US" sz="1600">
                <a:latin typeface="Calibri" charset="0"/>
              </a:rPr>
              <a:t>        	return (</a:t>
            </a:r>
            <a:r>
              <a:rPr lang="en-US" sz="1600" i="1">
                <a:latin typeface="Calibri" charset="0"/>
              </a:rPr>
              <a:t>self.rankList[self.rank] + " of " + self.suitList[self.suit])</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__cmp__(</a:t>
            </a:r>
            <a:r>
              <a:rPr lang="en-US" sz="1600" b="1" i="1">
                <a:latin typeface="Calibri" charset="0"/>
              </a:rPr>
              <a:t>self, other):</a:t>
            </a:r>
          </a:p>
          <a:p>
            <a:pPr eaLnBrk="1" hangingPunct="1">
              <a:buFont typeface="Arial" charset="0"/>
              <a:buNone/>
            </a:pPr>
            <a:r>
              <a:rPr lang="en-US" sz="1600">
                <a:latin typeface="Calibri" charset="0"/>
              </a:rPr>
              <a:t>		if </a:t>
            </a:r>
            <a:r>
              <a:rPr lang="en-US" sz="1600" i="1">
                <a:latin typeface="Calibri" charset="0"/>
              </a:rPr>
              <a:t>self.suit &gt; other.suit: return 1</a:t>
            </a:r>
          </a:p>
          <a:p>
            <a:pPr eaLnBrk="1" hangingPunct="1">
              <a:buFont typeface="Arial" charset="0"/>
              <a:buNone/>
            </a:pPr>
            <a:r>
              <a:rPr lang="en-US" sz="1600">
                <a:latin typeface="Calibri" charset="0"/>
              </a:rPr>
              <a:t>        	if </a:t>
            </a:r>
            <a:r>
              <a:rPr lang="en-US" sz="1600" i="1">
                <a:latin typeface="Calibri" charset="0"/>
              </a:rPr>
              <a:t>self.suit &lt; other.suit: return – 1</a:t>
            </a:r>
          </a:p>
          <a:p>
            <a:pPr eaLnBrk="1" hangingPunct="1">
              <a:buFont typeface="Arial" charset="0"/>
              <a:buNone/>
            </a:pPr>
            <a:r>
              <a:rPr lang="en-US" sz="1600">
                <a:latin typeface="Calibri" charset="0"/>
              </a:rPr>
              <a:t>		if </a:t>
            </a:r>
            <a:r>
              <a:rPr lang="en-US" sz="1600" i="1">
                <a:latin typeface="Calibri" charset="0"/>
              </a:rPr>
              <a:t>self.rank &gt; other.rank: return 1</a:t>
            </a:r>
          </a:p>
          <a:p>
            <a:pPr eaLnBrk="1" hangingPunct="1">
              <a:buFont typeface="Arial" charset="0"/>
              <a:buNone/>
            </a:pPr>
            <a:r>
              <a:rPr lang="en-US" sz="1600">
                <a:latin typeface="Calibri" charset="0"/>
              </a:rPr>
              <a:t>       	if </a:t>
            </a:r>
            <a:r>
              <a:rPr lang="en-US" sz="1600" i="1">
                <a:latin typeface="Calibri" charset="0"/>
              </a:rPr>
              <a:t>self.rank &lt; other.rank: return – 1</a:t>
            </a:r>
          </a:p>
          <a:p>
            <a:pPr eaLnBrk="1" hangingPunct="1">
              <a:buFont typeface="Arial" charset="0"/>
              <a:buNone/>
            </a:pPr>
            <a:r>
              <a:rPr lang="en-US" sz="1600">
                <a:latin typeface="Calibri" charset="0"/>
              </a:rPr>
              <a:t>		return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atin typeface="Calibri" charset="0"/>
              </a:rPr>
              <a:t>Deck Class Design</a:t>
            </a:r>
          </a:p>
        </p:txBody>
      </p:sp>
      <p:sp>
        <p:nvSpPr>
          <p:cNvPr id="19459" name="Content Placeholder 2"/>
          <p:cNvSpPr>
            <a:spLocks noGrp="1"/>
          </p:cNvSpPr>
          <p:nvPr>
            <p:ph idx="1"/>
          </p:nvPr>
        </p:nvSpPr>
        <p:spPr/>
        <p:txBody>
          <a:bodyPr/>
          <a:lstStyle/>
          <a:p>
            <a:pPr eaLnBrk="1" hangingPunct="1"/>
            <a:r>
              <a:rPr lang="en-US">
                <a:latin typeface="Calibri" charset="0"/>
              </a:rPr>
              <a:t>A Deck is a collection of cards</a:t>
            </a:r>
          </a:p>
          <a:p>
            <a:pPr eaLnBrk="1" hangingPunct="1"/>
            <a:r>
              <a:rPr lang="en-US">
                <a:latin typeface="Calibri" charset="0"/>
              </a:rPr>
              <a:t>General functionality of decks are that they can be shuffled, the “top” card can be drawn, and many times knowing if there are any cards in the deck is necessary </a:t>
            </a:r>
          </a:p>
          <a:p>
            <a:pPr eaLnBrk="1" hangingPunct="1"/>
            <a:endParaRPr lang="en-US">
              <a:latin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atin typeface="Calibri" charset="0"/>
              </a:rPr>
              <a:t>Deck Class Code</a:t>
            </a:r>
          </a:p>
        </p:txBody>
      </p:sp>
      <p:sp>
        <p:nvSpPr>
          <p:cNvPr id="20483" name="Content Placeholder 2"/>
          <p:cNvSpPr>
            <a:spLocks noGrp="1"/>
          </p:cNvSpPr>
          <p:nvPr>
            <p:ph idx="1"/>
          </p:nvPr>
        </p:nvSpPr>
        <p:spPr>
          <a:xfrm>
            <a:off x="2590800" y="1600200"/>
            <a:ext cx="6096000" cy="4525963"/>
          </a:xfrm>
        </p:spPr>
        <p:txBody>
          <a:bodyPr/>
          <a:lstStyle/>
          <a:p>
            <a:pPr eaLnBrk="1" hangingPunct="1">
              <a:buFont typeface="Arial" charset="0"/>
              <a:buNone/>
            </a:pPr>
            <a:r>
              <a:rPr lang="en-US" sz="1600">
                <a:latin typeface="Calibri" charset="0"/>
              </a:rPr>
              <a:t>class </a:t>
            </a:r>
            <a:r>
              <a:rPr lang="en-US" sz="1600" b="1">
                <a:latin typeface="Calibri" charset="0"/>
              </a:rPr>
              <a:t>Deck:</a:t>
            </a:r>
          </a:p>
          <a:p>
            <a:pPr eaLnBrk="1" hangingPunct="1">
              <a:buFont typeface="Arial" charset="0"/>
              <a:buNone/>
            </a:pPr>
            <a:r>
              <a:rPr lang="en-US" sz="1600">
                <a:latin typeface="Calibri" charset="0"/>
              </a:rPr>
              <a:t>    def </a:t>
            </a:r>
            <a:r>
              <a:rPr lang="en-US" sz="1600" b="1">
                <a:latin typeface="Calibri" charset="0"/>
              </a:rPr>
              <a:t>__init__(</a:t>
            </a:r>
            <a:r>
              <a:rPr lang="en-US" sz="1600" b="1" i="1">
                <a:latin typeface="Calibri" charset="0"/>
              </a:rPr>
              <a:t>self):</a:t>
            </a:r>
          </a:p>
          <a:p>
            <a:pPr eaLnBrk="1" hangingPunct="1">
              <a:buFont typeface="Arial" charset="0"/>
              <a:buNone/>
            </a:pPr>
            <a:r>
              <a:rPr lang="en-US" sz="1600">
                <a:latin typeface="Calibri" charset="0"/>
              </a:rPr>
              <a:t>        </a:t>
            </a:r>
            <a:r>
              <a:rPr lang="en-US" sz="1600" i="1">
                <a:latin typeface="Calibri" charset="0"/>
              </a:rPr>
              <a:t>self.cards = []</a:t>
            </a:r>
          </a:p>
          <a:p>
            <a:pPr eaLnBrk="1" hangingPunct="1">
              <a:buFont typeface="Arial" charset="0"/>
              <a:buNone/>
            </a:pPr>
            <a:r>
              <a:rPr lang="en-US" sz="1600">
                <a:latin typeface="Calibri" charset="0"/>
              </a:rPr>
              <a:t>        for suit in range(4):</a:t>
            </a:r>
          </a:p>
          <a:p>
            <a:pPr eaLnBrk="1" hangingPunct="1">
              <a:buFont typeface="Arial" charset="0"/>
              <a:buNone/>
            </a:pPr>
            <a:r>
              <a:rPr lang="en-US" sz="1600">
                <a:latin typeface="Calibri" charset="0"/>
              </a:rPr>
              <a:t>            for rank in range(1, 14):</a:t>
            </a:r>
          </a:p>
          <a:p>
            <a:pPr eaLnBrk="1" hangingPunct="1">
              <a:buFont typeface="Arial" charset="0"/>
              <a:buNone/>
            </a:pPr>
            <a:r>
              <a:rPr lang="en-US" sz="1600">
                <a:latin typeface="Calibri" charset="0"/>
              </a:rPr>
              <a:t>                </a:t>
            </a:r>
            <a:r>
              <a:rPr lang="en-US" sz="1600" i="1">
                <a:latin typeface="Calibri" charset="0"/>
              </a:rPr>
              <a:t>self.cards.append(Card(suit, rank))</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printDeck(</a:t>
            </a:r>
            <a:r>
              <a:rPr lang="en-US" sz="1600" b="1" i="1">
                <a:latin typeface="Calibri" charset="0"/>
              </a:rPr>
              <a:t>self):</a:t>
            </a:r>
          </a:p>
          <a:p>
            <a:pPr eaLnBrk="1" hangingPunct="1">
              <a:buFont typeface="Arial" charset="0"/>
              <a:buNone/>
            </a:pPr>
            <a:r>
              <a:rPr lang="en-US" sz="1600">
                <a:latin typeface="Calibri" charset="0"/>
              </a:rPr>
              <a:t>        for card in </a:t>
            </a:r>
            <a:r>
              <a:rPr lang="en-US" sz="1600" i="1">
                <a:latin typeface="Calibri" charset="0"/>
              </a:rPr>
              <a:t>self.cards:</a:t>
            </a:r>
          </a:p>
          <a:p>
            <a:pPr eaLnBrk="1" hangingPunct="1">
              <a:buFont typeface="Arial" charset="0"/>
              <a:buNone/>
            </a:pPr>
            <a:r>
              <a:rPr lang="en-US" sz="1600">
                <a:latin typeface="Calibri" charset="0"/>
              </a:rPr>
              <a:t>            print card</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__str__(</a:t>
            </a:r>
            <a:r>
              <a:rPr lang="en-US" sz="1600" b="1" i="1">
                <a:latin typeface="Calibri" charset="0"/>
              </a:rPr>
              <a:t>self):</a:t>
            </a:r>
          </a:p>
          <a:p>
            <a:pPr eaLnBrk="1" hangingPunct="1">
              <a:buFont typeface="Arial" charset="0"/>
              <a:buNone/>
            </a:pPr>
            <a:r>
              <a:rPr lang="en-US" sz="1600">
                <a:latin typeface="Calibri" charset="0"/>
              </a:rPr>
              <a:t>        s = </a:t>
            </a:r>
            <a:r>
              <a:rPr lang="en-US" sz="1600" i="1">
                <a:latin typeface="Calibri" charset="0"/>
              </a:rPr>
              <a:t>""</a:t>
            </a:r>
          </a:p>
          <a:p>
            <a:pPr eaLnBrk="1" hangingPunct="1">
              <a:buFont typeface="Arial" charset="0"/>
              <a:buNone/>
            </a:pPr>
            <a:r>
              <a:rPr lang="en-US" sz="1600">
                <a:latin typeface="Calibri" charset="0"/>
              </a:rPr>
              <a:t>        for i in range(len(</a:t>
            </a:r>
            <a:r>
              <a:rPr lang="en-US" sz="1600" i="1">
                <a:latin typeface="Calibri" charset="0"/>
              </a:rPr>
              <a:t>self.cards)):</a:t>
            </a:r>
          </a:p>
          <a:p>
            <a:pPr eaLnBrk="1" hangingPunct="1">
              <a:buFont typeface="Arial" charset="0"/>
              <a:buNone/>
            </a:pPr>
            <a:r>
              <a:rPr lang="en-US" sz="1600">
                <a:latin typeface="Calibri" charset="0"/>
              </a:rPr>
              <a:t>            s = s + </a:t>
            </a:r>
            <a:r>
              <a:rPr lang="en-US" sz="1600" i="1">
                <a:latin typeface="Calibri" charset="0"/>
              </a:rPr>
              <a:t>" " * i + str(self.cards[i]) + "\n"</a:t>
            </a:r>
          </a:p>
          <a:p>
            <a:pPr eaLnBrk="1" hangingPunct="1">
              <a:buFont typeface="Arial" charset="0"/>
              <a:buNone/>
            </a:pPr>
            <a:r>
              <a:rPr lang="en-US" sz="1600">
                <a:latin typeface="Calibri" charset="0"/>
              </a:rPr>
              <a:t>        return 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715962"/>
          </a:xfrm>
        </p:spPr>
        <p:txBody>
          <a:bodyPr/>
          <a:lstStyle/>
          <a:p>
            <a:pPr eaLnBrk="1" hangingPunct="1"/>
            <a:r>
              <a:rPr lang="en-US">
                <a:latin typeface="Calibri" charset="0"/>
              </a:rPr>
              <a:t>Deck Class Code cont’d</a:t>
            </a:r>
          </a:p>
        </p:txBody>
      </p:sp>
      <p:sp>
        <p:nvSpPr>
          <p:cNvPr id="21507" name="Content Placeholder 2"/>
          <p:cNvSpPr>
            <a:spLocks noGrp="1"/>
          </p:cNvSpPr>
          <p:nvPr>
            <p:ph idx="1"/>
          </p:nvPr>
        </p:nvSpPr>
        <p:spPr>
          <a:xfrm>
            <a:off x="2590800" y="990600"/>
            <a:ext cx="6096000" cy="5638800"/>
          </a:xfrm>
        </p:spPr>
        <p:txBody>
          <a:bodyPr/>
          <a:lstStyle/>
          <a:p>
            <a:pPr eaLnBrk="1" hangingPunct="1">
              <a:buFont typeface="Arial" charset="0"/>
              <a:buNone/>
            </a:pPr>
            <a:r>
              <a:rPr lang="en-US" sz="1600">
                <a:latin typeface="Calibri" charset="0"/>
              </a:rPr>
              <a:t> def </a:t>
            </a:r>
            <a:r>
              <a:rPr lang="en-US" sz="1600" b="1">
                <a:latin typeface="Calibri" charset="0"/>
              </a:rPr>
              <a:t>shuffle(</a:t>
            </a:r>
            <a:r>
              <a:rPr lang="en-US" sz="1600" b="1" i="1">
                <a:latin typeface="Calibri" charset="0"/>
              </a:rPr>
              <a:t>self):</a:t>
            </a:r>
          </a:p>
          <a:p>
            <a:pPr eaLnBrk="1" hangingPunct="1">
              <a:buFont typeface="Arial" charset="0"/>
              <a:buNone/>
            </a:pPr>
            <a:r>
              <a:rPr lang="en-US" sz="1600">
                <a:latin typeface="Calibri" charset="0"/>
              </a:rPr>
              <a:t>        import random</a:t>
            </a:r>
          </a:p>
          <a:p>
            <a:pPr eaLnBrk="1" hangingPunct="1">
              <a:buFont typeface="Arial" charset="0"/>
              <a:buNone/>
            </a:pPr>
            <a:r>
              <a:rPr lang="en-US" sz="1600">
                <a:latin typeface="Calibri" charset="0"/>
              </a:rPr>
              <a:t>        nCards = len(</a:t>
            </a:r>
            <a:r>
              <a:rPr lang="en-US" sz="1600" i="1">
                <a:latin typeface="Calibri" charset="0"/>
              </a:rPr>
              <a:t>self.cards)</a:t>
            </a:r>
          </a:p>
          <a:p>
            <a:pPr eaLnBrk="1" hangingPunct="1">
              <a:buFont typeface="Arial" charset="0"/>
              <a:buNone/>
            </a:pPr>
            <a:r>
              <a:rPr lang="en-US" sz="1600">
                <a:latin typeface="Calibri" charset="0"/>
              </a:rPr>
              <a:t>        for i in range(nCards):</a:t>
            </a:r>
          </a:p>
          <a:p>
            <a:pPr eaLnBrk="1" hangingPunct="1">
              <a:buFont typeface="Arial" charset="0"/>
              <a:buNone/>
            </a:pPr>
            <a:r>
              <a:rPr lang="en-US" sz="1600">
                <a:latin typeface="Calibri" charset="0"/>
              </a:rPr>
              <a:t>            j = random.randrange(i, nCards)</a:t>
            </a:r>
          </a:p>
          <a:p>
            <a:pPr eaLnBrk="1" hangingPunct="1">
              <a:buFont typeface="Arial" charset="0"/>
              <a:buNone/>
            </a:pPr>
            <a:r>
              <a:rPr lang="en-US" sz="1600">
                <a:latin typeface="Calibri" charset="0"/>
              </a:rPr>
              <a:t>            </a:t>
            </a:r>
            <a:r>
              <a:rPr lang="en-US" sz="1600" i="1">
                <a:latin typeface="Calibri" charset="0"/>
              </a:rPr>
              <a:t>self.cards[i], self.cards[j] = self.cards[j], self.cards[i]</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removeCard(</a:t>
            </a:r>
            <a:r>
              <a:rPr lang="en-US" sz="1600" b="1" i="1">
                <a:latin typeface="Calibri" charset="0"/>
              </a:rPr>
              <a:t>self, card):</a:t>
            </a:r>
          </a:p>
          <a:p>
            <a:pPr eaLnBrk="1" hangingPunct="1">
              <a:buFont typeface="Arial" charset="0"/>
              <a:buNone/>
            </a:pPr>
            <a:r>
              <a:rPr lang="en-US" sz="1600">
                <a:latin typeface="Calibri" charset="0"/>
              </a:rPr>
              <a:t>        if card in </a:t>
            </a:r>
            <a:r>
              <a:rPr lang="en-US" sz="1600" i="1">
                <a:latin typeface="Calibri" charset="0"/>
              </a:rPr>
              <a:t>self.cards:</a:t>
            </a:r>
          </a:p>
          <a:p>
            <a:pPr eaLnBrk="1" hangingPunct="1">
              <a:buFont typeface="Arial" charset="0"/>
              <a:buNone/>
            </a:pPr>
            <a:r>
              <a:rPr lang="en-US" sz="1600">
                <a:latin typeface="Calibri" charset="0"/>
              </a:rPr>
              <a:t>            </a:t>
            </a:r>
            <a:r>
              <a:rPr lang="en-US" sz="1600" i="1">
                <a:latin typeface="Calibri" charset="0"/>
              </a:rPr>
              <a:t>self.cards.remove(card)</a:t>
            </a:r>
          </a:p>
          <a:p>
            <a:pPr eaLnBrk="1" hangingPunct="1">
              <a:buFont typeface="Arial" charset="0"/>
              <a:buNone/>
            </a:pPr>
            <a:r>
              <a:rPr lang="en-US" sz="1600">
                <a:latin typeface="Calibri" charset="0"/>
              </a:rPr>
              <a:t>            return True</a:t>
            </a:r>
          </a:p>
          <a:p>
            <a:pPr eaLnBrk="1" hangingPunct="1">
              <a:buFont typeface="Arial" charset="0"/>
              <a:buNone/>
            </a:pPr>
            <a:r>
              <a:rPr lang="en-US" sz="1600">
                <a:latin typeface="Calibri" charset="0"/>
              </a:rPr>
              <a:t>        else:</a:t>
            </a:r>
          </a:p>
          <a:p>
            <a:pPr eaLnBrk="1" hangingPunct="1">
              <a:buFont typeface="Arial" charset="0"/>
              <a:buNone/>
            </a:pPr>
            <a:r>
              <a:rPr lang="en-US" sz="1600">
                <a:latin typeface="Calibri" charset="0"/>
              </a:rPr>
              <a:t>            return False</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popCard(</a:t>
            </a:r>
            <a:r>
              <a:rPr lang="en-US" sz="1600" b="1" i="1">
                <a:latin typeface="Calibri" charset="0"/>
              </a:rPr>
              <a:t>self):</a:t>
            </a:r>
          </a:p>
          <a:p>
            <a:pPr eaLnBrk="1" hangingPunct="1">
              <a:buFont typeface="Arial" charset="0"/>
              <a:buNone/>
            </a:pPr>
            <a:r>
              <a:rPr lang="en-US" sz="1600">
                <a:latin typeface="Calibri" charset="0"/>
              </a:rPr>
              <a:t>        return </a:t>
            </a:r>
            <a:r>
              <a:rPr lang="en-US" sz="1600" i="1">
                <a:latin typeface="Calibri" charset="0"/>
              </a:rPr>
              <a:t>self.cards.pop()</a:t>
            </a:r>
          </a:p>
          <a:p>
            <a:pPr eaLnBrk="1" hangingPunct="1">
              <a:buFont typeface="Arial" charset="0"/>
              <a:buNone/>
            </a:pPr>
            <a:endParaRPr lang="en-US" sz="1600">
              <a:latin typeface="Calibri" charset="0"/>
            </a:endParaRPr>
          </a:p>
          <a:p>
            <a:pPr eaLnBrk="1" hangingPunct="1">
              <a:buFont typeface="Arial" charset="0"/>
              <a:buNone/>
            </a:pPr>
            <a:r>
              <a:rPr lang="en-US" sz="1600">
                <a:latin typeface="Calibri" charset="0"/>
              </a:rPr>
              <a:t>    def </a:t>
            </a:r>
            <a:r>
              <a:rPr lang="en-US" sz="1600" b="1">
                <a:latin typeface="Calibri" charset="0"/>
              </a:rPr>
              <a:t>isEmpty(</a:t>
            </a:r>
            <a:r>
              <a:rPr lang="en-US" sz="1600" b="1" i="1">
                <a:latin typeface="Calibri" charset="0"/>
              </a:rPr>
              <a:t>self):</a:t>
            </a:r>
          </a:p>
          <a:p>
            <a:pPr eaLnBrk="1" hangingPunct="1">
              <a:buFont typeface="Arial" charset="0"/>
              <a:buNone/>
            </a:pPr>
            <a:r>
              <a:rPr lang="en-US" sz="1600">
                <a:latin typeface="Calibri" charset="0"/>
              </a:rPr>
              <a:t>        return (len(</a:t>
            </a:r>
            <a:r>
              <a:rPr lang="en-US" sz="1600" i="1">
                <a:latin typeface="Calibri" charset="0"/>
              </a:rPr>
              <a:t>self.cards) == 0)</a:t>
            </a:r>
            <a:endParaRPr lang="en-US" sz="1600">
              <a:latin typeface="Calibri"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6C596EC15BF4B966724A013C105B0" ma:contentTypeVersion="2" ma:contentTypeDescription="Create a new document." ma:contentTypeScope="" ma:versionID="32fe8ee6fe8b63fb5c063e43266fab0b">
  <xsd:schema xmlns:xsd="http://www.w3.org/2001/XMLSchema" xmlns:xs="http://www.w3.org/2001/XMLSchema" xmlns:p="http://schemas.microsoft.com/office/2006/metadata/properties" xmlns:ns2="1db3aaee-4644-4b6f-b443-6d808b8e6c2f" targetNamespace="http://schemas.microsoft.com/office/2006/metadata/properties" ma:root="true" ma:fieldsID="bf49eb3f76ac3eeb0f7bbb8eaa16361f" ns2:_="">
    <xsd:import namespace="1db3aaee-4644-4b6f-b443-6d808b8e6c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b3aaee-4644-4b6f-b443-6d808b8e6c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91D76F-ED66-4EED-B046-C8FBF10DA66A}">
  <ds:schemaRefs>
    <ds:schemaRef ds:uri="http://schemas.microsoft.com/sharepoint/events"/>
  </ds:schemaRefs>
</ds:datastoreItem>
</file>

<file path=customXml/itemProps2.xml><?xml version="1.0" encoding="utf-8"?>
<ds:datastoreItem xmlns:ds="http://schemas.openxmlformats.org/officeDocument/2006/customXml" ds:itemID="{EB8BB237-F864-4F11-8CF6-CDD711A3C261}">
  <ds:schemaRefs>
    <ds:schemaRef ds:uri="http://schemas.microsoft.com/office/2006/metadata/longProperties"/>
  </ds:schemaRefs>
</ds:datastoreItem>
</file>

<file path=customXml/itemProps3.xml><?xml version="1.0" encoding="utf-8"?>
<ds:datastoreItem xmlns:ds="http://schemas.openxmlformats.org/officeDocument/2006/customXml" ds:itemID="{7875F744-2143-49D6-B952-D4547DA6F9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b3aaee-4644-4b6f-b443-6d808b8e6c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B1D029A-F3B9-451B-85E1-E264B070D7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777</TotalTime>
  <Words>1485</Words>
  <Application>Microsoft Macintosh PowerPoint</Application>
  <PresentationFormat>On-screen Show (4:3)</PresentationFormat>
  <Paragraphs>208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ＭＳ Ｐゴシック</vt:lpstr>
      <vt:lpstr>Calibri</vt:lpstr>
      <vt:lpstr>Thème Office</vt:lpstr>
      <vt:lpstr>Python Object-Oriented Programming</vt:lpstr>
      <vt:lpstr>Principles of OOP</vt:lpstr>
      <vt:lpstr>Let’s take a gamble on classes</vt:lpstr>
      <vt:lpstr>ULM a nice city in Germany, oops UML … not too bad</vt:lpstr>
      <vt:lpstr>Card Class Design</vt:lpstr>
      <vt:lpstr>Card Class Code</vt:lpstr>
      <vt:lpstr>Deck Class Design</vt:lpstr>
      <vt:lpstr>Deck Class Code</vt:lpstr>
      <vt:lpstr>Deck Class Code cont’d</vt:lpstr>
      <vt:lpstr>Hand Class Design</vt:lpstr>
      <vt:lpstr>Hand Class Code</vt:lpstr>
      <vt:lpstr>Hand Class Code</vt:lpstr>
      <vt:lpstr>CardGame Class Design/Code</vt:lpstr>
      <vt:lpstr>OldMaidHand Design/Code</vt:lpstr>
      <vt:lpstr>OldMaidGame Design</vt:lpstr>
      <vt:lpstr>OldMaidGame Code</vt:lpstr>
      <vt:lpstr>OldMaidGame Code</vt:lpstr>
      <vt:lpstr>What is __init__.py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Admin</dc:creator>
  <cp:lastModifiedBy>JHU/APL</cp:lastModifiedBy>
  <cp:revision>7</cp:revision>
  <dcterms:created xsi:type="dcterms:W3CDTF">2010-08-13T00:13:45Z</dcterms:created>
  <dcterms:modified xsi:type="dcterms:W3CDTF">2012-07-15T20:10:28Z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SCID5-255-45</vt:lpwstr>
  </property>
  <property fmtid="{D5CDD505-2E9C-101B-9397-08002B2CF9AE}" pid="3" name="_dlc_DocIdItemGuid">
    <vt:lpwstr>a00cb3f9-41a0-4f50-a277-5a3073c019f4</vt:lpwstr>
  </property>
  <property fmtid="{D5CDD505-2E9C-101B-9397-08002B2CF9AE}" pid="4" name="_dlc_DocIdUrl">
    <vt:lpwstr>https://aplworks/dept/aod/qsb/qes/qes-3/_layouts/DocIdRedir.aspx?ID=SCID5-255-45, SCID5-255-45</vt:lpwstr>
  </property>
</Properties>
</file>