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7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90" r:id="rId19"/>
    <p:sldId id="291" r:id="rId20"/>
    <p:sldId id="292" r:id="rId21"/>
    <p:sldId id="277" r:id="rId22"/>
    <p:sldId id="278" r:id="rId23"/>
    <p:sldId id="279" r:id="rId24"/>
    <p:sldId id="284" r:id="rId25"/>
    <p:sldId id="285" r:id="rId26"/>
    <p:sldId id="287" r:id="rId27"/>
    <p:sldId id="286" r:id="rId28"/>
    <p:sldId id="288" r:id="rId29"/>
    <p:sldId id="289" r:id="rId30"/>
    <p:sldId id="274" r:id="rId31"/>
    <p:sldId id="275" r:id="rId32"/>
    <p:sldId id="276" r:id="rId33"/>
    <p:sldId id="281" r:id="rId34"/>
    <p:sldId id="280" r:id="rId35"/>
    <p:sldId id="282" r:id="rId36"/>
    <p:sldId id="283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64A"/>
    <a:srgbClr val="CC6600"/>
    <a:srgbClr val="6399AB"/>
    <a:srgbClr val="8F5C30"/>
    <a:srgbClr val="000000"/>
    <a:srgbClr val="070000"/>
    <a:srgbClr val="000099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364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2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181403" y="6324600"/>
            <a:ext cx="2781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Advanced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R Training – Fall 2012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aseline="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aseline="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aseline="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167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Simulation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3622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029200"/>
          </a:xfrm>
        </p:spPr>
        <p:txBody>
          <a:bodyPr/>
          <a:lstStyle/>
          <a:p>
            <a:r>
              <a:rPr lang="en-US" dirty="0" smtClean="0"/>
              <a:t>Also known as the quantile function</a:t>
            </a:r>
          </a:p>
          <a:p>
            <a:pPr lvl="1"/>
            <a:r>
              <a:rPr lang="en-US" dirty="0" smtClean="0"/>
              <a:t>Q(x) = F</a:t>
            </a:r>
            <a:r>
              <a:rPr lang="en-US" baseline="30000" dirty="0" smtClean="0"/>
              <a:t>-1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Often used in statistics to compute critical values for a test statistic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( 0.95 )</a:t>
            </a:r>
            <a:r>
              <a:rPr lang="en-US" dirty="0" smtClean="0"/>
              <a:t> for an upper 95% bound</a:t>
            </a:r>
          </a:p>
          <a:p>
            <a:r>
              <a:rPr lang="en-US" dirty="0" smtClean="0"/>
              <a:t>Probability Integral Transform (coming soon)</a:t>
            </a:r>
          </a:p>
          <a:p>
            <a:r>
              <a:rPr lang="en-US" dirty="0" smtClean="0"/>
              <a:t>Useful options: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1e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19.88356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000"/>
            <a:ext cx="8001000" cy="5029200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( 1000,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=2.5 ))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Normal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dweibull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shape=1.5, scale=12 ), from=0, to=40 )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Weibull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pweibull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shape=1.5, scale=12 ), from=0, to=40 )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Weibull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qweibull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shape=1.5, scale=12 ), from=0, to=1 )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Weibull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000"/>
            <a:ext cx="8001000" cy="5029200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rweibull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( 1000, shape=1.5,   scale=12 )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Weibull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Distributions</a:t>
            </a:r>
          </a:p>
          <a:p>
            <a:pPr lvl="1"/>
            <a:r>
              <a:rPr lang="en-US" dirty="0" smtClean="0"/>
              <a:t>Beta: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beta </a:t>
            </a:r>
            <a:r>
              <a:rPr lang="en-US" dirty="0" smtClean="0">
                <a:cs typeface="Courier New" pitchFamily="49" charset="0"/>
              </a:rPr>
              <a:t>[</a:t>
            </a:r>
            <a:r>
              <a:rPr lang="en-US" dirty="0" err="1" smtClean="0">
                <a:cs typeface="Courier New" pitchFamily="49" charset="0"/>
              </a:rPr>
              <a:t>shape1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shape2</a:t>
            </a:r>
            <a:r>
              <a:rPr lang="en-US" dirty="0" smtClean="0"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Chi-squared: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[</a:t>
            </a:r>
            <a:r>
              <a:rPr lang="en-US" dirty="0" err="1" smtClean="0">
                <a:cs typeface="Courier New" pitchFamily="49" charset="0"/>
              </a:rPr>
              <a:t>df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ncp</a:t>
            </a:r>
            <a:r>
              <a:rPr lang="en-US" dirty="0" smtClean="0"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Exponential: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exp </a:t>
            </a:r>
            <a:r>
              <a:rPr lang="en-US" dirty="0" smtClean="0">
                <a:cs typeface="Courier New" pitchFamily="49" charset="0"/>
              </a:rPr>
              <a:t>[rate]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Snedecor’s</a:t>
            </a:r>
            <a:r>
              <a:rPr lang="en-US" dirty="0" smtClean="0">
                <a:cs typeface="Courier New" pitchFamily="49" charset="0"/>
              </a:rPr>
              <a:t>) F: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cs typeface="Courier New" pitchFamily="49" charset="0"/>
              </a:rPr>
              <a:t> [</a:t>
            </a:r>
            <a:r>
              <a:rPr lang="en-US" dirty="0" err="1" smtClean="0">
                <a:cs typeface="Courier New" pitchFamily="49" charset="0"/>
              </a:rPr>
              <a:t>df1</a:t>
            </a:r>
            <a:r>
              <a:rPr lang="en-US" dirty="0" smtClean="0">
                <a:cs typeface="Courier New" pitchFamily="49" charset="0"/>
              </a:rPr>
              <a:t> (num.), </a:t>
            </a:r>
            <a:r>
              <a:rPr lang="en-US" dirty="0" err="1" smtClean="0">
                <a:cs typeface="Courier New" pitchFamily="49" charset="0"/>
              </a:rPr>
              <a:t>df2</a:t>
            </a:r>
            <a:r>
              <a:rPr lang="en-US" dirty="0" smtClean="0">
                <a:cs typeface="Courier New" pitchFamily="49" charset="0"/>
              </a:rPr>
              <a:t> (den.)]</a:t>
            </a:r>
          </a:p>
          <a:p>
            <a:pPr lvl="1"/>
            <a:r>
              <a:rPr lang="en-US" dirty="0" smtClean="0"/>
              <a:t>Gamma: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gamma </a:t>
            </a:r>
            <a:r>
              <a:rPr lang="en-US" dirty="0" smtClean="0">
                <a:cs typeface="Courier New" pitchFamily="49" charset="0"/>
              </a:rPr>
              <a:t>[shape, rate (or scale)]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Mean = shape / rate = shape * scale </a:t>
            </a:r>
          </a:p>
          <a:p>
            <a:pPr lvl="1"/>
            <a:r>
              <a:rPr lang="en-US" dirty="0" smtClean="0"/>
              <a:t>Logistic: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[location, scale]</a:t>
            </a:r>
          </a:p>
          <a:p>
            <a:pPr lvl="1"/>
            <a:r>
              <a:rPr lang="en-US" dirty="0" smtClean="0"/>
              <a:t>Lognormal: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[</a:t>
            </a:r>
            <a:r>
              <a:rPr lang="en-US" dirty="0" err="1" smtClean="0">
                <a:cs typeface="Courier New" pitchFamily="49" charset="0"/>
              </a:rPr>
              <a:t>meanlog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sdlog</a:t>
            </a:r>
            <a:r>
              <a:rPr lang="en-US" dirty="0" smtClean="0"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Normal (Gaussian):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norm</a:t>
            </a:r>
            <a:r>
              <a:rPr lang="en-US" dirty="0" smtClean="0">
                <a:cs typeface="Courier New" pitchFamily="49" charset="0"/>
              </a:rPr>
              <a:t> [mean, </a:t>
            </a:r>
            <a:r>
              <a:rPr lang="en-US" dirty="0" err="1" smtClean="0">
                <a:cs typeface="Courier New" pitchFamily="49" charset="0"/>
              </a:rPr>
              <a:t>sd</a:t>
            </a:r>
            <a:r>
              <a:rPr lang="en-US" dirty="0" smtClean="0"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Distributions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(Student’s t):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smtClean="0">
                <a:cs typeface="Courier New" pitchFamily="49" charset="0"/>
              </a:rPr>
              <a:t>[</a:t>
            </a:r>
            <a:r>
              <a:rPr lang="en-US" dirty="0" err="1" smtClean="0">
                <a:cs typeface="Courier New" pitchFamily="49" charset="0"/>
              </a:rPr>
              <a:t>df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ncp</a:t>
            </a:r>
            <a:r>
              <a:rPr lang="en-US" dirty="0" smtClean="0"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Uniform: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unif</a:t>
            </a:r>
            <a:r>
              <a:rPr lang="en-US" dirty="0" smtClean="0">
                <a:cs typeface="Courier New" pitchFamily="49" charset="0"/>
              </a:rPr>
              <a:t> [min, max]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Weibull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weibull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[shape, scale]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Discrete distributions</a:t>
            </a:r>
          </a:p>
          <a:p>
            <a:pPr lvl="1"/>
            <a:r>
              <a:rPr lang="en-US" dirty="0" smtClean="0"/>
              <a:t>Binomial: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binom</a:t>
            </a:r>
            <a:r>
              <a:rPr lang="en-US" dirty="0" smtClean="0">
                <a:cs typeface="Courier New" pitchFamily="49" charset="0"/>
              </a:rPr>
              <a:t> [size, </a:t>
            </a:r>
            <a:r>
              <a:rPr lang="en-US" dirty="0" err="1" smtClean="0">
                <a:cs typeface="Courier New" pitchFamily="49" charset="0"/>
              </a:rPr>
              <a:t>prob</a:t>
            </a:r>
            <a:r>
              <a:rPr lang="en-US" dirty="0" smtClean="0"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Geometric: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dirty="0" smtClean="0">
                <a:cs typeface="Courier New" pitchFamily="49" charset="0"/>
              </a:rPr>
              <a:t> [</a:t>
            </a:r>
            <a:r>
              <a:rPr lang="en-US" dirty="0" err="1" smtClean="0">
                <a:cs typeface="Courier New" pitchFamily="49" charset="0"/>
              </a:rPr>
              <a:t>prob</a:t>
            </a:r>
            <a:r>
              <a:rPr lang="en-US" dirty="0" smtClean="0">
                <a:cs typeface="Courier New" pitchFamily="49" charset="0"/>
              </a:rPr>
              <a:t>] (min value=0)</a:t>
            </a:r>
          </a:p>
          <a:p>
            <a:pPr lvl="1"/>
            <a:r>
              <a:rPr lang="en-US" dirty="0" err="1" smtClean="0"/>
              <a:t>Hypergeometric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hyper</a:t>
            </a:r>
            <a:r>
              <a:rPr lang="en-US" dirty="0" smtClean="0">
                <a:cs typeface="Courier New" pitchFamily="49" charset="0"/>
              </a:rPr>
              <a:t> [n, m, k]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Negative Binomial: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nbinom</a:t>
            </a:r>
            <a:r>
              <a:rPr lang="en-US" dirty="0" smtClean="0">
                <a:cs typeface="Courier New" pitchFamily="49" charset="0"/>
              </a:rPr>
              <a:t> [size, </a:t>
            </a:r>
            <a:r>
              <a:rPr lang="en-US" dirty="0" err="1" smtClean="0">
                <a:cs typeface="Courier New" pitchFamily="49" charset="0"/>
              </a:rPr>
              <a:t>prob</a:t>
            </a:r>
            <a:r>
              <a:rPr lang="en-US" dirty="0" smtClean="0">
                <a:cs typeface="Courier New" pitchFamily="49" charset="0"/>
              </a:rPr>
              <a:t> or mu]</a:t>
            </a:r>
          </a:p>
          <a:p>
            <a:pPr lvl="1"/>
            <a:r>
              <a:rPr lang="en-US" dirty="0" smtClean="0"/>
              <a:t>Poisson: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pois</a:t>
            </a:r>
            <a:r>
              <a:rPr lang="en-US" dirty="0" smtClean="0">
                <a:cs typeface="Courier New" pitchFamily="49" charset="0"/>
              </a:rPr>
              <a:t> [lambda]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Multinomial: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unif</a:t>
            </a:r>
            <a:r>
              <a:rPr lang="en-US" dirty="0" smtClean="0">
                <a:cs typeface="Courier New" pitchFamily="49" charset="0"/>
              </a:rPr>
              <a:t> [size, </a:t>
            </a:r>
            <a:r>
              <a:rPr lang="en-US" dirty="0" err="1" smtClean="0">
                <a:cs typeface="Courier New" pitchFamily="49" charset="0"/>
              </a:rPr>
              <a:t>probs</a:t>
            </a:r>
            <a:r>
              <a:rPr lang="en-US" dirty="0" smtClean="0">
                <a:cs typeface="Courier New" pitchFamily="49" charset="0"/>
              </a:rPr>
              <a:t>]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cs typeface="Courier New" pitchFamily="49" charset="0"/>
              </a:rPr>
              <a:t> only)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+mn-lt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Distributions (cont’d)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wish to pick from a discrete set of values with specified probabilities: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sample( x, 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=p, replace=TRUE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## samples n values from the vector x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## chosen with probability proportional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## to p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sample( letters[1:5], 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=1/(1:5), replace=TRUE )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"e" "a" "a" "d" "b" "b" "a" "c"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By default,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1/length(x)</a:t>
            </a:r>
            <a:r>
              <a:rPr lang="en-US" dirty="0" smtClean="0">
                <a:latin typeface="+mn-lt"/>
                <a:cs typeface="Courier New" pitchFamily="49" charset="0"/>
              </a:rPr>
              <a:t> – all values of x equally likely 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Sampling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allow the same value to be chosen more than once</a:t>
            </a:r>
          </a:p>
          <a:p>
            <a:r>
              <a:rPr lang="en-US" dirty="0" smtClean="0"/>
              <a:t>Useful for </a:t>
            </a:r>
            <a:r>
              <a:rPr lang="en-US" dirty="0" err="1" smtClean="0"/>
              <a:t>subsampling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sample( letters, 5, replace=FALSE )</a:t>
            </a:r>
          </a:p>
          <a:p>
            <a:pPr lvl="1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[1] "m" "x" "h" "z" "s"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for randomizing the order of a vector: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sample( letters, 26, replace=FALSE )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"p" "e" "f" "q" "l" "s" "i" "u" "x" "a" "z" "m" "c" "v" "d" "r" "g" "j" "y" "k" "b" "o" "w" "n" "t" "h"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Replacement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4770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Probability Distributions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Random Number Generators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Multivariate Sampling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Simulation </a:t>
            </a:r>
            <a:r>
              <a:rPr lang="en-US" dirty="0" err="1" smtClean="0"/>
              <a:t>vs</a:t>
            </a:r>
            <a:r>
              <a:rPr lang="en-US" dirty="0" smtClean="0"/>
              <a:t> Monte Carlo Integration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4572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400" dirty="0">
                <a:solidFill>
                  <a:srgbClr val="0036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Presentation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848600" cy="838200"/>
          </a:xfrm>
        </p:spPr>
        <p:txBody>
          <a:bodyPr/>
          <a:lstStyle/>
          <a:p>
            <a:r>
              <a:rPr lang="en-US" sz="2400" dirty="0" smtClean="0"/>
              <a:t>Commonly desirable to randomize the order of runs in an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2192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Exper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Temp Flow Species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    60  100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2    75  100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3    60  200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4    75  200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5    60  300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6    75  300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7    60  100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8    75  100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9    60  200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10   75  200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11   60  300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12   75  300       B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38600" y="1219200"/>
            <a:ext cx="4953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[ sample(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) ), 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Temp Flow Species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11   60  300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4    75  200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12   75  300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8    75  100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9    60  200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10   75  200      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3    60  200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5    60  300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6    75  300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2    75  100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1    60  100      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7    60  100      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76200"/>
            <a:ext cx="7848600" cy="685800"/>
          </a:xfrm>
        </p:spPr>
        <p:txBody>
          <a:bodyPr/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38600" y="1295400"/>
            <a:ext cx="4876800" cy="495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1295400"/>
            <a:ext cx="3352800" cy="495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Pseudo-random numbers:</a:t>
            </a:r>
            <a:br>
              <a:rPr lang="en-US" dirty="0" smtClean="0"/>
            </a:br>
            <a:r>
              <a:rPr lang="en-US" sz="2400" dirty="0" smtClean="0"/>
              <a:t>a re-ordered sequence of integers on</a:t>
            </a:r>
            <a:br>
              <a:rPr lang="en-US" sz="2400" dirty="0" smtClean="0"/>
            </a:br>
            <a:r>
              <a:rPr lang="en-US" sz="2400" dirty="0" smtClean="0"/>
              <a:t>some range 1, 2, …, M</a:t>
            </a:r>
          </a:p>
          <a:p>
            <a:pPr lvl="1"/>
            <a:r>
              <a:rPr lang="en-US" dirty="0" smtClean="0"/>
              <a:t>Intended to “act” random</a:t>
            </a:r>
          </a:p>
          <a:p>
            <a:r>
              <a:rPr lang="en-US" dirty="0" smtClean="0"/>
              <a:t>Several options for R:</a:t>
            </a:r>
          </a:p>
          <a:p>
            <a:pPr lvl="1"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Mersenne</a:t>
            </a:r>
            <a:r>
              <a:rPr lang="en-US" dirty="0" smtClean="0"/>
              <a:t>-Twister</a:t>
            </a:r>
          </a:p>
          <a:p>
            <a:pPr lvl="1"/>
            <a:r>
              <a:rPr lang="en-US" dirty="0" smtClean="0"/>
              <a:t>Knuth-</a:t>
            </a:r>
            <a:r>
              <a:rPr lang="en-US" dirty="0" err="1" smtClean="0"/>
              <a:t>TAOCP</a:t>
            </a:r>
            <a:r>
              <a:rPr lang="en-US" dirty="0" smtClean="0"/>
              <a:t>, Knuth-</a:t>
            </a:r>
            <a:r>
              <a:rPr lang="en-US" dirty="0" err="1" smtClean="0"/>
              <a:t>TAOCP</a:t>
            </a:r>
            <a:r>
              <a:rPr lang="en-US" dirty="0" smtClean="0"/>
              <a:t>-2002, </a:t>
            </a:r>
            <a:r>
              <a:rPr lang="en-US" dirty="0" err="1" smtClean="0"/>
              <a:t>L'Ecuyer-CMRG</a:t>
            </a:r>
            <a:r>
              <a:rPr lang="en-US" dirty="0" smtClean="0"/>
              <a:t> </a:t>
            </a:r>
            <a:r>
              <a:rPr lang="en-US" dirty="0" err="1" smtClean="0"/>
              <a:t>Marsaglia-Multicarry</a:t>
            </a:r>
            <a:r>
              <a:rPr lang="en-US" dirty="0" smtClean="0"/>
              <a:t>, Super-Duper, </a:t>
            </a:r>
            <a:r>
              <a:rPr lang="en-US" dirty="0" err="1" smtClean="0"/>
              <a:t>Wichmann</a:t>
            </a:r>
            <a:r>
              <a:rPr lang="en-US" dirty="0" smtClean="0"/>
              <a:t>-Hill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RNGKind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(kind="…")#sets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-type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RNGs</a:t>
            </a:r>
            <a:r>
              <a:rPr lang="en-US" dirty="0" smtClean="0"/>
              <a:t> available in contributed packages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Random.seed</a:t>
            </a:r>
            <a:r>
              <a:rPr lang="en-US" dirty="0" smtClean="0"/>
              <a:t> is an object storing the current random number state</a:t>
            </a:r>
          </a:p>
          <a:p>
            <a:pPr lvl="1"/>
            <a:r>
              <a:rPr lang="en-US" dirty="0" smtClean="0"/>
              <a:t>It can be stored to replicate simulation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Random.seed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( 5 )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-0.05159343  1.10103229  0.83087681  0.61118627  1.70408828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Random.seed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( 5 )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-0.05159343  1.10103229  0.83087681  0.61118627  1.70408828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Results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 way to initialize the </a:t>
            </a:r>
            <a:r>
              <a:rPr lang="en-US" dirty="0" err="1" smtClean="0"/>
              <a:t>RNG</a:t>
            </a:r>
            <a:r>
              <a:rPr lang="en-US" dirty="0" smtClean="0"/>
              <a:t> is: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This initializes the random number seed with a single value, even when the random number generator requires a complicated seed vector</a:t>
            </a:r>
          </a:p>
          <a:p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Gives the same results from computer to computer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( 123 );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( 5 )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-0.56047565 -0.23017749  1.55870831  0.07050839  0.12928774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</a:t>
            </a:r>
            <a:r>
              <a:rPr lang="en-US" dirty="0" err="1" smtClean="0"/>
              <a:t>RNG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 is a uniform random variable on (0,1), then X = F</a:t>
            </a:r>
            <a:r>
              <a:rPr lang="en-US" baseline="30000" dirty="0" smtClean="0"/>
              <a:t>-1</a:t>
            </a:r>
            <a:r>
              <a:rPr lang="en-US" dirty="0" smtClean="0"/>
              <a:t>(U) is a </a:t>
            </a:r>
            <a:r>
              <a:rPr lang="en-US" dirty="0" err="1" smtClean="0"/>
              <a:t>r.v</a:t>
            </a:r>
            <a:r>
              <a:rPr lang="en-US" dirty="0" smtClean="0"/>
              <a:t>. with </a:t>
            </a:r>
            <a:r>
              <a:rPr lang="en-US" dirty="0" err="1" smtClean="0"/>
              <a:t>CDF</a:t>
            </a:r>
            <a:r>
              <a:rPr lang="en-US" dirty="0" smtClean="0"/>
              <a:t> F.</a:t>
            </a:r>
          </a:p>
          <a:p>
            <a:r>
              <a:rPr lang="en-US" dirty="0" smtClean="0"/>
              <a:t>If inverse </a:t>
            </a:r>
            <a:r>
              <a:rPr lang="en-US" dirty="0" err="1" smtClean="0"/>
              <a:t>CDF</a:t>
            </a:r>
            <a:r>
              <a:rPr lang="en-US" dirty="0" smtClean="0"/>
              <a:t> function exists in 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N uniform(0,1) random </a:t>
            </a:r>
            <a:r>
              <a:rPr lang="en-US" dirty="0" err="1" smtClean="0"/>
              <a:t>variates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the inverse </a:t>
            </a:r>
            <a:r>
              <a:rPr lang="en-US" dirty="0" err="1" smtClean="0"/>
              <a:t>CDF</a:t>
            </a:r>
            <a:r>
              <a:rPr lang="en-US" dirty="0" smtClean="0"/>
              <a:t> evaluated at those points.</a:t>
            </a:r>
          </a:p>
          <a:p>
            <a:pPr marL="514350" indent="-457200"/>
            <a:r>
              <a:rPr lang="en-US" dirty="0" smtClean="0"/>
              <a:t>E.g., to get gamma </a:t>
            </a:r>
            <a:r>
              <a:rPr lang="en-US" dirty="0" err="1" smtClean="0"/>
              <a:t>r.v.s</a:t>
            </a:r>
            <a:r>
              <a:rPr lang="en-US" dirty="0" smtClean="0"/>
              <a:t>, could use:</a:t>
            </a:r>
          </a:p>
          <a:p>
            <a:pPr marL="91440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( 10 )</a:t>
            </a:r>
          </a:p>
          <a:p>
            <a:pPr marL="91440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qgamma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u, shape=2, rate=0.2 )</a:t>
            </a:r>
          </a:p>
          <a:p>
            <a:pPr marL="514350" indent="-457200"/>
            <a:r>
              <a:rPr lang="en-US" dirty="0" smtClean="0">
                <a:latin typeface="+mn-lt"/>
                <a:cs typeface="Courier New" pitchFamily="49" charset="0"/>
              </a:rPr>
              <a:t>Better to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+mn-lt"/>
                <a:cs typeface="Courier New" pitchFamily="49" charset="0"/>
              </a:rPr>
              <a:t> algorithm where available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Integral Transform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independent, just generate separately</a:t>
            </a:r>
          </a:p>
          <a:p>
            <a:r>
              <a:rPr lang="en-US" dirty="0" smtClean="0"/>
              <a:t>If directionally dependent, generate sequentially:</a:t>
            </a:r>
          </a:p>
          <a:p>
            <a:pPr lvl="1"/>
            <a:r>
              <a:rPr lang="en-US" dirty="0" smtClean="0"/>
              <a:t>Generate X from its distribution.</a:t>
            </a:r>
          </a:p>
          <a:p>
            <a:pPr lvl="1"/>
            <a:r>
              <a:rPr lang="en-US" dirty="0" smtClean="0"/>
              <a:t>Generate Y with parameters of Y varying according to the values of X.</a:t>
            </a:r>
          </a:p>
          <a:p>
            <a:r>
              <a:rPr lang="en-US" dirty="0" smtClean="0"/>
              <a:t>True multivariate distributions quite limited in base R (and generally)</a:t>
            </a:r>
          </a:p>
          <a:p>
            <a:r>
              <a:rPr lang="en-US" dirty="0" smtClean="0"/>
              <a:t>Multivariate normal: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MASS::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n, mu, Sigma )</a:t>
            </a:r>
          </a:p>
          <a:p>
            <a:pPr lvl="1">
              <a:buNone/>
            </a:pPr>
            <a:r>
              <a:rPr lang="en-US" dirty="0" smtClean="0"/>
              <a:t>For vector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mu</a:t>
            </a:r>
            <a:r>
              <a:rPr lang="en-US" dirty="0" smtClean="0"/>
              <a:t> and covariance matrix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Sampling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CMV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4953000" cy="4000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MASS::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mvrnorm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( 100, c(10,50), matrix( c(4,7,7,25),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=2 ) 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="x",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="y"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Normal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Example: Regression-style relation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Y = 3.2 + 5 X + 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x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( 100, 5, 2 )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y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( 100, 3.2 + 5*x, 1.5 )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Example: More general parameter relations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rlnorm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( 100, 1, 0.5 )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rlnorm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( 100, 2, 0.3 )</a:t>
            </a:r>
          </a:p>
          <a:p>
            <a:pPr lvl="2"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z &lt;-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rgamma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( 100,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=0.5*x,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rate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=x/y )</a:t>
            </a:r>
          </a:p>
          <a:p>
            <a:pPr lvl="2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Multivariate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029200"/>
          </a:xfrm>
        </p:spPr>
        <p:txBody>
          <a:bodyPr/>
          <a:lstStyle/>
          <a:p>
            <a:r>
              <a:rPr lang="en-US" dirty="0" smtClean="0"/>
              <a:t>Inducing correlation amongst </a:t>
            </a:r>
            <a:r>
              <a:rPr lang="en-US" dirty="0" err="1" smtClean="0"/>
              <a:t>r.v.s</a:t>
            </a:r>
            <a:r>
              <a:rPr lang="en-US" dirty="0" smtClean="0"/>
              <a:t> is generally difficult outside of multivariate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Common (imperfect) approach for correlating non-</a:t>
            </a:r>
            <a:r>
              <a:rPr lang="en-US" dirty="0" err="1" smtClean="0"/>
              <a:t>normals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Simulate multivariate </a:t>
            </a:r>
            <a:r>
              <a:rPr lang="en-US" dirty="0" err="1" smtClean="0"/>
              <a:t>normals</a:t>
            </a:r>
            <a:r>
              <a:rPr lang="en-US" dirty="0" smtClean="0"/>
              <a:t> X with desired correlations amongst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variable, evaluate normal </a:t>
            </a:r>
            <a:r>
              <a:rPr lang="en-US" dirty="0" err="1" smtClean="0"/>
              <a:t>CDF</a:t>
            </a:r>
            <a:r>
              <a:rPr lang="en-US" dirty="0" smtClean="0"/>
              <a:t>: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l-GR" dirty="0" smtClean="0"/>
              <a:t>Φ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the probability integral transform to convert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to desired distribution: Y=F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).</a:t>
            </a:r>
          </a:p>
          <a:p>
            <a:pPr marL="514350" indent="-457200"/>
            <a:r>
              <a:rPr lang="en-US" dirty="0" smtClean="0"/>
              <a:t>Preserves rank-correlation, but not correlation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Inducing Correlation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VOth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62200"/>
            <a:ext cx="4953000" cy="4000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&lt;- MASS::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mvrnorm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( 100, c(0,0), matrix( c(1,0.7,0.7,1),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=2 ) 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x )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qgamma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u[,1], shape=0.5, rate=0.3 )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qlnorm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u[,2],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meanlog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sdlog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=0.75 )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Inducing Correlation 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probability distributions are available in base R (stats package)</a:t>
            </a:r>
          </a:p>
          <a:p>
            <a:r>
              <a:rPr lang="en-US" dirty="0" smtClean="0"/>
              <a:t>Virtually any “named” distribution is available in some R package – less common ones appear in contributed packages</a:t>
            </a:r>
          </a:p>
          <a:p>
            <a:r>
              <a:rPr lang="en-US" dirty="0" smtClean="0"/>
              <a:t>Almost all follow the same function naming conventions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Distributions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Goal is to replicate sampling variability</a:t>
            </a:r>
          </a:p>
          <a:p>
            <a:pPr lvl="1"/>
            <a:r>
              <a:rPr lang="en-US" dirty="0" smtClean="0"/>
              <a:t>Want to explore effect of randomness on process</a:t>
            </a:r>
          </a:p>
          <a:p>
            <a:pPr lvl="1"/>
            <a:r>
              <a:rPr lang="en-US" dirty="0" smtClean="0"/>
              <a:t>Inference of interest may be in ranges or extremes as well as typical or average behavior</a:t>
            </a:r>
          </a:p>
          <a:p>
            <a:r>
              <a:rPr lang="en-US" dirty="0" smtClean="0"/>
              <a:t>Monte Carlo Integration</a:t>
            </a:r>
          </a:p>
          <a:p>
            <a:pPr lvl="1"/>
            <a:r>
              <a:rPr lang="en-US" dirty="0" smtClean="0"/>
              <a:t>Randomness present but is a “nuisance”</a:t>
            </a:r>
          </a:p>
          <a:p>
            <a:pPr lvl="1"/>
            <a:r>
              <a:rPr lang="en-US" dirty="0" smtClean="0"/>
              <a:t>Inference of interest is an average (of some sort)</a:t>
            </a:r>
          </a:p>
          <a:p>
            <a:pPr lvl="1"/>
            <a:r>
              <a:rPr lang="en-US" dirty="0" smtClean="0"/>
              <a:t>Interested in ensuring “coverage” of parameter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Simulation </a:t>
            </a:r>
            <a:r>
              <a:rPr lang="en-US" sz="3600" dirty="0" err="1" smtClean="0"/>
              <a:t>vs</a:t>
            </a:r>
            <a:r>
              <a:rPr lang="en-US" sz="3600" dirty="0" smtClean="0"/>
              <a:t> Monte Carlo Integration</a:t>
            </a:r>
            <a:endParaRPr 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estimate a quantity of the form: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where f(x) is a probability density function.</a:t>
            </a:r>
          </a:p>
          <a:p>
            <a:pPr lvl="1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Simulate N random </a:t>
            </a:r>
            <a:r>
              <a:rPr lang="en-US" dirty="0" err="1" smtClean="0"/>
              <a:t>variates</a:t>
            </a:r>
            <a:r>
              <a:rPr lang="en-US" dirty="0" smtClean="0"/>
              <a:t>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–  from the distribution corresponding to f(x).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Estimate the quantity of interest:</a:t>
            </a:r>
          </a:p>
          <a:p>
            <a:pPr marL="914400" lvl="1" indent="-457200" algn="ctr">
              <a:buNone/>
            </a:pPr>
            <a:endParaRPr lang="en-US" dirty="0" smtClean="0"/>
          </a:p>
          <a:p>
            <a:pPr marL="914400" lvl="1" indent="-457200" algn="ctr">
              <a:buNone/>
            </a:pPr>
            <a:endParaRPr lang="en-US" dirty="0" smtClean="0"/>
          </a:p>
          <a:p>
            <a:pPr marL="914400" lvl="1" indent="-457200"/>
            <a:r>
              <a:rPr lang="en-US" dirty="0" smtClean="0"/>
              <a:t>Standard error of estimate:</a:t>
            </a:r>
          </a:p>
          <a:p>
            <a:pPr marL="914400" lvl="1" indent="-457200" algn="ctr">
              <a:buNone/>
            </a:pPr>
            <a:r>
              <a:rPr lang="en-US" dirty="0" smtClean="0"/>
              <a:t> </a:t>
            </a:r>
          </a:p>
          <a:p>
            <a:pPr marL="914400" lvl="1" indent="-457200" algn="ctr">
              <a:buNone/>
            </a:pPr>
            <a:endParaRPr lang="en-US" dirty="0" smtClean="0"/>
          </a:p>
          <a:p>
            <a:pPr marL="914400" lvl="1" indent="-45720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4191000"/>
          <a:ext cx="2514600" cy="896007"/>
        </p:xfrm>
        <a:graphic>
          <a:graphicData uri="http://schemas.openxmlformats.org/presentationml/2006/ole">
            <p:oleObj spid="_x0000_s1026" name="Equation" r:id="rId3" imgW="11048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0" y="1600200"/>
          <a:ext cx="3934694" cy="609600"/>
        </p:xfrm>
        <a:graphic>
          <a:graphicData uri="http://schemas.openxmlformats.org/presentationml/2006/ole">
            <p:oleObj spid="_x0000_s1027" name="Equation" r:id="rId4" imgW="180324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0400" y="5486400"/>
          <a:ext cx="2590800" cy="631092"/>
        </p:xfrm>
        <a:graphic>
          <a:graphicData uri="http://schemas.openxmlformats.org/presentationml/2006/ole">
            <p:oleObj spid="_x0000_s1028" name="Equation" r:id="rId5" imgW="9903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an estimate of the average of </a:t>
            </a:r>
            <a:r>
              <a:rPr lang="en-US" dirty="0" err="1" smtClean="0"/>
              <a:t>e</a:t>
            </a:r>
            <a:r>
              <a:rPr lang="en-US" baseline="30000" dirty="0" err="1" smtClean="0"/>
              <a:t>X</a:t>
            </a:r>
            <a:r>
              <a:rPr lang="en-US" dirty="0" smtClean="0"/>
              <a:t> where X is normal( 0, 1 ) [Truth = 1.64]</a:t>
            </a:r>
          </a:p>
          <a:p>
            <a:r>
              <a:rPr lang="en-US" dirty="0" smtClean="0"/>
              <a:t>Simulate 4 X values and compute: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mean( exp(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( 4 ) )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1.774846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mean( exp(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( 4 ) )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2.744466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mean( exp(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( 4 ) )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0.5896753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Close enough?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MC Integration Example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Repeating the experiment of using just 4 samples, the distribution of estimates: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Integration Example (cont’d)</a:t>
            </a:r>
            <a:endParaRPr lang="en-US" dirty="0"/>
          </a:p>
        </p:txBody>
      </p:sp>
      <p:pic>
        <p:nvPicPr>
          <p:cNvPr id="4" name="Picture 3" descr="MCIntE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use just 4 points, better to use evenly spaced quantiles?</a:t>
            </a:r>
          </a:p>
          <a:p>
            <a:r>
              <a:rPr lang="en-US" dirty="0" smtClean="0"/>
              <a:t>Using the 20</a:t>
            </a:r>
            <a:r>
              <a:rPr lang="en-US" baseline="30000" dirty="0" smtClean="0"/>
              <a:t>th</a:t>
            </a:r>
            <a:r>
              <a:rPr lang="en-US" dirty="0" smtClean="0"/>
              <a:t>, 40</a:t>
            </a:r>
            <a:r>
              <a:rPr lang="en-US" baseline="30000" dirty="0" smtClean="0"/>
              <a:t>th</a:t>
            </a:r>
            <a:r>
              <a:rPr lang="en-US" dirty="0" smtClean="0"/>
              <a:t>, 60</a:t>
            </a:r>
            <a:r>
              <a:rPr lang="en-US" baseline="30000" dirty="0" smtClean="0"/>
              <a:t>th</a:t>
            </a:r>
            <a:r>
              <a:rPr lang="en-US" dirty="0" smtClean="0"/>
              <a:t>, and 80</a:t>
            </a:r>
            <a:r>
              <a:rPr lang="en-US" baseline="30000" dirty="0" smtClean="0"/>
              <a:t>th</a:t>
            </a:r>
            <a:r>
              <a:rPr lang="en-US" dirty="0" smtClean="0"/>
              <a:t> percentiles: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c(0.2, 0.4, 0.6, 0.8) 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mean( exp(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1.203916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Not perfect.  At least known likely not to be </a:t>
            </a:r>
            <a:r>
              <a:rPr lang="en-US" dirty="0" err="1" smtClean="0">
                <a:latin typeface="+mn-lt"/>
                <a:cs typeface="Courier New" pitchFamily="49" charset="0"/>
              </a:rPr>
              <a:t>eggregiously</a:t>
            </a:r>
            <a:r>
              <a:rPr lang="en-US" dirty="0" smtClean="0">
                <a:latin typeface="+mn-lt"/>
                <a:cs typeface="Courier New" pitchFamily="49" charset="0"/>
              </a:rPr>
              <a:t> off.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quantile approximation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sequences that are </a:t>
            </a:r>
            <a:r>
              <a:rPr lang="en-US" i="1" dirty="0" smtClean="0"/>
              <a:t>low</a:t>
            </a:r>
            <a:r>
              <a:rPr lang="en-US" dirty="0" smtClean="0"/>
              <a:t> </a:t>
            </a:r>
            <a:r>
              <a:rPr lang="en-US" i="1" dirty="0" smtClean="0"/>
              <a:t>discrepancy</a:t>
            </a:r>
            <a:endParaRPr lang="en-US" dirty="0" smtClean="0"/>
          </a:p>
          <a:p>
            <a:pPr lvl="1"/>
            <a:r>
              <a:rPr lang="en-US" dirty="0" smtClean="0"/>
              <a:t>i.e. the sorted sequence has minimal gaps</a:t>
            </a:r>
          </a:p>
          <a:p>
            <a:pPr lvl="1"/>
            <a:r>
              <a:rPr lang="en-US" dirty="0" smtClean="0"/>
              <a:t>i.e. never get several high numbers in a row</a:t>
            </a:r>
          </a:p>
          <a:p>
            <a:r>
              <a:rPr lang="en-US" dirty="0" smtClean="0"/>
              <a:t>Often better for Monte Carlo integration</a:t>
            </a:r>
          </a:p>
          <a:p>
            <a:r>
              <a:rPr lang="en-US" dirty="0" smtClean="0"/>
              <a:t>Current algorithms not great for high dimension (d &gt; 7)</a:t>
            </a:r>
          </a:p>
          <a:p>
            <a:r>
              <a:rPr lang="en-US" dirty="0" smtClean="0"/>
              <a:t>Available from the GNU scientific library package (</a:t>
            </a:r>
            <a:r>
              <a:rPr lang="en-US" dirty="0" err="1" smtClean="0"/>
              <a:t>gsl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qrng_alloc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dim=1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type=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sobol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qrng_get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( 10 )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Quasi-random Numbers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hybrid pseudo/quasi-random sample for multiple dimensions</a:t>
            </a:r>
          </a:p>
          <a:p>
            <a:pPr lvl="1"/>
            <a:r>
              <a:rPr lang="en-US" dirty="0" smtClean="0"/>
              <a:t>Various levels of sophistication with respect to dimensionality</a:t>
            </a:r>
          </a:p>
          <a:p>
            <a:pPr lvl="1"/>
            <a:r>
              <a:rPr lang="en-US" dirty="0" smtClean="0"/>
              <a:t>Of primary use when total # of computer runs is small compared to dimensionality of random inputs</a:t>
            </a:r>
          </a:p>
          <a:p>
            <a:r>
              <a:rPr lang="en-US" dirty="0" smtClean="0"/>
              <a:t>Various LHS exist in R: package lhs has fundamental algorithms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lhs::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randomLHS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n, k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n,k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number of samples, dimensions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Generates uniforms – probability integral transform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Latin Hypercube Sampling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000"/>
            <a:ext cx="7924800" cy="5029200"/>
          </a:xfrm>
        </p:spPr>
        <p:txBody>
          <a:bodyPr/>
          <a:lstStyle/>
          <a:p>
            <a:r>
              <a:rPr lang="en-US" dirty="0" smtClean="0"/>
              <a:t>Evaluate the 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pmf</a:t>
            </a:r>
            <a:r>
              <a:rPr lang="en-US" dirty="0" smtClean="0"/>
              <a:t>) of a distribution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… )</a:t>
            </a:r>
          </a:p>
          <a:p>
            <a:r>
              <a:rPr lang="en-US" dirty="0" smtClean="0"/>
              <a:t>Evaluate the cumulative distribution function (</a:t>
            </a:r>
            <a:r>
              <a:rPr lang="en-US" dirty="0" err="1" smtClean="0"/>
              <a:t>CDF</a:t>
            </a:r>
            <a:r>
              <a:rPr lang="en-US" dirty="0" smtClean="0"/>
              <a:t>) of a distribution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… )</a:t>
            </a:r>
          </a:p>
          <a:p>
            <a:r>
              <a:rPr lang="en-US" dirty="0" smtClean="0"/>
              <a:t>Evaluate the inverse cumulative distribution function of a distribution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… )</a:t>
            </a:r>
          </a:p>
          <a:p>
            <a:r>
              <a:rPr lang="en-US" dirty="0" smtClean="0"/>
              <a:t>Generate random </a:t>
            </a:r>
            <a:r>
              <a:rPr lang="en-US" dirty="0" err="1" smtClean="0"/>
              <a:t>variates</a:t>
            </a:r>
            <a:r>
              <a:rPr lang="en-US" dirty="0" smtClean="0"/>
              <a:t> from a distribution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n, … 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d, p, q, 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=2.5 ), from=0, to=16 )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Normal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029200"/>
          </a:xfrm>
        </p:spPr>
        <p:txBody>
          <a:bodyPr/>
          <a:lstStyle/>
          <a:p>
            <a:r>
              <a:rPr lang="en-US" dirty="0" smtClean="0"/>
              <a:t>Describes the relative likelihood of a value that the random variable could take</a:t>
            </a:r>
          </a:p>
          <a:p>
            <a:pPr lvl="1"/>
            <a:r>
              <a:rPr lang="en-US" dirty="0" smtClean="0"/>
              <a:t>Normalized to integrate (or sum) to 1</a:t>
            </a:r>
          </a:p>
          <a:p>
            <a:r>
              <a:rPr lang="en-US" dirty="0" smtClean="0"/>
              <a:t>Often used in statistical computations to assess the likelihood of a sampled value</a:t>
            </a:r>
          </a:p>
          <a:p>
            <a:r>
              <a:rPr lang="en-US" dirty="0" smtClean="0"/>
              <a:t>Likelihood function – for </a:t>
            </a:r>
            <a:r>
              <a:rPr lang="en-US" dirty="0" err="1" smtClean="0"/>
              <a:t>i.i.d</a:t>
            </a:r>
            <a:r>
              <a:rPr lang="en-US" dirty="0" smtClean="0"/>
              <a:t>. samples, product of density functions</a:t>
            </a:r>
          </a:p>
          <a:p>
            <a:r>
              <a:rPr lang="en-US" dirty="0" smtClean="0"/>
              <a:t>Useful option when computing likelihoods:</a:t>
            </a:r>
          </a:p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log=TRUE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( 44,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=2.5, log=TRUE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-105.5152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=2.5 ), from=0, to=16 )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Normal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848600" cy="5029200"/>
          </a:xfrm>
        </p:spPr>
        <p:txBody>
          <a:bodyPr/>
          <a:lstStyle/>
          <a:p>
            <a:r>
              <a:rPr lang="en-US" dirty="0" smtClean="0"/>
              <a:t>Curve describing the probability of a random variable being lower that a given value</a:t>
            </a:r>
          </a:p>
          <a:p>
            <a:pPr lvl="1"/>
            <a:r>
              <a:rPr lang="en-US" dirty="0" smtClean="0"/>
              <a:t>F(x) = </a:t>
            </a:r>
            <a:r>
              <a:rPr lang="en-US" dirty="0" err="1" smtClean="0"/>
              <a:t>Prob</a:t>
            </a:r>
            <a:r>
              <a:rPr lang="en-US" dirty="0" smtClean="0"/>
              <a:t>( X ≤ x )</a:t>
            </a:r>
          </a:p>
          <a:p>
            <a:r>
              <a:rPr lang="en-US" dirty="0" smtClean="0"/>
              <a:t>Often used in statistics to compute </a:t>
            </a:r>
            <a:r>
              <a:rPr lang="en-US" i="1" dirty="0" smtClean="0"/>
              <a:t>p</a:t>
            </a:r>
            <a:r>
              <a:rPr lang="en-US" dirty="0" smtClean="0"/>
              <a:t>-values</a:t>
            </a:r>
          </a:p>
          <a:p>
            <a:r>
              <a:rPr lang="en-US" dirty="0" smtClean="0"/>
              <a:t>Also used for likelihood functions when data values are censored (e.g. detection limits)</a:t>
            </a:r>
          </a:p>
          <a:p>
            <a:r>
              <a:rPr lang="en-US" dirty="0" smtClean="0"/>
              <a:t>Useful options: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</a:t>
            </a:r>
            <a:r>
              <a:rPr lang="en-US" dirty="0" smtClean="0">
                <a:latin typeface="+mn-lt"/>
                <a:cs typeface="Courier New" pitchFamily="49" charset="0"/>
              </a:rPr>
              <a:t>  </a:t>
            </a:r>
            <a:r>
              <a:rPr lang="en-US" sz="2400" dirty="0" smtClean="0">
                <a:latin typeface="+mn-lt"/>
                <a:cs typeface="Courier New" pitchFamily="49" charset="0"/>
              </a:rPr>
              <a:t>[ </a:t>
            </a:r>
            <a:r>
              <a:rPr lang="en-US" sz="2400" dirty="0" err="1" smtClean="0">
                <a:latin typeface="+mn-lt"/>
                <a:cs typeface="Courier New" pitchFamily="49" charset="0"/>
              </a:rPr>
              <a:t>Prob</a:t>
            </a:r>
            <a:r>
              <a:rPr lang="en-US" sz="2400" dirty="0" smtClean="0">
                <a:latin typeface="+mn-lt"/>
                <a:cs typeface="Courier New" pitchFamily="49" charset="0"/>
              </a:rPr>
              <a:t>( X ≥ x ) 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( 44,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 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-107.2709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curve(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x, mean=8,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=2.5 ), from=0, to=1 )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Normal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9" name="Picture 8" descr="DN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9530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6686</TotalTime>
  <Words>1876</Words>
  <Application>Microsoft Office PowerPoint</Application>
  <PresentationFormat>On-screen Show (4:3)</PresentationFormat>
  <Paragraphs>264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Blank Presentation</vt:lpstr>
      <vt:lpstr>Equation</vt:lpstr>
      <vt:lpstr>Simulation</vt:lpstr>
      <vt:lpstr>Slide 2</vt:lpstr>
      <vt:lpstr>Named Distributions</vt:lpstr>
      <vt:lpstr>d, p, q, r</vt:lpstr>
      <vt:lpstr>Example – Normal Distribution</vt:lpstr>
      <vt:lpstr>Probability Density Function</vt:lpstr>
      <vt:lpstr>Example – Normal Distribution</vt:lpstr>
      <vt:lpstr>Cumulative Distribution Function</vt:lpstr>
      <vt:lpstr>Example – Normal Distribution</vt:lpstr>
      <vt:lpstr>Inverse CDF</vt:lpstr>
      <vt:lpstr>Example – Normal Distribution</vt:lpstr>
      <vt:lpstr>Example – Weibull Distribution</vt:lpstr>
      <vt:lpstr>Example – Weibull Distribution</vt:lpstr>
      <vt:lpstr>Example – Weibull Distribution</vt:lpstr>
      <vt:lpstr>Example – Weibull Distribution</vt:lpstr>
      <vt:lpstr>Common Distributions</vt:lpstr>
      <vt:lpstr>Common Distributions (cont’d)</vt:lpstr>
      <vt:lpstr>Discrete Sampling</vt:lpstr>
      <vt:lpstr>Sampling without Replacement</vt:lpstr>
      <vt:lpstr>Randomization</vt:lpstr>
      <vt:lpstr>Random Number Generators</vt:lpstr>
      <vt:lpstr>Replicating Results</vt:lpstr>
      <vt:lpstr>Initializing the RNG</vt:lpstr>
      <vt:lpstr>Probability Integral Transform</vt:lpstr>
      <vt:lpstr>Multivariate Sampling</vt:lpstr>
      <vt:lpstr>Multivariate Normal</vt:lpstr>
      <vt:lpstr>Structural Multivariate</vt:lpstr>
      <vt:lpstr>Inducing Correlation</vt:lpstr>
      <vt:lpstr>Inducing Correlation Example</vt:lpstr>
      <vt:lpstr>Simulation vs Monte Carlo Integration</vt:lpstr>
      <vt:lpstr>Monte Carlo Integration</vt:lpstr>
      <vt:lpstr>Simple MC Integration Example</vt:lpstr>
      <vt:lpstr>MC Integration Example (cont’d)</vt:lpstr>
      <vt:lpstr>A quantile approximation</vt:lpstr>
      <vt:lpstr>Quasi-random Numbers</vt:lpstr>
      <vt:lpstr>Latin Hypercube Sampling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cp:lastModifiedBy>Fitzgerald</cp:lastModifiedBy>
  <cp:revision>235</cp:revision>
  <cp:lastPrinted>2010-11-14T00:16:47Z</cp:lastPrinted>
  <dcterms:created xsi:type="dcterms:W3CDTF">2010-11-13T22:37:27Z</dcterms:created>
  <dcterms:modified xsi:type="dcterms:W3CDTF">2012-10-19T21:11:30Z</dcterms:modified>
</cp:coreProperties>
</file>