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8" r:id="rId2"/>
    <p:sldId id="257" r:id="rId3"/>
    <p:sldId id="293" r:id="rId4"/>
    <p:sldId id="294" r:id="rId5"/>
    <p:sldId id="282" r:id="rId6"/>
    <p:sldId id="266" r:id="rId7"/>
    <p:sldId id="270" r:id="rId8"/>
    <p:sldId id="267" r:id="rId9"/>
    <p:sldId id="284" r:id="rId10"/>
    <p:sldId id="285" r:id="rId11"/>
    <p:sldId id="286" r:id="rId12"/>
    <p:sldId id="287" r:id="rId13"/>
    <p:sldId id="288" r:id="rId14"/>
    <p:sldId id="296" r:id="rId15"/>
    <p:sldId id="298" r:id="rId16"/>
    <p:sldId id="290" r:id="rId17"/>
    <p:sldId id="289" r:id="rId18"/>
    <p:sldId id="291" r:id="rId19"/>
    <p:sldId id="292" r:id="rId20"/>
    <p:sldId id="299" r:id="rId21"/>
    <p:sldId id="259" r:id="rId22"/>
    <p:sldId id="297" r:id="rId23"/>
    <p:sldId id="274" r:id="rId24"/>
    <p:sldId id="275" r:id="rId25"/>
    <p:sldId id="277" r:id="rId26"/>
    <p:sldId id="300" r:id="rId27"/>
    <p:sldId id="278" r:id="rId28"/>
    <p:sldId id="301" r:id="rId29"/>
    <p:sldId id="302" r:id="rId30"/>
    <p:sldId id="303" r:id="rId31"/>
    <p:sldId id="304" r:id="rId32"/>
    <p:sldId id="280" r:id="rId3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64A"/>
    <a:srgbClr val="CC6600"/>
    <a:srgbClr val="6399AB"/>
    <a:srgbClr val="8F5C30"/>
    <a:srgbClr val="000000"/>
    <a:srgbClr val="070000"/>
    <a:srgbClr val="000099"/>
    <a:srgbClr val="00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99" d="100"/>
          <a:sy n="99" d="100"/>
        </p:scale>
        <p:origin x="-12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600" y="-90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8" tIns="47234" rIns="94468" bIns="47234" numCol="1" anchor="t" anchorCtr="0" compatLnSpc="1">
            <a:prstTxWarp prst="textNoShape">
              <a:avLst/>
            </a:prstTxWarp>
          </a:bodyPr>
          <a:lstStyle>
            <a:lvl1pPr defTabSz="944563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and date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8" tIns="47234" rIns="94468" bIns="47234" numCol="1" anchor="t" anchorCtr="0" compatLnSpc="1">
            <a:prstTxWarp prst="textNoShape">
              <a:avLst/>
            </a:prstTxWarp>
          </a:bodyPr>
          <a:lstStyle>
            <a:lvl1pPr algn="r" defTabSz="944563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8" tIns="47234" rIns="94468" bIns="47234" numCol="1" anchor="b" anchorCtr="0" compatLnSpc="1">
            <a:prstTxWarp prst="textNoShape">
              <a:avLst/>
            </a:prstTxWarp>
          </a:bodyPr>
          <a:lstStyle>
            <a:lvl1pPr defTabSz="944563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Neptune and Company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8" tIns="47234" rIns="94468" bIns="47234" numCol="1" anchor="b" anchorCtr="0" compatLnSpc="1">
            <a:prstTxWarp prst="textNoShape">
              <a:avLst/>
            </a:prstTxWarp>
          </a:bodyPr>
          <a:lstStyle>
            <a:lvl1pPr algn="r" defTabSz="944563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44ADA94-04FD-46B1-A3A3-36B6966B2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2061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8" tIns="47234" rIns="94468" bIns="472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569238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lIns="93177" tIns="46589" rIns="93177" bIns="46589"/>
          <a:lstStyle/>
          <a:p>
            <a:fld id="{984173CF-6977-C440-A1E1-4F90A8F989F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2357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for Windows alternative to </a:t>
            </a:r>
            <a:r>
              <a:rPr lang="en-US" dirty="0" err="1" smtClean="0"/>
              <a:t>ps.option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9448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25146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64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0"/>
          </p:nvPr>
        </p:nvSpPr>
        <p:spPr>
          <a:xfrm>
            <a:off x="3810000" y="1447800"/>
            <a:ext cx="22098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idx="11"/>
          </p:nvPr>
        </p:nvSpPr>
        <p:spPr>
          <a:xfrm>
            <a:off x="6324600" y="1447800"/>
            <a:ext cx="2133600" cy="4419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102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057400" y="1752600"/>
            <a:ext cx="64770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279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999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804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048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600200"/>
            <a:ext cx="6781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7"/>
          <p:cNvSpPr>
            <a:spLocks noChangeArrowheads="1"/>
          </p:cNvSpPr>
          <p:nvPr userDrawn="1"/>
        </p:nvSpPr>
        <p:spPr bwMode="auto">
          <a:xfrm>
            <a:off x="152400" y="0"/>
            <a:ext cx="457200" cy="6858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6399AB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29" name="Rectangle 18"/>
          <p:cNvSpPr>
            <a:spLocks noChangeArrowheads="1"/>
          </p:cNvSpPr>
          <p:nvPr userDrawn="1"/>
        </p:nvSpPr>
        <p:spPr bwMode="auto">
          <a:xfrm>
            <a:off x="0" y="6248400"/>
            <a:ext cx="9144000" cy="457200"/>
          </a:xfrm>
          <a:prstGeom prst="rect">
            <a:avLst/>
          </a:prstGeom>
          <a:gradFill rotWithShape="0">
            <a:gsLst>
              <a:gs pos="0">
                <a:srgbClr val="00364A"/>
              </a:gs>
              <a:gs pos="100000">
                <a:srgbClr val="6399AB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endParaRPr lang="en-US" sz="12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031" name="Rectangle 20"/>
          <p:cNvSpPr>
            <a:spLocks noChangeArrowheads="1"/>
          </p:cNvSpPr>
          <p:nvPr/>
        </p:nvSpPr>
        <p:spPr bwMode="auto">
          <a:xfrm>
            <a:off x="8561388" y="6338888"/>
            <a:ext cx="3698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>
            <a:spAutoFit/>
          </a:bodyPr>
          <a:lstStyle/>
          <a:p>
            <a:pPr algn="r"/>
            <a:fld id="{904D7C69-7BAA-4728-8401-D8AB761E58C6}" type="slidenum">
              <a:rPr lang="en-US" sz="1200">
                <a:solidFill>
                  <a:srgbClr val="000099"/>
                </a:solidFill>
                <a:latin typeface="Arial" charset="0"/>
              </a:rPr>
              <a:pPr algn="r"/>
              <a:t>‹#›</a:t>
            </a:fld>
            <a:endParaRPr lang="en-US" sz="12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032" name="Rectangle 10"/>
          <p:cNvSpPr>
            <a:spLocks noChangeArrowheads="1"/>
          </p:cNvSpPr>
          <p:nvPr userDrawn="1"/>
        </p:nvSpPr>
        <p:spPr bwMode="auto">
          <a:xfrm>
            <a:off x="3212314" y="6324600"/>
            <a:ext cx="27193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smtClean="0">
                <a:solidFill>
                  <a:schemeClr val="bg1"/>
                </a:solidFill>
                <a:latin typeface="Arial" charset="0"/>
              </a:rPr>
              <a:t>Graphics - Advanced </a:t>
            </a: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R Training</a:t>
            </a:r>
            <a:endParaRPr lang="en-US" sz="120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1035" name="Picture 11" descr="D:\Work\Neptune\stationery\Neptune icon white transparent 400px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194" y="62484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64A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ＭＳ Ｐゴシック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  <a:ea typeface="ＭＳ Ｐゴシック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  <a:ea typeface="ＭＳ Ｐゴシック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  <a:ea typeface="ＭＳ Ｐゴシック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  <a:ea typeface="ＭＳ Ｐゴシック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7543800" cy="16764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Advance graphics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905000" y="5715000"/>
            <a:ext cx="586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2400" b="1" dirty="0">
                <a:solidFill>
                  <a:srgbClr val="6399AB"/>
                </a:solidFill>
                <a:latin typeface="Courier New" pitchFamily="49" charset="0"/>
                <a:cs typeface="Courier New" pitchFamily="49" charset="0"/>
              </a:rPr>
              <a:t>www.neptuneandco.com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5000" y="2362200"/>
            <a:ext cx="5867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3200" dirty="0" smtClean="0">
                <a:latin typeface="+mn-lt"/>
              </a:rPr>
              <a:t>Matt Pocernich</a:t>
            </a:r>
            <a:endParaRPr lang="en-US" sz="3200" dirty="0">
              <a:latin typeface="+mn-lt"/>
            </a:endParaRPr>
          </a:p>
        </p:txBody>
      </p:sp>
      <p:pic>
        <p:nvPicPr>
          <p:cNvPr id="20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470525"/>
            <a:ext cx="31242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D:\Work\Neptune\stationery\Neptune logo transparent 1600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19500" y="4360863"/>
            <a:ext cx="2438400" cy="59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"/>
            <a:ext cx="7848600" cy="6197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 Storage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160" y="924560"/>
            <a:ext cx="8138160" cy="4343400"/>
          </a:xfrm>
        </p:spPr>
        <p:txBody>
          <a:bodyPr>
            <a:noAutofit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, and </a:t>
            </a:r>
            <a:r>
              <a:rPr lang="en-US" dirty="0" err="1" smtClean="0"/>
              <a:t>eps</a:t>
            </a:r>
            <a:r>
              <a:rPr lang="en-US" dirty="0" smtClean="0"/>
              <a:t> (encapsulated postscript) </a:t>
            </a:r>
            <a:endParaRPr lang="en-US" sz="2400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calable and very clean</a:t>
            </a:r>
          </a:p>
          <a:p>
            <a:pPr lvl="1"/>
            <a:r>
              <a:rPr lang="en-US" dirty="0" smtClean="0"/>
              <a:t>By default, use locally stored fonts.</a:t>
            </a:r>
          </a:p>
          <a:p>
            <a:pPr lvl="1"/>
            <a:r>
              <a:rPr lang="en-US" dirty="0" smtClean="0"/>
              <a:t>Difficult to use with some version of Word</a:t>
            </a:r>
          </a:p>
          <a:p>
            <a:pPr lvl="1"/>
            <a:r>
              <a:rPr lang="en-US" dirty="0" err="1" smtClean="0"/>
              <a:t>pdf</a:t>
            </a:r>
            <a:r>
              <a:rPr lang="en-US" dirty="0" smtClean="0"/>
              <a:t> files hold multiple pages of figures</a:t>
            </a:r>
          </a:p>
          <a:p>
            <a:r>
              <a:rPr lang="en-US" dirty="0" smtClean="0"/>
              <a:t>jpeg, bitmap, </a:t>
            </a:r>
            <a:r>
              <a:rPr lang="en-US" dirty="0" err="1" smtClean="0"/>
              <a:t>png</a:t>
            </a:r>
            <a:endParaRPr lang="en-US" dirty="0" smtClean="0"/>
          </a:p>
          <a:p>
            <a:r>
              <a:rPr lang="en-US" dirty="0" err="1" smtClean="0"/>
              <a:t>wmf</a:t>
            </a:r>
            <a:r>
              <a:rPr lang="en-US" dirty="0" smtClean="0"/>
              <a:t> (windows metafile)</a:t>
            </a:r>
          </a:p>
          <a:p>
            <a:pPr lvl="1"/>
            <a:r>
              <a:rPr lang="en-US" dirty="0" smtClean="0"/>
              <a:t>Won’t work on a Mac OS</a:t>
            </a:r>
          </a:p>
        </p:txBody>
      </p:sp>
    </p:spTree>
    <p:extLst>
      <p:ext uri="{BB962C8B-B14F-4D97-AF65-F5344CB8AC3E}">
        <p14:creationId xmlns:p14="http://schemas.microsoft.com/office/powerpoint/2010/main" xmlns="" val="306358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1447800"/>
            <a:ext cx="70104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resolution (res) in pixels per inch</a:t>
            </a:r>
          </a:p>
          <a:p>
            <a:r>
              <a:rPr lang="en-US" dirty="0" smtClean="0"/>
              <a:t>pixel  </a:t>
            </a:r>
            <a:r>
              <a:rPr lang="en-US" dirty="0"/>
              <a:t> </a:t>
            </a:r>
            <a:r>
              <a:rPr lang="en-US" dirty="0" smtClean="0"/>
              <a:t>- a single point on a display device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ointsize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pproximately 1/72” – a distance </a:t>
            </a:r>
          </a:p>
          <a:p>
            <a:pPr marL="457200" lvl="1" indent="0">
              <a:buNone/>
            </a:pPr>
            <a:r>
              <a:rPr lang="en-US" dirty="0" smtClean="0"/>
              <a:t>– points are not pixels</a:t>
            </a:r>
          </a:p>
          <a:p>
            <a:r>
              <a:rPr lang="en-US" dirty="0" smtClean="0"/>
              <a:t>font – basically, normal, bold, italic, … </a:t>
            </a:r>
          </a:p>
          <a:p>
            <a:r>
              <a:rPr lang="en-US" dirty="0" smtClean="0"/>
              <a:t>family ( font family) Courier, </a:t>
            </a:r>
            <a:r>
              <a:rPr lang="en-US" dirty="0" err="1" smtClean="0"/>
              <a:t>Hevletica</a:t>
            </a:r>
            <a:r>
              <a:rPr lang="en-US" dirty="0" smtClean="0"/>
              <a:t>, …</a:t>
            </a:r>
          </a:p>
          <a:p>
            <a:r>
              <a:rPr lang="en-US" dirty="0"/>
              <a:t>units = “in”, “cm”, “</a:t>
            </a:r>
            <a:r>
              <a:rPr lang="en-US" dirty="0" err="1"/>
              <a:t>px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3198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Png</a:t>
            </a:r>
            <a:r>
              <a:rPr lang="en-US" dirty="0" smtClean="0"/>
              <a:t> and jpeg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19200"/>
            <a:ext cx="6553200" cy="4572000"/>
          </a:xfrm>
        </p:spPr>
        <p:txBody>
          <a:bodyPr/>
          <a:lstStyle/>
          <a:p>
            <a:r>
              <a:rPr lang="en-US" sz="2400" dirty="0" smtClean="0"/>
              <a:t>Dimensions of </a:t>
            </a:r>
            <a:r>
              <a:rPr lang="en-US" sz="2400" dirty="0" err="1"/>
              <a:t>p</a:t>
            </a:r>
            <a:r>
              <a:rPr lang="en-US" sz="2400" dirty="0" err="1" smtClean="0"/>
              <a:t>ng</a:t>
            </a:r>
            <a:r>
              <a:rPr lang="en-US" sz="2400" dirty="0" smtClean="0"/>
              <a:t> and jpeg files</a:t>
            </a:r>
          </a:p>
          <a:p>
            <a:pPr lvl="1"/>
            <a:r>
              <a:rPr lang="en-US" sz="2400" dirty="0" smtClean="0"/>
              <a:t>Default resolution taken from OS or defaults to 72 </a:t>
            </a:r>
            <a:r>
              <a:rPr lang="en-US" sz="2400" dirty="0" err="1" smtClean="0"/>
              <a:t>ppi</a:t>
            </a:r>
            <a:endParaRPr lang="en-US" sz="2400" dirty="0" smtClean="0"/>
          </a:p>
          <a:p>
            <a:pPr lvl="1"/>
            <a:r>
              <a:rPr lang="en-US" sz="2400" dirty="0" smtClean="0"/>
              <a:t>Default height and width = 480 pixels  ~ 6 inches at 72 </a:t>
            </a:r>
            <a:r>
              <a:rPr lang="en-US" sz="2400" dirty="0" err="1" smtClean="0"/>
              <a:t>ppi</a:t>
            </a:r>
            <a:endParaRPr lang="en-US" sz="2400" dirty="0" smtClean="0"/>
          </a:p>
          <a:p>
            <a:pPr lvl="1"/>
            <a:r>
              <a:rPr lang="en-US" sz="2400" dirty="0" smtClean="0"/>
              <a:t>If units are changed to inches or cm, resolution must be specified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4038600"/>
            <a:ext cx="8229600" cy="193899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/>
                <a:cs typeface="Courier New"/>
              </a:rPr>
              <a:t>args</a:t>
            </a:r>
            <a:r>
              <a:rPr lang="en-US" sz="2400" dirty="0">
                <a:latin typeface="Courier New"/>
                <a:cs typeface="Courier New"/>
              </a:rPr>
              <a:t>(</a:t>
            </a:r>
            <a:r>
              <a:rPr lang="en-US" sz="2400" dirty="0" err="1">
                <a:latin typeface="Courier New"/>
                <a:cs typeface="Courier New"/>
              </a:rPr>
              <a:t>png</a:t>
            </a:r>
            <a:r>
              <a:rPr lang="en-US" sz="2400" dirty="0">
                <a:latin typeface="Courier New"/>
                <a:cs typeface="Courier New"/>
              </a:rPr>
              <a:t>)</a:t>
            </a:r>
          </a:p>
          <a:p>
            <a:r>
              <a:rPr lang="en-US" sz="2400" dirty="0">
                <a:latin typeface="Courier New"/>
                <a:cs typeface="Courier New"/>
              </a:rPr>
              <a:t>function (filename = "Rplot%03d.png", width = 480, height = 480, </a:t>
            </a:r>
            <a:r>
              <a:rPr lang="en-US" sz="2400" dirty="0" smtClean="0">
                <a:latin typeface="Courier New"/>
                <a:cs typeface="Courier New"/>
              </a:rPr>
              <a:t>units </a:t>
            </a:r>
            <a:r>
              <a:rPr lang="en-US" sz="2400" dirty="0">
                <a:latin typeface="Courier New"/>
                <a:cs typeface="Courier New"/>
              </a:rPr>
              <a:t>= "</a:t>
            </a:r>
            <a:r>
              <a:rPr lang="en-US" sz="2400" dirty="0" err="1">
                <a:latin typeface="Courier New"/>
                <a:cs typeface="Courier New"/>
              </a:rPr>
              <a:t>px</a:t>
            </a:r>
            <a:r>
              <a:rPr lang="en-US" sz="2400" dirty="0">
                <a:latin typeface="Courier New"/>
                <a:cs typeface="Courier New"/>
              </a:rPr>
              <a:t>", </a:t>
            </a:r>
            <a:r>
              <a:rPr lang="en-US" sz="2400" dirty="0" err="1">
                <a:latin typeface="Courier New"/>
                <a:cs typeface="Courier New"/>
              </a:rPr>
              <a:t>pointsize</a:t>
            </a:r>
            <a:r>
              <a:rPr lang="en-US" sz="2400" dirty="0">
                <a:latin typeface="Courier New"/>
                <a:cs typeface="Courier New"/>
              </a:rPr>
              <a:t> = 12, </a:t>
            </a:r>
            <a:r>
              <a:rPr lang="en-US" sz="2400" dirty="0" err="1">
                <a:latin typeface="Courier New"/>
                <a:cs typeface="Courier New"/>
              </a:rPr>
              <a:t>bg</a:t>
            </a:r>
            <a:r>
              <a:rPr lang="en-US" sz="2400" dirty="0">
                <a:latin typeface="Courier New"/>
                <a:cs typeface="Courier New"/>
              </a:rPr>
              <a:t> = "white", res = NA, </a:t>
            </a:r>
            <a:r>
              <a:rPr lang="en-US" sz="2400" dirty="0" smtClean="0">
                <a:latin typeface="Courier New"/>
                <a:cs typeface="Courier New"/>
              </a:rPr>
              <a:t>…) </a:t>
            </a:r>
            <a:endParaRPr lang="en-US" sz="2400" dirty="0">
              <a:latin typeface="Courier New"/>
              <a:cs typeface="Courier New"/>
            </a:endParaRPr>
          </a:p>
          <a:p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3269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troubled image.   Why?</a:t>
            </a:r>
            <a:endParaRPr lang="en-US" dirty="0"/>
          </a:p>
        </p:txBody>
      </p:sp>
      <p:pic>
        <p:nvPicPr>
          <p:cNvPr id="4" name="Content Placeholder 3" descr="test4PT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047" r="17047"/>
          <a:stretch>
            <a:fillRect/>
          </a:stretch>
        </p:blipFill>
        <p:spPr>
          <a:xfrm>
            <a:off x="4776304" y="1417638"/>
            <a:ext cx="2982913" cy="4525963"/>
          </a:xfr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33401" y="1600200"/>
            <a:ext cx="3962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png</a:t>
            </a:r>
            <a:r>
              <a:rPr lang="en-US" dirty="0" smtClean="0">
                <a:latin typeface="Courier New"/>
                <a:cs typeface="Courier New"/>
              </a:rPr>
              <a:t>(”</a:t>
            </a:r>
            <a:r>
              <a:rPr lang="en-US" dirty="0" err="1" smtClean="0">
                <a:latin typeface="Courier New"/>
                <a:cs typeface="Courier New"/>
              </a:rPr>
              <a:t>test.png</a:t>
            </a:r>
            <a:r>
              <a:rPr lang="en-US" dirty="0">
                <a:latin typeface="Courier New"/>
                <a:cs typeface="Courier New"/>
              </a:rPr>
              <a:t>", </a:t>
            </a:r>
            <a:r>
              <a:rPr lang="en-US" dirty="0" smtClean="0">
                <a:latin typeface="Courier New"/>
                <a:cs typeface="Courier New"/>
              </a:rPr>
              <a:t>      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pointsize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10, </a:t>
            </a:r>
            <a:r>
              <a:rPr lang="en-US" dirty="0" smtClean="0">
                <a:latin typeface="Courier New"/>
                <a:cs typeface="Courier New"/>
              </a:rPr>
              <a:t>	res </a:t>
            </a:r>
            <a:r>
              <a:rPr lang="en-US" dirty="0">
                <a:latin typeface="Courier New"/>
                <a:cs typeface="Courier New"/>
              </a:rPr>
              <a:t>= 300)</a:t>
            </a:r>
          </a:p>
          <a:p>
            <a:r>
              <a:rPr lang="en-US" dirty="0">
                <a:latin typeface="Courier New"/>
                <a:cs typeface="Courier New"/>
              </a:rPr>
              <a:t>plot</a:t>
            </a:r>
            <a:r>
              <a:rPr lang="en-US" dirty="0" smtClean="0">
                <a:latin typeface="Courier New"/>
                <a:cs typeface="Courier New"/>
              </a:rPr>
              <a:t>(…)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dev.off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2267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pdf</a:t>
            </a:r>
            <a:r>
              <a:rPr lang="en-US" dirty="0" smtClean="0"/>
              <a:t> and postscript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19200" y="3048000"/>
            <a:ext cx="7315200" cy="2971800"/>
          </a:xfrm>
        </p:spPr>
        <p:txBody>
          <a:bodyPr/>
          <a:lstStyle/>
          <a:p>
            <a:r>
              <a:rPr lang="en-US" dirty="0" smtClean="0"/>
              <a:t>Many options take values from the local system.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ps.options</a:t>
            </a:r>
            <a:r>
              <a:rPr lang="en-US" dirty="0" smtClean="0">
                <a:latin typeface="Courier New"/>
                <a:cs typeface="Courier New"/>
              </a:rPr>
              <a:t>() ### returns systems values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295400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args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pdf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r>
              <a:rPr lang="en-US" dirty="0">
                <a:latin typeface="Courier New"/>
                <a:cs typeface="Courier New"/>
              </a:rPr>
              <a:t>function (file = </a:t>
            </a:r>
            <a:r>
              <a:rPr lang="en-US" dirty="0" err="1">
                <a:latin typeface="Courier New"/>
                <a:cs typeface="Courier New"/>
              </a:rPr>
              <a:t>ifelse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onefile</a:t>
            </a:r>
            <a:r>
              <a:rPr lang="en-US" dirty="0">
                <a:latin typeface="Courier New"/>
                <a:cs typeface="Courier New"/>
              </a:rPr>
              <a:t>, "</a:t>
            </a:r>
            <a:r>
              <a:rPr lang="en-US" dirty="0" err="1">
                <a:latin typeface="Courier New"/>
                <a:cs typeface="Courier New"/>
              </a:rPr>
              <a:t>Rplots.pdf</a:t>
            </a:r>
            <a:r>
              <a:rPr lang="en-US" dirty="0">
                <a:latin typeface="Courier New"/>
                <a:cs typeface="Courier New"/>
              </a:rPr>
              <a:t>", "Rplot%03d.pdf")</a:t>
            </a:r>
            <a:r>
              <a:rPr lang="en-US" dirty="0" smtClean="0">
                <a:latin typeface="Courier New"/>
                <a:cs typeface="Courier New"/>
              </a:rPr>
              <a:t>, width</a:t>
            </a:r>
            <a:r>
              <a:rPr lang="en-US" dirty="0">
                <a:latin typeface="Courier New"/>
                <a:cs typeface="Courier New"/>
              </a:rPr>
              <a:t>, height, </a:t>
            </a:r>
            <a:r>
              <a:rPr lang="en-US" dirty="0" err="1">
                <a:latin typeface="Courier New"/>
                <a:cs typeface="Courier New"/>
              </a:rPr>
              <a:t>onefile</a:t>
            </a:r>
            <a:r>
              <a:rPr lang="en-US" dirty="0">
                <a:latin typeface="Courier New"/>
                <a:cs typeface="Courier New"/>
              </a:rPr>
              <a:t>, family, title, fonts, version, paper, </a:t>
            </a:r>
            <a:r>
              <a:rPr lang="en-US" dirty="0" smtClean="0">
                <a:latin typeface="Courier New"/>
                <a:cs typeface="Courier New"/>
              </a:rPr>
              <a:t>encoding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bg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fg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pointsize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colormodel</a:t>
            </a:r>
            <a:r>
              <a:rPr lang="en-US" dirty="0" smtClean="0">
                <a:latin typeface="Courier New"/>
                <a:cs typeface="Courier New"/>
              </a:rPr>
              <a:t>) </a:t>
            </a:r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800" y="5486400"/>
            <a:ext cx="3429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 B: Graphic File Options</a:t>
            </a:r>
          </a:p>
          <a:p>
            <a:pPr algn="ctr"/>
            <a:r>
              <a:rPr lang="en-US" dirty="0" smtClean="0"/>
              <a:t>file = </a:t>
            </a:r>
            <a:r>
              <a:rPr lang="en-US" dirty="0" err="1" smtClean="0"/>
              <a:t>graphics.R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572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polished slide and what it takes to get there</a:t>
            </a:r>
            <a:endParaRPr lang="en-US" dirty="0"/>
          </a:p>
        </p:txBody>
      </p:sp>
      <p:pic>
        <p:nvPicPr>
          <p:cNvPr id="4" name="Picture 3" descr="test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1219200"/>
            <a:ext cx="4572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05400" y="1371600"/>
            <a:ext cx="3810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/>
                <a:cs typeface="Courier New"/>
              </a:rPr>
              <a:t>png</a:t>
            </a:r>
            <a:r>
              <a:rPr lang="en-US" sz="1600" b="1" dirty="0">
                <a:latin typeface="Courier New"/>
                <a:cs typeface="Courier New"/>
              </a:rPr>
              <a:t>("test5.png", res = 300, units = "in", width = 5, height = 5)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par(mar = c(5,5,1,1), </a:t>
            </a:r>
            <a:r>
              <a:rPr lang="en-US" sz="1600" b="1" dirty="0" err="1" smtClean="0">
                <a:latin typeface="Courier New"/>
                <a:cs typeface="Courier New"/>
              </a:rPr>
              <a:t>cex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= 1.5, </a:t>
            </a:r>
            <a:r>
              <a:rPr lang="en-US" sz="1600" b="1" dirty="0" err="1" smtClean="0">
                <a:latin typeface="Courier New"/>
                <a:cs typeface="Courier New"/>
              </a:rPr>
              <a:t>lwd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= 4, </a:t>
            </a:r>
          </a:p>
          <a:p>
            <a:r>
              <a:rPr lang="en-US" sz="1600" b="1" dirty="0">
                <a:latin typeface="Courier New"/>
                <a:cs typeface="Courier New"/>
              </a:rPr>
              <a:t>     </a:t>
            </a:r>
            <a:r>
              <a:rPr lang="en-US" sz="1600" b="1" dirty="0" err="1">
                <a:latin typeface="Courier New"/>
                <a:cs typeface="Courier New"/>
              </a:rPr>
              <a:t>las</a:t>
            </a:r>
            <a:r>
              <a:rPr lang="en-US" sz="1600" b="1" dirty="0">
                <a:latin typeface="Courier New"/>
                <a:cs typeface="Courier New"/>
              </a:rPr>
              <a:t> = 1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plot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 err="1">
                <a:latin typeface="Courier New"/>
                <a:cs typeface="Courier New"/>
              </a:rPr>
              <a:t>iris$Sepal.Width</a:t>
            </a:r>
            <a:r>
              <a:rPr lang="en-US" sz="1600" b="1" dirty="0">
                <a:latin typeface="Courier New"/>
                <a:cs typeface="Courier New"/>
              </a:rPr>
              <a:t>, </a:t>
            </a:r>
            <a:r>
              <a:rPr lang="en-US" sz="1600" b="1" dirty="0" err="1">
                <a:latin typeface="Courier New"/>
                <a:cs typeface="Courier New"/>
              </a:rPr>
              <a:t>iris$Sepal.Length</a:t>
            </a:r>
            <a:r>
              <a:rPr lang="en-US" sz="1600" b="1" dirty="0">
                <a:latin typeface="Courier New"/>
                <a:cs typeface="Courier New"/>
              </a:rPr>
              <a:t>, col = </a:t>
            </a:r>
            <a:r>
              <a:rPr lang="en-US" sz="1600" b="1" dirty="0" err="1">
                <a:latin typeface="Courier New"/>
                <a:cs typeface="Courier New"/>
              </a:rPr>
              <a:t>as.factor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 err="1">
                <a:latin typeface="Courier New"/>
                <a:cs typeface="Courier New"/>
              </a:rPr>
              <a:t>iris$Species</a:t>
            </a:r>
            <a:r>
              <a:rPr lang="en-US" sz="1600" b="1" dirty="0">
                <a:latin typeface="Courier New"/>
                <a:cs typeface="Courier New"/>
              </a:rPr>
              <a:t>) , 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err="1">
                <a:latin typeface="Courier New"/>
                <a:cs typeface="Courier New"/>
              </a:rPr>
              <a:t>xlab</a:t>
            </a:r>
            <a:r>
              <a:rPr lang="en-US" sz="1600" b="1" dirty="0">
                <a:latin typeface="Courier New"/>
                <a:cs typeface="Courier New"/>
              </a:rPr>
              <a:t> = "Width", </a:t>
            </a:r>
            <a:r>
              <a:rPr lang="en-US" sz="1600" b="1" dirty="0" err="1">
                <a:latin typeface="Courier New"/>
                <a:cs typeface="Courier New"/>
              </a:rPr>
              <a:t>ylab</a:t>
            </a:r>
            <a:r>
              <a:rPr lang="en-US" sz="1600" b="1" dirty="0">
                <a:latin typeface="Courier New"/>
                <a:cs typeface="Courier New"/>
              </a:rPr>
              <a:t> = "Length", axes = FALSE, </a:t>
            </a:r>
            <a:r>
              <a:rPr lang="en-US" sz="1600" b="1" dirty="0" err="1">
                <a:latin typeface="Courier New"/>
                <a:cs typeface="Courier New"/>
              </a:rPr>
              <a:t>pch</a:t>
            </a:r>
            <a:r>
              <a:rPr lang="en-US" sz="1600" b="1" dirty="0">
                <a:latin typeface="Courier New"/>
                <a:cs typeface="Courier New"/>
              </a:rPr>
              <a:t> = 16)</a:t>
            </a:r>
          </a:p>
          <a:p>
            <a:r>
              <a:rPr lang="en-US" sz="1600" b="1" dirty="0">
                <a:latin typeface="Courier New"/>
                <a:cs typeface="Courier New"/>
              </a:rPr>
              <a:t>box()</a:t>
            </a:r>
          </a:p>
          <a:p>
            <a:r>
              <a:rPr lang="nl-NL" sz="1600" b="1" dirty="0" err="1">
                <a:latin typeface="Courier New"/>
                <a:cs typeface="Courier New"/>
              </a:rPr>
              <a:t>axis</a:t>
            </a:r>
            <a:r>
              <a:rPr lang="nl-NL" sz="1600" b="1" dirty="0">
                <a:latin typeface="Courier New"/>
                <a:cs typeface="Courier New"/>
              </a:rPr>
              <a:t>(1, </a:t>
            </a:r>
            <a:r>
              <a:rPr lang="nl-NL" sz="1600" b="1" dirty="0" err="1">
                <a:latin typeface="Courier New"/>
                <a:cs typeface="Courier New"/>
              </a:rPr>
              <a:t>lwd</a:t>
            </a:r>
            <a:r>
              <a:rPr lang="nl-NL" sz="1600" b="1" dirty="0">
                <a:latin typeface="Courier New"/>
                <a:cs typeface="Courier New"/>
              </a:rPr>
              <a:t> = 5</a:t>
            </a:r>
            <a:r>
              <a:rPr lang="nl-NL" sz="1600" b="1" dirty="0" smtClean="0">
                <a:latin typeface="Courier New"/>
                <a:cs typeface="Courier New"/>
              </a:rPr>
              <a:t>):</a:t>
            </a:r>
            <a:r>
              <a:rPr lang="nl-NL" sz="1600" b="1" dirty="0" err="1" smtClean="0">
                <a:latin typeface="Courier New"/>
                <a:cs typeface="Courier New"/>
              </a:rPr>
              <a:t>axis</a:t>
            </a:r>
            <a:r>
              <a:rPr lang="nl-NL" sz="1600" b="1" dirty="0">
                <a:latin typeface="Courier New"/>
                <a:cs typeface="Courier New"/>
              </a:rPr>
              <a:t>(2, </a:t>
            </a:r>
            <a:r>
              <a:rPr lang="nl-NL" sz="1600" b="1" dirty="0" err="1">
                <a:latin typeface="Courier New"/>
                <a:cs typeface="Courier New"/>
              </a:rPr>
              <a:t>lwd</a:t>
            </a:r>
            <a:r>
              <a:rPr lang="nl-NL" sz="1600" b="1" dirty="0">
                <a:latin typeface="Courier New"/>
                <a:cs typeface="Courier New"/>
              </a:rPr>
              <a:t> = 5)</a:t>
            </a:r>
          </a:p>
          <a:p>
            <a:r>
              <a:rPr lang="nl-NL" sz="1600" b="1" dirty="0" err="1">
                <a:latin typeface="Courier New"/>
                <a:cs typeface="Courier New"/>
              </a:rPr>
              <a:t>d</a:t>
            </a:r>
            <a:r>
              <a:rPr lang="nl-NL" sz="1600" b="1" dirty="0" err="1" smtClean="0">
                <a:latin typeface="Courier New"/>
                <a:cs typeface="Courier New"/>
              </a:rPr>
              <a:t>ev.off</a:t>
            </a:r>
            <a:r>
              <a:rPr lang="nl-NL" sz="1600" b="1" dirty="0" smtClean="0">
                <a:latin typeface="Courier New"/>
                <a:cs typeface="Courier New"/>
              </a:rPr>
              <a:t>()</a:t>
            </a:r>
            <a:endParaRPr lang="nl-NL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618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Journal Criteria</a:t>
            </a:r>
            <a:br>
              <a:rPr lang="en-US" dirty="0" smtClean="0"/>
            </a:br>
            <a:r>
              <a:rPr lang="en-US" dirty="0" smtClean="0"/>
              <a:t>Nature: Select </a:t>
            </a:r>
            <a:r>
              <a:rPr lang="en-US" dirty="0" err="1" smtClean="0"/>
              <a:t>Critera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r>
              <a:rPr lang="en-US" sz="2400" dirty="0"/>
              <a:t>Full </a:t>
            </a:r>
            <a:r>
              <a:rPr lang="en-US" sz="2400" dirty="0" err="1"/>
              <a:t>colour</a:t>
            </a:r>
            <a:r>
              <a:rPr lang="en-US" sz="2400" dirty="0"/>
              <a:t> artwork should be provided in </a:t>
            </a:r>
            <a:r>
              <a:rPr lang="en-US" sz="2400" dirty="0" err="1"/>
              <a:t>CMYK</a:t>
            </a:r>
            <a:r>
              <a:rPr lang="en-US" sz="2400"/>
              <a:t> </a:t>
            </a:r>
            <a:r>
              <a:rPr lang="en-US" sz="2400" smtClean="0"/>
              <a:t>format</a:t>
            </a:r>
            <a:endParaRPr lang="en-US" sz="2400" dirty="0" smtClean="0"/>
          </a:p>
          <a:p>
            <a:r>
              <a:rPr lang="en-US" sz="2400" dirty="0"/>
              <a:t>All text should be in a sans-serif typeface, preferably Helvetica or </a:t>
            </a:r>
            <a:r>
              <a:rPr lang="en-US" sz="2400" dirty="0" smtClean="0"/>
              <a:t>Arial</a:t>
            </a:r>
          </a:p>
          <a:p>
            <a:r>
              <a:rPr lang="en-US" sz="2400" i="1" dirty="0"/>
              <a:t>Nature’s </a:t>
            </a:r>
            <a:r>
              <a:rPr lang="en-US" sz="2400" dirty="0"/>
              <a:t>standard figure sizes are 89 mm (single column) and </a:t>
            </a:r>
            <a:r>
              <a:rPr lang="en-US" sz="2400" dirty="0" smtClean="0"/>
              <a:t>183 </a:t>
            </a:r>
            <a:r>
              <a:rPr lang="en-US" sz="2400" dirty="0"/>
              <a:t>mm (double column). </a:t>
            </a:r>
            <a:endParaRPr lang="en-US" sz="2400" dirty="0" smtClean="0"/>
          </a:p>
          <a:p>
            <a:r>
              <a:rPr lang="en-US" sz="2400" dirty="0" smtClean="0"/>
              <a:t>Do </a:t>
            </a:r>
            <a:r>
              <a:rPr lang="en-US" sz="2400" dirty="0"/>
              <a:t>not rasterize line art or text in submitted </a:t>
            </a:r>
            <a:r>
              <a:rPr lang="en-US" sz="2400" dirty="0" smtClean="0"/>
              <a:t>figures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is best to prepare artwork so that when reduced to one of these sizes, the letters and symbols will be no smaller than 8 </a:t>
            </a:r>
            <a:r>
              <a:rPr lang="en-US" sz="2400" dirty="0" smtClean="0"/>
              <a:t>points.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91225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  and Embedded 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391400" cy="4572000"/>
          </a:xfrm>
        </p:spPr>
        <p:txBody>
          <a:bodyPr/>
          <a:lstStyle/>
          <a:p>
            <a:r>
              <a:rPr lang="en-US" dirty="0" smtClean="0"/>
              <a:t>RGB – Red, Green Blue	</a:t>
            </a:r>
          </a:p>
          <a:p>
            <a:pPr lvl="1"/>
            <a:r>
              <a:rPr lang="en-US" dirty="0" smtClean="0"/>
              <a:t>Digital media such as computer screens</a:t>
            </a:r>
          </a:p>
          <a:p>
            <a:pPr lvl="1"/>
            <a:r>
              <a:rPr lang="en-US" dirty="0" smtClean="0"/>
              <a:t>Millions of colors</a:t>
            </a:r>
          </a:p>
          <a:p>
            <a:r>
              <a:rPr lang="en-US" dirty="0" smtClean="0"/>
              <a:t>CMYK - Cyan, Magenta, Yellow, and Key</a:t>
            </a:r>
          </a:p>
          <a:p>
            <a:pPr lvl="1"/>
            <a:r>
              <a:rPr lang="en-US" dirty="0" smtClean="0"/>
              <a:t>Print Media</a:t>
            </a:r>
          </a:p>
          <a:p>
            <a:pPr lvl="1"/>
            <a:r>
              <a:rPr lang="en-US" dirty="0" smtClean="0"/>
              <a:t>Thousands of colors</a:t>
            </a:r>
          </a:p>
          <a:p>
            <a:r>
              <a:rPr lang="en-US" dirty="0" smtClean="0"/>
              <a:t>See </a:t>
            </a:r>
            <a:r>
              <a:rPr lang="en-US" dirty="0" err="1" smtClean="0">
                <a:latin typeface="Courier New"/>
                <a:cs typeface="Courier New"/>
              </a:rPr>
              <a:t>embedFonts</a:t>
            </a:r>
            <a:r>
              <a:rPr lang="en-US" dirty="0" smtClean="0"/>
              <a:t> or use </a:t>
            </a:r>
          </a:p>
          <a:p>
            <a:pPr marL="0" indent="0">
              <a:buNone/>
            </a:pPr>
            <a:r>
              <a:rPr lang="en-US" dirty="0" smtClean="0"/>
              <a:t>and graphics software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4419600"/>
            <a:ext cx="3429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 C: Journal Publications</a:t>
            </a:r>
          </a:p>
          <a:p>
            <a:pPr algn="ctr"/>
            <a:r>
              <a:rPr lang="en-US" dirty="0" smtClean="0"/>
              <a:t>file = </a:t>
            </a:r>
            <a:r>
              <a:rPr lang="en-US" dirty="0" err="1" smtClean="0"/>
              <a:t>graphics.R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692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219200"/>
            <a:ext cx="6781800" cy="4343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Make figures the dimensions of the final product!</a:t>
            </a:r>
          </a:p>
          <a:p>
            <a:r>
              <a:rPr lang="en-US" dirty="0" smtClean="0"/>
              <a:t>Printed material requires higher resolution than screens</a:t>
            </a:r>
          </a:p>
          <a:p>
            <a:r>
              <a:rPr lang="en-US" dirty="0" smtClean="0"/>
              <a:t>Caution (awareness?)  when sharing figures between different operating systems and software</a:t>
            </a:r>
          </a:p>
          <a:p>
            <a:r>
              <a:rPr lang="en-US" dirty="0" smtClean="0"/>
              <a:t>Strictly working within a Windows .</a:t>
            </a:r>
            <a:r>
              <a:rPr lang="en-US" dirty="0" err="1" smtClean="0"/>
              <a:t>wmf</a:t>
            </a:r>
            <a:r>
              <a:rPr lang="en-US" dirty="0" smtClean="0"/>
              <a:t> are nice</a:t>
            </a:r>
          </a:p>
          <a:p>
            <a:pPr lvl="1"/>
            <a:r>
              <a:rPr lang="en-US" dirty="0" smtClean="0"/>
              <a:t>Cannot be opened with on a Mac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3575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90600" y="1447800"/>
            <a:ext cx="63246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Plotting lots of points? Use a raster format </a:t>
            </a:r>
          </a:p>
          <a:p>
            <a:pPr lvl="1"/>
            <a:r>
              <a:rPr lang="en-US" dirty="0" smtClean="0"/>
              <a:t>EPS and WMF files store information on points whether you can see them or not. </a:t>
            </a:r>
          </a:p>
          <a:p>
            <a:r>
              <a:rPr lang="en-US" dirty="0" err="1" smtClean="0"/>
              <a:t>eps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err="1"/>
              <a:t>pdf</a:t>
            </a:r>
            <a:r>
              <a:rPr lang="en-US" dirty="0"/>
              <a:t> are </a:t>
            </a:r>
            <a:r>
              <a:rPr lang="en-US" dirty="0" smtClean="0"/>
              <a:t>vector based and are very sharp.</a:t>
            </a:r>
            <a:endParaRPr lang="en-US" dirty="0"/>
          </a:p>
          <a:p>
            <a:r>
              <a:rPr lang="en-US" dirty="0" smtClean="0"/>
              <a:t>Develop and save style sheets for different uses and media. </a:t>
            </a:r>
          </a:p>
          <a:p>
            <a:pPr lvl="1"/>
            <a:r>
              <a:rPr lang="en-US" dirty="0" err="1" smtClean="0"/>
              <a:t>ggplot</a:t>
            </a:r>
            <a:r>
              <a:rPr lang="en-US" dirty="0" smtClean="0"/>
              <a:t> allows this with theme and opts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Best Practices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789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6172200" cy="3352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Advanced usage of base plot functions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Setting options with par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File formats – saving files 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Format for publication 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Best practices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dirty="0" err="1"/>
              <a:t>g</a:t>
            </a:r>
            <a:r>
              <a:rPr lang="en-US" dirty="0" err="1" smtClean="0"/>
              <a:t>gplot</a:t>
            </a:r>
            <a:endParaRPr lang="en-US" dirty="0" smtClean="0"/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Components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Usage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Examples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dirty="0" smtClean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914400" y="457200"/>
            <a:ext cx="792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US" sz="4400" dirty="0" smtClean="0">
                <a:solidFill>
                  <a:srgbClr val="00364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Outline</a:t>
            </a:r>
            <a:endParaRPr lang="en-US" sz="4400" dirty="0">
              <a:solidFill>
                <a:srgbClr val="00364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1307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1447800"/>
            <a:ext cx="7010400" cy="4572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sz="2800" dirty="0" err="1" smtClean="0"/>
              <a:t>gg</a:t>
            </a:r>
            <a:r>
              <a:rPr lang="en-US" sz="2800" dirty="0" smtClean="0"/>
              <a:t> = grammar of graphics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sz="2400" dirty="0" smtClean="0"/>
              <a:t>Based on concepts outlined in Grammar of Graphics (</a:t>
            </a:r>
            <a:r>
              <a:rPr lang="en-US" sz="2400" dirty="0" err="1" smtClean="0"/>
              <a:t>Wilkison</a:t>
            </a:r>
            <a:r>
              <a:rPr lang="en-US" sz="2400" dirty="0" smtClean="0"/>
              <a:t>, 2008).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sz="2800" dirty="0" smtClean="0"/>
              <a:t>Different from base plot function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sz="2800" dirty="0" smtClean="0"/>
              <a:t>Good documentation and mailing list </a:t>
            </a:r>
            <a:endParaRPr lang="en-US" sz="2800" dirty="0"/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sz="2800" dirty="0" smtClean="0"/>
              <a:t>Pro: succinct code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sz="2800" dirty="0" smtClean="0"/>
              <a:t>Con: There is a learning curve.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sz="2800" dirty="0" smtClean="0"/>
              <a:t>Similar syntax to lattice	</a:t>
            </a:r>
          </a:p>
          <a:p>
            <a:r>
              <a:rPr lang="en-US" sz="2800" dirty="0" smtClean="0"/>
              <a:t>New packages such as </a:t>
            </a:r>
            <a:r>
              <a:rPr lang="en-US" sz="2800" dirty="0" err="1" smtClean="0"/>
              <a:t>ggmap</a:t>
            </a:r>
            <a:r>
              <a:rPr lang="en-US" sz="2800" dirty="0" smtClean="0"/>
              <a:t> expand capabilities.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ggplot2</a:t>
            </a:r>
            <a:br>
              <a:rPr lang="en-US" sz="3200" dirty="0" smtClean="0"/>
            </a:br>
            <a:r>
              <a:rPr lang="en-US" sz="3200" dirty="0" smtClean="0"/>
              <a:t>Elegant Graphics for Data Analysis</a:t>
            </a:r>
            <a:br>
              <a:rPr lang="en-US" sz="3200" dirty="0" smtClean="0"/>
            </a:br>
            <a:r>
              <a:rPr lang="en-US" sz="3200" dirty="0" smtClean="0"/>
              <a:t>by Hadley Wickham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59794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1430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&gt; head(</a:t>
            </a:r>
            <a:r>
              <a:rPr lang="en-US" sz="1200" dirty="0" err="1">
                <a:latin typeface="Courier New"/>
                <a:cs typeface="Courier New"/>
              </a:rPr>
              <a:t>streamDat</a:t>
            </a:r>
            <a:r>
              <a:rPr lang="en-US" sz="1200" dirty="0">
                <a:latin typeface="Courier New"/>
                <a:cs typeface="Courier New"/>
              </a:rPr>
              <a:t>)</a:t>
            </a:r>
          </a:p>
          <a:p>
            <a:r>
              <a:rPr lang="en-US" sz="1200" dirty="0">
                <a:latin typeface="Courier New"/>
                <a:cs typeface="Courier New"/>
              </a:rPr>
              <a:t>   stream season     date     Q    DO  NO3   NH4 TDOC </a:t>
            </a:r>
            <a:r>
              <a:rPr lang="en-US" sz="1200" dirty="0" err="1">
                <a:latin typeface="Courier New"/>
                <a:cs typeface="Courier New"/>
              </a:rPr>
              <a:t>Temp.C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de-DE" sz="1200" dirty="0">
                <a:latin typeface="Courier New"/>
                <a:cs typeface="Courier New"/>
              </a:rPr>
              <a:t>1 ALLEGAN Spring 03/31/04 22.19    NA 2.54 20.19 3.50  11.80</a:t>
            </a:r>
          </a:p>
          <a:p>
            <a:r>
              <a:rPr lang="de-DE" sz="1200" dirty="0">
                <a:latin typeface="Courier New"/>
                <a:cs typeface="Courier New"/>
              </a:rPr>
              <a:t>2 ALLEGAN Spring 04/30/04 11.26    NA 1.40 11.59 3.89  16.40</a:t>
            </a:r>
          </a:p>
          <a:p>
            <a:r>
              <a:rPr lang="de-DE" sz="1200" dirty="0">
                <a:latin typeface="Courier New"/>
                <a:cs typeface="Courier New"/>
              </a:rPr>
              <a:t>3 ALLEGAN Spring 05/27/04 36.95    NA 2.29 50.33 4.71  14.50</a:t>
            </a:r>
          </a:p>
          <a:p>
            <a:r>
              <a:rPr lang="de-DE" sz="1200" dirty="0">
                <a:latin typeface="Courier New"/>
                <a:cs typeface="Courier New"/>
              </a:rPr>
              <a:t>4 ALLEGAN Summer 06/30/04  8.64 90.80 1.72 26.21 2.36  18.64</a:t>
            </a:r>
            <a:endParaRPr lang="en-US" sz="1200" dirty="0">
              <a:latin typeface="Courier New"/>
              <a:cs typeface="Courier New"/>
            </a:endParaRPr>
          </a:p>
        </p:txBody>
      </p:sp>
      <p:pic>
        <p:nvPicPr>
          <p:cNvPr id="8" name="Picture 7" descr="gg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24400" y="2057400"/>
            <a:ext cx="4267200" cy="426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2895600"/>
            <a:ext cx="48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/>
                <a:cs typeface="Courier New"/>
              </a:rPr>
              <a:t>ggplot</a:t>
            </a:r>
            <a:r>
              <a:rPr lang="en-US" sz="1600" b="1" dirty="0">
                <a:latin typeface="Courier New"/>
                <a:cs typeface="Courier New"/>
              </a:rPr>
              <a:t>( data = </a:t>
            </a:r>
            <a:r>
              <a:rPr lang="en-US" sz="1600" b="1" dirty="0" err="1">
                <a:latin typeface="Courier New"/>
                <a:cs typeface="Courier New"/>
              </a:rPr>
              <a:t>streamDat</a:t>
            </a:r>
            <a:r>
              <a:rPr lang="en-US" sz="1600" b="1" dirty="0">
                <a:latin typeface="Courier New"/>
                <a:cs typeface="Courier New"/>
              </a:rPr>
              <a:t>, </a:t>
            </a:r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err="1" smtClean="0">
                <a:latin typeface="Courier New"/>
                <a:cs typeface="Courier New"/>
              </a:rPr>
              <a:t>aes</a:t>
            </a:r>
            <a:r>
              <a:rPr lang="en-US" sz="1600" b="1" dirty="0">
                <a:latin typeface="Courier New"/>
                <a:cs typeface="Courier New"/>
              </a:rPr>
              <a:t>( x = Q, y = DO) </a:t>
            </a:r>
            <a:r>
              <a:rPr lang="en-US" sz="1600" b="1" dirty="0" smtClean="0">
                <a:latin typeface="Courier New"/>
                <a:cs typeface="Courier New"/>
              </a:rPr>
              <a:t>) +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</a:t>
            </a:r>
            <a:r>
              <a:rPr lang="en-US" sz="1600" b="1" dirty="0" err="1" smtClean="0">
                <a:latin typeface="Courier New"/>
                <a:cs typeface="Courier New"/>
              </a:rPr>
              <a:t>geom_point</a:t>
            </a:r>
            <a:r>
              <a:rPr lang="en-US" sz="1600" b="1" dirty="0">
                <a:latin typeface="Courier New"/>
                <a:cs typeface="Courier New"/>
              </a:rPr>
              <a:t>( </a:t>
            </a:r>
            <a:r>
              <a:rPr lang="en-US" sz="1600" b="1" dirty="0" err="1">
                <a:latin typeface="Courier New"/>
                <a:cs typeface="Courier New"/>
              </a:rPr>
              <a:t>aes</a:t>
            </a:r>
            <a:r>
              <a:rPr lang="en-US" sz="1600" b="1" dirty="0">
                <a:latin typeface="Courier New"/>
                <a:cs typeface="Courier New"/>
              </a:rPr>
              <a:t>(col = stream, </a:t>
            </a:r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shape </a:t>
            </a:r>
            <a:r>
              <a:rPr lang="en-US" sz="1600" b="1" dirty="0">
                <a:latin typeface="Courier New"/>
                <a:cs typeface="Courier New"/>
              </a:rPr>
              <a:t>= season),  size = 2) + </a:t>
            </a:r>
            <a:r>
              <a:rPr lang="en-US" sz="1600" b="1" dirty="0" smtClean="0">
                <a:latin typeface="Courier New"/>
                <a:cs typeface="Courier New"/>
              </a:rPr>
              <a:t>	</a:t>
            </a:r>
            <a:r>
              <a:rPr lang="en-US" sz="1600" b="1" dirty="0" err="1" smtClean="0">
                <a:latin typeface="Courier New"/>
                <a:cs typeface="Courier New"/>
              </a:rPr>
              <a:t>geom_smooth</a:t>
            </a:r>
            <a:r>
              <a:rPr lang="en-US" sz="1600" b="1" dirty="0">
                <a:latin typeface="Courier New"/>
                <a:cs typeface="Courier New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301653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Components of a ggplot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143000" y="1371600"/>
            <a:ext cx="7162800" cy="4572000"/>
          </a:xfrm>
        </p:spPr>
        <p:txBody>
          <a:bodyPr/>
          <a:lstStyle/>
          <a:p>
            <a:r>
              <a:rPr lang="en-US" dirty="0" smtClean="0"/>
              <a:t>data – requires a strict </a:t>
            </a:r>
            <a:r>
              <a:rPr lang="en-US" dirty="0" err="1" smtClean="0"/>
              <a:t>data.frame</a:t>
            </a:r>
            <a:r>
              <a:rPr lang="en-US" dirty="0" smtClean="0"/>
              <a:t> </a:t>
            </a:r>
            <a:r>
              <a:rPr lang="en-US" dirty="0" smtClean="0"/>
              <a:t>format	</a:t>
            </a:r>
          </a:p>
          <a:p>
            <a:r>
              <a:rPr lang="en-US" dirty="0" err="1" smtClean="0"/>
              <a:t>geom</a:t>
            </a:r>
            <a:r>
              <a:rPr lang="en-US" dirty="0" smtClean="0"/>
              <a:t> – graphics – points, lines, etc.</a:t>
            </a:r>
          </a:p>
          <a:p>
            <a:r>
              <a:rPr lang="en-US" dirty="0" smtClean="0"/>
              <a:t>stats- statistical summary (optional)</a:t>
            </a:r>
          </a:p>
          <a:p>
            <a:r>
              <a:rPr lang="en-US" dirty="0" smtClean="0"/>
              <a:t>scales-maps data to aesthetic space</a:t>
            </a:r>
          </a:p>
          <a:p>
            <a:r>
              <a:rPr lang="en-US" dirty="0" err="1" smtClean="0"/>
              <a:t>coord</a:t>
            </a:r>
            <a:r>
              <a:rPr lang="en-US" dirty="0" smtClean="0"/>
              <a:t>-maps data to plot region</a:t>
            </a:r>
          </a:p>
          <a:p>
            <a:r>
              <a:rPr lang="en-US" dirty="0" smtClean="0"/>
              <a:t>facet – subset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4953000"/>
            <a:ext cx="3429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 D: ggplot2</a:t>
            </a:r>
          </a:p>
          <a:p>
            <a:pPr algn="ctr"/>
            <a:r>
              <a:rPr lang="en-US" dirty="0" smtClean="0"/>
              <a:t>file = </a:t>
            </a:r>
            <a:r>
              <a:rPr lang="en-US" dirty="0" err="1" smtClean="0"/>
              <a:t>graphics.R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7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71600" y="1219200"/>
            <a:ext cx="7086600" cy="4343400"/>
          </a:xfrm>
        </p:spPr>
        <p:txBody>
          <a:bodyPr/>
          <a:lstStyle/>
          <a:p>
            <a:r>
              <a:rPr lang="en-US" dirty="0" smtClean="0"/>
              <a:t>Data must be in a </a:t>
            </a:r>
            <a:r>
              <a:rPr lang="en-US" dirty="0" err="1" smtClean="0"/>
              <a:t>data.frame</a:t>
            </a:r>
            <a:endParaRPr lang="en-US" dirty="0" smtClean="0"/>
          </a:p>
          <a:p>
            <a:r>
              <a:rPr lang="en-US" dirty="0" smtClean="0"/>
              <a:t>Data often is needed in a tall format.  See reshape2 package</a:t>
            </a:r>
          </a:p>
          <a:p>
            <a:r>
              <a:rPr lang="en-US" dirty="0" smtClean="0"/>
              <a:t>Typical syntax 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p</a:t>
            </a:r>
            <a:r>
              <a:rPr lang="en-US" b="1" dirty="0" smtClean="0">
                <a:latin typeface="Courier New"/>
                <a:cs typeface="Courier New"/>
              </a:rPr>
              <a:t> &lt;- </a:t>
            </a:r>
            <a:r>
              <a:rPr lang="en-US" b="1" dirty="0" err="1" smtClean="0">
                <a:latin typeface="Courier New"/>
                <a:cs typeface="Courier New"/>
              </a:rPr>
              <a:t>ggplot</a:t>
            </a:r>
            <a:r>
              <a:rPr lang="en-US" b="1" dirty="0" smtClean="0">
                <a:latin typeface="Courier New"/>
                <a:cs typeface="Courier New"/>
              </a:rPr>
              <a:t>(data, </a:t>
            </a:r>
            <a:r>
              <a:rPr lang="en-US" b="1" dirty="0" err="1" smtClean="0">
                <a:latin typeface="Courier New"/>
                <a:cs typeface="Courier New"/>
              </a:rPr>
              <a:t>aes</a:t>
            </a:r>
            <a:r>
              <a:rPr lang="en-US" b="1" dirty="0" smtClean="0">
                <a:latin typeface="Courier New"/>
                <a:cs typeface="Courier New"/>
              </a:rPr>
              <a:t>(x ,y))</a:t>
            </a:r>
          </a:p>
          <a:p>
            <a:pPr lvl="2"/>
            <a:r>
              <a:rPr lang="en-US" dirty="0" smtClean="0"/>
              <a:t>x and y are column names</a:t>
            </a:r>
          </a:p>
          <a:p>
            <a:pPr lvl="2"/>
            <a:r>
              <a:rPr lang="en-US" dirty="0" smtClean="0"/>
              <a:t>Names need not be in quotes – a thoughtful convenience</a:t>
            </a:r>
          </a:p>
          <a:p>
            <a:pPr lvl="2"/>
            <a:r>
              <a:rPr lang="en-US" dirty="0" smtClean="0"/>
              <a:t>By itself, this code doesn’t return or produce anything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27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1447800"/>
            <a:ext cx="6324600" cy="4572000"/>
          </a:xfrm>
        </p:spPr>
        <p:txBody>
          <a:bodyPr/>
          <a:lstStyle/>
          <a:p>
            <a:r>
              <a:rPr lang="en-US" dirty="0" smtClean="0"/>
              <a:t>Common objects are boxplots, points and lines (</a:t>
            </a:r>
            <a:r>
              <a:rPr lang="en-US" dirty="0" err="1" smtClean="0"/>
              <a:t>geom_boxplot</a:t>
            </a:r>
            <a:r>
              <a:rPr lang="en-US" dirty="0" smtClean="0"/>
              <a:t>, </a:t>
            </a:r>
            <a:r>
              <a:rPr lang="en-US" dirty="0" err="1" smtClean="0"/>
              <a:t>geom_lines</a:t>
            </a:r>
            <a:r>
              <a:rPr lang="en-US" dirty="0" smtClean="0"/>
              <a:t>, </a:t>
            </a:r>
            <a:r>
              <a:rPr lang="en-US" dirty="0" err="1" smtClean="0"/>
              <a:t>geom_point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Depending on the type, may reasonable include </a:t>
            </a:r>
            <a:r>
              <a:rPr lang="en-US" dirty="0" err="1" smtClean="0"/>
              <a:t>aesethics</a:t>
            </a:r>
            <a:endParaRPr lang="en-US" dirty="0" smtClean="0"/>
          </a:p>
          <a:p>
            <a:r>
              <a:rPr lang="en-US" dirty="0" smtClean="0"/>
              <a:t>May contain groups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geom</a:t>
            </a:r>
            <a:r>
              <a:rPr lang="en-US" dirty="0" smtClean="0"/>
              <a:t> layer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4648200"/>
            <a:ext cx="6934200" cy="1200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p</a:t>
            </a:r>
            <a:r>
              <a:rPr lang="en-US" sz="2400" b="1" dirty="0" smtClean="0">
                <a:latin typeface="Courier New"/>
                <a:cs typeface="Courier New"/>
              </a:rPr>
              <a:t> + </a:t>
            </a:r>
            <a:r>
              <a:rPr lang="en-US" sz="2400" b="1" dirty="0" err="1" smtClean="0">
                <a:latin typeface="Courier New"/>
                <a:cs typeface="Courier New"/>
              </a:rPr>
              <a:t>geom_point</a:t>
            </a:r>
            <a:r>
              <a:rPr lang="en-US" sz="2400" b="1" dirty="0">
                <a:latin typeface="Courier New"/>
                <a:cs typeface="Courier New"/>
              </a:rPr>
              <a:t>( </a:t>
            </a:r>
            <a:endParaRPr lang="en-US" sz="2400" b="1" dirty="0" smtClean="0">
              <a:latin typeface="Courier New"/>
              <a:cs typeface="Courier New"/>
            </a:endParaRPr>
          </a:p>
          <a:p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err="1" smtClean="0">
                <a:latin typeface="Courier New"/>
                <a:cs typeface="Courier New"/>
              </a:rPr>
              <a:t>aes</a:t>
            </a:r>
            <a:r>
              <a:rPr lang="en-US" sz="2400" b="1" dirty="0">
                <a:latin typeface="Courier New"/>
                <a:cs typeface="Courier New"/>
              </a:rPr>
              <a:t>(col = stream,  </a:t>
            </a:r>
            <a:r>
              <a:rPr lang="en-US" sz="2400" b="1" dirty="0" smtClean="0">
                <a:latin typeface="Courier New"/>
                <a:cs typeface="Courier New"/>
              </a:rPr>
              <a:t>shape = season</a:t>
            </a:r>
            <a:r>
              <a:rPr lang="en-US" sz="2400" b="1" dirty="0">
                <a:latin typeface="Courier New"/>
                <a:cs typeface="Courier New"/>
              </a:rPr>
              <a:t>),  </a:t>
            </a:r>
            <a:endParaRPr lang="en-US" sz="2400" b="1" dirty="0" smtClean="0">
              <a:latin typeface="Courier New"/>
              <a:cs typeface="Courier New"/>
            </a:endParaRP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       size </a:t>
            </a:r>
            <a:r>
              <a:rPr lang="en-US" sz="2400" b="1" dirty="0">
                <a:latin typeface="Courier New"/>
                <a:cs typeface="Courier New"/>
              </a:rPr>
              <a:t>= 2</a:t>
            </a:r>
            <a:r>
              <a:rPr lang="en-US" sz="2400" b="1" dirty="0" smtClean="0">
                <a:latin typeface="Courier New"/>
                <a:cs typeface="Courier New"/>
              </a:rPr>
              <a:t>) </a:t>
            </a:r>
            <a:endParaRPr lang="en-US" sz="2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560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aesthetics for points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8200" y="1143000"/>
            <a:ext cx="41148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/>
                <a:cs typeface="Courier New"/>
              </a:rPr>
              <a:t>…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+ </a:t>
            </a:r>
            <a:r>
              <a:rPr lang="en-US" sz="2400" b="1" dirty="0" err="1" smtClean="0">
                <a:latin typeface="Courier New"/>
                <a:cs typeface="Courier New"/>
              </a:rPr>
              <a:t>geom_point</a:t>
            </a:r>
            <a:r>
              <a:rPr lang="en-US" sz="2400" b="1" dirty="0">
                <a:latin typeface="Courier New"/>
                <a:cs typeface="Courier New"/>
              </a:rPr>
              <a:t>( </a:t>
            </a:r>
            <a:endParaRPr lang="en-US" sz="2400" b="1" dirty="0" smtClean="0">
              <a:latin typeface="Courier New"/>
              <a:cs typeface="Courier New"/>
            </a:endParaRPr>
          </a:p>
          <a:p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err="1" smtClean="0">
                <a:latin typeface="Courier New"/>
                <a:cs typeface="Courier New"/>
              </a:rPr>
              <a:t>aes</a:t>
            </a:r>
            <a:r>
              <a:rPr lang="en-US" sz="2400" b="1" dirty="0">
                <a:latin typeface="Courier New"/>
                <a:cs typeface="Courier New"/>
              </a:rPr>
              <a:t>(col = stream,  </a:t>
            </a:r>
            <a:r>
              <a:rPr lang="en-US" sz="2400" b="1" dirty="0" smtClean="0">
                <a:latin typeface="Courier New"/>
                <a:cs typeface="Courier New"/>
              </a:rPr>
              <a:t>	shape = season</a:t>
            </a:r>
            <a:r>
              <a:rPr lang="en-US" sz="2400" b="1" dirty="0">
                <a:latin typeface="Courier New"/>
                <a:cs typeface="Courier New"/>
              </a:rPr>
              <a:t>)</a:t>
            </a:r>
            <a:r>
              <a:rPr lang="en-US" sz="2400" b="1" dirty="0" smtClean="0">
                <a:latin typeface="Courier New"/>
                <a:cs typeface="Courier New"/>
              </a:rPr>
              <a:t>,</a:t>
            </a:r>
          </a:p>
          <a:p>
            <a:r>
              <a:rPr lang="en-US" sz="2400" b="1" dirty="0" smtClean="0">
                <a:latin typeface="Courier New"/>
                <a:cs typeface="Courier New"/>
              </a:rPr>
              <a:t>	size </a:t>
            </a:r>
            <a:r>
              <a:rPr lang="en-US" sz="2400" b="1" dirty="0">
                <a:latin typeface="Courier New"/>
                <a:cs typeface="Courier New"/>
              </a:rPr>
              <a:t>= 2</a:t>
            </a:r>
            <a:r>
              <a:rPr lang="en-US" sz="2400" b="1" dirty="0" smtClean="0">
                <a:latin typeface="Courier New"/>
                <a:cs typeface="Courier New"/>
              </a:rPr>
              <a:t>) </a:t>
            </a:r>
            <a:endParaRPr lang="en-US" sz="2400" b="1" dirty="0">
              <a:latin typeface="Courier New"/>
              <a:cs typeface="Courier New"/>
            </a:endParaRPr>
          </a:p>
        </p:txBody>
      </p:sp>
      <p:pic>
        <p:nvPicPr>
          <p:cNvPr id="5" name="Picture 4" descr="gg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1600200"/>
            <a:ext cx="4267200" cy="42672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276600" y="1371600"/>
            <a:ext cx="5029200" cy="2743200"/>
            <a:chOff x="3276600" y="1371600"/>
            <a:chExt cx="5029200" cy="2743200"/>
          </a:xfrm>
        </p:grpSpPr>
        <p:sp>
          <p:nvSpPr>
            <p:cNvPr id="7" name="Oval 6"/>
            <p:cNvSpPr/>
            <p:nvPr/>
          </p:nvSpPr>
          <p:spPr bwMode="auto">
            <a:xfrm>
              <a:off x="5410200" y="1371600"/>
              <a:ext cx="2895600" cy="68580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3276600" y="2133600"/>
              <a:ext cx="990600" cy="198120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cxnSp>
          <p:nvCxnSpPr>
            <p:cNvPr id="10" name="Straight Connector 9"/>
            <p:cNvCxnSpPr>
              <a:endCxn id="7" idx="3"/>
            </p:cNvCxnSpPr>
            <p:nvPr/>
          </p:nvCxnSpPr>
          <p:spPr bwMode="auto">
            <a:xfrm flipV="1">
              <a:off x="4191000" y="1956967"/>
              <a:ext cx="1643251" cy="71003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3124200" y="1828800"/>
            <a:ext cx="5257800" cy="4038600"/>
            <a:chOff x="3124200" y="1828800"/>
            <a:chExt cx="5257800" cy="4038600"/>
          </a:xfrm>
        </p:grpSpPr>
        <p:sp>
          <p:nvSpPr>
            <p:cNvPr id="13" name="Oval 12"/>
            <p:cNvSpPr/>
            <p:nvPr/>
          </p:nvSpPr>
          <p:spPr bwMode="auto">
            <a:xfrm>
              <a:off x="5486400" y="1828800"/>
              <a:ext cx="2895600" cy="68580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124200" y="3886200"/>
              <a:ext cx="990600" cy="198120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cxnSp>
          <p:nvCxnSpPr>
            <p:cNvPr id="15" name="Straight Connector 14"/>
            <p:cNvCxnSpPr>
              <a:stCxn id="14" idx="7"/>
              <a:endCxn id="13" idx="3"/>
            </p:cNvCxnSpPr>
            <p:nvPr/>
          </p:nvCxnSpPr>
          <p:spPr bwMode="auto">
            <a:xfrm flipV="1">
              <a:off x="3969730" y="2414167"/>
              <a:ext cx="1940721" cy="17621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xmlns="" val="181753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1447800"/>
            <a:ext cx="6858000" cy="4572000"/>
          </a:xfrm>
        </p:spPr>
        <p:txBody>
          <a:bodyPr/>
          <a:lstStyle/>
          <a:p>
            <a:r>
              <a:rPr lang="en-US" dirty="0" err="1" smtClean="0"/>
              <a:t>stats_smooth</a:t>
            </a:r>
            <a:endParaRPr lang="en-US" dirty="0" smtClean="0"/>
          </a:p>
          <a:p>
            <a:pPr lvl="1"/>
            <a:r>
              <a:rPr lang="en-US" dirty="0" smtClean="0"/>
              <a:t>defaults to loess line</a:t>
            </a:r>
          </a:p>
          <a:p>
            <a:pPr lvl="1"/>
            <a:r>
              <a:rPr lang="en-US" dirty="0" smtClean="0"/>
              <a:t>method = “lm” provides linear fit</a:t>
            </a:r>
          </a:p>
          <a:p>
            <a:pPr lvl="1"/>
            <a:r>
              <a:rPr lang="en-US" dirty="0" smtClean="0"/>
              <a:t>group provides separate summary </a:t>
            </a:r>
            <a:r>
              <a:rPr lang="en-US" dirty="0" smtClean="0"/>
              <a:t>of </a:t>
            </a:r>
            <a:r>
              <a:rPr lang="en-US" dirty="0" smtClean="0"/>
              <a:t>each group</a:t>
            </a:r>
          </a:p>
          <a:p>
            <a:pPr lvl="1"/>
            <a:r>
              <a:rPr lang="en-US" dirty="0" smtClean="0"/>
              <a:t>se = TRUE (default) displays confidence intervals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9285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gexampl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1447800"/>
            <a:ext cx="4419600" cy="441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illustration of </a:t>
            </a:r>
            <a:r>
              <a:rPr lang="en-US" dirty="0" err="1" smtClean="0"/>
              <a:t>stats_smooth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191000" y="1752600"/>
            <a:ext cx="4343400" cy="4267200"/>
          </a:xfrm>
        </p:spPr>
        <p:txBody>
          <a:bodyPr/>
          <a:lstStyle/>
          <a:p>
            <a:r>
              <a:rPr lang="en-US" sz="1800" b="1" dirty="0" smtClean="0">
                <a:latin typeface="Courier New"/>
                <a:cs typeface="Courier New"/>
              </a:rPr>
              <a:t>…+ </a:t>
            </a:r>
            <a:r>
              <a:rPr lang="en-US" sz="1800" b="1" dirty="0" err="1" smtClean="0">
                <a:latin typeface="Courier New"/>
                <a:cs typeface="Courier New"/>
              </a:rPr>
              <a:t>stats_smooth</a:t>
            </a:r>
            <a:r>
              <a:rPr lang="en-US" sz="1800" b="1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sz="1800" dirty="0" smtClean="0"/>
              <a:t>Defaults to loess with standard error</a:t>
            </a:r>
          </a:p>
          <a:p>
            <a:pPr lvl="1"/>
            <a:r>
              <a:rPr lang="en-US" sz="1800" dirty="0" smtClean="0"/>
              <a:t>Equivalent to </a:t>
            </a:r>
            <a:r>
              <a:rPr lang="en-US" sz="1800" dirty="0" err="1" smtClean="0"/>
              <a:t>geom_smooth</a:t>
            </a:r>
            <a:r>
              <a:rPr lang="en-US" sz="1800" dirty="0" smtClean="0"/>
              <a:t>()</a:t>
            </a:r>
          </a:p>
          <a:p>
            <a:r>
              <a:rPr lang="en-US" sz="1800" b="1" dirty="0" smtClean="0">
                <a:latin typeface="Courier New"/>
                <a:cs typeface="Courier New"/>
              </a:rPr>
              <a:t>… + </a:t>
            </a:r>
            <a:r>
              <a:rPr lang="en-US" sz="1800" b="1" dirty="0" err="1" smtClean="0">
                <a:latin typeface="Courier New"/>
                <a:cs typeface="Courier New"/>
              </a:rPr>
              <a:t>stats_smooth</a:t>
            </a:r>
            <a:r>
              <a:rPr lang="en-US" sz="1800" b="1" dirty="0" smtClean="0">
                <a:latin typeface="Courier New"/>
                <a:cs typeface="Courier New"/>
              </a:rPr>
              <a:t>(method = “lm”, se = FALSE)</a:t>
            </a:r>
          </a:p>
          <a:p>
            <a:pPr lvl="1"/>
            <a:r>
              <a:rPr lang="en-US" sz="1400" dirty="0" smtClean="0"/>
              <a:t>Linear model without band</a:t>
            </a:r>
          </a:p>
          <a:p>
            <a:r>
              <a:rPr lang="en-US" sz="1800" b="1" dirty="0" smtClean="0">
                <a:latin typeface="Courier New"/>
                <a:cs typeface="Courier New"/>
              </a:rPr>
              <a:t>… + </a:t>
            </a:r>
            <a:r>
              <a:rPr lang="en-US" sz="1800" b="1" dirty="0" err="1" smtClean="0">
                <a:latin typeface="Courier New"/>
                <a:cs typeface="Courier New"/>
              </a:rPr>
              <a:t>stats_smooth</a:t>
            </a:r>
            <a:r>
              <a:rPr lang="en-US" sz="1800" b="1" dirty="0" smtClean="0">
                <a:latin typeface="Courier New"/>
                <a:cs typeface="Courier New"/>
              </a:rPr>
              <a:t>(</a:t>
            </a:r>
            <a:r>
              <a:rPr lang="en-US" sz="1800" b="1" dirty="0" err="1" smtClean="0">
                <a:latin typeface="Courier New"/>
                <a:cs typeface="Courier New"/>
              </a:rPr>
              <a:t>aes</a:t>
            </a:r>
            <a:r>
              <a:rPr lang="en-US" sz="1800" b="1" dirty="0" smtClean="0">
                <a:latin typeface="Courier New"/>
                <a:cs typeface="Courier New"/>
              </a:rPr>
              <a:t>(group = season), method= “lm”, se = FALSE)</a:t>
            </a:r>
          </a:p>
          <a:p>
            <a:pPr lvl="1"/>
            <a:r>
              <a:rPr lang="en-US" sz="1400" dirty="0" smtClean="0"/>
              <a:t>Same as previous, but separate line for each season.</a:t>
            </a:r>
          </a:p>
          <a:p>
            <a:pPr lvl="1"/>
            <a:r>
              <a:rPr lang="en-US" sz="1400" dirty="0" smtClean="0"/>
              <a:t>A separate line is created for all aesthetics which are factors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665893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the use of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38600" y="1219200"/>
            <a:ext cx="4419600" cy="4267200"/>
          </a:xfrm>
        </p:spPr>
        <p:txBody>
          <a:bodyPr/>
          <a:lstStyle/>
          <a:p>
            <a:r>
              <a:rPr lang="en-US" sz="2800" dirty="0" smtClean="0"/>
              <a:t>Change symbols on plot</a:t>
            </a:r>
          </a:p>
          <a:p>
            <a:r>
              <a:rPr lang="en-US" sz="2800" dirty="0" smtClean="0"/>
              <a:t>Specify shape and color values</a:t>
            </a:r>
          </a:p>
          <a:p>
            <a:r>
              <a:rPr lang="en-US" sz="2800" dirty="0" smtClean="0"/>
              <a:t>Change names used in labels or legend.</a:t>
            </a:r>
          </a:p>
          <a:p>
            <a:r>
              <a:rPr lang="en-US" sz="2000" b="1" dirty="0" err="1">
                <a:latin typeface="Courier New"/>
                <a:cs typeface="Courier New"/>
              </a:rPr>
              <a:t>scale_shape_manual</a:t>
            </a:r>
            <a:r>
              <a:rPr lang="en-US" sz="2000" b="1" dirty="0" smtClean="0">
                <a:latin typeface="Courier New"/>
                <a:cs typeface="Courier New"/>
              </a:rPr>
              <a:t>(values </a:t>
            </a:r>
            <a:r>
              <a:rPr lang="en-US" sz="2000" b="1" dirty="0">
                <a:latin typeface="Courier New"/>
                <a:cs typeface="Courier New"/>
              </a:rPr>
              <a:t>= c("1", "2", "3", "4" ) )+ </a:t>
            </a:r>
            <a:r>
              <a:rPr lang="en-US" sz="2000" b="1" dirty="0" smtClean="0">
                <a:latin typeface="Courier New"/>
                <a:cs typeface="Courier New"/>
              </a:rPr>
              <a:t>symbol choice </a:t>
            </a:r>
            <a:r>
              <a:rPr lang="en-US" sz="2000" b="1" dirty="0" err="1" smtClean="0">
                <a:latin typeface="Courier New"/>
                <a:cs typeface="Courier New"/>
              </a:rPr>
              <a:t>scale_shape_discrete</a:t>
            </a:r>
            <a:r>
              <a:rPr lang="en-US" sz="2000" b="1" dirty="0">
                <a:latin typeface="Courier New"/>
                <a:cs typeface="Courier New"/>
              </a:rPr>
              <a:t>(name = "Seasons </a:t>
            </a:r>
            <a:r>
              <a:rPr lang="en-US" sz="2000" b="1" dirty="0" smtClean="0">
                <a:latin typeface="Courier New"/>
                <a:cs typeface="Courier New"/>
              </a:rPr>
              <a:t>!")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ggexample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76400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373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st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600" y="1143000"/>
            <a:ext cx="4876800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19800" y="1143000"/>
            <a:ext cx="30480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Issues</a:t>
            </a:r>
          </a:p>
          <a:p>
            <a:r>
              <a:rPr lang="en-US" dirty="0" smtClean="0"/>
              <a:t>Size</a:t>
            </a:r>
          </a:p>
          <a:p>
            <a:r>
              <a:rPr lang="en-US" dirty="0" smtClean="0"/>
              <a:t>Space in margins</a:t>
            </a:r>
          </a:p>
          <a:p>
            <a:r>
              <a:rPr lang="en-US" dirty="0" smtClean="0"/>
              <a:t>Grainy</a:t>
            </a:r>
          </a:p>
          <a:p>
            <a:r>
              <a:rPr lang="en-US" dirty="0" smtClean="0"/>
              <a:t>Points faint</a:t>
            </a:r>
          </a:p>
          <a:p>
            <a:r>
              <a:rPr lang="en-US" dirty="0" smtClean="0"/>
              <a:t>Lines faint</a:t>
            </a:r>
          </a:p>
          <a:p>
            <a:r>
              <a:rPr lang="en-US" dirty="0" smtClean="0"/>
              <a:t>y-axis labels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with default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069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gexampleLog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1447800"/>
            <a:ext cx="4038600" cy="4038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1676400"/>
            <a:ext cx="4495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p + </a:t>
            </a:r>
            <a:r>
              <a:rPr lang="en-US" b="1" dirty="0" err="1">
                <a:latin typeface="Courier New"/>
                <a:cs typeface="Courier New"/>
              </a:rPr>
              <a:t>geom_point</a:t>
            </a:r>
            <a:r>
              <a:rPr lang="en-US" b="1" dirty="0">
                <a:latin typeface="Courier New"/>
                <a:cs typeface="Courier New"/>
              </a:rPr>
              <a:t>( </a:t>
            </a:r>
            <a:r>
              <a:rPr lang="en-US" b="1" dirty="0" err="1">
                <a:latin typeface="Courier New"/>
                <a:cs typeface="Courier New"/>
              </a:rPr>
              <a:t>aes</a:t>
            </a:r>
            <a:r>
              <a:rPr lang="en-US" b="1" dirty="0">
                <a:latin typeface="Courier New"/>
                <a:cs typeface="Courier New"/>
              </a:rPr>
              <a:t>(col = stream, shape = season),  size = 4) +</a:t>
            </a:r>
          </a:p>
          <a:p>
            <a:r>
              <a:rPr lang="en-US" b="1" dirty="0" err="1">
                <a:latin typeface="Courier New"/>
                <a:cs typeface="Courier New"/>
              </a:rPr>
              <a:t>coord_trans</a:t>
            </a:r>
            <a:r>
              <a:rPr lang="en-US" b="1" dirty="0">
                <a:latin typeface="Courier New"/>
                <a:cs typeface="Courier New"/>
              </a:rPr>
              <a:t>(y = "log")</a:t>
            </a:r>
          </a:p>
          <a:p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7200" y="3429000"/>
            <a:ext cx="472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difference between transforming the scales </a:t>
            </a:r>
            <a:r>
              <a:rPr lang="en-US" sz="2400" dirty="0" smtClean="0"/>
              <a:t>and transforming </a:t>
            </a:r>
            <a:r>
              <a:rPr lang="en-US" sz="2400" dirty="0"/>
              <a:t>the coordinate system is that </a:t>
            </a:r>
            <a:r>
              <a:rPr lang="en-US" sz="2400" dirty="0" smtClean="0"/>
              <a:t>scale transformation </a:t>
            </a:r>
            <a:r>
              <a:rPr lang="en-US" sz="2400" dirty="0"/>
              <a:t>occurs BEFORE statistics, and </a:t>
            </a:r>
            <a:r>
              <a:rPr lang="en-US" sz="2400" dirty="0" smtClean="0"/>
              <a:t>coordinate transformation </a:t>
            </a:r>
            <a:r>
              <a:rPr lang="en-US" sz="2400" dirty="0"/>
              <a:t>afterwards. </a:t>
            </a:r>
          </a:p>
        </p:txBody>
      </p:sp>
    </p:spTree>
    <p:extLst>
      <p:ext uri="{BB962C8B-B14F-4D97-AF65-F5344CB8AC3E}">
        <p14:creationId xmlns:p14="http://schemas.microsoft.com/office/powerpoint/2010/main" xmlns="" val="3855805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Control formatting by setting themes options.</a:t>
            </a:r>
          </a:p>
          <a:p>
            <a:r>
              <a:rPr lang="en-US" dirty="0" smtClean="0"/>
              <a:t>Can be saved for reuse on other plots.</a:t>
            </a:r>
          </a:p>
          <a:p>
            <a:r>
              <a:rPr lang="en-US" sz="2400" dirty="0"/>
              <a:t>“Theme elements can inherit properties from other theme elements. For example, </a:t>
            </a:r>
            <a:r>
              <a:rPr lang="en-US" sz="2400" dirty="0" err="1"/>
              <a:t>axis.title.x</a:t>
            </a:r>
            <a:r>
              <a:rPr lang="en-US" sz="2400" dirty="0"/>
              <a:t> inherits from </a:t>
            </a:r>
            <a:r>
              <a:rPr lang="en-US" sz="2400" dirty="0" err="1"/>
              <a:t>axis.title</a:t>
            </a:r>
            <a:r>
              <a:rPr lang="en-US" sz="2400" dirty="0"/>
              <a:t>, which in turn inherits from text. </a:t>
            </a:r>
            <a:r>
              <a:rPr lang="en-US" sz="2400" dirty="0" smtClean="0"/>
              <a:t>“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885592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1447800"/>
            <a:ext cx="7315200" cy="4572000"/>
          </a:xfrm>
        </p:spPr>
        <p:txBody>
          <a:bodyPr/>
          <a:lstStyle/>
          <a:p>
            <a:r>
              <a:rPr lang="en-US" sz="2800" dirty="0" smtClean="0"/>
              <a:t>Wickham, 2009 provides good overview and conceptual explanation.  Not the greatest reference.</a:t>
            </a:r>
          </a:p>
          <a:p>
            <a:r>
              <a:rPr lang="en-US" sz="2800" dirty="0" smtClean="0"/>
              <a:t>Package help pages are weak.</a:t>
            </a:r>
          </a:p>
          <a:p>
            <a:r>
              <a:rPr lang="en-US" sz="2800" dirty="0" smtClean="0"/>
              <a:t>Online help pages good </a:t>
            </a:r>
            <a:r>
              <a:rPr lang="en-US" sz="2800" dirty="0"/>
              <a:t>with examples (http://docs.ggplot2.org/current</a:t>
            </a:r>
            <a:r>
              <a:rPr lang="en-US" sz="2800" dirty="0" smtClean="0"/>
              <a:t>/)</a:t>
            </a:r>
            <a:r>
              <a:rPr lang="en-US" sz="2800" dirty="0"/>
              <a:t>.</a:t>
            </a:r>
            <a:endParaRPr lang="en-US" sz="2800" dirty="0" smtClean="0"/>
          </a:p>
          <a:p>
            <a:r>
              <a:rPr lang="en-US" sz="2800" dirty="0" smtClean="0"/>
              <a:t>Links to mailing list – archived and searchable</a:t>
            </a:r>
          </a:p>
          <a:p>
            <a:r>
              <a:rPr lang="en-US" sz="2800" dirty="0" smtClean="0"/>
              <a:t>r-</a:t>
            </a:r>
            <a:r>
              <a:rPr lang="en-US" sz="2800" dirty="0" err="1" smtClean="0"/>
              <a:t>bloggers.com</a:t>
            </a:r>
            <a:r>
              <a:rPr lang="en-US" sz="2800" dirty="0" smtClean="0"/>
              <a:t> and </a:t>
            </a:r>
            <a:r>
              <a:rPr lang="en-US" sz="2800" dirty="0" err="1" smtClean="0"/>
              <a:t>stackoverflow.com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ggplot</a:t>
            </a:r>
            <a:r>
              <a:rPr lang="en-US" dirty="0" smtClean="0"/>
              <a:t>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47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</a:t>
            </a:r>
            <a:r>
              <a:rPr lang="en-US" dirty="0"/>
              <a:t>g</a:t>
            </a:r>
            <a:r>
              <a:rPr lang="en-US" dirty="0" smtClean="0"/>
              <a:t>raphics styles are needed for different purposes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3914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Presentations</a:t>
            </a:r>
          </a:p>
          <a:p>
            <a:pPr lvl="1"/>
            <a:r>
              <a:rPr lang="en-US" dirty="0" smtClean="0"/>
              <a:t>Thicker lines, bolder points </a:t>
            </a:r>
          </a:p>
          <a:p>
            <a:pPr lvl="1"/>
            <a:r>
              <a:rPr lang="en-US" dirty="0" smtClean="0"/>
              <a:t>Saying “You probably can’t see this ….” = “I am too lazy to make a figure appropriate for presentations”</a:t>
            </a:r>
          </a:p>
          <a:p>
            <a:r>
              <a:rPr lang="en-US" dirty="0" smtClean="0"/>
              <a:t>Reports</a:t>
            </a:r>
          </a:p>
          <a:p>
            <a:pPr lvl="1"/>
            <a:r>
              <a:rPr lang="en-US" dirty="0" smtClean="0"/>
              <a:t>Collaborators? What software do they use?</a:t>
            </a:r>
          </a:p>
          <a:p>
            <a:pPr lvl="1"/>
            <a:r>
              <a:rPr lang="en-US" dirty="0" smtClean="0"/>
              <a:t>Printed material requires higher resolution than electronic media.</a:t>
            </a:r>
          </a:p>
          <a:p>
            <a:r>
              <a:rPr lang="en-US" dirty="0" smtClean="0"/>
              <a:t>Journals</a:t>
            </a:r>
          </a:p>
          <a:p>
            <a:pPr lvl="1"/>
            <a:r>
              <a:rPr lang="en-US" dirty="0" smtClean="0"/>
              <a:t>Style defined by journal</a:t>
            </a:r>
          </a:p>
          <a:p>
            <a:pPr lvl="1"/>
            <a:r>
              <a:rPr lang="en-US" dirty="0" smtClean="0"/>
              <a:t>Commonly thinner lines, color restrictions, restricted widths, </a:t>
            </a:r>
            <a:r>
              <a:rPr lang="en-US" dirty="0" smtClean="0"/>
              <a:t>fonts,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38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</a:t>
            </a:r>
            <a:r>
              <a:rPr lang="en-US" dirty="0"/>
              <a:t> </a:t>
            </a:r>
            <a:r>
              <a:rPr lang="en-US" dirty="0" smtClean="0"/>
              <a:t>a basic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315200" cy="4572000"/>
          </a:xfrm>
        </p:spPr>
        <p:txBody>
          <a:bodyPr/>
          <a:lstStyle/>
          <a:p>
            <a:r>
              <a:rPr lang="en-US" dirty="0" smtClean="0"/>
              <a:t>Eliminate white space</a:t>
            </a:r>
          </a:p>
          <a:p>
            <a:r>
              <a:rPr lang="en-US" dirty="0" smtClean="0"/>
              <a:t>Rotate axis labels</a:t>
            </a:r>
          </a:p>
          <a:p>
            <a:r>
              <a:rPr lang="en-US" dirty="0" smtClean="0"/>
              <a:t>Make lines thicker</a:t>
            </a:r>
          </a:p>
          <a:p>
            <a:r>
              <a:rPr lang="en-US" dirty="0" smtClean="0"/>
              <a:t>Add text to corner as required by journal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867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par() Setting graphical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620000" cy="4572000"/>
          </a:xfrm>
        </p:spPr>
        <p:txBody>
          <a:bodyPr/>
          <a:lstStyle/>
          <a:p>
            <a:r>
              <a:rPr lang="en-US" sz="2800" dirty="0" smtClean="0"/>
              <a:t>Commonly set values</a:t>
            </a:r>
          </a:p>
          <a:p>
            <a:pPr lvl="1"/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mfrow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 c(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ncol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# multiple plots</a:t>
            </a: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mar = c( 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bottom, left, top, right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# margins  </a:t>
            </a:r>
          </a:p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par(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# returns all parameter of an open plot.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par("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")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## returns coordinates of print region</a:t>
            </a:r>
          </a:p>
          <a:p>
            <a:r>
              <a:rPr lang="en-US" sz="2800" dirty="0" smtClean="0"/>
              <a:t>par settings effect all subsequent plots until graphics window or file is closed.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5773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543800" cy="4572000"/>
          </a:xfrm>
        </p:spPr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ex</a:t>
            </a:r>
            <a:r>
              <a:rPr lang="en-US" dirty="0" smtClean="0"/>
              <a:t>- character expansion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overns text or points</a:t>
            </a:r>
          </a:p>
          <a:p>
            <a:r>
              <a:rPr lang="en-US" dirty="0" err="1" smtClean="0"/>
              <a:t>lwd</a:t>
            </a:r>
            <a:r>
              <a:rPr lang="en-US" dirty="0" smtClean="0"/>
              <a:t> – line weight</a:t>
            </a:r>
          </a:p>
          <a:p>
            <a:pPr lvl="1"/>
            <a:r>
              <a:rPr lang="en-US" dirty="0" err="1"/>
              <a:t>lwd</a:t>
            </a:r>
            <a:r>
              <a:rPr lang="en-US" dirty="0"/>
              <a:t> = 1 are in pixels or points or 1/96 </a:t>
            </a:r>
            <a:r>
              <a:rPr lang="en-US" dirty="0" smtClean="0"/>
              <a:t>inch.</a:t>
            </a:r>
          </a:p>
          <a:p>
            <a:r>
              <a:rPr lang="en-US" dirty="0" err="1" smtClean="0"/>
              <a:t>usr</a:t>
            </a:r>
            <a:r>
              <a:rPr lang="en-US" dirty="0" smtClean="0"/>
              <a:t> (user coordinates)/ </a:t>
            </a:r>
            <a:r>
              <a:rPr lang="en-US" dirty="0" err="1" smtClean="0"/>
              <a:t>plt</a:t>
            </a:r>
            <a:r>
              <a:rPr lang="en-US" dirty="0" smtClean="0"/>
              <a:t>( proportion of figure region)</a:t>
            </a:r>
          </a:p>
          <a:p>
            <a:r>
              <a:rPr lang="en-US" dirty="0" smtClean="0"/>
              <a:t>mar = margin in relative units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par options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5271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Region Coordinates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003" y="1263396"/>
            <a:ext cx="3563611" cy="4672778"/>
          </a:xfrm>
        </p:spPr>
        <p:txBody>
          <a:bodyPr/>
          <a:lstStyle/>
          <a:p>
            <a:r>
              <a:rPr lang="en-US" sz="2000" dirty="0" smtClean="0">
                <a:latin typeface="Courier New"/>
                <a:cs typeface="Courier New"/>
              </a:rPr>
              <a:t>par(mar = c(5,5,4,1) ) </a:t>
            </a:r>
            <a:r>
              <a:rPr lang="en-US" sz="2000" dirty="0" smtClean="0"/>
              <a:t>control margins in relative line units</a:t>
            </a:r>
          </a:p>
          <a:p>
            <a:r>
              <a:rPr lang="en-US" sz="2000" dirty="0" smtClean="0"/>
              <a:t>arguments in mar follow c(bottom, left side, top, right side)</a:t>
            </a:r>
          </a:p>
          <a:p>
            <a:r>
              <a:rPr lang="en-US" sz="2000" dirty="0" err="1" smtClean="0">
                <a:latin typeface="Courier New"/>
                <a:cs typeface="Courier New"/>
              </a:rPr>
              <a:t>mtext</a:t>
            </a:r>
            <a:r>
              <a:rPr lang="en-US" sz="2000" dirty="0" smtClean="0"/>
              <a:t> used to add margin labels</a:t>
            </a:r>
          </a:p>
          <a:p>
            <a:r>
              <a:rPr lang="en-US" sz="2000" dirty="0">
                <a:latin typeface="Courier New"/>
                <a:cs typeface="Courier New"/>
              </a:rPr>
              <a:t>p</a:t>
            </a:r>
            <a:r>
              <a:rPr lang="en-US" sz="2000" dirty="0" smtClean="0">
                <a:latin typeface="Courier New"/>
                <a:cs typeface="Courier New"/>
              </a:rPr>
              <a:t>ar(‘</a:t>
            </a:r>
            <a:r>
              <a:rPr lang="en-US" sz="2000" dirty="0" err="1" smtClean="0">
                <a:latin typeface="Courier New"/>
                <a:cs typeface="Courier New"/>
              </a:rPr>
              <a:t>usr</a:t>
            </a:r>
            <a:r>
              <a:rPr lang="en-US" sz="2000" dirty="0" smtClean="0">
                <a:latin typeface="Courier New"/>
                <a:cs typeface="Courier New"/>
              </a:rPr>
              <a:t>’)</a:t>
            </a:r>
            <a:r>
              <a:rPr lang="en-US" sz="2000" dirty="0" smtClean="0"/>
              <a:t> returns the coordinates of the plot region</a:t>
            </a:r>
            <a:endParaRPr lang="en-US" sz="2000" dirty="0"/>
          </a:p>
        </p:txBody>
      </p:sp>
      <p:pic>
        <p:nvPicPr>
          <p:cNvPr id="5" name="Picture 4" descr="singleplot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85052" y="1263396"/>
            <a:ext cx="4404947" cy="489438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85800" y="5486400"/>
            <a:ext cx="3429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 A: Improving Base Plots</a:t>
            </a:r>
          </a:p>
          <a:p>
            <a:pPr algn="ctr"/>
            <a:r>
              <a:rPr lang="en-US" dirty="0" smtClean="0"/>
              <a:t>file = </a:t>
            </a:r>
            <a:r>
              <a:rPr lang="en-US" dirty="0" err="1" smtClean="0"/>
              <a:t>graphics.R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81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graphic file formats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5438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Vector graphics – </a:t>
            </a:r>
            <a:r>
              <a:rPr lang="en-US" dirty="0" err="1" smtClean="0"/>
              <a:t>pdf</a:t>
            </a:r>
            <a:r>
              <a:rPr lang="en-US" dirty="0" smtClean="0"/>
              <a:t>, postscript, </a:t>
            </a:r>
            <a:r>
              <a:rPr lang="en-US" dirty="0" err="1" smtClean="0"/>
              <a:t>wmf</a:t>
            </a:r>
            <a:endParaRPr lang="en-US" dirty="0" smtClean="0"/>
          </a:p>
          <a:p>
            <a:pPr lvl="1"/>
            <a:r>
              <a:rPr lang="en-US" dirty="0" smtClean="0"/>
              <a:t>Resolution is not an issue/option</a:t>
            </a:r>
          </a:p>
          <a:p>
            <a:pPr lvl="1"/>
            <a:r>
              <a:rPr lang="en-US" dirty="0" smtClean="0"/>
              <a:t>Lines and points created from code</a:t>
            </a:r>
          </a:p>
          <a:p>
            <a:pPr lvl="1"/>
            <a:r>
              <a:rPr lang="en-US" dirty="0" smtClean="0"/>
              <a:t>Become very large with many points</a:t>
            </a:r>
          </a:p>
          <a:p>
            <a:pPr lvl="1"/>
            <a:r>
              <a:rPr lang="en-US" dirty="0" smtClean="0"/>
              <a:t>May correctly reshape</a:t>
            </a:r>
          </a:p>
          <a:p>
            <a:r>
              <a:rPr lang="en-US" dirty="0" smtClean="0"/>
              <a:t>Raster – jpeg, </a:t>
            </a:r>
            <a:r>
              <a:rPr lang="en-US" dirty="0" err="1" smtClean="0"/>
              <a:t>png</a:t>
            </a:r>
            <a:r>
              <a:rPr lang="en-US" dirty="0" smtClean="0"/>
              <a:t>, bitmap</a:t>
            </a:r>
          </a:p>
          <a:p>
            <a:pPr lvl="1"/>
            <a:r>
              <a:rPr lang="en-US" dirty="0" smtClean="0"/>
              <a:t>Resolution is an issue</a:t>
            </a:r>
          </a:p>
          <a:p>
            <a:pPr lvl="1"/>
            <a:r>
              <a:rPr lang="en-US" dirty="0" smtClean="0"/>
              <a:t>Potential issues rescaling</a:t>
            </a:r>
          </a:p>
          <a:p>
            <a:pPr lvl="1"/>
            <a:r>
              <a:rPr lang="en-US" dirty="0" smtClean="0"/>
              <a:t>Used to store images</a:t>
            </a:r>
          </a:p>
        </p:txBody>
      </p:sp>
    </p:spTree>
    <p:extLst>
      <p:ext uri="{BB962C8B-B14F-4D97-AF65-F5344CB8AC3E}">
        <p14:creationId xmlns:p14="http://schemas.microsoft.com/office/powerpoint/2010/main" xmlns="" val="305647333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D:\apps\msoffice\Templates\Blank Presentation.pot</Template>
  <TotalTime>11311</TotalTime>
  <Words>1426</Words>
  <Application>Microsoft Office PowerPoint</Application>
  <PresentationFormat>On-screen Show (4:3)</PresentationFormat>
  <Paragraphs>231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Blank Presentation</vt:lpstr>
      <vt:lpstr>Advance graphics</vt:lpstr>
      <vt:lpstr>Slide 2</vt:lpstr>
      <vt:lpstr>Image with default settings</vt:lpstr>
      <vt:lpstr>Different graphics styles are needed for different purposes</vt:lpstr>
      <vt:lpstr>Improving a basic plot</vt:lpstr>
      <vt:lpstr>par() Setting graphical parameters</vt:lpstr>
      <vt:lpstr>Common par options  </vt:lpstr>
      <vt:lpstr>Plot Region Coordinates</vt:lpstr>
      <vt:lpstr>Types of graphic file formats </vt:lpstr>
      <vt:lpstr>Figure Storage Formats</vt:lpstr>
      <vt:lpstr>Graphics Terms</vt:lpstr>
      <vt:lpstr>Png and jpeg files</vt:lpstr>
      <vt:lpstr>A troubled image.   Why?</vt:lpstr>
      <vt:lpstr>pdf and postscript</vt:lpstr>
      <vt:lpstr>Show polished slide and what it takes to get there</vt:lpstr>
      <vt:lpstr>Example of Journal Criteria Nature: Select Critera</vt:lpstr>
      <vt:lpstr>Colors  and Embedded Fonts</vt:lpstr>
      <vt:lpstr>Best Practices</vt:lpstr>
      <vt:lpstr>More Best Practices </vt:lpstr>
      <vt:lpstr>End of Part 1</vt:lpstr>
      <vt:lpstr>ggplot2 Elegant Graphics for Data Analysis by Hadley Wickham</vt:lpstr>
      <vt:lpstr>An Example</vt:lpstr>
      <vt:lpstr>Components of a ggplot </vt:lpstr>
      <vt:lpstr>data </vt:lpstr>
      <vt:lpstr>geom layer </vt:lpstr>
      <vt:lpstr>Assigning aesthetics for points</vt:lpstr>
      <vt:lpstr>stats layer</vt:lpstr>
      <vt:lpstr>An illustration of stats_smooth</vt:lpstr>
      <vt:lpstr>Illustration of the use of scale</vt:lpstr>
      <vt:lpstr>Coordinates</vt:lpstr>
      <vt:lpstr>themes</vt:lpstr>
      <vt:lpstr>ggplot resources</vt:lpstr>
    </vt:vector>
  </TitlesOfParts>
  <Company>Neptune and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Neptune and Company</dc:creator>
  <dc:description/>
  <cp:lastModifiedBy>Fitzgerald</cp:lastModifiedBy>
  <cp:revision>238</cp:revision>
  <cp:lastPrinted>2010-11-14T00:16:47Z</cp:lastPrinted>
  <dcterms:created xsi:type="dcterms:W3CDTF">2010-11-13T22:37:27Z</dcterms:created>
  <dcterms:modified xsi:type="dcterms:W3CDTF">2012-10-29T23:26:21Z</dcterms:modified>
</cp:coreProperties>
</file>