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81" r:id="rId25"/>
    <p:sldId id="282" r:id="rId26"/>
    <p:sldId id="279" r:id="rId27"/>
    <p:sldId id="283" r:id="rId28"/>
    <p:sldId id="284" r:id="rId29"/>
    <p:sldId id="285" r:id="rId30"/>
    <p:sldId id="289" r:id="rId31"/>
    <p:sldId id="286" r:id="rId32"/>
    <p:sldId id="287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4A"/>
    <a:srgbClr val="CC6600"/>
    <a:srgbClr val="6399AB"/>
    <a:srgbClr val="8F5C30"/>
    <a:srgbClr val="000000"/>
    <a:srgbClr val="070000"/>
    <a:srgbClr val="000099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and date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Neptune and Company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44ADA94-04FD-46B1-A3A3-36B6966B2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06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6923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848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rgbClr val="00364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0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79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1524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399AB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6248400"/>
            <a:ext cx="9144000" cy="457200"/>
          </a:xfrm>
          <a:prstGeom prst="rect">
            <a:avLst/>
          </a:prstGeom>
          <a:gradFill rotWithShape="0">
            <a:gsLst>
              <a:gs pos="0">
                <a:srgbClr val="00364A"/>
              </a:gs>
              <a:gs pos="100000">
                <a:srgbClr val="6399AB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8561388" y="6338888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/>
          <a:p>
            <a:pPr algn="r"/>
            <a:fld id="{904D7C69-7BAA-4728-8401-D8AB761E58C6}" type="slidenum">
              <a:rPr lang="en-US" sz="1200">
                <a:solidFill>
                  <a:srgbClr val="000099"/>
                </a:solidFill>
                <a:latin typeface="Arial" charset="0"/>
              </a:rPr>
              <a:pPr algn="r"/>
              <a:t>‹#›</a:t>
            </a:fld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3181403" y="6324600"/>
            <a:ext cx="2781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Advanced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R Training – Fall 2012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5" name="Picture 11" descr="D:\Work\Neptune\stationery\Neptune icon white transparent 400px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194" y="6248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aseline="0">
          <a:solidFill>
            <a:srgbClr val="00364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aseline="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aseline="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aseline="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543800" cy="2438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Generalized</a:t>
            </a:r>
            <a:b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Linear</a:t>
            </a:r>
            <a:b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Models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905000" y="5715000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>
                <a:solidFill>
                  <a:srgbClr val="6399AB"/>
                </a:solidFill>
                <a:latin typeface="Courier New" pitchFamily="49" charset="0"/>
                <a:cs typeface="Courier New" pitchFamily="49" charset="0"/>
              </a:rPr>
              <a:t>www.neptuneandco.com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362200"/>
            <a:ext cx="586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sz="3200" dirty="0">
              <a:latin typeface="+mn-lt"/>
            </a:endParaRPr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70525"/>
            <a:ext cx="3124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:\Work\Neptune\stationery\Neptune logo transparent 16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360863"/>
            <a:ext cx="2438400" cy="5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848600" cy="5029200"/>
          </a:xfrm>
        </p:spPr>
        <p:txBody>
          <a:bodyPr/>
          <a:lstStyle/>
          <a:p>
            <a:r>
              <a:rPr lang="en-US" dirty="0" smtClean="0"/>
              <a:t>Formulation:</a:t>
            </a:r>
          </a:p>
          <a:p>
            <a:pPr lvl="1" algn="ctr">
              <a:buNone/>
            </a:pPr>
            <a:r>
              <a:rPr lang="en-US" i="1" dirty="0" smtClean="0"/>
              <a:t>g[</a:t>
            </a:r>
            <a:r>
              <a:rPr lang="el-GR" i="1" dirty="0" smtClean="0"/>
              <a:t>μ</a:t>
            </a:r>
            <a:r>
              <a:rPr lang="en-US" i="1" dirty="0" smtClean="0"/>
              <a:t>(</a:t>
            </a:r>
            <a:r>
              <a:rPr lang="en-US" b="1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)] = </a:t>
            </a:r>
            <a:r>
              <a:rPr lang="el-GR" i="1" dirty="0" smtClean="0"/>
              <a:t>β</a:t>
            </a:r>
            <a:r>
              <a:rPr lang="en-US" i="1" baseline="-25000" dirty="0" smtClean="0"/>
              <a:t>0</a:t>
            </a:r>
            <a:r>
              <a:rPr lang="en-US" i="1" dirty="0" smtClean="0"/>
              <a:t> + </a:t>
            </a:r>
            <a:r>
              <a:rPr lang="el-GR" i="1" dirty="0" smtClean="0"/>
              <a:t>β</a:t>
            </a:r>
            <a:r>
              <a:rPr lang="en-US" i="1" baseline="-25000" dirty="0" err="1" smtClean="0"/>
              <a:t>1</a:t>
            </a:r>
            <a:r>
              <a:rPr lang="en-US" i="1" dirty="0" err="1" smtClean="0"/>
              <a:t>·X</a:t>
            </a:r>
            <a:r>
              <a:rPr lang="en-US" i="1" baseline="-25000" dirty="0" err="1" smtClean="0"/>
              <a:t>1,j</a:t>
            </a:r>
            <a:r>
              <a:rPr lang="en-US" i="1" dirty="0" smtClean="0"/>
              <a:t> + </a:t>
            </a:r>
            <a:r>
              <a:rPr lang="el-GR" i="1" dirty="0" smtClean="0"/>
              <a:t>β</a:t>
            </a:r>
            <a:r>
              <a:rPr lang="en-US" i="1" baseline="-25000" dirty="0" err="1" smtClean="0"/>
              <a:t>1</a:t>
            </a:r>
            <a:r>
              <a:rPr lang="en-US" i="1" dirty="0" err="1" smtClean="0"/>
              <a:t>·X</a:t>
            </a:r>
            <a:r>
              <a:rPr lang="en-US" i="1" baseline="-25000" dirty="0" err="1" smtClean="0"/>
              <a:t>1,j</a:t>
            </a:r>
            <a:r>
              <a:rPr lang="en-US" i="1" dirty="0" smtClean="0"/>
              <a:t> + </a:t>
            </a:r>
            <a:r>
              <a:rPr lang="en-US" i="1" baseline="30000" dirty="0" smtClean="0"/>
              <a:t>…</a:t>
            </a:r>
            <a:r>
              <a:rPr lang="en-US" i="1" dirty="0" smtClean="0"/>
              <a:t> + </a:t>
            </a:r>
            <a:r>
              <a:rPr lang="el-GR" i="1" dirty="0" smtClean="0"/>
              <a:t>β</a:t>
            </a:r>
            <a:r>
              <a:rPr lang="en-US" i="1" baseline="-25000" dirty="0" err="1" smtClean="0"/>
              <a:t>k</a:t>
            </a:r>
            <a:r>
              <a:rPr lang="en-US" i="1" dirty="0" err="1" smtClean="0"/>
              <a:t>·X</a:t>
            </a:r>
            <a:r>
              <a:rPr lang="en-US" i="1" baseline="-25000" dirty="0" err="1" smtClean="0"/>
              <a:t>k,j</a:t>
            </a:r>
            <a:endParaRPr lang="en-US" i="1" baseline="-25000" dirty="0" smtClean="0"/>
          </a:p>
          <a:p>
            <a:pPr lvl="1"/>
            <a:r>
              <a:rPr lang="en-US" dirty="0" smtClean="0"/>
              <a:t>Same as linear regression if </a:t>
            </a:r>
            <a:r>
              <a:rPr lang="en-US" i="1" dirty="0" smtClean="0"/>
              <a:t>g(</a:t>
            </a:r>
            <a:r>
              <a:rPr lang="el-GR" i="1" dirty="0" smtClean="0"/>
              <a:t>μ</a:t>
            </a:r>
            <a:r>
              <a:rPr lang="en-US" i="1" dirty="0" smtClean="0"/>
              <a:t>)=</a:t>
            </a:r>
            <a:r>
              <a:rPr lang="el-GR" dirty="0" smtClean="0"/>
              <a:t> </a:t>
            </a:r>
            <a:r>
              <a:rPr lang="el-GR" i="1" dirty="0" smtClean="0"/>
              <a:t>μ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</a:t>
            </a:r>
            <a:r>
              <a:rPr lang="en-US" i="1" dirty="0" smtClean="0"/>
              <a:t>g</a:t>
            </a:r>
            <a:r>
              <a:rPr lang="en-US" dirty="0" smtClean="0"/>
              <a:t> is known as the </a:t>
            </a:r>
            <a:r>
              <a:rPr lang="en-US" i="1" dirty="0" smtClean="0"/>
              <a:t>link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Depending on the probability distribution for the observed data </a:t>
            </a:r>
            <a:r>
              <a:rPr lang="en-US" i="1" dirty="0" smtClean="0"/>
              <a:t>Y</a:t>
            </a:r>
            <a:r>
              <a:rPr lang="en-US" dirty="0" smtClean="0"/>
              <a:t>, particular link functions lead to tractable computational models</a:t>
            </a:r>
          </a:p>
          <a:p>
            <a:pPr lvl="1"/>
            <a:r>
              <a:rPr lang="en-US" dirty="0" smtClean="0"/>
              <a:t>I.e., where an iteratively weighted least squares approach can be used to maximize the likelihood function</a:t>
            </a:r>
          </a:p>
          <a:p>
            <a:pPr lvl="1"/>
            <a:r>
              <a:rPr lang="en-US" dirty="0" smtClean="0"/>
              <a:t>Still not guaranteed to converge (depending on data support)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Binomial (Bernoulli):</a:t>
            </a:r>
            <a:br>
              <a:rPr lang="en-US" dirty="0" smtClean="0"/>
            </a:br>
            <a:r>
              <a:rPr lang="en-US" i="1" dirty="0" smtClean="0"/>
              <a:t>g(</a:t>
            </a:r>
            <a:r>
              <a:rPr lang="el-GR" i="1" dirty="0" smtClean="0"/>
              <a:t>μ</a:t>
            </a:r>
            <a:r>
              <a:rPr lang="en-US" i="1" dirty="0" smtClean="0"/>
              <a:t>)</a:t>
            </a:r>
            <a:r>
              <a:rPr lang="en-US" dirty="0" smtClean="0"/>
              <a:t> = </a:t>
            </a:r>
            <a:r>
              <a:rPr lang="en-US" dirty="0" err="1" smtClean="0"/>
              <a:t>logit</a:t>
            </a:r>
            <a:r>
              <a:rPr lang="en-US" dirty="0" smtClean="0"/>
              <a:t>(</a:t>
            </a:r>
            <a:r>
              <a:rPr lang="el-GR" i="1" dirty="0" smtClean="0"/>
              <a:t>μ</a:t>
            </a:r>
            <a:r>
              <a:rPr lang="en-US" dirty="0" smtClean="0"/>
              <a:t>) = </a:t>
            </a:r>
            <a:r>
              <a:rPr lang="en-US" i="1" dirty="0" err="1" smtClean="0"/>
              <a:t>ln</a:t>
            </a:r>
            <a:r>
              <a:rPr lang="en-US" i="1" dirty="0" smtClean="0"/>
              <a:t>(</a:t>
            </a:r>
            <a:r>
              <a:rPr lang="el-GR" i="1" dirty="0" smtClean="0"/>
              <a:t>μ</a:t>
            </a:r>
            <a:r>
              <a:rPr lang="en-US" i="1" dirty="0" smtClean="0"/>
              <a:t>/(1-</a:t>
            </a:r>
            <a:r>
              <a:rPr lang="el-GR" i="1" dirty="0" smtClean="0"/>
              <a:t> μ</a:t>
            </a:r>
            <a:r>
              <a:rPr lang="en-US" i="1" dirty="0" smtClean="0"/>
              <a:t>))</a:t>
            </a:r>
          </a:p>
          <a:p>
            <a:r>
              <a:rPr lang="en-US" dirty="0" smtClean="0"/>
              <a:t>Poisson: </a:t>
            </a:r>
            <a:r>
              <a:rPr lang="en-US" i="1" dirty="0" smtClean="0"/>
              <a:t>g(</a:t>
            </a:r>
            <a:r>
              <a:rPr lang="el-GR" i="1" dirty="0" smtClean="0"/>
              <a:t>μ</a:t>
            </a:r>
            <a:r>
              <a:rPr lang="en-US" i="1" dirty="0" smtClean="0"/>
              <a:t>) = </a:t>
            </a:r>
            <a:r>
              <a:rPr lang="en-US" i="1" dirty="0" err="1" smtClean="0"/>
              <a:t>ln</a:t>
            </a:r>
            <a:r>
              <a:rPr lang="en-US" i="1" dirty="0" smtClean="0"/>
              <a:t>(</a:t>
            </a:r>
            <a:r>
              <a:rPr lang="el-GR" i="1" dirty="0" smtClean="0"/>
              <a:t>μ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Normal: </a:t>
            </a:r>
            <a:r>
              <a:rPr lang="en-US" i="1" dirty="0" smtClean="0"/>
              <a:t>g(</a:t>
            </a:r>
            <a:r>
              <a:rPr lang="el-GR" i="1" dirty="0" smtClean="0"/>
              <a:t>μ</a:t>
            </a:r>
            <a:r>
              <a:rPr lang="en-US" i="1" dirty="0" smtClean="0"/>
              <a:t>) = </a:t>
            </a:r>
            <a:r>
              <a:rPr lang="el-GR" i="1" dirty="0" smtClean="0"/>
              <a:t>μ</a:t>
            </a:r>
            <a:endParaRPr lang="en-US" i="1" dirty="0" smtClean="0"/>
          </a:p>
          <a:p>
            <a:pPr lvl="1" algn="just"/>
            <a:r>
              <a:rPr lang="en-US" dirty="0" smtClean="0"/>
              <a:t>For lognormal: </a:t>
            </a:r>
            <a:r>
              <a:rPr lang="en-US" i="1" dirty="0" smtClean="0"/>
              <a:t>g(</a:t>
            </a:r>
            <a:r>
              <a:rPr lang="el-GR" i="1" dirty="0" smtClean="0"/>
              <a:t>μ</a:t>
            </a:r>
            <a:r>
              <a:rPr lang="en-US" i="1" dirty="0" smtClean="0"/>
              <a:t>) = </a:t>
            </a:r>
            <a:r>
              <a:rPr lang="en-US" i="1" dirty="0" err="1" smtClean="0"/>
              <a:t>ln</a:t>
            </a:r>
            <a:r>
              <a:rPr lang="en-US" i="1" dirty="0" smtClean="0"/>
              <a:t>(</a:t>
            </a:r>
            <a:r>
              <a:rPr lang="el-GR" i="1" dirty="0" smtClean="0"/>
              <a:t>μ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 smtClean="0"/>
              <a:t>Gamma: </a:t>
            </a:r>
            <a:r>
              <a:rPr lang="en-US" i="1" dirty="0" smtClean="0"/>
              <a:t>g(</a:t>
            </a:r>
            <a:r>
              <a:rPr lang="el-GR" i="1" dirty="0" smtClean="0"/>
              <a:t>μ</a:t>
            </a:r>
            <a:r>
              <a:rPr lang="en-US" i="1" dirty="0" smtClean="0"/>
              <a:t>) = 1/</a:t>
            </a:r>
            <a:r>
              <a:rPr lang="el-GR" i="1" dirty="0" smtClean="0"/>
              <a:t>μ</a:t>
            </a:r>
            <a:endParaRPr lang="en-US" dirty="0" smtClean="0"/>
          </a:p>
          <a:p>
            <a:r>
              <a:rPr lang="en-US" dirty="0" smtClean="0"/>
              <a:t>Other link functions sometimes used (such as </a:t>
            </a:r>
            <a:r>
              <a:rPr lang="en-US" dirty="0" err="1" smtClean="0"/>
              <a:t>probit</a:t>
            </a:r>
            <a:r>
              <a:rPr lang="en-US" dirty="0" smtClean="0"/>
              <a:t> for binomial: </a:t>
            </a:r>
            <a:r>
              <a:rPr lang="en-US" i="1" dirty="0" smtClean="0"/>
              <a:t>g(</a:t>
            </a:r>
            <a:r>
              <a:rPr lang="el-GR" i="1" dirty="0" smtClean="0"/>
              <a:t>μ</a:t>
            </a:r>
            <a:r>
              <a:rPr lang="en-US" i="1" dirty="0" smtClean="0"/>
              <a:t>) = </a:t>
            </a:r>
            <a:r>
              <a:rPr lang="el-GR" i="1" dirty="0" smtClean="0"/>
              <a:t>Φ</a:t>
            </a:r>
            <a:r>
              <a:rPr lang="en-US" i="1" baseline="30000" dirty="0" smtClean="0"/>
              <a:t>-1</a:t>
            </a:r>
            <a:r>
              <a:rPr lang="en-US" i="1" dirty="0" smtClean="0"/>
              <a:t>(</a:t>
            </a:r>
            <a:r>
              <a:rPr lang="el-GR" i="1" dirty="0" smtClean="0"/>
              <a:t>μ</a:t>
            </a:r>
            <a:r>
              <a:rPr lang="en-US" i="1" dirty="0" smtClean="0"/>
              <a:t>)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Canonical forms have some nice statistical and computational properties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Link Functions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call:</a:t>
            </a:r>
          </a:p>
          <a:p>
            <a:pPr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formula = y ~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…,</a:t>
            </a:r>
          </a:p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data=…, family=… )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Formulas follow same conventions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lm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response ~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predictor1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predictor2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family</a:t>
            </a:r>
            <a:r>
              <a:rPr lang="en-US" dirty="0" smtClean="0">
                <a:latin typeface="+mn-lt"/>
                <a:cs typeface="Courier New" pitchFamily="49" charset="0"/>
              </a:rPr>
              <a:t> : specifies the probability distribution of the response variable and the link function to use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</a:t>
            </a:r>
            <a:r>
              <a:rPr lang="en-US" dirty="0" err="1" smtClean="0"/>
              <a:t>GLM</a:t>
            </a:r>
            <a:r>
              <a:rPr lang="en-US" dirty="0" smtClean="0"/>
              <a:t> in 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variable is Bernoulli:</a:t>
            </a:r>
          </a:p>
          <a:p>
            <a:pPr lvl="1"/>
            <a:r>
              <a:rPr lang="en-US" dirty="0" smtClean="0"/>
              <a:t>Yes/No, Lived/Died, Success/Failure, 1/0, etc.</a:t>
            </a:r>
          </a:p>
          <a:p>
            <a:pPr lvl="1"/>
            <a:r>
              <a:rPr lang="en-US" dirty="0" smtClean="0"/>
              <a:t>Binomial – effectively repeated Bernoulli’s</a:t>
            </a:r>
          </a:p>
          <a:p>
            <a:pPr lvl="2"/>
            <a:r>
              <a:rPr lang="en-US" dirty="0" smtClean="0"/>
              <a:t>Inputs to R handled slightly differently</a:t>
            </a:r>
          </a:p>
          <a:p>
            <a:pPr lvl="1"/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has probability </a:t>
            </a:r>
            <a:r>
              <a:rPr lang="el-GR" i="1" dirty="0" smtClean="0"/>
              <a:t>μ</a:t>
            </a:r>
            <a:r>
              <a:rPr lang="en-US" i="1" baseline="-25000" dirty="0" smtClean="0"/>
              <a:t>j</a:t>
            </a:r>
            <a:r>
              <a:rPr lang="en-US" dirty="0" smtClean="0"/>
              <a:t> of “success” and:</a:t>
            </a:r>
          </a:p>
          <a:p>
            <a:pPr lvl="1" algn="ctr">
              <a:buNone/>
            </a:pPr>
            <a:endParaRPr lang="en-US" dirty="0" smtClean="0"/>
          </a:p>
          <a:p>
            <a:pPr lvl="1"/>
            <a:endParaRPr lang="en-US" i="1" dirty="0" smtClean="0"/>
          </a:p>
          <a:p>
            <a:pPr lvl="1"/>
            <a:r>
              <a:rPr lang="el-GR" i="1" dirty="0" smtClean="0"/>
              <a:t>θ</a:t>
            </a:r>
            <a:r>
              <a:rPr lang="en-US" i="1" baseline="-25000" dirty="0" smtClean="0"/>
              <a:t>j</a:t>
            </a:r>
            <a:r>
              <a:rPr lang="en-US" dirty="0" smtClean="0"/>
              <a:t> – “log-odds” – to convert back to probability: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57600" y="4724400"/>
          <a:ext cx="1676400" cy="994475"/>
        </p:xfrm>
        <a:graphic>
          <a:graphicData uri="http://schemas.openxmlformats.org/presentationml/2006/ole">
            <p:oleObj spid="_x0000_s1026" name="Equation" r:id="rId3" imgW="749160" imgH="444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3352800"/>
          <a:ext cx="6080760" cy="914400"/>
        </p:xfrm>
        <a:graphic>
          <a:graphicData uri="http://schemas.openxmlformats.org/presentationml/2006/ole">
            <p:oleObj spid="_x0000_s1027" name="Equation" r:id="rId4" imgW="337788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response data y is stored as a Bernoulli</a:t>
            </a:r>
          </a:p>
          <a:p>
            <a:pPr lvl="1">
              <a:buNone/>
            </a:pPr>
            <a:r>
              <a:rPr lang="en-US" dirty="0" smtClean="0"/>
              <a:t>(a numeric vector of </a:t>
            </a:r>
            <a:r>
              <a:rPr lang="en-US" dirty="0" err="1" smtClean="0"/>
              <a:t>0’s</a:t>
            </a:r>
            <a:r>
              <a:rPr lang="en-US" dirty="0" smtClean="0"/>
              <a:t> and 1’s):</a:t>
            </a:r>
          </a:p>
          <a:p>
            <a:pPr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y ~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family=binomial)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Equivalent to: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y ~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family=binomial(link="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pPr algn="ctr"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(Canonical link is the default in most cases)</a:t>
            </a:r>
          </a:p>
          <a:p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Call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summary(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logitmod2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Deviance Residuals: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Min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1Q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Median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3Q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Max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-2.0856  -0.7825   0.3659   0.6527   1.9078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Estimate Std. Error z value Pr(&gt;|z|)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(Intercept) -1.95109    0.35547  -5.489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4.05e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-08 ***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newdose2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0.30809    0.04365   7.059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1.68e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-12 ***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Null deviance: 283.83  on 211  degrees of freedom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 deviance: 212.45  on 210  degrees of freedom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AIC: 216.45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Number of Fisher Scoring iterations: 4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 Output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response data y is stored as binomial:</a:t>
            </a:r>
          </a:p>
          <a:p>
            <a:pPr lvl="1">
              <a:buNone/>
            </a:pPr>
            <a:r>
              <a:rPr lang="en-US" dirty="0" smtClean="0"/>
              <a:t>(possibly more than one trial per covariate level)</a:t>
            </a:r>
          </a:p>
          <a:p>
            <a:pPr lvl="1"/>
            <a:r>
              <a:rPr lang="en-US" dirty="0" smtClean="0"/>
              <a:t>The response variable is a matrix, with column one being the number of “successes” and column two being the number of “failures”</a:t>
            </a:r>
          </a:p>
          <a:p>
            <a:pPr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numsucc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numfail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~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family=binomial)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Model fits are equivalent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Some output from the model treated differently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Call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terms of log-odds …</a:t>
            </a:r>
          </a:p>
          <a:p>
            <a:pPr lvl="1"/>
            <a:r>
              <a:rPr lang="en-US" dirty="0" smtClean="0"/>
              <a:t>Intercept term is log-odds when covariates are 0</a:t>
            </a:r>
          </a:p>
          <a:p>
            <a:pPr lvl="1"/>
            <a:r>
              <a:rPr lang="en-US" dirty="0" smtClean="0"/>
              <a:t>Other terms are increase in log-odds due to a unit increase in the covariate</a:t>
            </a:r>
          </a:p>
          <a:p>
            <a:r>
              <a:rPr lang="en-US" dirty="0" smtClean="0"/>
              <a:t>In terms of probabilities …</a:t>
            </a:r>
          </a:p>
          <a:p>
            <a:pPr lvl="1"/>
            <a:r>
              <a:rPr lang="en-US" dirty="0" smtClean="0"/>
              <a:t>Intercept term can be converted to a probability directly.  Probability of “success” when covariates are 0: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 terms can only be interpreted in context</a:t>
            </a:r>
          </a:p>
          <a:p>
            <a:pPr lvl="2"/>
            <a:r>
              <a:rPr lang="en-US" dirty="0" smtClean="0"/>
              <a:t>Change in probability can only be stated in terms of the “starting” probability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Coefficients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24200" y="4191000"/>
          <a:ext cx="838200" cy="790303"/>
        </p:xfrm>
        <a:graphic>
          <a:graphicData uri="http://schemas.openxmlformats.org/presentationml/2006/ole">
            <p:oleObj spid="_x0000_s2050" name="Equation" r:id="rId3" imgW="444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153400" cy="5105400"/>
          </a:xfrm>
        </p:spPr>
        <p:txBody>
          <a:bodyPr/>
          <a:lstStyle/>
          <a:p>
            <a:r>
              <a:rPr lang="en-US" sz="2400" dirty="0" smtClean="0"/>
              <a:t>Can compute fitted values directly from coefficients, but typically easier to use R’s built-in functions</a:t>
            </a:r>
          </a:p>
          <a:p>
            <a:r>
              <a:rPr lang="en-US" sz="2400" dirty="0" smtClean="0"/>
              <a:t>To retrieve fitted values for input data: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fitted(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logitmod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Returns values in response variable space (probability)</a:t>
            </a:r>
          </a:p>
          <a:p>
            <a:r>
              <a:rPr lang="en-US" sz="2400" dirty="0" smtClean="0">
                <a:latin typeface="+mn-lt"/>
                <a:cs typeface="Courier New" pitchFamily="49" charset="0"/>
              </a:rPr>
              <a:t>To retrieve estimates for a different set of covariate values: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In response space (probabilities):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logitmod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… ),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link="response",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se.fit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=TRUE )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In link space (log-odds)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logitmod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… ),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link="link",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se.fit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=TRUE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Fitted Values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066800"/>
            <a:ext cx="7848600" cy="5105400"/>
          </a:xfrm>
        </p:spPr>
        <p:txBody>
          <a:bodyPr/>
          <a:lstStyle/>
          <a:p>
            <a:r>
              <a:rPr lang="en-US" dirty="0" smtClean="0"/>
              <a:t>Dashed lines are fits +/- 2 standard errors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Values in Response Space</a:t>
            </a:r>
            <a:endParaRPr lang="en-US" dirty="0"/>
          </a:p>
        </p:txBody>
      </p:sp>
      <p:pic>
        <p:nvPicPr>
          <p:cNvPr id="5" name="Picture 4" descr="PropDoseGLMRe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57150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64770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Why </a:t>
            </a:r>
            <a:r>
              <a:rPr lang="en-US" dirty="0" err="1" smtClean="0"/>
              <a:t>GLM</a:t>
            </a:r>
            <a:r>
              <a:rPr lang="en-US" dirty="0" smtClean="0"/>
              <a:t>?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A look at the </a:t>
            </a:r>
            <a:r>
              <a:rPr lang="en-US" dirty="0" err="1" smtClean="0"/>
              <a:t>GLM</a:t>
            </a:r>
            <a:r>
              <a:rPr lang="en-US" dirty="0" smtClean="0"/>
              <a:t> structure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Logistic Regression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Poisson Regression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4572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400" dirty="0">
                <a:solidFill>
                  <a:srgbClr val="00364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Presentation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066800"/>
            <a:ext cx="7848600" cy="5105400"/>
          </a:xfrm>
        </p:spPr>
        <p:txBody>
          <a:bodyPr/>
          <a:lstStyle/>
          <a:p>
            <a:r>
              <a:rPr lang="en-US" dirty="0" smtClean="0"/>
              <a:t>Dashed lines are fits +/- 2 standard errors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Values in Link Space</a:t>
            </a:r>
            <a:endParaRPr lang="en-US" dirty="0"/>
          </a:p>
        </p:txBody>
      </p:sp>
      <p:pic>
        <p:nvPicPr>
          <p:cNvPr id="5" name="Picture 4" descr="PropDoseGLMRe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57150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Pearson residuals:</a:t>
            </a:r>
          </a:p>
          <a:p>
            <a:pPr lvl="1" algn="ctr">
              <a:buNone/>
            </a:pPr>
            <a:endParaRPr lang="en-US" i="1" dirty="0" smtClean="0"/>
          </a:p>
          <a:p>
            <a:pPr lvl="1"/>
            <a:r>
              <a:rPr lang="en-US" dirty="0" smtClean="0"/>
              <a:t>Typically the only type used for </a:t>
            </a:r>
            <a:r>
              <a:rPr lang="en-US" dirty="0" err="1" smtClean="0"/>
              <a:t>LMs</a:t>
            </a:r>
            <a:endParaRPr lang="en-US" dirty="0" smtClean="0"/>
          </a:p>
          <a:p>
            <a:r>
              <a:rPr lang="en-US" dirty="0" smtClean="0"/>
              <a:t>Deviance residuals: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These are “standardized”</a:t>
            </a:r>
          </a:p>
          <a:p>
            <a:pPr lvl="2"/>
            <a:r>
              <a:rPr lang="en-US" dirty="0" smtClean="0"/>
              <a:t>Values larger than 2 in absolute value are large</a:t>
            </a:r>
          </a:p>
          <a:p>
            <a:pPr lvl="2"/>
            <a:r>
              <a:rPr lang="en-US" dirty="0" smtClean="0"/>
              <a:t>Under certain conditions, the distribution of the deviance residuals will be approximately standard normal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 algn="ctr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in a </a:t>
            </a:r>
            <a:r>
              <a:rPr lang="en-US" dirty="0" err="1" smtClean="0"/>
              <a:t>GLM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35100" y="3124200"/>
          <a:ext cx="7026275" cy="596900"/>
        </p:xfrm>
        <a:graphic>
          <a:graphicData uri="http://schemas.openxmlformats.org/presentationml/2006/ole">
            <p:oleObj spid="_x0000_s3074" name="Equation" r:id="rId3" imgW="3288960" imgH="2793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81400" y="1676400"/>
          <a:ext cx="914400" cy="482600"/>
        </p:xfrm>
        <a:graphic>
          <a:graphicData uri="http://schemas.openxmlformats.org/presentationml/2006/ole">
            <p:oleObj spid="_x0000_s3075" name="Equation" r:id="rId4" imgW="45720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Diagnostics: Residuals </a:t>
            </a:r>
            <a:r>
              <a:rPr lang="en-US" dirty="0" err="1" smtClean="0"/>
              <a:t>vs</a:t>
            </a:r>
            <a:r>
              <a:rPr lang="en-US" dirty="0" smtClean="0"/>
              <a:t> Fitted</a:t>
            </a:r>
            <a:endParaRPr lang="en-US" dirty="0"/>
          </a:p>
        </p:txBody>
      </p:sp>
      <p:pic>
        <p:nvPicPr>
          <p:cNvPr id="10" name="Content Placeholder 9" descr="PropDoseDia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276350"/>
            <a:ext cx="7048500" cy="47625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Diagnostics: Q-Q Plots</a:t>
            </a:r>
            <a:endParaRPr lang="en-US" dirty="0"/>
          </a:p>
        </p:txBody>
      </p:sp>
      <p:pic>
        <p:nvPicPr>
          <p:cNvPr id="5" name="Content Placeholder 4" descr="PropDoseDia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1276350"/>
            <a:ext cx="7429500" cy="47625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Diagnostics: Scale-Location</a:t>
            </a:r>
            <a:endParaRPr lang="en-US" dirty="0"/>
          </a:p>
        </p:txBody>
      </p:sp>
      <p:pic>
        <p:nvPicPr>
          <p:cNvPr id="5" name="Content Placeholder 4" descr="PropDoseDiag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1276350"/>
            <a:ext cx="7429500" cy="47625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Diagnostics: Residuals </a:t>
            </a:r>
            <a:r>
              <a:rPr lang="en-US" dirty="0" err="1" smtClean="0"/>
              <a:t>vs</a:t>
            </a:r>
            <a:r>
              <a:rPr lang="en-US" dirty="0" smtClean="0"/>
              <a:t> Leverage</a:t>
            </a:r>
            <a:endParaRPr lang="en-US" dirty="0"/>
          </a:p>
        </p:txBody>
      </p:sp>
      <p:pic>
        <p:nvPicPr>
          <p:cNvPr id="10" name="Content Placeholder 9" descr="PropDoseDia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398465"/>
            <a:ext cx="7048500" cy="4518269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Poisson distribution often used to model count data</a:t>
            </a:r>
          </a:p>
          <a:p>
            <a:pPr lvl="1"/>
            <a:r>
              <a:rPr lang="en-US" dirty="0" smtClean="0"/>
              <a:t>E.g., # per unit time, area, volume, or mass</a:t>
            </a:r>
          </a:p>
          <a:p>
            <a:pPr lvl="1"/>
            <a:r>
              <a:rPr lang="en-US" dirty="0" smtClean="0"/>
              <a:t>Only non-negative integer values are possible</a:t>
            </a:r>
          </a:p>
          <a:p>
            <a:pPr lvl="1"/>
            <a:r>
              <a:rPr lang="en-US" dirty="0" smtClean="0"/>
              <a:t>Variation increases with the mean</a:t>
            </a:r>
          </a:p>
          <a:p>
            <a:pPr lvl="1" algn="ctr">
              <a:buNone/>
            </a:pPr>
            <a:r>
              <a:rPr lang="en-US" dirty="0" smtClean="0"/>
              <a:t>Mean = Variance = Std. </a:t>
            </a:r>
            <a:r>
              <a:rPr lang="en-US" dirty="0" err="1" smtClean="0"/>
              <a:t>Dev.</a:t>
            </a:r>
            <a:r>
              <a:rPr lang="en-US" baseline="30000" dirty="0" err="1" smtClean="0"/>
              <a:t>2</a:t>
            </a:r>
            <a:endParaRPr lang="en-US" baseline="30000" dirty="0" smtClean="0"/>
          </a:p>
          <a:p>
            <a:r>
              <a:rPr lang="en-US" dirty="0" smtClean="0"/>
              <a:t>Distribution is approximated well by normal, when mean is high enough</a:t>
            </a:r>
          </a:p>
          <a:p>
            <a:pPr lvl="1"/>
            <a:r>
              <a:rPr lang="en-US" dirty="0" smtClean="0"/>
              <a:t>In regression, the mean can vary greatly depending on covariates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diseased plants for 14 plots of land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Count Data</a:t>
            </a:r>
            <a:endParaRPr lang="en-US" dirty="0"/>
          </a:p>
        </p:txBody>
      </p:sp>
      <p:pic>
        <p:nvPicPr>
          <p:cNvPr id="5" name="Picture 4" descr="Pois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88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51054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pmod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Count ~ pH + Treatment, data=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family=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poisson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 ##link="log"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Estimate Std. Error z value Pr(&gt;|z|)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(Intercept)    3.1592     1.0087   3.132 0.001737 **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pH            -0.2023     0.1372  -1.475 0.140289   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TreatmentYes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0.6658     0.1979   3.364 0.000767 ***</a:t>
            </a:r>
          </a:p>
          <a:p>
            <a:pPr lvl="1">
              <a:buNone/>
            </a:pPr>
            <a:endParaRPr lang="en-US" sz="1600" dirty="0" smtClean="0">
              <a:latin typeface="+mn-lt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pmod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test="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Chisq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Deviance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 Dev  Pr(&gt;Chi) 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NULL                         13     44.505           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pH         1    2.962        12     41.543 0.0852418 .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Treatment  1   11.601        11     29.943 0.0006592 ***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Poisson Regression Model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of Mean?</a:t>
            </a:r>
          </a:p>
          <a:p>
            <a:r>
              <a:rPr lang="en-US" dirty="0" smtClean="0"/>
              <a:t>Mean is a rate, counts per what?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Fitted Values</a:t>
            </a:r>
            <a:endParaRPr lang="en-US" dirty="0"/>
          </a:p>
        </p:txBody>
      </p:sp>
      <p:pic>
        <p:nvPicPr>
          <p:cNvPr id="5" name="Picture 4" descr="PoisDataFi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Linear Regression Fit?</a:t>
            </a:r>
            <a:endParaRPr lang="en-US" dirty="0"/>
          </a:p>
        </p:txBody>
      </p:sp>
      <p:pic>
        <p:nvPicPr>
          <p:cNvPr id="7" name="Content Placeholder 6" descr="PropDoseL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276350"/>
            <a:ext cx="5715000" cy="47625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to model rate per acre?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with Relevant Unit</a:t>
            </a:r>
            <a:endParaRPr lang="en-US" dirty="0"/>
          </a:p>
        </p:txBody>
      </p:sp>
      <p:pic>
        <p:nvPicPr>
          <p:cNvPr id="5" name="Picture 4" descr="Pois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88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for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= </a:t>
            </a:r>
            <a:r>
              <a:rPr lang="en-US" dirty="0" err="1" smtClean="0"/>
              <a:t>Acres</a:t>
            </a:r>
            <a:r>
              <a:rPr lang="en-US" baseline="-25000" dirty="0" err="1" smtClean="0"/>
              <a:t>j</a:t>
            </a:r>
            <a:r>
              <a:rPr lang="en-US" dirty="0" smtClean="0"/>
              <a:t> * Mean </a:t>
            </a:r>
            <a:r>
              <a:rPr lang="en-US" dirty="0" err="1" smtClean="0"/>
              <a:t>Rate</a:t>
            </a:r>
            <a:r>
              <a:rPr lang="en-US" baseline="-25000" dirty="0" err="1" smtClean="0"/>
              <a:t>j</a:t>
            </a:r>
            <a:r>
              <a:rPr lang="en-US" dirty="0" smtClean="0"/>
              <a:t>/acre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Relevant Unit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62400" y="2057400"/>
          <a:ext cx="1600200" cy="533400"/>
        </p:xfrm>
        <a:graphic>
          <a:graphicData uri="http://schemas.openxmlformats.org/presentationml/2006/ole">
            <p:oleObj spid="_x0000_s4098" name="Equation" r:id="rId3" imgW="72360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51054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pmod2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Count ~ pH + Treatment, data=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fd,family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poisson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offset=log(Acres)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Estimate Std. Error z value Pr(&gt;|z|)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(Intercept)    2.3490     1.0460   2.246  0.02472 *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pH            -0.2063     0.1410  -1.463  0.14339  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TreatmentYes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0.5509     0.2002   2.752  0.00592 **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pmod2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test="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Chisq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 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Deviance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Dev Pr(&gt;Chi)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NULL                        13     28.063      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pH        1   3.7900        12     24.273 0.051561 .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Treatment 1   7.7354        11     16.538 0.005415 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in Alternate Units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848600" cy="5181600"/>
          </a:xfrm>
        </p:spPr>
        <p:txBody>
          <a:bodyPr/>
          <a:lstStyle/>
          <a:p>
            <a:r>
              <a:rPr lang="en-US" dirty="0" smtClean="0"/>
              <a:t>The gamma distribution can be viewed as the continuous version of the Poisson distribution</a:t>
            </a:r>
          </a:p>
          <a:p>
            <a:pPr lvl="1"/>
            <a:r>
              <a:rPr lang="en-US" dirty="0" smtClean="0"/>
              <a:t>Gamma </a:t>
            </a:r>
            <a:r>
              <a:rPr lang="en-US" dirty="0" err="1" smtClean="0"/>
              <a:t>GLM</a:t>
            </a:r>
            <a:r>
              <a:rPr lang="en-US" dirty="0" smtClean="0"/>
              <a:t>, </a:t>
            </a:r>
            <a:r>
              <a:rPr lang="en-US" dirty="0" smtClean="0"/>
              <a:t>however, has constant coefficient of variation</a:t>
            </a:r>
            <a:endParaRPr lang="en-US" dirty="0" smtClean="0"/>
          </a:p>
          <a:p>
            <a:pPr lvl="1"/>
            <a:r>
              <a:rPr lang="en-US" dirty="0" smtClean="0"/>
              <a:t>Warning: not all fitted values are valid</a:t>
            </a:r>
          </a:p>
          <a:p>
            <a:r>
              <a:rPr lang="en-US" dirty="0" smtClean="0"/>
              <a:t>The lognormal and gamma distributions </a:t>
            </a:r>
            <a:r>
              <a:rPr lang="en-US" dirty="0" smtClean="0"/>
              <a:t>might appear </a:t>
            </a:r>
            <a:r>
              <a:rPr lang="en-US" dirty="0" smtClean="0"/>
              <a:t>similar</a:t>
            </a:r>
          </a:p>
          <a:p>
            <a:pPr lvl="1"/>
            <a:r>
              <a:rPr lang="en-US" dirty="0" smtClean="0"/>
              <a:t>The tail behavior can be quite different, however</a:t>
            </a:r>
          </a:p>
          <a:p>
            <a:pPr lvl="1"/>
            <a:r>
              <a:rPr lang="en-US" dirty="0" smtClean="0"/>
              <a:t>Why use lognormal </a:t>
            </a:r>
            <a:r>
              <a:rPr lang="en-US" dirty="0" err="1" smtClean="0"/>
              <a:t>GLM</a:t>
            </a:r>
            <a:r>
              <a:rPr lang="en-US" dirty="0" smtClean="0"/>
              <a:t> when you could just log your response variable and use LM?</a:t>
            </a:r>
          </a:p>
          <a:p>
            <a:pPr lvl="2"/>
            <a:r>
              <a:rPr lang="en-US" sz="2400" dirty="0" smtClean="0"/>
              <a:t>Statistical issues </a:t>
            </a:r>
            <a:r>
              <a:rPr lang="en-US" sz="2400" smtClean="0"/>
              <a:t>with back-transform handled</a:t>
            </a:r>
            <a:endParaRPr lang="en-US" sz="2400" smtClean="0"/>
          </a:p>
          <a:p>
            <a:pPr lvl="2"/>
            <a:r>
              <a:rPr lang="en-US" sz="2400" dirty="0" smtClean="0"/>
              <a:t>AIC </a:t>
            </a:r>
            <a:r>
              <a:rPr lang="en-US" sz="2400" dirty="0" smtClean="0"/>
              <a:t>and log-likelihood computes correctly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GLMs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Akaike</a:t>
            </a:r>
            <a:r>
              <a:rPr lang="en-US" dirty="0" smtClean="0"/>
              <a:t> Information Criterion (AIC) provides a measure of fit for a model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-2 log-likelihood + 2 times number of parameters</a:t>
            </a:r>
          </a:p>
          <a:p>
            <a:r>
              <a:rPr lang="en-US" dirty="0" smtClean="0"/>
              <a:t>Lower AIC means better fit</a:t>
            </a:r>
          </a:p>
          <a:p>
            <a:pPr lvl="1"/>
            <a:r>
              <a:rPr lang="en-US" dirty="0" smtClean="0"/>
              <a:t>The +</a:t>
            </a:r>
            <a:r>
              <a:rPr lang="en-US" dirty="0" err="1" smtClean="0"/>
              <a:t>2</a:t>
            </a:r>
            <a:r>
              <a:rPr lang="en-US" i="1" dirty="0" err="1" smtClean="0"/>
              <a:t>p</a:t>
            </a:r>
            <a:r>
              <a:rPr lang="en-US" dirty="0" smtClean="0"/>
              <a:t> is a penalty term – helps deter over-fitting</a:t>
            </a:r>
          </a:p>
          <a:p>
            <a:r>
              <a:rPr lang="en-US" dirty="0" smtClean="0"/>
              <a:t>Scale of AIC is not interpretable, only useful in comparing fit of different models to the same data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exact</a:t>
            </a:r>
            <a:r>
              <a:rPr lang="en-US" dirty="0" smtClean="0"/>
              <a:t> same data – problematic if, e.g., some models leave out data due to NAs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Weights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0" y="2133600"/>
          <a:ext cx="3733800" cy="533400"/>
        </p:xfrm>
        <a:graphic>
          <a:graphicData uri="http://schemas.openxmlformats.org/presentationml/2006/ole">
            <p:oleObj spid="_x0000_s5122" name="Equation" r:id="rId3" imgW="16887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i="1" dirty="0" smtClean="0"/>
              <a:t>k</a:t>
            </a:r>
            <a:r>
              <a:rPr lang="en-US" dirty="0" smtClean="0"/>
              <a:t> different models fit to the same data</a:t>
            </a:r>
          </a:p>
          <a:p>
            <a:r>
              <a:rPr lang="en-US" dirty="0" smtClean="0"/>
              <a:t>Let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1</a:t>
            </a:r>
            <a:r>
              <a:rPr lang="en-US" i="1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be the associated </a:t>
            </a:r>
            <a:r>
              <a:rPr lang="en-US" dirty="0" err="1" smtClean="0"/>
              <a:t>AICs</a:t>
            </a:r>
            <a:endParaRPr lang="en-US" dirty="0" smtClean="0"/>
          </a:p>
          <a:p>
            <a:r>
              <a:rPr lang="en-US" dirty="0" smtClean="0"/>
              <a:t>The AIC weights are computed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pseudo-Bayesian interpretation:</a:t>
            </a:r>
          </a:p>
          <a:p>
            <a:pPr lvl="1"/>
            <a:r>
              <a:rPr lang="en-US" dirty="0" smtClean="0"/>
              <a:t>The posterior probability of the model, given a roughly uniform prior across the models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Akaike</a:t>
            </a:r>
            <a:r>
              <a:rPr lang="en-US" dirty="0" smtClean="0"/>
              <a:t> Weights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81400" y="3124200"/>
          <a:ext cx="2481847" cy="501650"/>
        </p:xfrm>
        <a:graphic>
          <a:graphicData uri="http://schemas.openxmlformats.org/presentationml/2006/ole">
            <p:oleObj spid="_x0000_s6146" name="Equation" r:id="rId3" imgW="11937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29050" y="3505200"/>
          <a:ext cx="1790700" cy="1277938"/>
        </p:xfrm>
        <a:graphic>
          <a:graphicData uri="http://schemas.openxmlformats.org/presentationml/2006/ole">
            <p:oleObj spid="_x0000_s6147" name="Equation" r:id="rId4" imgW="799920" imgH="571320" progId="Equation.3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models fit to one data set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AICs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c( AIC(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normmod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AIC(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lnormmod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 AIC(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gammod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AIC(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poismod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omegas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AICs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 min(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AICs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AICweights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exp(-omegas) /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sum(exp(-omegas))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AICweights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Normal      Lognormal       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1.762210e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-19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2.019747e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-20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Gamma        Poisson 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1.000000e+00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6.042583e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-266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AIC Weights</a:t>
            </a:r>
            <a:endParaRPr lang="en-US" dirty="0"/>
          </a:p>
        </p:txBody>
      </p:sp>
      <p:pic>
        <p:nvPicPr>
          <p:cNvPr id="6" name="Picture 5" descr="AICWgh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28800"/>
            <a:ext cx="4000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relationship between the mean and the variance for the binomial and Poisson models can lead to poor fit for real data</a:t>
            </a:r>
          </a:p>
          <a:p>
            <a:pPr lvl="1"/>
            <a:r>
              <a:rPr lang="en-US" dirty="0" smtClean="0"/>
              <a:t>Often, the underlying mean is not quite constant across the sampling units</a:t>
            </a:r>
          </a:p>
          <a:p>
            <a:r>
              <a:rPr lang="en-US" dirty="0" err="1" smtClean="0"/>
              <a:t>Overdispersed</a:t>
            </a:r>
            <a:r>
              <a:rPr lang="en-US" dirty="0" smtClean="0"/>
              <a:t> models allow for larger than usual variation relative to the mean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family=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quasibinomial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quasipoisson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Some model statistics are not well-defined, however, such as AIC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Overdispersed</a:t>
            </a:r>
            <a:r>
              <a:rPr lang="en-US" dirty="0" smtClean="0"/>
              <a:t> Models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 for Fit</a:t>
            </a:r>
            <a:endParaRPr lang="en-US" dirty="0"/>
          </a:p>
        </p:txBody>
      </p:sp>
      <p:pic>
        <p:nvPicPr>
          <p:cNvPr id="12" name="Content Placeholder 11" descr="PropDoseLMDia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620" y="1143000"/>
            <a:ext cx="585216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pDoseLMA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5715000" cy="4762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Green line shows new least squares fit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Data: Different Depiction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 Better?</a:t>
            </a:r>
            <a:endParaRPr lang="en-US" dirty="0"/>
          </a:p>
        </p:txBody>
      </p:sp>
      <p:pic>
        <p:nvPicPr>
          <p:cNvPr id="4" name="Picture 3" descr="PropDoseLMDiagA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90600"/>
            <a:ext cx="609600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form:</a:t>
            </a:r>
          </a:p>
          <a:p>
            <a:pPr lvl="1">
              <a:buNone/>
            </a:pP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l-GR" i="1" dirty="0" smtClean="0"/>
              <a:t>μ</a:t>
            </a:r>
            <a:r>
              <a:rPr lang="en-US" i="1" dirty="0" smtClean="0"/>
              <a:t>(</a:t>
            </a:r>
            <a:r>
              <a:rPr lang="en-US" b="1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 + </a:t>
            </a:r>
            <a:r>
              <a:rPr lang="el-GR" i="1" dirty="0" smtClean="0"/>
              <a:t>ε</a:t>
            </a:r>
            <a:r>
              <a:rPr lang="en-US" i="1" baseline="-25000" dirty="0" smtClean="0"/>
              <a:t>j</a:t>
            </a: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   = </a:t>
            </a:r>
            <a:r>
              <a:rPr lang="el-GR" i="1" dirty="0" smtClean="0"/>
              <a:t>β</a:t>
            </a:r>
            <a:r>
              <a:rPr lang="en-US" i="1" baseline="-25000" dirty="0" smtClean="0"/>
              <a:t>0</a:t>
            </a:r>
            <a:r>
              <a:rPr lang="en-US" i="1" dirty="0" smtClean="0"/>
              <a:t> + </a:t>
            </a:r>
            <a:r>
              <a:rPr lang="el-GR" i="1" dirty="0" smtClean="0"/>
              <a:t>β</a:t>
            </a:r>
            <a:r>
              <a:rPr lang="en-US" i="1" baseline="-25000" dirty="0" err="1" smtClean="0"/>
              <a:t>1</a:t>
            </a:r>
            <a:r>
              <a:rPr lang="en-US" i="1" dirty="0" err="1" smtClean="0"/>
              <a:t>·X</a:t>
            </a:r>
            <a:r>
              <a:rPr lang="en-US" i="1" baseline="-25000" dirty="0" err="1" smtClean="0"/>
              <a:t>1,j</a:t>
            </a:r>
            <a:r>
              <a:rPr lang="en-US" i="1" dirty="0" smtClean="0"/>
              <a:t> + </a:t>
            </a:r>
            <a:r>
              <a:rPr lang="el-GR" i="1" dirty="0" smtClean="0"/>
              <a:t>β</a:t>
            </a:r>
            <a:r>
              <a:rPr lang="en-US" i="1" baseline="-25000" dirty="0" err="1" smtClean="0"/>
              <a:t>1</a:t>
            </a:r>
            <a:r>
              <a:rPr lang="en-US" i="1" dirty="0" err="1" smtClean="0"/>
              <a:t>·X</a:t>
            </a:r>
            <a:r>
              <a:rPr lang="en-US" i="1" baseline="-25000" dirty="0" err="1" smtClean="0"/>
              <a:t>1,j</a:t>
            </a:r>
            <a:r>
              <a:rPr lang="en-US" i="1" dirty="0" smtClean="0"/>
              <a:t> + </a:t>
            </a:r>
            <a:r>
              <a:rPr lang="en-US" i="1" baseline="30000" dirty="0" smtClean="0"/>
              <a:t>…</a:t>
            </a:r>
            <a:r>
              <a:rPr lang="en-US" i="1" dirty="0" smtClean="0"/>
              <a:t> + </a:t>
            </a:r>
            <a:r>
              <a:rPr lang="el-GR" i="1" dirty="0" smtClean="0"/>
              <a:t>β</a:t>
            </a:r>
            <a:r>
              <a:rPr lang="en-US" i="1" baseline="-25000" dirty="0" err="1" smtClean="0"/>
              <a:t>k</a:t>
            </a:r>
            <a:r>
              <a:rPr lang="en-US" i="1" dirty="0" err="1" smtClean="0"/>
              <a:t>·X</a:t>
            </a:r>
            <a:r>
              <a:rPr lang="en-US" i="1" baseline="-25000" dirty="0" err="1" smtClean="0"/>
              <a:t>k,j</a:t>
            </a:r>
            <a:r>
              <a:rPr lang="en-US" i="1" dirty="0" smtClean="0"/>
              <a:t> + </a:t>
            </a:r>
            <a:r>
              <a:rPr lang="el-GR" i="1" dirty="0" smtClean="0"/>
              <a:t>ε</a:t>
            </a:r>
            <a:r>
              <a:rPr lang="en-US" i="1" baseline="-25000" dirty="0" smtClean="0"/>
              <a:t>j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b="1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are fixed and known</a:t>
            </a:r>
          </a:p>
          <a:p>
            <a:pPr lvl="1"/>
            <a:r>
              <a:rPr lang="el-GR" i="1" dirty="0" smtClean="0"/>
              <a:t>ε</a:t>
            </a:r>
            <a:r>
              <a:rPr lang="en-US" i="1" baseline="-25000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are independent and identically distributed:</a:t>
            </a:r>
          </a:p>
          <a:p>
            <a:pPr lvl="1" algn="ctr">
              <a:buNone/>
            </a:pPr>
            <a:r>
              <a:rPr lang="el-GR" i="1" dirty="0" smtClean="0"/>
              <a:t>ε</a:t>
            </a:r>
            <a:r>
              <a:rPr lang="en-US" i="1" baseline="-25000" dirty="0" smtClean="0"/>
              <a:t>j</a:t>
            </a:r>
            <a:r>
              <a:rPr lang="en-US" dirty="0" smtClean="0"/>
              <a:t> ~ Normal( 0,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r>
              <a:rPr lang="en-US" dirty="0" smtClean="0"/>
              <a:t>Implication:</a:t>
            </a:r>
          </a:p>
          <a:p>
            <a:pPr lvl="1"/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are independent and normally distributed:</a:t>
            </a:r>
          </a:p>
          <a:p>
            <a:pPr lvl="1" algn="ctr">
              <a:buNone/>
            </a:pP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~ Normal( </a:t>
            </a:r>
            <a:r>
              <a:rPr lang="el-GR" i="1" dirty="0" smtClean="0"/>
              <a:t>μ</a:t>
            </a:r>
            <a:r>
              <a:rPr lang="en-US" i="1" dirty="0" smtClean="0"/>
              <a:t>(</a:t>
            </a:r>
            <a:r>
              <a:rPr lang="en-US" b="1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 lvl="1" algn="ctr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i="1" baseline="-25000" dirty="0" smtClean="0"/>
          </a:p>
          <a:p>
            <a:pPr lvl="1">
              <a:buNone/>
            </a:pPr>
            <a:endParaRPr lang="en-US" i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assumptions on previous slide, the least squares line is equivalent to the </a:t>
            </a:r>
            <a:r>
              <a:rPr lang="en-US" i="1" dirty="0" smtClean="0"/>
              <a:t>maximum likelihood estimate</a:t>
            </a:r>
            <a:r>
              <a:rPr lang="en-US" dirty="0" smtClean="0"/>
              <a:t> for the </a:t>
            </a:r>
            <a:r>
              <a:rPr lang="el-GR" i="1" dirty="0" smtClean="0"/>
              <a:t>β</a:t>
            </a:r>
            <a:r>
              <a:rPr lang="en-US" i="1" dirty="0" smtClean="0"/>
              <a:t>’</a:t>
            </a:r>
            <a:r>
              <a:rPr lang="en-US" dirty="0" smtClean="0"/>
              <a:t>s.</a:t>
            </a:r>
          </a:p>
          <a:p>
            <a:pPr lvl="1"/>
            <a:r>
              <a:rPr lang="en-US" dirty="0" smtClean="0"/>
              <a:t>That is, the </a:t>
            </a:r>
            <a:r>
              <a:rPr lang="el-GR" i="1" dirty="0" smtClean="0"/>
              <a:t>β</a:t>
            </a:r>
            <a:r>
              <a:rPr lang="en-US" i="1" dirty="0" smtClean="0"/>
              <a:t>’</a:t>
            </a:r>
            <a:r>
              <a:rPr lang="en-US" dirty="0" smtClean="0"/>
              <a:t>s (and </a:t>
            </a:r>
            <a:r>
              <a:rPr lang="el-GR" i="1" dirty="0" smtClean="0"/>
              <a:t>σ</a:t>
            </a:r>
            <a:r>
              <a:rPr lang="en-US" dirty="0" smtClean="0"/>
              <a:t>) values that make the observed data most “probable” under the normal probability model</a:t>
            </a:r>
          </a:p>
          <a:p>
            <a:r>
              <a:rPr lang="en-US" dirty="0" smtClean="0"/>
              <a:t>Convenient (particularly computationally)</a:t>
            </a:r>
          </a:p>
          <a:p>
            <a:endParaRPr lang="en-US" dirty="0" smtClean="0"/>
          </a:p>
          <a:p>
            <a:r>
              <a:rPr lang="en-US" dirty="0" smtClean="0"/>
              <a:t>Other probability models … less convenient, but maximum likelihood still preferred, statistically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Least Squares?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with Least Squares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estimate &lt;0?  &gt;1?</a:t>
            </a:r>
          </a:p>
          <a:p>
            <a:r>
              <a:rPr lang="en-US" dirty="0" smtClean="0"/>
              <a:t>Variation at Dose =9 </a:t>
            </a:r>
            <a:r>
              <a:rPr lang="en-US" dirty="0" err="1" smtClean="0"/>
              <a:t>vs</a:t>
            </a:r>
            <a:r>
              <a:rPr lang="en-US" dirty="0" smtClean="0"/>
              <a:t> Dose = 15?</a:t>
            </a:r>
          </a:p>
          <a:p>
            <a:endParaRPr lang="en-US" dirty="0"/>
          </a:p>
        </p:txBody>
      </p:sp>
      <p:pic>
        <p:nvPicPr>
          <p:cNvPr id="7" name="Picture 6" descr="PropDoseLMO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098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D:\apps\msoffice\Templates\Blank Presentation.pot</Template>
  <TotalTime>13583</TotalTime>
  <Words>1464</Words>
  <Application>Microsoft Office PowerPoint</Application>
  <PresentationFormat>On-screen Show (4:3)</PresentationFormat>
  <Paragraphs>224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Blank Presentation</vt:lpstr>
      <vt:lpstr>Equation</vt:lpstr>
      <vt:lpstr>Generalized Linear Models</vt:lpstr>
      <vt:lpstr>Slide 2</vt:lpstr>
      <vt:lpstr>Good Linear Regression Fit?</vt:lpstr>
      <vt:lpstr>Diagnostic Plots for Fit</vt:lpstr>
      <vt:lpstr>Same Data: Different Depiction</vt:lpstr>
      <vt:lpstr>Diagnostics Better?</vt:lpstr>
      <vt:lpstr>Linear Regression Model</vt:lpstr>
      <vt:lpstr>Why Least Squares?</vt:lpstr>
      <vt:lpstr>Other Issues with Least Squares</vt:lpstr>
      <vt:lpstr>Generalized Linear Model</vt:lpstr>
      <vt:lpstr>Canonical Link Functions</vt:lpstr>
      <vt:lpstr>Fitting a GLM in R</vt:lpstr>
      <vt:lpstr>Logistic Regression</vt:lpstr>
      <vt:lpstr>Logistic Regression Call</vt:lpstr>
      <vt:lpstr>GLM Output</vt:lpstr>
      <vt:lpstr>Logistic Regression Call</vt:lpstr>
      <vt:lpstr>Interpreting Coefficients</vt:lpstr>
      <vt:lpstr>Fitted Values</vt:lpstr>
      <vt:lpstr>Predicted Values in Response Space</vt:lpstr>
      <vt:lpstr>Predicted Values in Link Space</vt:lpstr>
      <vt:lpstr>Residuals in a GLM</vt:lpstr>
      <vt:lpstr>Diagnostics: Residuals vs Fitted</vt:lpstr>
      <vt:lpstr>Diagnostics: Q-Q Plots</vt:lpstr>
      <vt:lpstr>Diagnostics: Scale-Location</vt:lpstr>
      <vt:lpstr>Diagnostics: Residuals vs Leverage</vt:lpstr>
      <vt:lpstr>Poisson Regression</vt:lpstr>
      <vt:lpstr>Some Count Data</vt:lpstr>
      <vt:lpstr>Fitting a Poisson Regression Model</vt:lpstr>
      <vt:lpstr>Fitted Values</vt:lpstr>
      <vt:lpstr>Plot with Relevant Unit</vt:lpstr>
      <vt:lpstr>Converting to Relevant Unit</vt:lpstr>
      <vt:lpstr>Fitting in Alternate Units</vt:lpstr>
      <vt:lpstr>Other GLMs</vt:lpstr>
      <vt:lpstr>AIC Weights</vt:lpstr>
      <vt:lpstr>Akaike Weights</vt:lpstr>
      <vt:lpstr>Example AIC Weights</vt:lpstr>
      <vt:lpstr>Overdispersed Models</vt:lpstr>
    </vt:vector>
  </TitlesOfParts>
  <Company>Neptune and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Neptune and Company</dc:creator>
  <cp:lastModifiedBy>Fitzgerald</cp:lastModifiedBy>
  <cp:revision>303</cp:revision>
  <cp:lastPrinted>2010-11-14T00:16:47Z</cp:lastPrinted>
  <dcterms:created xsi:type="dcterms:W3CDTF">2010-11-13T22:37:27Z</dcterms:created>
  <dcterms:modified xsi:type="dcterms:W3CDTF">2012-11-05T18:38:47Z</dcterms:modified>
</cp:coreProperties>
</file>