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57" r:id="rId3"/>
    <p:sldId id="260" r:id="rId4"/>
    <p:sldId id="261" r:id="rId5"/>
    <p:sldId id="286" r:id="rId6"/>
    <p:sldId id="285" r:id="rId7"/>
    <p:sldId id="259" r:id="rId8"/>
    <p:sldId id="288" r:id="rId9"/>
    <p:sldId id="292" r:id="rId10"/>
    <p:sldId id="294" r:id="rId11"/>
    <p:sldId id="293" r:id="rId12"/>
    <p:sldId id="281" r:id="rId13"/>
    <p:sldId id="282" r:id="rId14"/>
    <p:sldId id="262" r:id="rId15"/>
    <p:sldId id="263" r:id="rId16"/>
    <p:sldId id="264" r:id="rId17"/>
    <p:sldId id="265" r:id="rId18"/>
    <p:sldId id="266" r:id="rId19"/>
    <p:sldId id="267" r:id="rId20"/>
    <p:sldId id="269" r:id="rId21"/>
    <p:sldId id="268" r:id="rId22"/>
    <p:sldId id="270" r:id="rId23"/>
    <p:sldId id="271" r:id="rId24"/>
    <p:sldId id="283" r:id="rId25"/>
    <p:sldId id="284" r:id="rId26"/>
    <p:sldId id="272" r:id="rId27"/>
    <p:sldId id="273" r:id="rId28"/>
    <p:sldId id="275" r:id="rId29"/>
    <p:sldId id="274" r:id="rId30"/>
    <p:sldId id="276" r:id="rId31"/>
    <p:sldId id="277" r:id="rId32"/>
    <p:sldId id="278" r:id="rId33"/>
    <p:sldId id="279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  <a:srgbClr val="00364A"/>
    <a:srgbClr val="CC6600"/>
    <a:srgbClr val="6399AB"/>
    <a:srgbClr val="8F5C30"/>
    <a:srgbClr val="000000"/>
    <a:srgbClr val="070000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2787" autoAdjust="0"/>
    <p:restoredTop sz="90929" autoAdjust="0"/>
  </p:normalViewPr>
  <p:slideViewPr>
    <p:cSldViewPr>
      <p:cViewPr varScale="1">
        <p:scale>
          <a:sx n="79" d="100"/>
          <a:sy n="79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and date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Neptune and Company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44ADA94-04FD-46B1-A3A3-36B6966B2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06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6923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CDE0460C-0A45-A649-B6D7-B49060330F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55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848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rgbClr val="00364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10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279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1524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399AB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6248400"/>
            <a:ext cx="9144000" cy="457200"/>
          </a:xfrm>
          <a:prstGeom prst="rect">
            <a:avLst/>
          </a:prstGeom>
          <a:gradFill rotWithShape="0">
            <a:gsLst>
              <a:gs pos="0">
                <a:srgbClr val="00364A"/>
              </a:gs>
              <a:gs pos="100000">
                <a:srgbClr val="6399AB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8561388" y="6338888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/>
          <a:p>
            <a:pPr algn="r"/>
            <a:fld id="{904D7C69-7BAA-4728-8401-D8AB761E58C6}" type="slidenum">
              <a:rPr lang="en-US" sz="1200">
                <a:solidFill>
                  <a:srgbClr val="000099"/>
                </a:solidFill>
                <a:latin typeface="Arial" charset="0"/>
              </a:rPr>
              <a:pPr algn="r"/>
              <a:t>‹#›</a:t>
            </a:fld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3181403" y="6324600"/>
            <a:ext cx="2781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Advanced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R Training – Fall 2012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5" name="Picture 11" descr="D:\Work\Neptune\stationery\Neptune icon white transparent 400px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4" y="6248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aseline="0">
          <a:solidFill>
            <a:srgbClr val="00364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aseline="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aseline="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aseline="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543800" cy="1676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Spatial Objects and </a:t>
            </a:r>
            <a:b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Analysis in R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905000" y="5715000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>
                <a:solidFill>
                  <a:srgbClr val="6399AB"/>
                </a:solidFill>
                <a:latin typeface="Courier New" pitchFamily="49" charset="0"/>
                <a:cs typeface="Courier New" pitchFamily="49" charset="0"/>
              </a:rPr>
              <a:t>www.neptuneandco.com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52400"/>
            <a:ext cx="586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sz="3200" dirty="0">
              <a:latin typeface="+mn-lt"/>
            </a:endParaRPr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70525"/>
            <a:ext cx="3124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:\Work\Neptune\stationery\Neptune logo transparent 16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360863"/>
            <a:ext cx="2438400" cy="5921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Accurately specifying with a coordinate reference system (CRS) is key to accurately using maps.</a:t>
            </a:r>
          </a:p>
          <a:p>
            <a:r>
              <a:rPr lang="en-US" dirty="0" smtClean="0"/>
              <a:t>R uses proj4strings </a:t>
            </a:r>
          </a:p>
          <a:p>
            <a:pPr lvl="1"/>
            <a:r>
              <a:rPr lang="en-US" dirty="0" smtClean="0"/>
              <a:t>Proj4 is a list maintained by the Cartographic Projection Library</a:t>
            </a:r>
          </a:p>
          <a:p>
            <a:pPr lvl="1"/>
            <a:r>
              <a:rPr lang="en-US" dirty="0" smtClean="0"/>
              <a:t>ESPG – is a list maintained by European Petroleum Survey Group and accessible via the package </a:t>
            </a:r>
            <a:r>
              <a:rPr lang="en-US" dirty="0" err="1" smtClean="0"/>
              <a:t>rgdal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Common projections </a:t>
            </a:r>
          </a:p>
          <a:p>
            <a:pPr lvl="2"/>
            <a:r>
              <a:rPr lang="en-US" dirty="0" smtClean="0"/>
              <a:t>Google : "+</a:t>
            </a:r>
            <a:r>
              <a:rPr lang="en-US" dirty="0" err="1" smtClean="0"/>
              <a:t>proj</a:t>
            </a:r>
            <a:r>
              <a:rPr lang="en-US" dirty="0" smtClean="0"/>
              <a:t>=</a:t>
            </a:r>
            <a:r>
              <a:rPr lang="en-US" dirty="0" err="1" smtClean="0"/>
              <a:t>longlat</a:t>
            </a:r>
            <a:r>
              <a:rPr lang="en-US" dirty="0" smtClean="0"/>
              <a:t> </a:t>
            </a:r>
            <a:r>
              <a:rPr lang="en-US" dirty="0" smtClean="0"/>
              <a:t>+</a:t>
            </a:r>
            <a:r>
              <a:rPr lang="en-US" dirty="0" err="1" smtClean="0"/>
              <a:t>ellps</a:t>
            </a:r>
            <a:r>
              <a:rPr lang="en-US" dirty="0" smtClean="0"/>
              <a:t>=WGS84“</a:t>
            </a:r>
          </a:p>
          <a:p>
            <a:pPr lvl="2"/>
            <a:r>
              <a:rPr lang="en-US" dirty="0" smtClean="0"/>
              <a:t>Other example " +</a:t>
            </a:r>
            <a:r>
              <a:rPr lang="en-US" dirty="0" err="1" smtClean="0"/>
              <a:t>proj</a:t>
            </a:r>
            <a:r>
              <a:rPr lang="en-US" dirty="0" smtClean="0"/>
              <a:t>=</a:t>
            </a:r>
            <a:r>
              <a:rPr lang="en-US" dirty="0" err="1" smtClean="0"/>
              <a:t>utm</a:t>
            </a:r>
            <a:r>
              <a:rPr lang="en-US" dirty="0" smtClean="0"/>
              <a:t> +zone=11 +</a:t>
            </a:r>
            <a:r>
              <a:rPr lang="en-US" dirty="0" err="1" smtClean="0"/>
              <a:t>ellps</a:t>
            </a:r>
            <a:r>
              <a:rPr lang="en-US" dirty="0" smtClean="0"/>
              <a:t>=WGS84 +datum=WGS84 +units=ft +</a:t>
            </a:r>
            <a:r>
              <a:rPr lang="en-US" dirty="0" err="1" smtClean="0"/>
              <a:t>no_defs</a:t>
            </a:r>
            <a:r>
              <a:rPr lang="en-US" dirty="0" smtClean="0"/>
              <a:t> +towgs84=0,0,0"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readShapeSpatial</a:t>
            </a:r>
            <a:endParaRPr lang="en-US" dirty="0" smtClean="0"/>
          </a:p>
          <a:p>
            <a:pPr lvl="1"/>
            <a:r>
              <a:rPr lang="en-US" dirty="0" smtClean="0"/>
              <a:t>Requires name of </a:t>
            </a:r>
            <a:r>
              <a:rPr lang="en-US" dirty="0" err="1" smtClean="0"/>
              <a:t>shapefile</a:t>
            </a:r>
            <a:endParaRPr lang="en-US" dirty="0" smtClean="0"/>
          </a:p>
          <a:p>
            <a:pPr lvl="1"/>
            <a:r>
              <a:rPr lang="en-US" dirty="0" smtClean="0"/>
              <a:t>Assumes and requires that there will be files named with suffices of .</a:t>
            </a:r>
            <a:r>
              <a:rPr lang="en-US" dirty="0" err="1" smtClean="0"/>
              <a:t>shp</a:t>
            </a:r>
            <a:r>
              <a:rPr lang="en-US" dirty="0" smtClean="0"/>
              <a:t>, .</a:t>
            </a:r>
            <a:r>
              <a:rPr lang="en-US" dirty="0" err="1" smtClean="0"/>
              <a:t>shx</a:t>
            </a:r>
            <a:r>
              <a:rPr lang="en-US" dirty="0" smtClean="0"/>
              <a:t> and .dbf</a:t>
            </a:r>
          </a:p>
          <a:p>
            <a:pPr lvl="1"/>
            <a:r>
              <a:rPr lang="en-US" dirty="0" smtClean="0"/>
              <a:t>If projection (proj4) string is not specified, it will be assigned.</a:t>
            </a:r>
          </a:p>
          <a:p>
            <a:r>
              <a:rPr lang="en-US" dirty="0" err="1" smtClean="0"/>
              <a:t>writeShapeSpatial</a:t>
            </a:r>
            <a:endParaRPr lang="en-US" dirty="0" smtClean="0"/>
          </a:p>
          <a:p>
            <a:pPr lvl="1"/>
            <a:r>
              <a:rPr lang="en-US" dirty="0" smtClean="0"/>
              <a:t>Requires a spatial[point or polygon]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shapefile</a:t>
            </a:r>
            <a:r>
              <a:rPr lang="en-US" dirty="0" smtClean="0"/>
              <a:t> name.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Directly reading a </a:t>
            </a:r>
            <a:r>
              <a:rPr lang="en-US" dirty="0" err="1" smtClean="0"/>
              <a:t>shapefile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</a:t>
            </a:r>
            <a:r>
              <a:rPr lang="en-US" dirty="0" smtClean="0"/>
              <a:t> Class of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 A complicated list, with ‘slots’ for information</a:t>
            </a:r>
          </a:p>
          <a:p>
            <a:r>
              <a:rPr lang="en-US" dirty="0" smtClean="0"/>
              <a:t>Combines information about projection and data with lines, points, grids, pixels and polygons</a:t>
            </a:r>
          </a:p>
          <a:p>
            <a:r>
              <a:rPr lang="en-US" dirty="0" smtClean="0"/>
              <a:t>Allows data manipulation by spatial feature.  Includes transformations, </a:t>
            </a:r>
            <a:r>
              <a:rPr lang="en-US" dirty="0" err="1" smtClean="0"/>
              <a:t>subsetting</a:t>
            </a:r>
            <a:r>
              <a:rPr lang="en-US" dirty="0" smtClean="0"/>
              <a:t>, assignments to polygons</a:t>
            </a:r>
          </a:p>
          <a:p>
            <a:r>
              <a:rPr lang="en-US" dirty="0" smtClean="0"/>
              <a:t>S4 Class of </a:t>
            </a:r>
            <a:r>
              <a:rPr lang="en-US" dirty="0" smtClean="0"/>
              <a:t>object (mor</a:t>
            </a:r>
            <a:r>
              <a:rPr lang="en-US" dirty="0" smtClean="0"/>
              <a:t>e in session 6)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06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</a:t>
            </a:r>
            <a:r>
              <a:rPr lang="en-US" dirty="0" err="1" smtClean="0"/>
              <a:t>SpatialPointsDataFrame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7" y="1657797"/>
            <a:ext cx="7656420" cy="3862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508" y="5734429"/>
            <a:ext cx="389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Bivand</a:t>
            </a:r>
            <a:r>
              <a:rPr lang="en-US" dirty="0" smtClean="0"/>
              <a:t> et al, 2008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2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GIS Data Into 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6717" y="1636991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85800" y="1524000"/>
            <a:ext cx="35052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Layer exported from GIS</a:t>
            </a:r>
            <a:r>
              <a:rPr lang="en-US" dirty="0"/>
              <a:t>:</a:t>
            </a: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685800" y="2362200"/>
            <a:ext cx="4040188" cy="3763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dirty="0" err="1" smtClean="0"/>
              <a:t>file.shp</a:t>
            </a:r>
            <a:r>
              <a:rPr lang="en-US" sz="2000" dirty="0" smtClean="0"/>
              <a:t> – shape file of vector data.  May contain points, lines or polygons.</a:t>
            </a:r>
          </a:p>
          <a:p>
            <a:r>
              <a:rPr lang="en-US" sz="2000" dirty="0" err="1" smtClean="0"/>
              <a:t>file.dbf</a:t>
            </a:r>
            <a:r>
              <a:rPr lang="en-US" sz="2000" dirty="0" smtClean="0"/>
              <a:t> – database file.  Contains attribute data associated with shapes.</a:t>
            </a:r>
          </a:p>
          <a:p>
            <a:r>
              <a:rPr lang="en-US" sz="2000" dirty="0" err="1" smtClean="0"/>
              <a:t>file.prj</a:t>
            </a:r>
            <a:r>
              <a:rPr lang="en-US" sz="2000" dirty="0" smtClean="0"/>
              <a:t> – projection file.  Describes the projection used in the coordinates.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48200" y="1524000"/>
            <a:ext cx="4041775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Accessing all or part of a layer:</a:t>
            </a:r>
            <a:endParaRPr lang="en-US" sz="2400" b="1" dirty="0"/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4645025" y="2438400"/>
            <a:ext cx="4041775" cy="3687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dirty="0" smtClean="0"/>
              <a:t>library(</a:t>
            </a:r>
            <a:r>
              <a:rPr lang="en-US" sz="2000" dirty="0" err="1" smtClean="0"/>
              <a:t>maptools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getinfo.shape</a:t>
            </a:r>
            <a:r>
              <a:rPr lang="en-US" sz="2000" dirty="0" smtClean="0"/>
              <a:t>(“</a:t>
            </a:r>
            <a:r>
              <a:rPr lang="en-US" sz="2000" dirty="0" err="1" smtClean="0"/>
              <a:t>file.shp</a:t>
            </a:r>
            <a:r>
              <a:rPr lang="en-US" sz="2000" dirty="0" smtClean="0"/>
              <a:t>”)</a:t>
            </a:r>
          </a:p>
          <a:p>
            <a:r>
              <a:rPr lang="en-US" sz="2000" dirty="0" err="1" smtClean="0"/>
              <a:t>readShapeSpatial</a:t>
            </a:r>
            <a:r>
              <a:rPr lang="en-US" sz="2000" dirty="0" smtClean="0"/>
              <a:t>(“file”)</a:t>
            </a:r>
          </a:p>
          <a:p>
            <a:r>
              <a:rPr lang="en-US" sz="2000" dirty="0" err="1" smtClean="0"/>
              <a:t>read.dbf</a:t>
            </a:r>
            <a:r>
              <a:rPr lang="en-US" sz="2000" dirty="0" smtClean="0"/>
              <a:t>(“</a:t>
            </a:r>
            <a:r>
              <a:rPr lang="en-US" sz="2000" dirty="0" err="1" smtClean="0"/>
              <a:t>file.dbf</a:t>
            </a:r>
            <a:r>
              <a:rPr lang="en-US" sz="2000" dirty="0" smtClean="0"/>
              <a:t>”)</a:t>
            </a:r>
          </a:p>
          <a:p>
            <a:r>
              <a:rPr lang="en-US" sz="2000" dirty="0" err="1" smtClean="0"/>
              <a:t>read.shp</a:t>
            </a:r>
            <a:r>
              <a:rPr lang="en-US" sz="2000" dirty="0" smtClean="0"/>
              <a:t>(</a:t>
            </a:r>
            <a:r>
              <a:rPr lang="en-US" sz="2000" dirty="0"/>
              <a:t>“</a:t>
            </a:r>
            <a:r>
              <a:rPr lang="en-US" sz="2000" dirty="0" err="1" smtClean="0"/>
              <a:t>file.shp</a:t>
            </a:r>
            <a:r>
              <a:rPr lang="en-US" sz="2000" dirty="0" smtClean="0"/>
              <a:t>”</a:t>
            </a:r>
            <a:r>
              <a:rPr lang="en-US" sz="2000" dirty="0"/>
              <a:t>)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41247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Spatial Data From R 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Several ways within ‘</a:t>
            </a:r>
            <a:r>
              <a:rPr lang="en-US" dirty="0" err="1" smtClean="0"/>
              <a:t>shapefiles</a:t>
            </a:r>
            <a:r>
              <a:rPr lang="en-US" dirty="0" smtClean="0"/>
              <a:t>’ package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err="1" smtClean="0"/>
              <a:t>write.xxx</a:t>
            </a:r>
            <a:r>
              <a:rPr lang="en-US" dirty="0" smtClean="0"/>
              <a:t>() functions for .</a:t>
            </a:r>
            <a:r>
              <a:rPr lang="en-US" dirty="0" err="1" smtClean="0"/>
              <a:t>shp</a:t>
            </a:r>
            <a:r>
              <a:rPr lang="en-US" dirty="0" smtClean="0"/>
              <a:t>, .dbf, .</a:t>
            </a:r>
            <a:r>
              <a:rPr lang="en-US" dirty="0" err="1" smtClean="0"/>
              <a:t>shx</a:t>
            </a:r>
            <a:r>
              <a:rPr lang="en-US" dirty="0" smtClean="0"/>
              <a:t> files </a:t>
            </a:r>
            <a:r>
              <a:rPr lang="en-US" dirty="0" err="1" smtClean="0"/>
              <a:t>individualls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err="1" smtClean="0"/>
              <a:t>write.shapefile</a:t>
            </a:r>
            <a:r>
              <a:rPr lang="en-US" dirty="0" smtClean="0"/>
              <a:t>() does it all at </a:t>
            </a:r>
            <a:r>
              <a:rPr lang="en-US" dirty="0" smtClean="0"/>
              <a:t>once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err="1" smtClean="0"/>
              <a:t>maptools</a:t>
            </a:r>
            <a:r>
              <a:rPr lang="en-US" dirty="0" smtClean="0"/>
              <a:t> function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err="1" smtClean="0"/>
              <a:t>writeSpatialShape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3641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Many ways to visualize spatial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Basic plot with points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Points and lines for reference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Points, lines and polygons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Contours (predicted or actual)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Heat or intensity map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Bubble plot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Color-coded map by region or polygon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etc.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We’ll show you a few…</a:t>
            </a:r>
          </a:p>
        </p:txBody>
      </p:sp>
    </p:spTree>
    <p:extLst>
      <p:ext uri="{BB962C8B-B14F-4D97-AF65-F5344CB8AC3E}">
        <p14:creationId xmlns="" xmlns:p14="http://schemas.microsoft.com/office/powerpoint/2010/main" val="335205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Basic Plots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A plot with just points:</a:t>
            </a:r>
          </a:p>
        </p:txBody>
      </p:sp>
      <p:pic>
        <p:nvPicPr>
          <p:cNvPr id="3" name="Picture 2" descr="2011_GoM_DO_P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4546600" cy="4546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631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Basic Plots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A plot with points and reference lines:</a:t>
            </a:r>
          </a:p>
        </p:txBody>
      </p:sp>
      <p:pic>
        <p:nvPicPr>
          <p:cNvPr id="5" name="Picture 4" descr="2011_GoM_D)_Pts_Sh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02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442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Basic Plots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Points, lines, polygon:</a:t>
            </a:r>
          </a:p>
        </p:txBody>
      </p:sp>
      <p:pic>
        <p:nvPicPr>
          <p:cNvPr id="3" name="Picture 2" descr="2011_GoM_DO_PtsLnPo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482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Types of spatial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Spatial data, maps and GIS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Import/Export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Sharing data with GIS applications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Visualization 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Basic analyses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Presentation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Take 20 minutes to do Exercises 1 - 2.</a:t>
            </a:r>
          </a:p>
        </p:txBody>
      </p:sp>
    </p:spTree>
    <p:extLst>
      <p:ext uri="{BB962C8B-B14F-4D97-AF65-F5344CB8AC3E}">
        <p14:creationId xmlns="" xmlns:p14="http://schemas.microsoft.com/office/powerpoint/2010/main" val="132367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</a:t>
            </a:r>
            <a:r>
              <a:rPr lang="en-US" dirty="0" err="1" smtClean="0"/>
              <a:t>spplot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In addition to plot(), the ‘</a:t>
            </a:r>
            <a:r>
              <a:rPr lang="en-US" dirty="0" err="1" smtClean="0"/>
              <a:t>sp</a:t>
            </a:r>
            <a:r>
              <a:rPr lang="en-US" dirty="0" smtClean="0"/>
              <a:t>’ package has a function </a:t>
            </a:r>
            <a:r>
              <a:rPr lang="en-US" dirty="0" err="1" smtClean="0"/>
              <a:t>spplot</a:t>
            </a:r>
            <a:r>
              <a:rPr lang="en-US" dirty="0" smtClean="0"/>
              <a:t>() which is highly customizable.</a:t>
            </a:r>
          </a:p>
        </p:txBody>
      </p:sp>
      <p:pic>
        <p:nvPicPr>
          <p:cNvPr id="5" name="Picture 4" descr="spplot_bas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336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60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</a:t>
            </a:r>
            <a:r>
              <a:rPr lang="en-US" dirty="0" err="1" smtClean="0"/>
              <a:t>spplot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Can add layers (lines, polygons, other points) and change legend location.</a:t>
            </a:r>
          </a:p>
        </p:txBody>
      </p:sp>
      <p:pic>
        <p:nvPicPr>
          <p:cNvPr id="7" name="Picture 6" descr="spplot_layer_rightk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7604125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387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</a:t>
            </a:r>
            <a:r>
              <a:rPr lang="en-US" dirty="0" err="1" smtClean="0"/>
              <a:t>spplot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Can also modify the legend, add title, change color scale, specify breakpoints, etc.</a:t>
            </a:r>
          </a:p>
        </p:txBody>
      </p:sp>
      <p:pic>
        <p:nvPicPr>
          <p:cNvPr id="5" name="Picture 4" descr="spplot_lots_op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286000"/>
            <a:ext cx="6513709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586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point process data</a:t>
            </a:r>
          </a:p>
          <a:p>
            <a:pPr lvl="1"/>
            <a:r>
              <a:rPr lang="en-US" dirty="0" smtClean="0"/>
              <a:t>Location is the event of interest.  Epidemics, crime, species</a:t>
            </a:r>
          </a:p>
          <a:p>
            <a:r>
              <a:rPr lang="en-US" dirty="0" err="1" smtClean="0"/>
              <a:t>Geostatistical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Location of samples are random – the measurements are of interest</a:t>
            </a:r>
          </a:p>
          <a:p>
            <a:pPr lvl="1"/>
            <a:r>
              <a:rPr lang="en-US" dirty="0" smtClean="0"/>
              <a:t>Ore exploration, air quality, weather samples</a:t>
            </a:r>
          </a:p>
          <a:p>
            <a:r>
              <a:rPr lang="en-US" dirty="0" smtClean="0"/>
              <a:t>Lattice data</a:t>
            </a:r>
          </a:p>
          <a:p>
            <a:pPr lvl="1"/>
            <a:r>
              <a:rPr lang="en-US" dirty="0" smtClean="0"/>
              <a:t>Observed within polygons</a:t>
            </a:r>
          </a:p>
          <a:p>
            <a:pPr lvl="1"/>
            <a:r>
              <a:rPr lang="en-US" dirty="0" smtClean="0"/>
              <a:t>Census data, county health data</a:t>
            </a:r>
          </a:p>
          <a:p>
            <a:pPr lvl="1"/>
            <a:r>
              <a:rPr lang="en-US" dirty="0" smtClean="0"/>
              <a:t>Absolute difference less relevant.  Neighbors more relevant.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(Groupings by Noel </a:t>
            </a:r>
            <a:r>
              <a:rPr lang="en-US" dirty="0" err="1" smtClean="0"/>
              <a:t>Cressie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spatial analysis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Interpolate – produce estimates for areas not measured</a:t>
            </a:r>
          </a:p>
          <a:p>
            <a:pPr lvl="1"/>
            <a:r>
              <a:rPr lang="en-US" dirty="0" smtClean="0"/>
              <a:t>Quantify spatial correlation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 smtClean="0"/>
              <a:t>anomalies </a:t>
            </a:r>
            <a:endParaRPr lang="en-US" dirty="0" smtClean="0"/>
          </a:p>
          <a:p>
            <a:pPr lvl="1"/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</a:t>
            </a:r>
            <a:r>
              <a:rPr lang="en-US" dirty="0" err="1" smtClean="0"/>
              <a:t>geostatistical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 err="1" smtClean="0"/>
              <a:t>variogram</a:t>
            </a:r>
            <a:r>
              <a:rPr lang="en-US" dirty="0" smtClean="0"/>
              <a:t> is a natural place to start</a:t>
            </a:r>
          </a:p>
        </p:txBody>
      </p:sp>
      <p:pic>
        <p:nvPicPr>
          <p:cNvPr id="6" name="Picture 5" descr="Variog_DO_20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52600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407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Can fit a covariance model to the data:</a:t>
            </a:r>
          </a:p>
        </p:txBody>
      </p:sp>
      <p:pic>
        <p:nvPicPr>
          <p:cNvPr id="5" name="Picture 4" descr="Variog_ExpModel_DO_20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52600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35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err="1" smtClean="0"/>
              <a:t>Kriging</a:t>
            </a:r>
            <a:r>
              <a:rPr lang="en-US" dirty="0" smtClean="0"/>
              <a:t> is straightforward with the ‘</a:t>
            </a:r>
            <a:r>
              <a:rPr lang="en-US" dirty="0" err="1" smtClean="0"/>
              <a:t>gstat</a:t>
            </a:r>
            <a:r>
              <a:rPr lang="en-US" dirty="0" smtClean="0"/>
              <a:t>’ package – it plays well with ‘sp’.</a:t>
            </a:r>
            <a:endParaRPr lang="en-US" dirty="0"/>
          </a:p>
          <a:p>
            <a:pPr lvl="1"/>
            <a:r>
              <a:rPr lang="en-US" dirty="0" smtClean="0"/>
              <a:t>Need a ‘new’ set of points – use </a:t>
            </a:r>
            <a:r>
              <a:rPr lang="en-US" dirty="0" err="1" smtClean="0"/>
              <a:t>spsample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SpatialPixelsDataFrame</a:t>
            </a:r>
            <a:r>
              <a:rPr lang="en-US" dirty="0"/>
              <a:t> </a:t>
            </a:r>
            <a:r>
              <a:rPr lang="en-US" dirty="0" smtClean="0"/>
              <a:t>gives a heat map when used with </a:t>
            </a:r>
            <a:r>
              <a:rPr lang="en-US" dirty="0" err="1" smtClean="0"/>
              <a:t>spplot</a:t>
            </a:r>
            <a:r>
              <a:rPr lang="en-US" dirty="0" smtClean="0"/>
              <a:t>()</a:t>
            </a:r>
          </a:p>
        </p:txBody>
      </p:sp>
      <p:pic>
        <p:nvPicPr>
          <p:cNvPr id="6" name="Picture 5" descr="spsample_DO_20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29000"/>
            <a:ext cx="4371242" cy="281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9631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13716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Heat map of predicted values across Gulf:</a:t>
            </a:r>
          </a:p>
        </p:txBody>
      </p:sp>
      <p:pic>
        <p:nvPicPr>
          <p:cNvPr id="7" name="Picture 6" descr="spplot_KrigedDO_20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6235700" cy="391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5809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GIS Software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371600"/>
            <a:ext cx="6477000" cy="3733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R is useful for manipulating, visualizing, and analyzing spatial data.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A comprehensive Geographical Information System (GIS) would also have a database to store the data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There is overlap!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343400" y="3657600"/>
            <a:ext cx="3276600" cy="2667000"/>
            <a:chOff x="3733800" y="3505200"/>
            <a:chExt cx="3276600" cy="2667000"/>
          </a:xfrm>
        </p:grpSpPr>
        <p:sp>
          <p:nvSpPr>
            <p:cNvPr id="4" name="Oval 3"/>
            <p:cNvSpPr/>
            <p:nvPr/>
          </p:nvSpPr>
          <p:spPr bwMode="auto">
            <a:xfrm>
              <a:off x="3733800" y="35052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95800" y="43434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81600" y="35814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95800" y="4114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Database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1148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GIS Programs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5334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566200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13716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Heat map with contours:</a:t>
            </a:r>
          </a:p>
        </p:txBody>
      </p:sp>
      <p:pic>
        <p:nvPicPr>
          <p:cNvPr id="5" name="Picture 4" descr="spplot_KrigedDO_2008_Conto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6781800" cy="41080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709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13716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err="1" smtClean="0"/>
              <a:t>Kriged</a:t>
            </a:r>
            <a:r>
              <a:rPr lang="en-US" dirty="0" smtClean="0"/>
              <a:t> values and standard errors:</a:t>
            </a:r>
          </a:p>
        </p:txBody>
      </p:sp>
      <p:pic>
        <p:nvPicPr>
          <p:cNvPr id="7" name="Picture 6" descr="spplot_KrigedDO_2008_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9050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1018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46920" y="1791079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4964" y="1449146"/>
            <a:ext cx="536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5109" y="1815503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Applied Spatial Data Analysis in R. </a:t>
            </a:r>
            <a:r>
              <a:rPr lang="en-US" dirty="0" err="1" smtClean="0"/>
              <a:t>Bivand</a:t>
            </a:r>
            <a:r>
              <a:rPr lang="en-US" dirty="0" smtClean="0"/>
              <a:t>, et. al. : great applied book</a:t>
            </a:r>
          </a:p>
          <a:p>
            <a:r>
              <a:rPr lang="en-US" dirty="0" smtClean="0"/>
              <a:t>Several galleries of graphics online using ‘</a:t>
            </a:r>
            <a:r>
              <a:rPr lang="en-US" dirty="0" err="1" smtClean="0"/>
              <a:t>sp</a:t>
            </a:r>
            <a:r>
              <a:rPr lang="en-US" dirty="0" smtClean="0"/>
              <a:t>’ and other tools. E.g</a:t>
            </a:r>
            <a:r>
              <a:rPr lang="en-US" dirty="0" smtClean="0"/>
              <a:t>.:</a:t>
            </a:r>
          </a:p>
          <a:p>
            <a:r>
              <a:rPr lang="en-US" dirty="0" smtClean="0"/>
              <a:t>http://r-spatial.sourceforge.net/gallery/</a:t>
            </a:r>
          </a:p>
          <a:p>
            <a:r>
              <a:rPr lang="en-US" dirty="0" smtClean="0"/>
              <a:t>http://casoilresource.lawr.ucdavis.edu/drupal/book/export/html/519</a:t>
            </a:r>
          </a:p>
        </p:txBody>
      </p:sp>
    </p:spTree>
    <p:extLst>
      <p:ext uri="{BB962C8B-B14F-4D97-AF65-F5344CB8AC3E}">
        <p14:creationId xmlns="" xmlns:p14="http://schemas.microsoft.com/office/powerpoint/2010/main" val="2643284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46920" y="1791079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4964" y="1449146"/>
            <a:ext cx="536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5109" y="1815503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Take </a:t>
            </a:r>
            <a:r>
              <a:rPr lang="en-US" dirty="0"/>
              <a:t>20 minutes to do </a:t>
            </a:r>
            <a:r>
              <a:rPr lang="en-US"/>
              <a:t>Exercises </a:t>
            </a:r>
            <a:r>
              <a:rPr lang="en-US" smtClean="0"/>
              <a:t>3 </a:t>
            </a:r>
            <a:r>
              <a:rPr lang="en-US"/>
              <a:t>- </a:t>
            </a:r>
            <a:r>
              <a:rPr lang="en-US" smtClean="0"/>
              <a:t>5.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0866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Spatial Packages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8580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Around 100 packages in the CRAN ‘spatial’ task </a:t>
            </a:r>
            <a:r>
              <a:rPr lang="en-US" dirty="0"/>
              <a:t>view: </a:t>
            </a:r>
            <a:endParaRPr lang="en-US" dirty="0" smtClean="0"/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dirty="0" smtClean="0"/>
              <a:t>http://cran.r-project.org/web/views/Spatial.html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We can’t cover them all; we’ll cover ‘</a:t>
            </a:r>
            <a:r>
              <a:rPr lang="en-US" dirty="0" err="1" smtClean="0"/>
              <a:t>sp</a:t>
            </a:r>
            <a:r>
              <a:rPr lang="en-US" dirty="0" smtClean="0"/>
              <a:t>’ mostly and a bit of ‘</a:t>
            </a:r>
            <a:r>
              <a:rPr lang="en-US" dirty="0" err="1" smtClean="0"/>
              <a:t>gstat</a:t>
            </a:r>
            <a:r>
              <a:rPr lang="en-US" dirty="0" smtClean="0"/>
              <a:t>’, ‘</a:t>
            </a:r>
            <a:r>
              <a:rPr lang="en-US" dirty="0" err="1" smtClean="0"/>
              <a:t>maptools</a:t>
            </a:r>
            <a:r>
              <a:rPr lang="en-US" dirty="0" smtClean="0"/>
              <a:t>’ and ‘</a:t>
            </a:r>
            <a:r>
              <a:rPr lang="en-US" dirty="0" err="1" smtClean="0"/>
              <a:t>shapefiles</a:t>
            </a:r>
            <a:r>
              <a:rPr lang="en-US" dirty="0" smtClean="0"/>
              <a:t>’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482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 vs. Maps</a:t>
            </a:r>
            <a:endParaRPr lang="en-US" dirty="0"/>
          </a:p>
        </p:txBody>
      </p:sp>
      <p:pic>
        <p:nvPicPr>
          <p:cNvPr id="5" name="Picture 4" descr="spatial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614" y="1800646"/>
            <a:ext cx="4819650" cy="3943350"/>
          </a:xfrm>
          <a:prstGeom prst="rect">
            <a:avLst/>
          </a:prstGeom>
        </p:spPr>
      </p:pic>
      <p:pic>
        <p:nvPicPr>
          <p:cNvPr id="4" name="Picture 3" descr="ma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8000" y="1800646"/>
            <a:ext cx="4826000" cy="3948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308" y="1289538"/>
            <a:ext cx="291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Spatial 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3554" y="1431314"/>
            <a:ext cx="291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41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 and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Spatial Data</a:t>
            </a:r>
          </a:p>
          <a:p>
            <a:pPr lvl="1"/>
            <a:r>
              <a:rPr lang="en-US" sz="2400" dirty="0" smtClean="0"/>
              <a:t>Minimally, only requires an x and y coordinates and a way to measure distances between points.</a:t>
            </a:r>
          </a:p>
          <a:p>
            <a:pPr lvl="1"/>
            <a:r>
              <a:rPr lang="en-US" sz="2400" dirty="0" smtClean="0"/>
              <a:t>Often a scatterplot is a perfectly acceptable tool for presenting and analyzing spatial data</a:t>
            </a:r>
          </a:p>
          <a:p>
            <a:r>
              <a:rPr lang="en-US" sz="2800" dirty="0" smtClean="0"/>
              <a:t>Maps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equires the x and y data be coordinates which relate to an external reference. </a:t>
            </a:r>
          </a:p>
          <a:p>
            <a:pPr lvl="1"/>
            <a:r>
              <a:rPr lang="en-US" sz="2400" dirty="0" smtClean="0"/>
              <a:t>Integrating with other maps and sources requires precision.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487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Spatial Data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76400" y="1219200"/>
            <a:ext cx="64770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Pure spatial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Have coordinates and a reference system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Only concerns ‘where’ things are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Points, lines, polygons, grids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Spatial attributes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Information paired with each of the locations above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e.g., total Nitrogen in a stream sample at a specified location.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427305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= Maps +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GIS datasets strongly combine spatial information and data. (</a:t>
            </a:r>
            <a:r>
              <a:rPr lang="en-US" dirty="0" err="1" smtClean="0"/>
              <a:t>eg</a:t>
            </a:r>
            <a:r>
              <a:rPr lang="en-US" dirty="0" smtClean="0"/>
              <a:t>. locations of wells + sample results.)</a:t>
            </a:r>
          </a:p>
          <a:p>
            <a:r>
              <a:rPr lang="en-US" dirty="0" smtClean="0"/>
              <a:t>A common form of data from GIS is a layer.  A layer usually refers to a set of files, minimally with data, shapes and projection information.</a:t>
            </a:r>
          </a:p>
          <a:p>
            <a:r>
              <a:rPr lang="en-US" dirty="0" smtClean="0"/>
              <a:t>In R, one may want to access the data and use map information from the file to enhance figures.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Mandatory Components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shp</a:t>
            </a:r>
            <a:r>
              <a:rPr lang="en-US" dirty="0" smtClean="0"/>
              <a:t> – </a:t>
            </a:r>
            <a:r>
              <a:rPr lang="en-US" dirty="0" err="1" smtClean="0"/>
              <a:t>geometeries</a:t>
            </a:r>
            <a:r>
              <a:rPr lang="en-US" dirty="0" smtClean="0"/>
              <a:t> of points, polygons and lines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shx</a:t>
            </a:r>
            <a:r>
              <a:rPr lang="en-US" dirty="0" smtClean="0"/>
              <a:t> – index of shapes – binary format.</a:t>
            </a:r>
          </a:p>
          <a:p>
            <a:pPr lvl="1"/>
            <a:r>
              <a:rPr lang="en-US" dirty="0" smtClean="0"/>
              <a:t>.dbf – data associated with shapes.  Can be read with other programs like open office or some versions of Excel.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prj</a:t>
            </a:r>
            <a:r>
              <a:rPr lang="en-US" dirty="0" smtClean="0"/>
              <a:t> – defines projection in standardized terms.</a:t>
            </a:r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shapefile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724400"/>
            <a:ext cx="673793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GEOGCS["GCS_North_American_1983",DATUM["D_North_American_1983",SPHEROID["GRS_1980",6378137.0,298.257222101]],PRIMEM["Greenwich",0.0],UNIT["Degree",0.0174532925199433]]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D:\apps\msoffice\Templates\Blank Presentation.pot</Template>
  <TotalTime>10248</TotalTime>
  <Words>1086</Words>
  <Application>Microsoft Office PowerPoint</Application>
  <PresentationFormat>On-screen Show (4:3)</PresentationFormat>
  <Paragraphs>161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Blank Presentation</vt:lpstr>
      <vt:lpstr>Spatial Objects and  Analysis in R</vt:lpstr>
      <vt:lpstr>Presentation Outline</vt:lpstr>
      <vt:lpstr>R and GIS Software</vt:lpstr>
      <vt:lpstr>R Spatial Packages</vt:lpstr>
      <vt:lpstr>Spatial data vs. Maps</vt:lpstr>
      <vt:lpstr>Spatial Data and Maps</vt:lpstr>
      <vt:lpstr>Types of Spatial Data</vt:lpstr>
      <vt:lpstr>GIS = Maps + Data </vt:lpstr>
      <vt:lpstr>Structure of a shapefile</vt:lpstr>
      <vt:lpstr>Projections</vt:lpstr>
      <vt:lpstr>Directly reading a shapefile</vt:lpstr>
      <vt:lpstr>sp Class of Object</vt:lpstr>
      <vt:lpstr>Components of a SpatialPointsDataFrame </vt:lpstr>
      <vt:lpstr>Importing GIS Data Into R</vt:lpstr>
      <vt:lpstr>Exporting Spatial Data From R </vt:lpstr>
      <vt:lpstr>Visualization</vt:lpstr>
      <vt:lpstr>Visualization: Basic Plots</vt:lpstr>
      <vt:lpstr>Visualization: Basic Plots</vt:lpstr>
      <vt:lpstr>Visualization: Basic Plots</vt:lpstr>
      <vt:lpstr>Exercises</vt:lpstr>
      <vt:lpstr>Visualization: spplot()</vt:lpstr>
      <vt:lpstr>Visualization: spplot()</vt:lpstr>
      <vt:lpstr>Visualization: spplot()</vt:lpstr>
      <vt:lpstr>Types of spatial analysis</vt:lpstr>
      <vt:lpstr>Focusing on geostatistical</vt:lpstr>
      <vt:lpstr>Basic Analyses</vt:lpstr>
      <vt:lpstr>Basic Analyses</vt:lpstr>
      <vt:lpstr>Basic Analyses</vt:lpstr>
      <vt:lpstr>Basic Analyses</vt:lpstr>
      <vt:lpstr>Basic Analyses</vt:lpstr>
      <vt:lpstr>Basic Analyses</vt:lpstr>
      <vt:lpstr>Other Resources</vt:lpstr>
      <vt:lpstr>Other Resources</vt:lpstr>
    </vt:vector>
  </TitlesOfParts>
  <Company>Neptune and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Neptune and Company</dc:creator>
  <cp:lastModifiedBy> </cp:lastModifiedBy>
  <cp:revision>392</cp:revision>
  <cp:lastPrinted>2010-11-14T00:16:47Z</cp:lastPrinted>
  <dcterms:created xsi:type="dcterms:W3CDTF">2010-11-13T22:37:27Z</dcterms:created>
  <dcterms:modified xsi:type="dcterms:W3CDTF">2012-11-15T05:39:57Z</dcterms:modified>
</cp:coreProperties>
</file>