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257" r:id="rId3"/>
    <p:sldId id="259" r:id="rId4"/>
    <p:sldId id="260" r:id="rId5"/>
    <p:sldId id="270" r:id="rId6"/>
    <p:sldId id="261" r:id="rId7"/>
    <p:sldId id="263" r:id="rId8"/>
    <p:sldId id="264" r:id="rId9"/>
    <p:sldId id="265" r:id="rId10"/>
    <p:sldId id="266" r:id="rId11"/>
    <p:sldId id="271" r:id="rId12"/>
    <p:sldId id="267" r:id="rId13"/>
    <p:sldId id="272" r:id="rId14"/>
    <p:sldId id="268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64A"/>
    <a:srgbClr val="CC6600"/>
    <a:srgbClr val="6399AB"/>
    <a:srgbClr val="8F5C30"/>
    <a:srgbClr val="000000"/>
    <a:srgbClr val="070000"/>
    <a:srgbClr val="000099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600" y="-9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t" anchorCtr="0" compatLnSpc="1">
            <a:prstTxWarp prst="textNoShape">
              <a:avLst/>
            </a:prstTxWarp>
          </a:bodyPr>
          <a:lstStyle>
            <a:lvl1pPr defTabSz="9445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and date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t" anchorCtr="0" compatLnSpc="1">
            <a:prstTxWarp prst="textNoShape">
              <a:avLst/>
            </a:prstTxWarp>
          </a:bodyPr>
          <a:lstStyle>
            <a:lvl1pPr algn="r" defTabSz="944563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b" anchorCtr="0" compatLnSpc="1">
            <a:prstTxWarp prst="textNoShape">
              <a:avLst/>
            </a:prstTxWarp>
          </a:bodyPr>
          <a:lstStyle>
            <a:lvl1pPr defTabSz="9445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Neptune and Company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b" anchorCtr="0" compatLnSpc="1">
            <a:prstTxWarp prst="textNoShape">
              <a:avLst/>
            </a:prstTxWarp>
          </a:bodyPr>
          <a:lstStyle>
            <a:lvl1pPr algn="r" defTabSz="9445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44ADA94-04FD-46B1-A3A3-36B6966B2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206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8" tIns="47234" rIns="94468" bIns="472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569238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8486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solidFill>
                  <a:srgbClr val="00364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102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279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7848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17"/>
          <p:cNvSpPr>
            <a:spLocks noChangeArrowheads="1"/>
          </p:cNvSpPr>
          <p:nvPr userDrawn="1"/>
        </p:nvSpPr>
        <p:spPr bwMode="auto">
          <a:xfrm>
            <a:off x="152400" y="0"/>
            <a:ext cx="457200" cy="6858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6399AB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0" y="6248400"/>
            <a:ext cx="9144000" cy="457200"/>
          </a:xfrm>
          <a:prstGeom prst="rect">
            <a:avLst/>
          </a:prstGeom>
          <a:gradFill rotWithShape="0">
            <a:gsLst>
              <a:gs pos="0">
                <a:srgbClr val="00364A"/>
              </a:gs>
              <a:gs pos="100000">
                <a:srgbClr val="6399AB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endParaRPr lang="en-US" sz="12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31" name="Rectangle 20"/>
          <p:cNvSpPr>
            <a:spLocks noChangeArrowheads="1"/>
          </p:cNvSpPr>
          <p:nvPr/>
        </p:nvSpPr>
        <p:spPr bwMode="auto">
          <a:xfrm>
            <a:off x="8561388" y="6338888"/>
            <a:ext cx="3698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/>
          <a:p>
            <a:pPr algn="r"/>
            <a:fld id="{904D7C69-7BAA-4728-8401-D8AB761E58C6}" type="slidenum">
              <a:rPr lang="en-US" sz="1200">
                <a:solidFill>
                  <a:srgbClr val="000099"/>
                </a:solidFill>
                <a:latin typeface="Arial" charset="0"/>
              </a:rPr>
              <a:pPr algn="r"/>
              <a:t>‹#›</a:t>
            </a:fld>
            <a:endParaRPr lang="en-US" sz="12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32" name="Rectangle 10"/>
          <p:cNvSpPr>
            <a:spLocks noChangeArrowheads="1"/>
          </p:cNvSpPr>
          <p:nvPr userDrawn="1"/>
        </p:nvSpPr>
        <p:spPr bwMode="auto">
          <a:xfrm>
            <a:off x="3181403" y="6324600"/>
            <a:ext cx="27812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Advanced</a:t>
            </a:r>
            <a:r>
              <a:rPr lang="en-US" sz="1400" baseline="0" dirty="0" smtClean="0">
                <a:solidFill>
                  <a:schemeClr val="bg1"/>
                </a:solidFill>
                <a:latin typeface="Arial" charset="0"/>
              </a:rPr>
              <a:t> R Training – Fall 2012</a:t>
            </a:r>
            <a:endParaRPr lang="en-US" sz="12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035" name="Picture 11" descr="D:\Work\Neptune\stationery\Neptune icon white transparent 400px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194" y="62484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aseline="0">
          <a:solidFill>
            <a:srgbClr val="00364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  <a:ea typeface="ＭＳ Ｐゴシック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aseline="0">
          <a:solidFill>
            <a:schemeClr val="tx1"/>
          </a:solidFill>
          <a:latin typeface="Arial" pitchFamily="34" charset="0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aseline="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aseline="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543800" cy="16764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Dealing with Correlation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905000" y="5715000"/>
            <a:ext cx="586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400" b="1" dirty="0">
                <a:solidFill>
                  <a:srgbClr val="6399AB"/>
                </a:solidFill>
                <a:latin typeface="Courier New" pitchFamily="49" charset="0"/>
                <a:cs typeface="Courier New" pitchFamily="49" charset="0"/>
              </a:rPr>
              <a:t>www.neptuneandco.com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362200"/>
            <a:ext cx="5867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endParaRPr lang="en-US" sz="3200" dirty="0">
              <a:latin typeface="+mn-lt"/>
            </a:endParaRPr>
          </a:p>
        </p:txBody>
      </p:sp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470525"/>
            <a:ext cx="3124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D:\Work\Neptune\stationery\Neptune logo transparent 160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9500" y="4360863"/>
            <a:ext cx="2438400" cy="5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Correlation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0668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25409" y="13953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12192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With a time series, individual values may be correlated with previous values. </a:t>
            </a:r>
          </a:p>
          <a:p>
            <a:r>
              <a:rPr lang="en-US" dirty="0" smtClean="0"/>
              <a:t>Can plot auto-correlation function (ACF) and partial auto-correlation function (PACF).</a:t>
            </a:r>
          </a:p>
          <a:p>
            <a:pPr lvl="1"/>
            <a:r>
              <a:rPr lang="en-US" dirty="0" smtClean="0"/>
              <a:t>The statistics here aren’t vital; they are used to recognize patterns.</a:t>
            </a:r>
          </a:p>
        </p:txBody>
      </p:sp>
    </p:spTree>
    <p:extLst>
      <p:ext uri="{BB962C8B-B14F-4D97-AF65-F5344CB8AC3E}">
        <p14:creationId xmlns:p14="http://schemas.microsoft.com/office/powerpoint/2010/main" xmlns="" val="241728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ACF and PACF for ENSO Index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0668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25409" y="13953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ENSO_ACF_PAC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9800" y="1066800"/>
            <a:ext cx="51562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503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ENSO Index Continued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0668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25409" y="13953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6800" y="12192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How to deal with the correlation from the ACF and PACF?</a:t>
            </a:r>
          </a:p>
          <a:p>
            <a:pPr lvl="1"/>
            <a:r>
              <a:rPr lang="en-US" dirty="0" smtClean="0"/>
              <a:t>Variety of time-series models available.</a:t>
            </a:r>
          </a:p>
          <a:p>
            <a:pPr lvl="1"/>
            <a:r>
              <a:rPr lang="en-US" dirty="0" smtClean="0"/>
              <a:t>Basic regression models shown later.</a:t>
            </a:r>
          </a:p>
          <a:p>
            <a:r>
              <a:rPr lang="en-US" dirty="0" smtClean="0"/>
              <a:t>Important Note:</a:t>
            </a:r>
            <a:r>
              <a:rPr lang="en-US" dirty="0"/>
              <a:t> </a:t>
            </a:r>
            <a:r>
              <a:rPr lang="en-US" dirty="0" smtClean="0"/>
              <a:t>Correlation among response variable values isn’t necessarily a bad thing; it may be explained thoroughly by covariates.</a:t>
            </a:r>
          </a:p>
        </p:txBody>
      </p:sp>
    </p:spTree>
    <p:extLst>
      <p:ext uri="{BB962C8B-B14F-4D97-AF65-F5344CB8AC3E}">
        <p14:creationId xmlns:p14="http://schemas.microsoft.com/office/powerpoint/2010/main" xmlns="" val="186967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0668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25409" y="13953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6800" y="12192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19200" y="13716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6800" y="12192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13" name="Picture 12" descr="Cos_TS_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990600"/>
            <a:ext cx="4267200" cy="4267200"/>
          </a:xfrm>
          <a:prstGeom prst="rect">
            <a:avLst/>
          </a:prstGeom>
        </p:spPr>
      </p:pic>
      <p:pic>
        <p:nvPicPr>
          <p:cNvPr id="15" name="Picture 14" descr="Cos_AC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0600" y="990600"/>
            <a:ext cx="4191000" cy="4191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19200" y="53340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A mathematical function can mostly explain this series, so the correlation isn’t a big deal.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54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Correlation – Yukon Fire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0668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438400" y="11430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Correlated</a:t>
            </a:r>
            <a:endParaRPr lang="en-US" dirty="0">
              <a:latin typeface="+mn-lt"/>
            </a:endParaRPr>
          </a:p>
        </p:txBody>
      </p:sp>
      <p:pic>
        <p:nvPicPr>
          <p:cNvPr id="22" name="Picture 21" descr="Yukon_NBR_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524000"/>
            <a:ext cx="3784600" cy="3784600"/>
          </a:xfrm>
          <a:prstGeom prst="rect">
            <a:avLst/>
          </a:prstGeom>
        </p:spPr>
      </p:pic>
      <p:pic>
        <p:nvPicPr>
          <p:cNvPr id="23" name="Picture 22" descr="Yukon_NBR_Rand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9200" y="1524000"/>
            <a:ext cx="3657600" cy="36576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29400" y="11430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Random</a:t>
            </a:r>
            <a:endParaRPr lang="en-US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43200" y="4876800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Normalized Burn Ratio (NBR) Post-Fire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691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Correlation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0668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25409" y="13953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12192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With a spatial problem, an initial heat map might show obvious correlation</a:t>
            </a:r>
          </a:p>
          <a:p>
            <a:r>
              <a:rPr lang="en-US" dirty="0" smtClean="0"/>
              <a:t>Can use a (semi)</a:t>
            </a:r>
            <a:r>
              <a:rPr lang="en-US" dirty="0" err="1" smtClean="0"/>
              <a:t>variogram</a:t>
            </a:r>
            <a:r>
              <a:rPr lang="en-US" dirty="0" smtClean="0"/>
              <a:t> as well</a:t>
            </a:r>
          </a:p>
        </p:txBody>
      </p:sp>
    </p:spTree>
    <p:extLst>
      <p:ext uri="{BB962C8B-B14F-4D97-AF65-F5344CB8AC3E}">
        <p14:creationId xmlns:p14="http://schemas.microsoft.com/office/powerpoint/2010/main" xmlns="" val="243640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Semivariogram</a:t>
            </a:r>
            <a:r>
              <a:rPr lang="en-US" dirty="0" smtClean="0"/>
              <a:t> for Yukon Fire</a:t>
            </a:r>
            <a:endParaRPr lang="en-US" dirty="0"/>
          </a:p>
        </p:txBody>
      </p:sp>
      <p:pic>
        <p:nvPicPr>
          <p:cNvPr id="3" name="Picture 2" descr="SemiVG_NB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143000"/>
            <a:ext cx="4876800" cy="487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1200" y="2667000"/>
            <a:ext cx="297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If there were no spatial correlation, this would be a flat horizontal line at the approximate value of the variance.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5333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r>
              <a:rPr lang="en-US" smtClean="0"/>
              <a:t>1 -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66800" y="12192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Take 20 minutes to do Exercises 1 - 3.</a:t>
            </a:r>
          </a:p>
        </p:txBody>
      </p:sp>
    </p:spTree>
    <p:extLst>
      <p:ext uri="{BB962C8B-B14F-4D97-AF65-F5344CB8AC3E}">
        <p14:creationId xmlns:p14="http://schemas.microsoft.com/office/powerpoint/2010/main" xmlns="" val="363776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Correlation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2192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Lots of methods for handling correlation, both spatial and temporal. Bayesian and classical methods for both.</a:t>
            </a:r>
          </a:p>
          <a:p>
            <a:r>
              <a:rPr lang="en-US" dirty="0" smtClean="0"/>
              <a:t>Regression methods are fairly standard, and are easily fit in R.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39123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Example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66800" y="12192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13716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NOAA month-long time series of atmospheric/meteorological variables from Fort Pulaski, GA.</a:t>
            </a:r>
          </a:p>
          <a:p>
            <a:r>
              <a:rPr lang="en-US" dirty="0" smtClean="0"/>
              <a:t>Variables include Date, Time, Wind Speed, Wind Direction, Wind Gust, Air Temperature, Water Surface Temperature, Barometric Pressure</a:t>
            </a:r>
          </a:p>
        </p:txBody>
      </p:sp>
    </p:spTree>
    <p:extLst>
      <p:ext uri="{BB962C8B-B14F-4D97-AF65-F5344CB8AC3E}">
        <p14:creationId xmlns:p14="http://schemas.microsoft.com/office/powerpoint/2010/main" xmlns="" val="375465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981200"/>
            <a:ext cx="6477000" cy="3352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Why Correlation Matters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Spatial and Temporal Correlation Examples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 smtClean="0"/>
              <a:t>Regression with Correlated Errors</a:t>
            </a:r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</a:pPr>
            <a:endParaRPr lang="en-US" dirty="0" smtClean="0"/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dirty="0" smtClean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14400" y="457200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4400" dirty="0">
                <a:solidFill>
                  <a:srgbClr val="00364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Presentation 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Example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66800" y="12192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FtPulaskiWind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990600"/>
            <a:ext cx="5257800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7000" y="2895600"/>
            <a:ext cx="1752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there correlation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1484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Example</a:t>
            </a:r>
            <a:endParaRPr lang="en-US" dirty="0"/>
          </a:p>
        </p:txBody>
      </p:sp>
      <p:pic>
        <p:nvPicPr>
          <p:cNvPr id="3" name="Picture 2" descr="FtPulaskiWindSpAC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0" y="1066800"/>
            <a:ext cx="5181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37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Example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1430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Check for other variables that might explain some of the signal.</a:t>
            </a:r>
          </a:p>
          <a:p>
            <a:pPr lvl="1"/>
            <a:r>
              <a:rPr lang="en-US" dirty="0" smtClean="0"/>
              <a:t>Wind Gust seems linearly correlated, but might be essentially the same information.</a:t>
            </a:r>
          </a:p>
          <a:p>
            <a:pPr lvl="1"/>
            <a:r>
              <a:rPr lang="en-US" dirty="0" smtClean="0"/>
              <a:t>Barometric Pressure seems related in a curvilinear manner, and makes some physical sense. </a:t>
            </a:r>
          </a:p>
          <a:p>
            <a:pPr lvl="1"/>
            <a:r>
              <a:rPr lang="en-US" dirty="0" smtClean="0"/>
              <a:t>Wind Direction seems slightly correlated.</a:t>
            </a:r>
          </a:p>
        </p:txBody>
      </p:sp>
    </p:spTree>
    <p:extLst>
      <p:ext uri="{BB962C8B-B14F-4D97-AF65-F5344CB8AC3E}">
        <p14:creationId xmlns:p14="http://schemas.microsoft.com/office/powerpoint/2010/main" xmlns="" val="3317816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Example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90600" y="11430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Fit a few regression models.</a:t>
            </a:r>
          </a:p>
          <a:p>
            <a:pPr lvl="1"/>
            <a:r>
              <a:rPr lang="en-US" dirty="0" smtClean="0"/>
              <a:t>Model 1: </a:t>
            </a:r>
            <a:r>
              <a:rPr lang="en-US" dirty="0" err="1" smtClean="0"/>
              <a:t>WindSp</a:t>
            </a:r>
            <a:r>
              <a:rPr lang="en-US" dirty="0" smtClean="0"/>
              <a:t> vs. </a:t>
            </a:r>
            <a:r>
              <a:rPr lang="en-US" dirty="0" err="1" smtClean="0"/>
              <a:t>BaroPr</a:t>
            </a:r>
            <a:endParaRPr lang="en-US" dirty="0" smtClean="0"/>
          </a:p>
          <a:p>
            <a:pPr lvl="1"/>
            <a:r>
              <a:rPr lang="en-US" dirty="0" smtClean="0"/>
              <a:t>Model 2: </a:t>
            </a:r>
            <a:r>
              <a:rPr lang="en-US" dirty="0" err="1" smtClean="0"/>
              <a:t>WindSp</a:t>
            </a:r>
            <a:r>
              <a:rPr lang="en-US" dirty="0" smtClean="0"/>
              <a:t> vs. 2</a:t>
            </a:r>
            <a:r>
              <a:rPr lang="en-US" baseline="30000" dirty="0" smtClean="0"/>
              <a:t>nd</a:t>
            </a:r>
            <a:r>
              <a:rPr lang="en-US" dirty="0" smtClean="0"/>
              <a:t>-degree polynomial with </a:t>
            </a:r>
            <a:r>
              <a:rPr lang="en-US" dirty="0" err="1" smtClean="0"/>
              <a:t>BaroPr</a:t>
            </a:r>
            <a:r>
              <a:rPr lang="en-US" dirty="0" smtClean="0"/>
              <a:t>, </a:t>
            </a:r>
            <a:r>
              <a:rPr lang="en-US" dirty="0" err="1" smtClean="0"/>
              <a:t>WindDr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See R code “Part 4” for model-building.</a:t>
            </a:r>
          </a:p>
        </p:txBody>
      </p:sp>
    </p:spTree>
    <p:extLst>
      <p:ext uri="{BB962C8B-B14F-4D97-AF65-F5344CB8AC3E}">
        <p14:creationId xmlns:p14="http://schemas.microsoft.com/office/powerpoint/2010/main" xmlns="" val="2635376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Example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90600" y="11430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‘Best’ model has centered </a:t>
            </a:r>
            <a:r>
              <a:rPr lang="en-US" dirty="0" err="1" smtClean="0"/>
              <a:t>BaroPr</a:t>
            </a:r>
            <a:r>
              <a:rPr lang="en-US" dirty="0" smtClean="0"/>
              <a:t> and (</a:t>
            </a:r>
            <a:r>
              <a:rPr lang="en-US" dirty="0" err="1" smtClean="0"/>
              <a:t>BaroPr</a:t>
            </a:r>
            <a:r>
              <a:rPr lang="en-US" dirty="0" smtClean="0"/>
              <a:t>)^2 variables, and </a:t>
            </a:r>
            <a:r>
              <a:rPr lang="en-US" dirty="0" err="1" smtClean="0"/>
              <a:t>WindDr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Autocorrelation still exists in the residuals.</a:t>
            </a:r>
          </a:p>
          <a:p>
            <a:r>
              <a:rPr lang="en-US" dirty="0" smtClean="0"/>
              <a:t>Fit model with an AR(1) structure.</a:t>
            </a:r>
          </a:p>
          <a:p>
            <a:r>
              <a:rPr lang="en-US" dirty="0" smtClean="0"/>
              <a:t>Look at the regression coefficient estimates and standard errors with and without the AR(1) structure.</a:t>
            </a:r>
          </a:p>
        </p:txBody>
      </p:sp>
    </p:spTree>
    <p:extLst>
      <p:ext uri="{BB962C8B-B14F-4D97-AF65-F5344CB8AC3E}">
        <p14:creationId xmlns:p14="http://schemas.microsoft.com/office/powerpoint/2010/main" xmlns="" val="3696976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Example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90600" y="11430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Multiple Linear Regression Coefficient Results: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AR</a:t>
            </a:r>
            <a:r>
              <a:rPr lang="en-US" dirty="0"/>
              <a:t>(1) Coefficient Results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00200" y="4114800"/>
            <a:ext cx="7010400" cy="167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/>
              <a:t> </a:t>
            </a:r>
            <a:r>
              <a:rPr lang="fi-FI" dirty="0" smtClean="0"/>
              <a:t>		</a:t>
            </a:r>
            <a:r>
              <a:rPr lang="fi-FI" dirty="0" err="1" smtClean="0"/>
              <a:t>Estimate</a:t>
            </a:r>
            <a:r>
              <a:rPr lang="fi-FI" dirty="0" smtClean="0"/>
              <a:t>	   </a:t>
            </a:r>
            <a:r>
              <a:rPr lang="fi-FI" dirty="0" err="1" smtClean="0"/>
              <a:t>Std.Error</a:t>
            </a:r>
            <a:r>
              <a:rPr lang="fi-FI" dirty="0" smtClean="0"/>
              <a:t>    </a:t>
            </a:r>
            <a:r>
              <a:rPr lang="fi-FI" dirty="0" err="1" smtClean="0"/>
              <a:t>t</a:t>
            </a:r>
            <a:r>
              <a:rPr lang="fi-FI" dirty="0" err="1"/>
              <a:t>-</a:t>
            </a:r>
            <a:r>
              <a:rPr lang="fi-FI" dirty="0" err="1" smtClean="0"/>
              <a:t>value</a:t>
            </a:r>
            <a:r>
              <a:rPr lang="fi-FI" dirty="0" smtClean="0"/>
              <a:t>       </a:t>
            </a:r>
            <a:r>
              <a:rPr lang="fi-FI" dirty="0" err="1" smtClean="0"/>
              <a:t>p</a:t>
            </a:r>
            <a:r>
              <a:rPr lang="fi-FI" dirty="0" err="1"/>
              <a:t>-value</a:t>
            </a:r>
            <a:endParaRPr lang="fi-FI" dirty="0"/>
          </a:p>
          <a:p>
            <a:r>
              <a:rPr lang="fi-FI" dirty="0"/>
              <a:t>(</a:t>
            </a:r>
            <a:r>
              <a:rPr lang="fi-FI" dirty="0" err="1"/>
              <a:t>Intercept</a:t>
            </a:r>
            <a:r>
              <a:rPr lang="fi-FI" dirty="0" smtClean="0"/>
              <a:t>)	7.33492	   0.422578   17.357560  </a:t>
            </a:r>
            <a:r>
              <a:rPr lang="fi-FI" dirty="0"/>
              <a:t>0.0000</a:t>
            </a:r>
          </a:p>
          <a:p>
            <a:r>
              <a:rPr lang="fi-FI" dirty="0" err="1"/>
              <a:t>poly(BaroPr</a:t>
            </a:r>
            <a:r>
              <a:rPr lang="fi-FI" dirty="0"/>
              <a:t>, 2</a:t>
            </a:r>
            <a:r>
              <a:rPr lang="fi-FI" dirty="0" smtClean="0"/>
              <a:t>)1	34.75941   9.247625   3.758740    0.0002</a:t>
            </a:r>
            <a:endParaRPr lang="fi-FI" dirty="0"/>
          </a:p>
          <a:p>
            <a:r>
              <a:rPr lang="fi-FI" dirty="0" err="1"/>
              <a:t>poly(BaroPr</a:t>
            </a:r>
            <a:r>
              <a:rPr lang="fi-FI" dirty="0"/>
              <a:t>, 2)</a:t>
            </a:r>
            <a:r>
              <a:rPr lang="fi-FI" dirty="0" smtClean="0"/>
              <a:t>2	29.66282   7.432732   3.990837    0.0001</a:t>
            </a:r>
            <a:endParaRPr lang="fi-FI" dirty="0"/>
          </a:p>
          <a:p>
            <a:r>
              <a:rPr lang="fi-FI" dirty="0" err="1" smtClean="0"/>
              <a:t>WindDr</a:t>
            </a:r>
            <a:r>
              <a:rPr lang="fi-FI" dirty="0" smtClean="0"/>
              <a:t>		-</a:t>
            </a:r>
            <a:r>
              <a:rPr lang="fi-FI" dirty="0"/>
              <a:t>0.00123  </a:t>
            </a:r>
            <a:r>
              <a:rPr lang="fi-FI" dirty="0" smtClean="0"/>
              <a:t>  0.001048  -</a:t>
            </a:r>
            <a:r>
              <a:rPr lang="fi-FI" dirty="0"/>
              <a:t>1.175310  </a:t>
            </a:r>
            <a:r>
              <a:rPr lang="fi-FI" dirty="0" smtClean="0"/>
              <a:t> 0.2403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1981200"/>
            <a:ext cx="6477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smtClean="0"/>
              <a:t> 		</a:t>
            </a:r>
            <a:r>
              <a:rPr lang="fi-FI" dirty="0" err="1" smtClean="0"/>
              <a:t>Estimate</a:t>
            </a:r>
            <a:r>
              <a:rPr lang="fi-FI" dirty="0"/>
              <a:t>	 </a:t>
            </a:r>
            <a:r>
              <a:rPr lang="fi-FI" dirty="0" smtClean="0"/>
              <a:t>   </a:t>
            </a:r>
            <a:r>
              <a:rPr lang="fi-FI" dirty="0" err="1" smtClean="0"/>
              <a:t>Std</a:t>
            </a:r>
            <a:r>
              <a:rPr lang="fi-FI" dirty="0"/>
              <a:t>. </a:t>
            </a:r>
            <a:r>
              <a:rPr lang="fi-FI" dirty="0" err="1" smtClean="0"/>
              <a:t>Error</a:t>
            </a:r>
            <a:r>
              <a:rPr lang="fi-FI" dirty="0"/>
              <a:t> </a:t>
            </a:r>
            <a:r>
              <a:rPr lang="fi-FI" dirty="0" smtClean="0"/>
              <a:t>  </a:t>
            </a:r>
            <a:r>
              <a:rPr lang="fi-FI" dirty="0" err="1" smtClean="0"/>
              <a:t>t-value</a:t>
            </a:r>
            <a:r>
              <a:rPr lang="fi-FI" dirty="0"/>
              <a:t> </a:t>
            </a:r>
            <a:r>
              <a:rPr lang="fi-FI" dirty="0" smtClean="0"/>
              <a:t>  Pr</a:t>
            </a:r>
            <a:r>
              <a:rPr lang="fi-FI" dirty="0"/>
              <a:t>(&gt;|t|)</a:t>
            </a:r>
          </a:p>
          <a:p>
            <a:r>
              <a:rPr lang="fi-FI" dirty="0"/>
              <a:t>(</a:t>
            </a:r>
            <a:r>
              <a:rPr lang="fi-FI" dirty="0" err="1"/>
              <a:t>Intercept</a:t>
            </a:r>
            <a:r>
              <a:rPr lang="fi-FI" dirty="0"/>
              <a:t>)       </a:t>
            </a:r>
            <a:r>
              <a:rPr lang="fi-FI" dirty="0" smtClean="0"/>
              <a:t>	8.741739    0.240544   36.342    &lt; </a:t>
            </a:r>
            <a:r>
              <a:rPr lang="fi-FI" dirty="0"/>
              <a:t>2e-16</a:t>
            </a:r>
          </a:p>
          <a:p>
            <a:r>
              <a:rPr lang="fi-FI" dirty="0" err="1"/>
              <a:t>poly(BaroPr</a:t>
            </a:r>
            <a:r>
              <a:rPr lang="fi-FI" dirty="0"/>
              <a:t>, 2)1 </a:t>
            </a:r>
            <a:r>
              <a:rPr lang="fi-FI" dirty="0" smtClean="0"/>
              <a:t> 30.274981  3.551185   </a:t>
            </a:r>
            <a:r>
              <a:rPr lang="fi-FI" dirty="0"/>
              <a:t>8.525  </a:t>
            </a:r>
            <a:r>
              <a:rPr lang="fi-FI" dirty="0" smtClean="0"/>
              <a:t>    &lt; </a:t>
            </a:r>
            <a:r>
              <a:rPr lang="fi-FI" dirty="0"/>
              <a:t>2e-16</a:t>
            </a:r>
          </a:p>
          <a:p>
            <a:r>
              <a:rPr lang="fi-FI" dirty="0" err="1"/>
              <a:t>poly(BaroPr</a:t>
            </a:r>
            <a:r>
              <a:rPr lang="fi-FI" dirty="0"/>
              <a:t>, 2)2 </a:t>
            </a:r>
            <a:r>
              <a:rPr lang="fi-FI" dirty="0" smtClean="0"/>
              <a:t> 46.046676  3.143682   14.647    &lt; </a:t>
            </a:r>
            <a:r>
              <a:rPr lang="fi-FI" dirty="0"/>
              <a:t>2e-16</a:t>
            </a:r>
          </a:p>
          <a:p>
            <a:r>
              <a:rPr lang="fi-FI" dirty="0" err="1"/>
              <a:t>WindDr</a:t>
            </a:r>
            <a:r>
              <a:rPr lang="fi-FI" dirty="0"/>
              <a:t>           </a:t>
            </a:r>
            <a:r>
              <a:rPr lang="fi-FI" dirty="0" smtClean="0"/>
              <a:t>	-</a:t>
            </a:r>
            <a:r>
              <a:rPr lang="fi-FI" dirty="0"/>
              <a:t>0.009728 </a:t>
            </a:r>
            <a:r>
              <a:rPr lang="fi-FI" dirty="0" smtClean="0"/>
              <a:t>  0.001332   -</a:t>
            </a:r>
            <a:r>
              <a:rPr lang="fi-FI" dirty="0"/>
              <a:t>7.301 </a:t>
            </a:r>
            <a:r>
              <a:rPr lang="fi-FI" dirty="0" smtClean="0"/>
              <a:t>    7.67e</a:t>
            </a:r>
            <a:r>
              <a:rPr lang="fi-FI" dirty="0"/>
              <a:t>-13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2685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90600" y="11430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Accounting for correlation can make a big difference in modeling.</a:t>
            </a:r>
          </a:p>
          <a:p>
            <a:r>
              <a:rPr lang="en-US" dirty="0" smtClean="0"/>
              <a:t>Lots of methods in R for including correlation in analyses.</a:t>
            </a:r>
          </a:p>
        </p:txBody>
      </p:sp>
    </p:spTree>
    <p:extLst>
      <p:ext uri="{BB962C8B-B14F-4D97-AF65-F5344CB8AC3E}">
        <p14:creationId xmlns:p14="http://schemas.microsoft.com/office/powerpoint/2010/main" xmlns="" val="3963956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4 and 5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66800" y="12192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Take 20 minutes to do Exercises 4 - 5.</a:t>
            </a:r>
          </a:p>
        </p:txBody>
      </p:sp>
    </p:spTree>
    <p:extLst>
      <p:ext uri="{BB962C8B-B14F-4D97-AF65-F5344CB8AC3E}">
        <p14:creationId xmlns:p14="http://schemas.microsoft.com/office/powerpoint/2010/main" xmlns="" val="75700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Correlation Matter?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0668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Samples might have ‘shared’ information across space or time.</a:t>
            </a:r>
          </a:p>
          <a:p>
            <a:r>
              <a:rPr lang="en-US" dirty="0" smtClean="0"/>
              <a:t>Power of inference could be affected.</a:t>
            </a:r>
          </a:p>
          <a:p>
            <a:r>
              <a:rPr lang="en-US" dirty="0" smtClean="0"/>
              <a:t>In particular, p-values might be wrong (*gasp</a:t>
            </a:r>
            <a:r>
              <a:rPr lang="en-US" dirty="0" smtClean="0"/>
              <a:t>*)!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476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Example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0668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/>
              <a:t>S</a:t>
            </a:r>
            <a:r>
              <a:rPr lang="en-US" dirty="0" smtClean="0"/>
              <a:t>imulate lots of samples of random multivariate normal data.</a:t>
            </a:r>
          </a:p>
          <a:p>
            <a:r>
              <a:rPr lang="en-US" dirty="0" smtClean="0"/>
              <a:t>Test whether the mean is significantly different from the specified mean; find a p-value for the test.</a:t>
            </a:r>
          </a:p>
          <a:p>
            <a:r>
              <a:rPr lang="en-US" dirty="0" smtClean="0"/>
              <a:t>Perform simulation with </a:t>
            </a:r>
            <a:r>
              <a:rPr lang="en-US" dirty="0" err="1" smtClean="0"/>
              <a:t>pairwise</a:t>
            </a:r>
            <a:r>
              <a:rPr lang="en-US" dirty="0" smtClean="0"/>
              <a:t> </a:t>
            </a:r>
            <a:r>
              <a:rPr lang="en-US" dirty="0" smtClean="0"/>
              <a:t>correlation </a:t>
            </a:r>
            <a:r>
              <a:rPr lang="en-US" dirty="0" smtClean="0"/>
              <a:t>of 0 and 0.2, compare results.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25409" y="13953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93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3" name="Picture 2" descr="PvaluesInde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447800"/>
            <a:ext cx="4114800" cy="4114800"/>
          </a:xfrm>
          <a:prstGeom prst="rect">
            <a:avLst/>
          </a:prstGeom>
        </p:spPr>
      </p:pic>
      <p:pic>
        <p:nvPicPr>
          <p:cNvPr id="5" name="Picture 4" descr="PvaluesCor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8200" y="14478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367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Example Explained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0668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So why such a drastic difference in the histograms?</a:t>
            </a:r>
          </a:p>
          <a:p>
            <a:pPr lvl="1"/>
            <a:r>
              <a:rPr lang="en-US" dirty="0" smtClean="0"/>
              <a:t>‘Significant differences’ in large percentage of simulations with correlated data.</a:t>
            </a:r>
          </a:p>
          <a:p>
            <a:pPr lvl="1"/>
            <a:r>
              <a:rPr lang="en-US" dirty="0" smtClean="0"/>
              <a:t>Standard error estimates are too small in t-test, leading to narrow confidence intervals.</a:t>
            </a:r>
          </a:p>
          <a:p>
            <a:pPr lvl="1"/>
            <a:r>
              <a:rPr lang="en-US" dirty="0" smtClean="0"/>
              <a:t>Running tests without accounting for correlation leads to misleading results!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25409" y="13953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23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Concepts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0668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25409" y="13953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12192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When </a:t>
            </a:r>
            <a:r>
              <a:rPr lang="en-US" dirty="0"/>
              <a:t>data are independent, </a:t>
            </a:r>
            <a:r>
              <a:rPr lang="en-US" dirty="0" smtClean="0"/>
              <a:t>they have </a:t>
            </a:r>
            <a:r>
              <a:rPr lang="en-US" dirty="0"/>
              <a:t>completely unrelated information </a:t>
            </a:r>
            <a:r>
              <a:rPr lang="en-US" dirty="0" smtClean="0"/>
              <a:t>content</a:t>
            </a:r>
          </a:p>
          <a:p>
            <a:r>
              <a:rPr lang="en-US" dirty="0" smtClean="0"/>
              <a:t>What </a:t>
            </a:r>
            <a:r>
              <a:rPr lang="en-US" dirty="0"/>
              <a:t>are some examples where data may have related information content across space </a:t>
            </a:r>
            <a:r>
              <a:rPr lang="en-US" dirty="0" smtClean="0"/>
              <a:t>and/or </a:t>
            </a:r>
            <a:r>
              <a:rPr lang="en-US" dirty="0"/>
              <a:t>time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33164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 in Space/Time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0668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25409" y="13953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6800" y="12192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Sea surface temperatures or water levels vary with time.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El Nino-Southern Oscillation (ENSO)</a:t>
            </a:r>
          </a:p>
          <a:p>
            <a:r>
              <a:rPr lang="en-US" dirty="0" smtClean="0"/>
              <a:t>Water quality measurements within a stream might be correlated among several sampling locations.</a:t>
            </a:r>
          </a:p>
          <a:p>
            <a:pPr lvl="1"/>
            <a:r>
              <a:rPr lang="en-US" dirty="0" smtClean="0"/>
              <a:t>e.g., total Nitrogen, dissolved Oxygen</a:t>
            </a:r>
          </a:p>
          <a:p>
            <a:r>
              <a:rPr lang="en-US" dirty="0" smtClean="0"/>
              <a:t>Percent forest cover across units in a management landscape are likely related spatially (similar patchiness) and temporally (deforestation trend)</a:t>
            </a:r>
          </a:p>
        </p:txBody>
      </p:sp>
    </p:spTree>
    <p:extLst>
      <p:ext uri="{BB962C8B-B14F-4D97-AF65-F5344CB8AC3E}">
        <p14:creationId xmlns:p14="http://schemas.microsoft.com/office/powerpoint/2010/main" xmlns="" val="158443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Correlation - ENSO Index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066800"/>
            <a:ext cx="7848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25409" y="13953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ENSOIn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2200" y="1219200"/>
            <a:ext cx="4775200" cy="477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34200" y="3048000"/>
            <a:ext cx="1752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there correlation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2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D:\apps\msoffice\Templates\Blank Presentation.pot</Template>
  <TotalTime>10915</TotalTime>
  <Words>719</Words>
  <Application>Microsoft Office PowerPoint</Application>
  <PresentationFormat>On-screen Show (4:3)</PresentationFormat>
  <Paragraphs>101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Blank Presentation</vt:lpstr>
      <vt:lpstr>Dealing with Correlation</vt:lpstr>
      <vt:lpstr>Slide 2</vt:lpstr>
      <vt:lpstr>Why Does Correlation Matter?</vt:lpstr>
      <vt:lpstr>Correlation Example</vt:lpstr>
      <vt:lpstr>Simulation Results</vt:lpstr>
      <vt:lpstr>Correlation Example Explained</vt:lpstr>
      <vt:lpstr>Correlation Concepts</vt:lpstr>
      <vt:lpstr>Correlations in Space/Time</vt:lpstr>
      <vt:lpstr>Temporal Correlation - ENSO Index</vt:lpstr>
      <vt:lpstr>Checking For Correlation</vt:lpstr>
      <vt:lpstr>ACF and PACF for ENSO Index</vt:lpstr>
      <vt:lpstr>ENSO Index Continued</vt:lpstr>
      <vt:lpstr>Example</vt:lpstr>
      <vt:lpstr>Spatial Correlation – Yukon Fire</vt:lpstr>
      <vt:lpstr>Checking For Correlation</vt:lpstr>
      <vt:lpstr>Semivariogram for Yukon Fire</vt:lpstr>
      <vt:lpstr>Exercises 1 - 3</vt:lpstr>
      <vt:lpstr>Modeling Correlation</vt:lpstr>
      <vt:lpstr>Modeling Example</vt:lpstr>
      <vt:lpstr>Modeling Example</vt:lpstr>
      <vt:lpstr>Modeling Example</vt:lpstr>
      <vt:lpstr>Modeling Example</vt:lpstr>
      <vt:lpstr>Modeling Example</vt:lpstr>
      <vt:lpstr>Modeling Example</vt:lpstr>
      <vt:lpstr>Modeling Example</vt:lpstr>
      <vt:lpstr>Summary</vt:lpstr>
      <vt:lpstr>Exercises 4 and 5</vt:lpstr>
    </vt:vector>
  </TitlesOfParts>
  <Company>Neptune and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Neptune and Company</dc:creator>
  <cp:lastModifiedBy>Fitzgerald</cp:lastModifiedBy>
  <cp:revision>418</cp:revision>
  <cp:lastPrinted>2010-11-14T00:16:47Z</cp:lastPrinted>
  <dcterms:created xsi:type="dcterms:W3CDTF">2010-11-13T22:37:27Z</dcterms:created>
  <dcterms:modified xsi:type="dcterms:W3CDTF">2012-10-19T21:43:17Z</dcterms:modified>
</cp:coreProperties>
</file>