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7" r:id="rId3"/>
    <p:sldId id="275" r:id="rId4"/>
    <p:sldId id="284" r:id="rId5"/>
    <p:sldId id="280" r:id="rId6"/>
    <p:sldId id="276" r:id="rId7"/>
    <p:sldId id="281" r:id="rId8"/>
    <p:sldId id="269" r:id="rId9"/>
    <p:sldId id="270" r:id="rId10"/>
    <p:sldId id="271" r:id="rId11"/>
    <p:sldId id="272" r:id="rId12"/>
    <p:sldId id="274" r:id="rId13"/>
    <p:sldId id="292" r:id="rId14"/>
    <p:sldId id="293" r:id="rId15"/>
    <p:sldId id="264" r:id="rId16"/>
    <p:sldId id="285" r:id="rId17"/>
    <p:sldId id="286" r:id="rId18"/>
    <p:sldId id="287" r:id="rId19"/>
    <p:sldId id="265" r:id="rId20"/>
    <p:sldId id="260" r:id="rId21"/>
    <p:sldId id="288" r:id="rId22"/>
    <p:sldId id="266" r:id="rId23"/>
    <p:sldId id="282" r:id="rId24"/>
    <p:sldId id="279" r:id="rId25"/>
    <p:sldId id="278" r:id="rId26"/>
    <p:sldId id="277" r:id="rId27"/>
    <p:sldId id="283" r:id="rId28"/>
    <p:sldId id="289" r:id="rId29"/>
    <p:sldId id="290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64A"/>
    <a:srgbClr val="CC6600"/>
    <a:srgbClr val="6399AB"/>
    <a:srgbClr val="8F5C30"/>
    <a:srgbClr val="000000"/>
    <a:srgbClr val="070000"/>
    <a:srgbClr val="000099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600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and date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Neptune and Company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44ADA94-04FD-46B1-A3A3-36B6966B2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206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69238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on the</a:t>
            </a:r>
            <a:r>
              <a:rPr lang="en-US" baseline="0" dirty="0" smtClean="0"/>
              <a:t> responsibility of maintaining a package.  Hadley wished to revamp reshape, but realized that too many people were using it to just pull it.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fld id="{984173CF-6977-C440-A1E1-4F90A8F989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4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0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79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00200"/>
            <a:ext cx="6781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152400" y="0"/>
            <a:ext cx="4572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399AB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6248400"/>
            <a:ext cx="9144000" cy="457200"/>
          </a:xfrm>
          <a:prstGeom prst="rect">
            <a:avLst/>
          </a:prstGeom>
          <a:gradFill rotWithShape="0">
            <a:gsLst>
              <a:gs pos="0">
                <a:srgbClr val="00364A"/>
              </a:gs>
              <a:gs pos="100000">
                <a:srgbClr val="6399AB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1" name="Rectangle 20"/>
          <p:cNvSpPr>
            <a:spLocks noChangeArrowheads="1"/>
          </p:cNvSpPr>
          <p:nvPr/>
        </p:nvSpPr>
        <p:spPr bwMode="auto">
          <a:xfrm>
            <a:off x="8561388" y="6338888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/>
          <a:p>
            <a:pPr algn="r"/>
            <a:fld id="{904D7C69-7BAA-4728-8401-D8AB761E58C6}" type="slidenum">
              <a:rPr lang="en-US" sz="1200">
                <a:solidFill>
                  <a:srgbClr val="000099"/>
                </a:solidFill>
                <a:latin typeface="Arial" charset="0"/>
              </a:rPr>
              <a:pPr algn="r"/>
              <a:t>‹#›</a:t>
            </a:fld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3062627" y="6324600"/>
            <a:ext cx="30187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Programming – Advance R Training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35" name="Picture 11" descr="D:\Work\Neptune\stationery\Neptune icon white transparent 400px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194" y="6248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64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543800" cy="1676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Advanced R Programming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905000" y="5715000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dirty="0">
                <a:solidFill>
                  <a:srgbClr val="6399AB"/>
                </a:solidFill>
                <a:latin typeface="Courier New" pitchFamily="49" charset="0"/>
                <a:cs typeface="Courier New" pitchFamily="49" charset="0"/>
              </a:rPr>
              <a:t>www.neptuneandco.com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362200"/>
            <a:ext cx="5867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 smtClean="0">
                <a:latin typeface="+mn-lt"/>
              </a:rPr>
              <a:t>Matt Pocernich</a:t>
            </a:r>
            <a:endParaRPr lang="en-US" sz="3200" dirty="0">
              <a:latin typeface="+mn-lt"/>
            </a:endParaRPr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470525"/>
            <a:ext cx="3124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D:\Work\Neptune\stationery\Neptune logo transparent 16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360863"/>
            <a:ext cx="2438400" cy="5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with </a:t>
            </a:r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371600"/>
            <a:ext cx="4876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/>
                <a:cs typeface="Courier New"/>
              </a:rPr>
              <a:t>apply(X, MARGIN, FUN, ...) </a:t>
            </a:r>
            <a:br>
              <a:rPr lang="en-US" b="1" dirty="0">
                <a:latin typeface="Courier New"/>
                <a:cs typeface="Courier New"/>
              </a:rPr>
            </a:b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438400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matrix or array</a:t>
            </a:r>
          </a:p>
          <a:p>
            <a:r>
              <a:rPr lang="en-US" dirty="0" smtClean="0"/>
              <a:t>MARGIN – dimension which to apply function</a:t>
            </a:r>
          </a:p>
          <a:p>
            <a:r>
              <a:rPr lang="en-US" dirty="0" smtClean="0"/>
              <a:t>FUN – function</a:t>
            </a:r>
          </a:p>
          <a:p>
            <a:r>
              <a:rPr lang="en-US" dirty="0" smtClean="0"/>
              <a:t>… arguments for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343400"/>
            <a:ext cx="48768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apply(</a:t>
            </a:r>
            <a:r>
              <a:rPr lang="en-US" b="1" dirty="0" err="1">
                <a:latin typeface="Courier New"/>
                <a:cs typeface="Courier New"/>
              </a:rPr>
              <a:t>streamDat</a:t>
            </a:r>
            <a:r>
              <a:rPr lang="en-US" b="1" dirty="0">
                <a:latin typeface="Courier New"/>
                <a:cs typeface="Courier New"/>
              </a:rPr>
              <a:t>[, -c(1,2,3)], </a:t>
            </a:r>
            <a:r>
              <a:rPr lang="en-US" b="1" dirty="0" smtClean="0">
                <a:latin typeface="Courier New"/>
                <a:cs typeface="Courier New"/>
              </a:rPr>
              <a:t>              	2</a:t>
            </a:r>
            <a:r>
              <a:rPr lang="en-US" b="1" dirty="0">
                <a:latin typeface="Courier New"/>
                <a:cs typeface="Courier New"/>
              </a:rPr>
              <a:t>,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	mean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na.rm</a:t>
            </a:r>
            <a:r>
              <a:rPr lang="en-US" b="1" dirty="0">
                <a:latin typeface="Courier New"/>
                <a:cs typeface="Courier New"/>
              </a:rPr>
              <a:t> = TRUE )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59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on arrays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 bwMode="auto">
          <a:xfrm>
            <a:off x="4724400" y="1600200"/>
            <a:ext cx="3657600" cy="1981200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2819400"/>
            <a:ext cx="33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981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1600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3886200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apply(temp, MARGIN = 1, </a:t>
            </a:r>
            <a:r>
              <a:rPr lang="en-US" b="1" dirty="0" smtClean="0">
                <a:latin typeface="Courier New"/>
                <a:cs typeface="Courier New"/>
              </a:rPr>
              <a:t>sum)##vector of 2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apply(temp, MARGIN = 3, sum</a:t>
            </a:r>
            <a:r>
              <a:rPr lang="en-US" b="1" dirty="0" smtClean="0">
                <a:latin typeface="Courier New"/>
                <a:cs typeface="Courier New"/>
              </a:rPr>
              <a:t>) ## vector of 4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apply(temp, MARGIN = c(1,2), sum</a:t>
            </a:r>
            <a:r>
              <a:rPr lang="en-US" b="1" dirty="0" smtClean="0">
                <a:latin typeface="Courier New"/>
                <a:cs typeface="Courier New"/>
              </a:rPr>
              <a:t>) ## matrix 2 by 3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89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00200"/>
            <a:ext cx="6781800" cy="4343400"/>
          </a:xfrm>
        </p:spPr>
        <p:txBody>
          <a:bodyPr/>
          <a:lstStyle/>
          <a:p>
            <a:r>
              <a:rPr lang="en-US" b="1" dirty="0" smtClean="0">
                <a:latin typeface="Courier New"/>
                <a:cs typeface="Courier New"/>
              </a:rPr>
              <a:t>apply </a:t>
            </a:r>
            <a:r>
              <a:rPr lang="en-US" dirty="0" smtClean="0">
                <a:cs typeface="Courier New"/>
              </a:rPr>
              <a:t>is very efficient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lapply</a:t>
            </a:r>
            <a:r>
              <a:rPr lang="en-US" dirty="0" smtClean="0"/>
              <a:t> operates on lists and returns lists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sapply</a:t>
            </a:r>
            <a:r>
              <a:rPr lang="en-US" dirty="0" smtClean="0"/>
              <a:t> </a:t>
            </a:r>
            <a:r>
              <a:rPr lang="en-US" dirty="0" err="1" smtClean="0"/>
              <a:t>opperates</a:t>
            </a:r>
            <a:r>
              <a:rPr lang="en-US" dirty="0" smtClean="0"/>
              <a:t> on lists and returns </a:t>
            </a:r>
            <a:r>
              <a:rPr lang="en-US" dirty="0" err="1" smtClean="0"/>
              <a:t>data.frames</a:t>
            </a:r>
            <a:endParaRPr lang="en-US" dirty="0" smtClean="0"/>
          </a:p>
          <a:p>
            <a:r>
              <a:rPr lang="en-US" b="1" dirty="0" err="1" smtClean="0">
                <a:latin typeface="Courier New"/>
                <a:cs typeface="Courier New"/>
              </a:rPr>
              <a:t>Mclapply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package:multicore</a:t>
            </a:r>
            <a:r>
              <a:rPr lang="en-US" dirty="0" smtClean="0"/>
              <a:t>) – employs multiple available processors.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 on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426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00200"/>
            <a:ext cx="6781800" cy="1752600"/>
          </a:xfrm>
        </p:spPr>
        <p:txBody>
          <a:bodyPr/>
          <a:lstStyle/>
          <a:p>
            <a:r>
              <a:rPr lang="en-US" dirty="0" smtClean="0"/>
              <a:t>applies a function – which operates on a vector and returns a single value or vector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733800"/>
            <a:ext cx="647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aggregate( </a:t>
            </a:r>
            <a:r>
              <a:rPr lang="en-US" b="1" dirty="0" err="1">
                <a:latin typeface="Courier New"/>
                <a:cs typeface="Courier New"/>
              </a:rPr>
              <a:t>streamDat</a:t>
            </a:r>
            <a:r>
              <a:rPr lang="en-US" b="1" dirty="0">
                <a:latin typeface="Courier New"/>
                <a:cs typeface="Courier New"/>
              </a:rPr>
              <a:t>[, -c(1,2,3)],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by </a:t>
            </a:r>
            <a:r>
              <a:rPr lang="en-US" b="1" dirty="0">
                <a:latin typeface="Courier New"/>
                <a:cs typeface="Courier New"/>
              </a:rPr>
              <a:t>= list(stream = </a:t>
            </a:r>
            <a:r>
              <a:rPr lang="en-US" b="1" dirty="0" err="1">
                <a:latin typeface="Courier New"/>
                <a:cs typeface="Courier New"/>
              </a:rPr>
              <a:t>streamDat$stream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     	season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streamDat$seas</a:t>
            </a:r>
            <a:r>
              <a:rPr lang="en-US" b="1" dirty="0">
                <a:latin typeface="Courier New"/>
                <a:cs typeface="Courier New"/>
              </a:rPr>
              <a:t>),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mean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na.rm</a:t>
            </a:r>
            <a:r>
              <a:rPr lang="en-US" b="1" dirty="0">
                <a:latin typeface="Courier New"/>
                <a:cs typeface="Courier New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xmlns="" val="368909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ddply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Similar in spirit to aggregate in applying a function to subsets</a:t>
            </a:r>
          </a:p>
          <a:p>
            <a:pPr lvl="1"/>
            <a:r>
              <a:rPr lang="en-US" dirty="0" smtClean="0"/>
              <a:t>Allows function </a:t>
            </a:r>
            <a:r>
              <a:rPr lang="en-US" dirty="0" smtClean="0"/>
              <a:t>that</a:t>
            </a:r>
            <a:r>
              <a:rPr lang="en-US" dirty="0" smtClean="0"/>
              <a:t> </a:t>
            </a:r>
            <a:r>
              <a:rPr lang="en-US" dirty="0" smtClean="0"/>
              <a:t>operates on a </a:t>
            </a:r>
            <a:r>
              <a:rPr lang="en-US" dirty="0" err="1" smtClean="0"/>
              <a:t>data.frame</a:t>
            </a:r>
            <a:r>
              <a:rPr lang="en-US" dirty="0" smtClean="0"/>
              <a:t> </a:t>
            </a:r>
            <a:r>
              <a:rPr lang="en-US" dirty="0" smtClean="0"/>
              <a:t>and produces a </a:t>
            </a:r>
            <a:r>
              <a:rPr lang="en-US" dirty="0" err="1" smtClean="0"/>
              <a:t>data.frame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dd</a:t>
            </a:r>
            <a:r>
              <a:rPr lang="en-US" dirty="0" smtClean="0"/>
              <a:t>” = </a:t>
            </a:r>
            <a:r>
              <a:rPr lang="en-US" dirty="0" err="1" smtClean="0"/>
              <a:t>data.frame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data.frame</a:t>
            </a:r>
            <a:r>
              <a:rPr lang="en-US" dirty="0" smtClean="0"/>
              <a:t>; also “dl” = </a:t>
            </a:r>
            <a:r>
              <a:rPr lang="en-US" dirty="0" err="1" smtClean="0"/>
              <a:t>data.frame</a:t>
            </a:r>
            <a:r>
              <a:rPr lang="en-US" dirty="0" smtClean="0"/>
              <a:t> </a:t>
            </a:r>
            <a:r>
              <a:rPr lang="en-US" dirty="0" smtClean="0"/>
              <a:t>to list and “d_”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plyr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486400" y="5410200"/>
            <a:ext cx="3048001" cy="57946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Split/Apply/Combine</a:t>
            </a:r>
          </a:p>
          <a:p>
            <a:pPr algn="ctr"/>
            <a:r>
              <a:rPr lang="en-US" sz="1400" dirty="0"/>
              <a:t>P</a:t>
            </a:r>
            <a:r>
              <a:rPr lang="en-US" sz="1400" dirty="0" smtClean="0"/>
              <a:t>art </a:t>
            </a:r>
            <a:r>
              <a:rPr lang="en-US" sz="1400" dirty="0"/>
              <a:t>B</a:t>
            </a:r>
            <a:r>
              <a:rPr lang="en-US" sz="1400" dirty="0" smtClean="0"/>
              <a:t>/ </a:t>
            </a:r>
            <a:r>
              <a:rPr lang="en-US" sz="1400" dirty="0" err="1" smtClean="0"/>
              <a:t>programmingPresentation.R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3904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Debugging: browser()</a:t>
            </a:r>
            <a:endParaRPr lang="en-US" dirty="0"/>
          </a:p>
          <a:p>
            <a:r>
              <a:rPr lang="en-US" dirty="0" smtClean="0"/>
              <a:t>Environments </a:t>
            </a:r>
          </a:p>
          <a:p>
            <a:r>
              <a:rPr lang="en-US" dirty="0" smtClean="0"/>
              <a:t>Other programming aids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Tools</a:t>
            </a:r>
            <a:br>
              <a:rPr lang="en-US" dirty="0" smtClean="0"/>
            </a:br>
            <a:r>
              <a:rPr lang="en-US" dirty="0" smtClean="0"/>
              <a:t>debugging/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1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371600"/>
            <a:ext cx="6781800" cy="4343400"/>
          </a:xfrm>
        </p:spPr>
        <p:txBody>
          <a:bodyPr/>
          <a:lstStyle/>
          <a:p>
            <a:r>
              <a:rPr lang="en-US" sz="2800" dirty="0" smtClean="0"/>
              <a:t>Interrupts the execution of a function or loop, allowing the examination of the environment where browser is called.</a:t>
            </a:r>
          </a:p>
          <a:p>
            <a:r>
              <a:rPr lang="en-US" sz="2800" dirty="0" smtClean="0"/>
              <a:t>Step through code one argument at a time by entering “n” or return.</a:t>
            </a:r>
          </a:p>
          <a:p>
            <a:r>
              <a:rPr lang="en-US" sz="2800" dirty="0" err="1" smtClean="0"/>
              <a:t>ls</a:t>
            </a:r>
            <a:r>
              <a:rPr lang="en-US" sz="2800" dirty="0" smtClean="0"/>
              <a:t>() within browser environment returns internal objects.</a:t>
            </a:r>
          </a:p>
          <a:p>
            <a:r>
              <a:rPr lang="en-US" sz="2800" dirty="0" smtClean="0"/>
              <a:t>Quit browser environment by entering “Q”.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335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43400" y="1600200"/>
            <a:ext cx="4495800" cy="4343400"/>
          </a:xfrm>
        </p:spPr>
        <p:txBody>
          <a:bodyPr/>
          <a:lstStyle/>
          <a:p>
            <a:r>
              <a:rPr lang="en-US" sz="2800" dirty="0" smtClean="0"/>
              <a:t>environment() returns </a:t>
            </a:r>
            <a:r>
              <a:rPr lang="en-US" sz="2800" dirty="0" err="1" smtClean="0"/>
              <a:t>enviroment</a:t>
            </a:r>
            <a:endParaRPr lang="en-US" sz="2800" dirty="0" smtClean="0"/>
          </a:p>
          <a:p>
            <a:r>
              <a:rPr lang="en-US" sz="2800" dirty="0" err="1" smtClean="0"/>
              <a:t>R_GlobalEnv</a:t>
            </a:r>
            <a:r>
              <a:rPr lang="en-US" sz="2800" dirty="0" smtClean="0"/>
              <a:t> is the base environment.</a:t>
            </a:r>
          </a:p>
          <a:p>
            <a:r>
              <a:rPr lang="en-US" sz="2800" dirty="0" smtClean="0"/>
              <a:t>By default, a function or call will look to higher level environments, without warning or notice.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&gt; f </a:t>
            </a:r>
            <a:r>
              <a:rPr lang="en-US" sz="1800" b="1" dirty="0">
                <a:latin typeface="Courier New"/>
                <a:cs typeface="Courier New"/>
              </a:rPr>
              <a:t>&lt;- function(x){x + y}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&gt; f</a:t>
            </a:r>
            <a:r>
              <a:rPr lang="en-US" sz="1800" b="1" dirty="0">
                <a:latin typeface="Courier New"/>
                <a:cs typeface="Courier New"/>
              </a:rPr>
              <a:t>(3)  </a:t>
            </a:r>
            <a:endParaRPr lang="en-US" sz="1800" b="1" dirty="0" smtClean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&gt; Error in f(3) : object 'y' not found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&gt; y </a:t>
            </a:r>
            <a:r>
              <a:rPr lang="en-US" sz="1800" b="1" dirty="0">
                <a:latin typeface="Courier New"/>
                <a:cs typeface="Courier New"/>
              </a:rPr>
              <a:t>&lt;- 3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&gt; f</a:t>
            </a:r>
            <a:r>
              <a:rPr lang="en-US" sz="1800" b="1" dirty="0">
                <a:latin typeface="Courier New"/>
                <a:cs typeface="Courier New"/>
              </a:rPr>
              <a:t>(3</a:t>
            </a:r>
            <a:r>
              <a:rPr lang="en-US" sz="1800" b="1" dirty="0" smtClean="0">
                <a:latin typeface="Courier New"/>
                <a:cs typeface="Courier New"/>
              </a:rPr>
              <a:t>)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 smtClean="0">
                <a:latin typeface="Courier New"/>
                <a:cs typeface="Courier New"/>
              </a:rPr>
              <a:t>&gt;[1] 6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1066800" y="5486400"/>
            <a:ext cx="3048001" cy="57946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Programming Tools</a:t>
            </a:r>
          </a:p>
          <a:p>
            <a:pPr algn="ctr"/>
            <a:r>
              <a:rPr lang="en-US" sz="1400" dirty="0" smtClean="0"/>
              <a:t>Part </a:t>
            </a:r>
            <a:r>
              <a:rPr lang="en-US" sz="1400" dirty="0"/>
              <a:t>C</a:t>
            </a:r>
            <a:r>
              <a:rPr lang="en-US" sz="1400" dirty="0" smtClean="0"/>
              <a:t>/ </a:t>
            </a:r>
            <a:r>
              <a:rPr lang="en-US" sz="1400" dirty="0" err="1" smtClean="0"/>
              <a:t>programmingPresentation.R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57178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447800"/>
            <a:ext cx="6781800" cy="4343400"/>
          </a:xfrm>
        </p:spPr>
        <p:txBody>
          <a:bodyPr/>
          <a:lstStyle/>
          <a:p>
            <a:r>
              <a:rPr lang="en-US" dirty="0" err="1" smtClean="0"/>
              <a:t>system.time</a:t>
            </a:r>
            <a:r>
              <a:rPr lang="en-US" dirty="0" smtClean="0"/>
              <a:t>( … operation …)</a:t>
            </a:r>
          </a:p>
          <a:p>
            <a:pPr lvl="1"/>
            <a:r>
              <a:rPr lang="en-US" dirty="0" smtClean="0"/>
              <a:t>returns elapsed time</a:t>
            </a:r>
          </a:p>
          <a:p>
            <a:r>
              <a:rPr lang="en-US" dirty="0" err="1" smtClean="0"/>
              <a:t>object.size</a:t>
            </a:r>
            <a:r>
              <a:rPr lang="en-US" dirty="0" smtClean="0"/>
              <a:t>( ) </a:t>
            </a:r>
          </a:p>
          <a:p>
            <a:pPr lvl="1"/>
            <a:r>
              <a:rPr lang="en-US" dirty="0" smtClean="0"/>
              <a:t>returns size of objects</a:t>
            </a:r>
          </a:p>
          <a:p>
            <a:r>
              <a:rPr lang="en-US" dirty="0" err="1" smtClean="0"/>
              <a:t>memory.limit</a:t>
            </a:r>
            <a:r>
              <a:rPr lang="en-US" dirty="0" smtClean="0"/>
              <a:t>( …) </a:t>
            </a:r>
          </a:p>
          <a:p>
            <a:pPr lvl="1"/>
            <a:r>
              <a:rPr lang="en-US" dirty="0" smtClean="0"/>
              <a:t>returns memory limits on Windows machines</a:t>
            </a:r>
          </a:p>
          <a:p>
            <a:r>
              <a:rPr lang="en-US" dirty="0" err="1" smtClean="0"/>
              <a:t>Rprof</a:t>
            </a:r>
            <a:r>
              <a:rPr lang="en-US" dirty="0" smtClean="0"/>
              <a:t> – utility that outlines computations for each operation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934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Editors – </a:t>
            </a:r>
            <a:r>
              <a:rPr lang="en-US" sz="2800" dirty="0" err="1" smtClean="0"/>
              <a:t>Rstudio</a:t>
            </a:r>
            <a:r>
              <a:rPr lang="en-US" sz="2800" dirty="0" smtClean="0"/>
              <a:t>, VI, ESS (</a:t>
            </a:r>
            <a:r>
              <a:rPr lang="en-US" sz="2800" dirty="0" err="1" smtClean="0"/>
              <a:t>Emacs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Different editors provide code completion, function syntax and other features.</a:t>
            </a:r>
          </a:p>
          <a:p>
            <a:r>
              <a:rPr lang="en-US" sz="2800" dirty="0" smtClean="0"/>
              <a:t>project </a:t>
            </a:r>
            <a:r>
              <a:rPr lang="en-US" sz="2800" dirty="0" smtClean="0"/>
              <a:t> (a </a:t>
            </a:r>
            <a:r>
              <a:rPr lang="en-US" sz="2800" dirty="0" smtClean="0"/>
              <a:t>package)</a:t>
            </a:r>
          </a:p>
          <a:p>
            <a:pPr lvl="1"/>
            <a:r>
              <a:rPr lang="en-US" sz="2400" dirty="0" smtClean="0"/>
              <a:t>Creates structure and tools for creating an independent analysis environment.</a:t>
            </a:r>
          </a:p>
          <a:p>
            <a:pPr lvl="1"/>
            <a:r>
              <a:rPr lang="en-US" sz="2400" dirty="0" smtClean="0"/>
              <a:t>The goal is reproducible analysis</a:t>
            </a:r>
          </a:p>
          <a:p>
            <a:r>
              <a:rPr lang="en-US" sz="2800" dirty="0" err="1" smtClean="0"/>
              <a:t>knitr</a:t>
            </a:r>
            <a:r>
              <a:rPr lang="en-US" sz="2800" dirty="0" smtClean="0"/>
              <a:t> and </a:t>
            </a:r>
            <a:r>
              <a:rPr lang="en-US" sz="2800" dirty="0" err="1" smtClean="0"/>
              <a:t>Sweave</a:t>
            </a:r>
            <a:r>
              <a:rPr lang="en-US" sz="2800" dirty="0" smtClean="0"/>
              <a:t> </a:t>
            </a:r>
            <a:r>
              <a:rPr lang="en-US" sz="2400" dirty="0" smtClean="0"/>
              <a:t>(not for everyone)</a:t>
            </a:r>
            <a:endParaRPr lang="en-US" dirty="0" smtClean="0"/>
          </a:p>
          <a:p>
            <a:pPr lvl="1"/>
            <a:r>
              <a:rPr lang="en-US" sz="2400" dirty="0" smtClean="0"/>
              <a:t>Combines code and report text.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rogramming aids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10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61722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400" dirty="0" smtClean="0"/>
              <a:t>Data manipulation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2000" dirty="0" smtClean="0"/>
              <a:t>reshape2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400" dirty="0" smtClean="0"/>
              <a:t>Split/ Apply/ Combine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2000" dirty="0" smtClean="0"/>
              <a:t>apply family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2000" dirty="0" smtClean="0"/>
              <a:t>aggregate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2000" dirty="0" err="1" smtClean="0"/>
              <a:t>plyr</a:t>
            </a:r>
            <a:r>
              <a:rPr lang="en-US" sz="2000" dirty="0" smtClean="0"/>
              <a:t> package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400" dirty="0" smtClean="0"/>
              <a:t>Debugging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2000" dirty="0" smtClean="0"/>
              <a:t>browser(); </a:t>
            </a:r>
            <a:r>
              <a:rPr lang="en-US" sz="2000" dirty="0" err="1" smtClean="0"/>
              <a:t>traceback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2000" dirty="0" smtClean="0"/>
              <a:t>environments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sz="2000" dirty="0" smtClean="0"/>
              <a:t>Checking performance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400" dirty="0" smtClean="0"/>
              <a:t>Programming tools and aids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2400" dirty="0" smtClean="0"/>
              <a:t>10 useful functions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4572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4400" dirty="0" smtClean="0">
                <a:solidFill>
                  <a:srgbClr val="00364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Topics</a:t>
            </a:r>
            <a:endParaRPr lang="en-US" sz="4400" dirty="0">
              <a:solidFill>
                <a:srgbClr val="00364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Many options for directly connecting with databases and accessing online sources.</a:t>
            </a:r>
          </a:p>
          <a:p>
            <a:r>
              <a:rPr lang="en-US" sz="2800" dirty="0" err="1" smtClean="0"/>
              <a:t>Murrel</a:t>
            </a:r>
            <a:r>
              <a:rPr lang="en-US" sz="2800" dirty="0" smtClean="0"/>
              <a:t>, P. (2012), “Introduction to Data Technologies”  is a excellent reference (free </a:t>
            </a:r>
            <a:r>
              <a:rPr lang="en-US" sz="2800" dirty="0" err="1" smtClean="0"/>
              <a:t>pdf</a:t>
            </a:r>
            <a:r>
              <a:rPr lang="en-US" sz="2800" dirty="0" smtClean="0"/>
              <a:t> version available).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Import/Export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28000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discussed in R Data Manual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371600"/>
            <a:ext cx="35052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ROracle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RPostgreSQL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RSPerl</a:t>
            </a:r>
            <a:r>
              <a:rPr lang="en-US" sz="2800" dirty="0">
                <a:latin typeface="+mn-lt"/>
              </a:rPr>
              <a:t> </a:t>
            </a:r>
            <a:endParaRPr lang="en-US" sz="2800" dirty="0" smtClean="0">
              <a:latin typeface="+mn-lt"/>
            </a:endParaRPr>
          </a:p>
          <a:p>
            <a:r>
              <a:rPr lang="en-US" sz="2800" dirty="0" err="1" smtClean="0">
                <a:latin typeface="+mn-lt"/>
              </a:rPr>
              <a:t>RSPython</a:t>
            </a:r>
            <a:r>
              <a:rPr lang="en-US" sz="2800" dirty="0" smtClean="0">
                <a:latin typeface="+mn-lt"/>
              </a:rPr>
              <a:t> </a:t>
            </a:r>
          </a:p>
          <a:p>
            <a:r>
              <a:rPr lang="en-US" sz="2800" dirty="0" err="1" smtClean="0">
                <a:latin typeface="+mn-lt"/>
              </a:rPr>
              <a:t>RSQLite</a:t>
            </a:r>
            <a:r>
              <a:rPr lang="en-US" sz="2800" dirty="0" smtClean="0">
                <a:latin typeface="+mn-lt"/>
              </a:rPr>
              <a:t> </a:t>
            </a:r>
          </a:p>
          <a:p>
            <a:r>
              <a:rPr lang="en-US" sz="2800" dirty="0" err="1" smtClean="0">
                <a:latin typeface="+mn-lt"/>
              </a:rPr>
              <a:t>SJava</a:t>
            </a:r>
            <a:r>
              <a:rPr lang="en-US" sz="2800" dirty="0" smtClean="0">
                <a:latin typeface="+mn-lt"/>
              </a:rPr>
              <a:t> </a:t>
            </a:r>
          </a:p>
          <a:p>
            <a:r>
              <a:rPr lang="en-US" sz="2800" dirty="0" err="1" smtClean="0">
                <a:latin typeface="+mn-lt"/>
              </a:rPr>
              <a:t>WriteXLS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XLConnect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xlsReadWrite</a:t>
            </a:r>
            <a:r>
              <a:rPr lang="en-US" sz="2800" dirty="0">
                <a:latin typeface="+mn-lt"/>
              </a:rPr>
              <a:t> </a:t>
            </a:r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XML </a:t>
            </a:r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524000"/>
            <a:ext cx="2438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CORBA </a:t>
            </a:r>
          </a:p>
          <a:p>
            <a:r>
              <a:rPr lang="en-US" sz="2800" dirty="0">
                <a:latin typeface="+mn-lt"/>
              </a:rPr>
              <a:t>DBI </a:t>
            </a:r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foreign</a:t>
            </a:r>
            <a:endParaRPr lang="en-US" sz="2800" dirty="0">
              <a:latin typeface="+mn-lt"/>
            </a:endParaRPr>
          </a:p>
          <a:p>
            <a:r>
              <a:rPr lang="en-US" sz="2800" dirty="0" err="1">
                <a:latin typeface="+mn-lt"/>
              </a:rPr>
              <a:t>gdata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hdf5</a:t>
            </a:r>
          </a:p>
          <a:p>
            <a:r>
              <a:rPr lang="en-US" sz="2800" dirty="0" err="1">
                <a:latin typeface="+mn-lt"/>
              </a:rPr>
              <a:t>ncdf</a:t>
            </a:r>
            <a:r>
              <a:rPr lang="en-US" sz="2800" dirty="0">
                <a:latin typeface="+mn-lt"/>
              </a:rPr>
              <a:t>, ncdf4 </a:t>
            </a:r>
          </a:p>
          <a:p>
            <a:r>
              <a:rPr lang="en-US" sz="2800" dirty="0" err="1">
                <a:latin typeface="+mn-lt"/>
              </a:rPr>
              <a:t>rJava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sz="2800" dirty="0">
                <a:latin typeface="+mn-lt"/>
              </a:rPr>
              <a:t>RJDBC </a:t>
            </a:r>
          </a:p>
          <a:p>
            <a:r>
              <a:rPr lang="en-US" sz="2800" dirty="0" err="1">
                <a:latin typeface="+mn-lt"/>
              </a:rPr>
              <a:t>RMySQL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sz="2800" dirty="0" err="1">
                <a:latin typeface="+mn-lt"/>
              </a:rPr>
              <a:t>RNetCDF</a:t>
            </a:r>
            <a:r>
              <a:rPr lang="en-US" sz="2800" dirty="0">
                <a:latin typeface="+mn-lt"/>
              </a:rPr>
              <a:t> </a:t>
            </a:r>
            <a:endParaRPr lang="en-US" sz="2800" dirty="0" smtClean="0">
              <a:latin typeface="+mn-lt"/>
            </a:endParaRPr>
          </a:p>
          <a:p>
            <a:r>
              <a:rPr lang="en-US" sz="2800" dirty="0"/>
              <a:t>RODBC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26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package:RSONIO</a:t>
            </a:r>
            <a:endParaRPr lang="en-US" dirty="0" smtClean="0"/>
          </a:p>
          <a:p>
            <a:pPr lvl="1"/>
            <a:r>
              <a:rPr lang="en-US" dirty="0" smtClean="0"/>
              <a:t>see demo(“</a:t>
            </a:r>
            <a:r>
              <a:rPr lang="en-US" dirty="0" err="1" smtClean="0"/>
              <a:t>WorldBank</a:t>
            </a:r>
            <a:r>
              <a:rPr lang="en-US" dirty="0" smtClean="0"/>
              <a:t>”) in </a:t>
            </a:r>
            <a:r>
              <a:rPr lang="en-US" dirty="0" err="1" smtClean="0"/>
              <a:t>googleVis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http/ ftp – </a:t>
            </a:r>
            <a:r>
              <a:rPr lang="en-US" dirty="0" err="1" smtClean="0"/>
              <a:t>download.file</a:t>
            </a:r>
            <a:endParaRPr lang="en-US" dirty="0" smtClean="0"/>
          </a:p>
          <a:p>
            <a:r>
              <a:rPr lang="en-US" dirty="0" err="1" smtClean="0"/>
              <a:t>twitteR</a:t>
            </a:r>
            <a:r>
              <a:rPr lang="en-US" dirty="0" smtClean="0"/>
              <a:t> – </a:t>
            </a:r>
            <a:r>
              <a:rPr lang="en-US" dirty="0" err="1" smtClean="0"/>
              <a:t>packge</a:t>
            </a:r>
            <a:r>
              <a:rPr lang="en-US" dirty="0" smtClean="0"/>
              <a:t> to read twitter streams</a:t>
            </a:r>
          </a:p>
          <a:p>
            <a:r>
              <a:rPr lang="en-US" dirty="0" smtClean="0"/>
              <a:t>Google Docs  </a:t>
            </a:r>
            <a:r>
              <a:rPr lang="en-US" dirty="0" err="1" smtClean="0"/>
              <a:t>package:rgoogledata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other tools to access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37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formal and strict class of objects </a:t>
            </a:r>
          </a:p>
          <a:p>
            <a:r>
              <a:rPr lang="en-US" dirty="0" err="1" smtClean="0"/>
              <a:t>sp</a:t>
            </a:r>
            <a:r>
              <a:rPr lang="en-US" dirty="0" smtClean="0"/>
              <a:t> spatial objects are a common example.</a:t>
            </a:r>
          </a:p>
          <a:p>
            <a:r>
              <a:rPr lang="en-US" dirty="0" err="1" smtClean="0"/>
              <a:t>slotNames</a:t>
            </a:r>
            <a:r>
              <a:rPr lang="en-US" dirty="0"/>
              <a:t> </a:t>
            </a:r>
            <a:r>
              <a:rPr lang="en-US" dirty="0" smtClean="0"/>
              <a:t>– retrieve list of slots</a:t>
            </a:r>
          </a:p>
          <a:p>
            <a:r>
              <a:rPr lang="en-US" dirty="0" smtClean="0"/>
              <a:t>slot( object, </a:t>
            </a:r>
            <a:r>
              <a:rPr lang="en-US" dirty="0" err="1" smtClean="0"/>
              <a:t>slotname</a:t>
            </a:r>
            <a:r>
              <a:rPr lang="en-US" dirty="0" smtClean="0"/>
              <a:t> ) </a:t>
            </a:r>
            <a:r>
              <a:rPr lang="en-US" dirty="0" smtClean="0"/>
              <a:t>data.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S4 Classes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5486400" y="5715000"/>
            <a:ext cx="3048001" cy="57946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 Class Objects</a:t>
            </a:r>
          </a:p>
          <a:p>
            <a:pPr algn="ctr"/>
            <a:r>
              <a:rPr lang="en-US" sz="1400" dirty="0" smtClean="0"/>
              <a:t>Part </a:t>
            </a:r>
            <a:r>
              <a:rPr lang="en-US" sz="1400" dirty="0"/>
              <a:t>D</a:t>
            </a:r>
            <a:r>
              <a:rPr lang="en-US" sz="1400" dirty="0" smtClean="0"/>
              <a:t>/ </a:t>
            </a:r>
            <a:r>
              <a:rPr lang="en-US" sz="1400" dirty="0" err="1" smtClean="0"/>
              <a:t>programmingPresentation.R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391630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(x, y) base package</a:t>
            </a:r>
          </a:p>
          <a:p>
            <a:pPr lvl="1"/>
            <a:r>
              <a:rPr lang="en-US" dirty="0" smtClean="0"/>
              <a:t>Allows one to point and click to identify </a:t>
            </a:r>
            <a:r>
              <a:rPr lang="en-US" dirty="0" err="1" smtClean="0"/>
              <a:t>dataframe</a:t>
            </a:r>
            <a:r>
              <a:rPr lang="en-US" dirty="0" smtClean="0"/>
              <a:t> row numbers of points on a graph. </a:t>
            </a:r>
          </a:p>
          <a:p>
            <a:pPr lvl="1"/>
            <a:r>
              <a:rPr lang="en-US" dirty="0" smtClean="0"/>
              <a:t>Note: May not work in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Approximately10 </a:t>
            </a:r>
            <a:r>
              <a:rPr lang="en-US" dirty="0"/>
              <a:t>Useful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6268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try( function, silent = FALSE)</a:t>
            </a:r>
          </a:p>
          <a:p>
            <a:pPr lvl="1"/>
            <a:r>
              <a:rPr lang="en-US" dirty="0" smtClean="0"/>
              <a:t>returns an error class </a:t>
            </a:r>
          </a:p>
          <a:p>
            <a:pPr lvl="1"/>
            <a:r>
              <a:rPr lang="en-US" dirty="0" smtClean="0"/>
              <a:t>useful to keep errors from halting a loop or a script.</a:t>
            </a:r>
          </a:p>
          <a:p>
            <a:r>
              <a:rPr lang="en-US" dirty="0" err="1" smtClean="0"/>
              <a:t>data.table</a:t>
            </a:r>
            <a:endParaRPr lang="en-US" dirty="0" smtClean="0"/>
          </a:p>
          <a:p>
            <a:pPr lvl="1"/>
            <a:r>
              <a:rPr lang="en-US" dirty="0" smtClean="0"/>
              <a:t>A package for merging, </a:t>
            </a:r>
            <a:r>
              <a:rPr lang="en-US" dirty="0" err="1" smtClean="0"/>
              <a:t>subsetting</a:t>
            </a:r>
            <a:r>
              <a:rPr lang="en-US" dirty="0" smtClean="0"/>
              <a:t> and aggregating very large </a:t>
            </a:r>
            <a:r>
              <a:rPr lang="en-US" dirty="0" err="1" smtClean="0"/>
              <a:t>dataframes</a:t>
            </a:r>
            <a:r>
              <a:rPr lang="en-US" dirty="0" smtClean="0"/>
              <a:t> effectively.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9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do.call</a:t>
            </a:r>
            <a:r>
              <a:rPr lang="en-US" dirty="0" smtClean="0"/>
              <a:t>(“</a:t>
            </a:r>
            <a:r>
              <a:rPr lang="en-US" dirty="0" err="1" smtClean="0"/>
              <a:t>rbind</a:t>
            </a:r>
            <a:r>
              <a:rPr lang="en-US" dirty="0" smtClean="0"/>
              <a:t>”, </a:t>
            </a:r>
            <a:r>
              <a:rPr lang="en-US" dirty="0" err="1" smtClean="0"/>
              <a:t>a_list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coerces a list into 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assign and get</a:t>
            </a:r>
          </a:p>
          <a:p>
            <a:pPr lvl="1"/>
            <a:r>
              <a:rPr lang="en-US" dirty="0" smtClean="0"/>
              <a:t>assign(“bob”, 1:5) </a:t>
            </a:r>
          </a:p>
          <a:p>
            <a:pPr lvl="1"/>
            <a:r>
              <a:rPr lang="en-US" dirty="0" smtClean="0"/>
              <a:t>Allows one to assign an R object to a text string</a:t>
            </a:r>
          </a:p>
          <a:p>
            <a:pPr lvl="1"/>
            <a:r>
              <a:rPr lang="en-US" dirty="0" smtClean="0"/>
              <a:t>get retrieves values from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82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grepl</a:t>
            </a:r>
            <a:r>
              <a:rPr lang="en-US" dirty="0" smtClean="0"/>
              <a:t> – pattern matching- returns vector of logical values.</a:t>
            </a:r>
          </a:p>
          <a:p>
            <a:pPr lvl="1"/>
            <a:r>
              <a:rPr lang="en-US" dirty="0" err="1" smtClean="0"/>
              <a:t>grep</a:t>
            </a:r>
            <a:r>
              <a:rPr lang="en-US" dirty="0" smtClean="0"/>
              <a:t> returns row numbers of matches</a:t>
            </a:r>
          </a:p>
          <a:p>
            <a:r>
              <a:rPr lang="en-US" dirty="0" smtClean="0"/>
              <a:t>system( )  - allows access to system 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12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read.fwf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reads text file by defining column widths.  Useful for importing old data.</a:t>
            </a:r>
          </a:p>
          <a:p>
            <a:r>
              <a:rPr lang="en-US" dirty="0" err="1"/>
              <a:t>dir</a:t>
            </a:r>
            <a:r>
              <a:rPr lang="en-US" dirty="0"/>
              <a:t>(), </a:t>
            </a:r>
            <a:r>
              <a:rPr lang="en-US" dirty="0" err="1"/>
              <a:t>dir.create</a:t>
            </a:r>
            <a:r>
              <a:rPr lang="en-US" dirty="0"/>
              <a:t>() –returns files in working directory.</a:t>
            </a:r>
          </a:p>
          <a:p>
            <a:r>
              <a:rPr lang="en-US" dirty="0" err="1" smtClean="0"/>
              <a:t>complete.case</a:t>
            </a:r>
            <a:endParaRPr lang="en-US" dirty="0" smtClean="0"/>
          </a:p>
          <a:p>
            <a:pPr lvl="1"/>
            <a:r>
              <a:rPr lang="en-US" dirty="0" smtClean="0"/>
              <a:t>indicates rows with no missing values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8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, </a:t>
            </a:r>
            <a:r>
              <a:rPr lang="en-US" dirty="0" err="1" smtClean="0"/>
              <a:t>strsplit</a:t>
            </a:r>
            <a:r>
              <a:rPr lang="en-US" dirty="0" smtClean="0"/>
              <a:t>, sub </a:t>
            </a:r>
          </a:p>
          <a:p>
            <a:pPr lvl="1"/>
            <a:r>
              <a:rPr lang="en-US" dirty="0" smtClean="0"/>
              <a:t>slice and dice character strings</a:t>
            </a:r>
          </a:p>
          <a:p>
            <a:r>
              <a:rPr lang="en-US" dirty="0" smtClean="0"/>
              <a:t>with – attaches </a:t>
            </a:r>
            <a:r>
              <a:rPr lang="en-US" dirty="0" err="1" smtClean="0"/>
              <a:t>data.frame</a:t>
            </a:r>
            <a:r>
              <a:rPr lang="en-US" dirty="0" smtClean="0"/>
              <a:t> </a:t>
            </a:r>
            <a:r>
              <a:rPr lang="en-US" dirty="0" smtClean="0"/>
              <a:t>to permit simpler code.</a:t>
            </a:r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iris$Sepal.Width</a:t>
            </a:r>
            <a:r>
              <a:rPr lang="en-US" dirty="0" smtClean="0"/>
              <a:t>, </a:t>
            </a:r>
            <a:r>
              <a:rPr lang="en-US" dirty="0" err="1" smtClean="0"/>
              <a:t>iris$Sepal.Length</a:t>
            </a:r>
            <a:r>
              <a:rPr lang="en-US" dirty="0" smtClean="0"/>
              <a:t>); becomes</a:t>
            </a:r>
          </a:p>
          <a:p>
            <a:pPr lvl="1"/>
            <a:r>
              <a:rPr lang="en-US" dirty="0" smtClean="0"/>
              <a:t>with(iris, plot(</a:t>
            </a:r>
            <a:r>
              <a:rPr lang="en-US" dirty="0" err="1" smtClean="0"/>
              <a:t>Sepal.Width</a:t>
            </a:r>
            <a:r>
              <a:rPr lang="en-US" dirty="0" smtClean="0"/>
              <a:t>, </a:t>
            </a:r>
            <a:r>
              <a:rPr lang="en-US" dirty="0" err="1" smtClean="0"/>
              <a:t>Sepal.Length</a:t>
            </a:r>
            <a:r>
              <a:rPr lang="en-US" dirty="0" smtClean="0"/>
              <a:t>) 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6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Wide and tall </a:t>
            </a:r>
            <a:r>
              <a:rPr lang="en-US" dirty="0"/>
              <a:t>d</a:t>
            </a:r>
            <a:r>
              <a:rPr lang="en-US" dirty="0" smtClean="0"/>
              <a:t>ata: </a:t>
            </a:r>
            <a:br>
              <a:rPr lang="en-US" dirty="0" smtClean="0"/>
            </a:br>
            <a:r>
              <a:rPr lang="en-US" dirty="0" smtClean="0"/>
              <a:t>reshape2 package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206" y="1196867"/>
            <a:ext cx="198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“Wide”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3770" y="2686150"/>
            <a:ext cx="198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“Tall”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9971" y="1658532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stream  </a:t>
            </a:r>
            <a:r>
              <a:rPr lang="en-US" sz="1400" dirty="0" smtClean="0">
                <a:latin typeface="Courier New"/>
                <a:cs typeface="Courier New"/>
              </a:rPr>
              <a:t>   NH4 </a:t>
            </a:r>
            <a:r>
              <a:rPr lang="en-US" sz="1400" dirty="0">
                <a:latin typeface="Courier New"/>
                <a:cs typeface="Courier New"/>
              </a:rPr>
              <a:t>TDOC 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Temp.C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1  ALLEGAN 20.2 3.50   11.8</a:t>
            </a:r>
          </a:p>
          <a:p>
            <a:r>
              <a:rPr lang="en-US" sz="1400" dirty="0">
                <a:latin typeface="Courier New"/>
                <a:cs typeface="Courier New"/>
              </a:rPr>
              <a:t>2  ALLEGAN 11.6 3.89   16.4</a:t>
            </a:r>
          </a:p>
          <a:p>
            <a:r>
              <a:rPr lang="en-US" sz="1400" dirty="0">
                <a:latin typeface="Courier New"/>
                <a:cs typeface="Courier New"/>
              </a:rPr>
              <a:t>13 ARCADIA 45.0 1.42    9.8</a:t>
            </a:r>
          </a:p>
          <a:p>
            <a:r>
              <a:rPr lang="en-US" sz="1400" dirty="0">
                <a:latin typeface="Courier New"/>
                <a:cs typeface="Courier New"/>
              </a:rPr>
              <a:t>14 ARCADIA 36.4 1.88   14.0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3770" y="3147815"/>
            <a:ext cx="4572000" cy="3108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&gt; </a:t>
            </a:r>
            <a:r>
              <a:rPr lang="en-US" sz="1400" dirty="0" err="1">
                <a:latin typeface="Courier New"/>
                <a:cs typeface="Courier New"/>
              </a:rPr>
              <a:t>streamSmall_tall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  stream </a:t>
            </a:r>
            <a:r>
              <a:rPr lang="en-US" sz="1400" dirty="0" err="1">
                <a:latin typeface="Courier New"/>
                <a:cs typeface="Courier New"/>
              </a:rPr>
              <a:t>analyte</a:t>
            </a:r>
            <a:r>
              <a:rPr lang="en-US" sz="1400" dirty="0">
                <a:latin typeface="Courier New"/>
                <a:cs typeface="Courier New"/>
              </a:rPr>
              <a:t> value</a:t>
            </a:r>
          </a:p>
          <a:p>
            <a:r>
              <a:rPr lang="en-US" sz="1400" dirty="0">
                <a:latin typeface="Courier New"/>
                <a:cs typeface="Courier New"/>
              </a:rPr>
              <a:t>1  ALLEGAN     NH4 20.19</a:t>
            </a:r>
          </a:p>
          <a:p>
            <a:r>
              <a:rPr lang="en-US" sz="1400" dirty="0">
                <a:latin typeface="Courier New"/>
                <a:cs typeface="Courier New"/>
              </a:rPr>
              <a:t>2  ALLEGAN     NH4 11.59</a:t>
            </a:r>
          </a:p>
          <a:p>
            <a:r>
              <a:rPr lang="en-US" sz="1400" dirty="0">
                <a:latin typeface="Courier New"/>
                <a:cs typeface="Courier New"/>
              </a:rPr>
              <a:t>3  ARCADIA     NH4 45.02</a:t>
            </a:r>
          </a:p>
          <a:p>
            <a:r>
              <a:rPr lang="en-US" sz="1400" dirty="0">
                <a:latin typeface="Courier New"/>
                <a:cs typeface="Courier New"/>
              </a:rPr>
              <a:t>4  ARCADIA     NH4 36.42</a:t>
            </a:r>
          </a:p>
          <a:p>
            <a:r>
              <a:rPr lang="en-US" sz="1400" dirty="0">
                <a:latin typeface="Courier New"/>
                <a:cs typeface="Courier New"/>
              </a:rPr>
              <a:t>5  ALLEGAN    TDOC  3.50</a:t>
            </a:r>
          </a:p>
          <a:p>
            <a:r>
              <a:rPr lang="en-US" sz="1400" dirty="0">
                <a:latin typeface="Courier New"/>
                <a:cs typeface="Courier New"/>
              </a:rPr>
              <a:t>6  ALLEGAN    TDOC  3.89</a:t>
            </a:r>
          </a:p>
          <a:p>
            <a:r>
              <a:rPr lang="en-US" sz="1400" dirty="0">
                <a:latin typeface="Courier New"/>
                <a:cs typeface="Courier New"/>
              </a:rPr>
              <a:t>7  ARCADIA    TDOC  1.42</a:t>
            </a:r>
          </a:p>
          <a:p>
            <a:r>
              <a:rPr lang="en-US" sz="1400" dirty="0">
                <a:latin typeface="Courier New"/>
                <a:cs typeface="Courier New"/>
              </a:rPr>
              <a:t>8  ARCADIA    TDOC  1.88</a:t>
            </a:r>
          </a:p>
          <a:p>
            <a:r>
              <a:rPr lang="en-US" sz="1400" dirty="0">
                <a:latin typeface="Courier New"/>
                <a:cs typeface="Courier New"/>
              </a:rPr>
              <a:t>9  ALLEGAN  </a:t>
            </a:r>
            <a:r>
              <a:rPr lang="en-US" sz="1400" dirty="0" err="1">
                <a:latin typeface="Courier New"/>
                <a:cs typeface="Courier New"/>
              </a:rPr>
              <a:t>Temp.C</a:t>
            </a:r>
            <a:r>
              <a:rPr lang="en-US" sz="1400" dirty="0">
                <a:latin typeface="Courier New"/>
                <a:cs typeface="Courier New"/>
              </a:rPr>
              <a:t> 11.80</a:t>
            </a:r>
          </a:p>
          <a:p>
            <a:r>
              <a:rPr lang="ro-RO" sz="1400" dirty="0">
                <a:latin typeface="Courier New"/>
                <a:cs typeface="Courier New"/>
              </a:rPr>
              <a:t>10 ALLEGAN  Temp.C 16.40</a:t>
            </a:r>
          </a:p>
          <a:p>
            <a:r>
              <a:rPr lang="ro-RO" sz="1400" dirty="0">
                <a:latin typeface="Courier New"/>
                <a:cs typeface="Courier New"/>
              </a:rPr>
              <a:t>11 ARCADIA  Temp.C  9.80</a:t>
            </a:r>
          </a:p>
          <a:p>
            <a:r>
              <a:rPr lang="ro-RO" sz="1400" dirty="0">
                <a:latin typeface="Courier New"/>
                <a:cs typeface="Courier New"/>
              </a:rPr>
              <a:t>12 ARCADIA  Temp.C 14.00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383" y="3841233"/>
            <a:ext cx="50802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en-US" sz="1400" b="1" dirty="0" err="1" smtClean="0">
                <a:latin typeface="Courier New"/>
                <a:cs typeface="Courier New"/>
              </a:rPr>
              <a:t>streamSmall_tall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&lt;-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melt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streamSmall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 </a:t>
            </a:r>
            <a:r>
              <a:rPr lang="en-US" sz="1400" b="1" dirty="0" err="1" smtClean="0">
                <a:latin typeface="Courier New"/>
                <a:cs typeface="Courier New"/>
              </a:rPr>
              <a:t>id.vars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= </a:t>
            </a:r>
            <a:r>
              <a:rPr lang="en-US" sz="1400" b="1" dirty="0" smtClean="0">
                <a:latin typeface="Courier New"/>
                <a:cs typeface="Courier New"/>
              </a:rPr>
              <a:t>c(</a:t>
            </a:r>
            <a:r>
              <a:rPr lang="en-US" sz="1400" b="1" dirty="0">
                <a:latin typeface="Courier New"/>
                <a:cs typeface="Courier New"/>
              </a:rPr>
              <a:t>"stream")</a:t>
            </a:r>
            <a:r>
              <a:rPr lang="en-US" sz="1400" b="1">
                <a:latin typeface="Courier New"/>
                <a:cs typeface="Courier New"/>
              </a:rPr>
              <a:t>, </a:t>
            </a:r>
            <a:r>
              <a:rPr lang="en-US" sz="1400" b="1" smtClean="0">
                <a:latin typeface="Courier New"/>
                <a:cs typeface="Courier New"/>
              </a:rPr>
              <a:t>        			variable.name</a:t>
            </a:r>
            <a:r>
              <a:rPr lang="en-US" sz="1400" b="1" dirty="0">
                <a:latin typeface="Courier New"/>
                <a:cs typeface="Courier New"/>
              </a:rPr>
              <a:t>="</a:t>
            </a:r>
            <a:r>
              <a:rPr lang="en-US" sz="1400" b="1" dirty="0" err="1">
                <a:latin typeface="Courier New"/>
                <a:cs typeface="Courier New"/>
              </a:rPr>
              <a:t>analyte</a:t>
            </a:r>
            <a:r>
              <a:rPr lang="en-US" sz="1400" b="1" dirty="0">
                <a:latin typeface="Courier New"/>
                <a:cs typeface="Courier New"/>
              </a:rPr>
              <a:t>"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38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provided in both formats</a:t>
            </a:r>
          </a:p>
          <a:p>
            <a:r>
              <a:rPr lang="en-US" dirty="0" smtClean="0"/>
              <a:t>Functions such as </a:t>
            </a:r>
            <a:r>
              <a:rPr lang="en-US" dirty="0" err="1" smtClean="0"/>
              <a:t>ggplot</a:t>
            </a:r>
            <a:r>
              <a:rPr lang="en-US" dirty="0" smtClean="0"/>
              <a:t> and lattice often require tall data.</a:t>
            </a:r>
          </a:p>
          <a:p>
            <a:r>
              <a:rPr lang="en-US" dirty="0" smtClean="0"/>
              <a:t>Functions like </a:t>
            </a:r>
            <a:r>
              <a:rPr lang="en-US" dirty="0" err="1" smtClean="0"/>
              <a:t>cor</a:t>
            </a:r>
            <a:r>
              <a:rPr lang="en-US" dirty="0"/>
              <a:t>,</a:t>
            </a:r>
            <a:r>
              <a:rPr lang="en-US" dirty="0" smtClean="0"/>
              <a:t> pairs and lm require wide data.</a:t>
            </a:r>
          </a:p>
          <a:p>
            <a:r>
              <a:rPr lang="en-US" dirty="0" smtClean="0"/>
              <a:t>Don’t store two versions of the same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reshape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744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“Reshape2 is a reboot of the reshape package. </a:t>
            </a:r>
            <a:r>
              <a:rPr lang="en-US" sz="2400" dirty="0" smtClean="0"/>
              <a:t>It's </a:t>
            </a:r>
            <a:r>
              <a:rPr lang="en-US" sz="2400" dirty="0"/>
              <a:t>been over five years </a:t>
            </a:r>
            <a:r>
              <a:rPr lang="en-US" sz="2400" dirty="0" smtClean="0"/>
              <a:t>since </a:t>
            </a:r>
            <a:r>
              <a:rPr lang="en-US" sz="2400" dirty="0"/>
              <a:t>the first release of the package, and in that time I've learned </a:t>
            </a:r>
            <a:r>
              <a:rPr lang="en-US" sz="2400" dirty="0" smtClean="0"/>
              <a:t>a </a:t>
            </a:r>
            <a:r>
              <a:rPr lang="en-US" sz="2400" dirty="0"/>
              <a:t>tremendous amount about R programming, and how to work with data in </a:t>
            </a:r>
            <a:r>
              <a:rPr lang="en-US" sz="2400" dirty="0" smtClean="0"/>
              <a:t>R</a:t>
            </a:r>
            <a:r>
              <a:rPr lang="en-US" sz="2400" dirty="0"/>
              <a:t>. Reshape2 uses that knowledge to make a new package for reshaping </a:t>
            </a:r>
            <a:r>
              <a:rPr lang="en-US" sz="2400" dirty="0" smtClean="0"/>
              <a:t>data </a:t>
            </a:r>
            <a:r>
              <a:rPr lang="en-US" sz="2400" dirty="0"/>
              <a:t>that is much more </a:t>
            </a:r>
            <a:r>
              <a:rPr lang="en-US" sz="2400" dirty="0" smtClean="0"/>
              <a:t>focused </a:t>
            </a:r>
            <a:r>
              <a:rPr lang="en-US" sz="2400" dirty="0"/>
              <a:t>and much </a:t>
            </a:r>
            <a:r>
              <a:rPr lang="en-US" sz="2400" dirty="0" smtClean="0"/>
              <a:t>much faster.”- Hadley Wickham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 vs. reshape2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36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reshape2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“melt” then “</a:t>
            </a:r>
            <a:r>
              <a:rPr lang="en-US" sz="2400" dirty="0" err="1" smtClean="0"/>
              <a:t>dcast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Key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melt</a:t>
            </a:r>
            <a:r>
              <a:rPr lang="en-US" sz="2400" dirty="0" smtClean="0"/>
              <a:t> arguments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id.vars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– variables which will be repeated in the rows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measure.var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– column with actual values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variable.names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value.names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– names of new columns</a:t>
            </a:r>
          </a:p>
          <a:p>
            <a:r>
              <a:rPr lang="en-US" sz="2400" dirty="0" smtClean="0"/>
              <a:t>Key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dcast</a:t>
            </a:r>
            <a:r>
              <a:rPr lang="en-US" sz="2400" dirty="0" smtClean="0"/>
              <a:t> arguments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margins</a:t>
            </a:r>
            <a:r>
              <a:rPr lang="en-US" sz="2000" dirty="0" smtClean="0"/>
              <a:t> – TRUE/FALSE - summarize 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aggregate.fun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– if each cell contains one value – that value is returned, if more than one value than length is returned.</a:t>
            </a:r>
          </a:p>
        </p:txBody>
      </p:sp>
    </p:spTree>
    <p:extLst>
      <p:ext uri="{BB962C8B-B14F-4D97-AF65-F5344CB8AC3E}">
        <p14:creationId xmlns:p14="http://schemas.microsoft.com/office/powerpoint/2010/main" xmlns="" val="26939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dcast</a:t>
            </a:r>
            <a:r>
              <a:rPr lang="en-US" dirty="0" smtClean="0"/>
              <a:t>, if values aren’t unique the length of the values are returned.</a:t>
            </a:r>
          </a:p>
          <a:p>
            <a:r>
              <a:rPr lang="en-US" dirty="0" err="1" smtClean="0"/>
              <a:t>fun.aggregate</a:t>
            </a:r>
            <a:r>
              <a:rPr lang="en-US" dirty="0" smtClean="0"/>
              <a:t> can be specified with another function such as mean provides an alternative to aggregate and </a:t>
            </a:r>
            <a:r>
              <a:rPr lang="en-US" dirty="0" err="1" smtClean="0"/>
              <a:t>ddply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reshape2 : Notes	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5486400" y="5715000"/>
            <a:ext cx="3048001" cy="57946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reshape package</a:t>
            </a:r>
          </a:p>
          <a:p>
            <a:pPr algn="ctr"/>
            <a:r>
              <a:rPr lang="en-US" sz="1400" dirty="0" smtClean="0"/>
              <a:t>Part A/ </a:t>
            </a:r>
            <a:r>
              <a:rPr lang="en-US" sz="1400" dirty="0" err="1" smtClean="0"/>
              <a:t>programmingPresentation.R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86112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Frequently, one want to subset a </a:t>
            </a:r>
            <a:r>
              <a:rPr lang="en-US" dirty="0" err="1" smtClean="0"/>
              <a:t>data.frame</a:t>
            </a:r>
            <a:r>
              <a:rPr lang="en-US" dirty="0" smtClean="0"/>
              <a:t>, apply a </a:t>
            </a:r>
            <a:r>
              <a:rPr lang="en-US" dirty="0" smtClean="0"/>
              <a:t>statistic, and </a:t>
            </a:r>
            <a:r>
              <a:rPr lang="en-US" dirty="0" smtClean="0"/>
              <a:t>recombine </a:t>
            </a:r>
            <a:r>
              <a:rPr lang="en-US" dirty="0" smtClean="0"/>
              <a:t>results.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– Apply - Combine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352800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&gt; head(</a:t>
            </a:r>
            <a:r>
              <a:rPr lang="en-US" sz="1400" b="1" dirty="0" err="1">
                <a:latin typeface="Courier New"/>
                <a:cs typeface="Courier New"/>
              </a:rPr>
              <a:t>streamDat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stream season     date     Q    DO  NO3   NH4 TDOC </a:t>
            </a:r>
            <a:r>
              <a:rPr lang="en-US" sz="1400" b="1" dirty="0" err="1">
                <a:latin typeface="Courier New"/>
                <a:cs typeface="Courier New"/>
              </a:rPr>
              <a:t>Temp.C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1 ALLEGAN Spring 03/31/04 22.19    NA 2.54 20.19 3.50  11.80</a:t>
            </a:r>
          </a:p>
          <a:p>
            <a:r>
              <a:rPr lang="de-DE" sz="1400" b="1" dirty="0">
                <a:latin typeface="Courier New"/>
                <a:cs typeface="Courier New"/>
              </a:rPr>
              <a:t>2 ALLEGAN Spring 04/30/04 11.26    NA 1.40 11.59 3.89  16.40</a:t>
            </a:r>
          </a:p>
          <a:p>
            <a:r>
              <a:rPr lang="de-DE" sz="1400" b="1" dirty="0">
                <a:latin typeface="Courier New"/>
                <a:cs typeface="Courier New"/>
              </a:rPr>
              <a:t>3 ALLEGAN Spring 05/27/04 36.95    NA 2.29 50.33 4.71  14.50</a:t>
            </a:r>
          </a:p>
          <a:p>
            <a:r>
              <a:rPr lang="de-DE" sz="1400" b="1" dirty="0">
                <a:latin typeface="Courier New"/>
                <a:cs typeface="Courier New"/>
              </a:rPr>
              <a:t>4 ALLEGAN Summer 06/30/04  8.64 90.80 1.72 26.21 2.36  18.64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4953000"/>
            <a:ext cx="4572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Suppose you want to calculate the mean for each variable for each site for each season?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xmlns="" val="277327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for( each site){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for(each season{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create subset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calculate statistic</a:t>
            </a:r>
          </a:p>
          <a:p>
            <a:pPr marL="457200" lvl="1" indent="0">
              <a:buNone/>
            </a:pPr>
            <a:r>
              <a:rPr lang="en-US" dirty="0" smtClean="0"/>
              <a:t>		store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}  }</a:t>
            </a:r>
          </a:p>
          <a:p>
            <a:pPr marL="457200" lvl="1" indent="0">
              <a:buNone/>
            </a:pPr>
            <a:r>
              <a:rPr lang="en-US" dirty="0" smtClean="0"/>
              <a:t>Loops can be inefficient.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aren’t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02054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D:\apps\msoffice\Templates\Blank Presentation.pot</Template>
  <TotalTime>7470</TotalTime>
  <Words>1252</Words>
  <Application>Microsoft Office PowerPoint</Application>
  <PresentationFormat>On-screen Show (4:3)</PresentationFormat>
  <Paragraphs>215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Blank Presentation</vt:lpstr>
      <vt:lpstr>Advanced R Programming</vt:lpstr>
      <vt:lpstr>Slide 2</vt:lpstr>
      <vt:lpstr>Wide and tall data:  reshape2 package</vt:lpstr>
      <vt:lpstr>Why is reshape useful?</vt:lpstr>
      <vt:lpstr>reshape vs. reshape2</vt:lpstr>
      <vt:lpstr>reshape2 package</vt:lpstr>
      <vt:lpstr>reshape2 : Notes </vt:lpstr>
      <vt:lpstr>Split – Apply - Combine</vt:lpstr>
      <vt:lpstr>Loops aren’t bad.</vt:lpstr>
      <vt:lpstr>apply with matrices</vt:lpstr>
      <vt:lpstr>apply on arrays</vt:lpstr>
      <vt:lpstr>Other notes on apply</vt:lpstr>
      <vt:lpstr>aggregate function</vt:lpstr>
      <vt:lpstr>plyr package</vt:lpstr>
      <vt:lpstr>Programming Tools debugging/ performance</vt:lpstr>
      <vt:lpstr>browser()</vt:lpstr>
      <vt:lpstr>Environments </vt:lpstr>
      <vt:lpstr>Other useful tools</vt:lpstr>
      <vt:lpstr>Programming aids</vt:lpstr>
      <vt:lpstr>Data Import/Export Tools</vt:lpstr>
      <vt:lpstr>Packages discussed in R Data Manual</vt:lpstr>
      <vt:lpstr>Still other tools to access data</vt:lpstr>
      <vt:lpstr>S4 Classes</vt:lpstr>
      <vt:lpstr>Approximately10 Useful Functions</vt:lpstr>
      <vt:lpstr>Slide 25</vt:lpstr>
      <vt:lpstr>Slide 26</vt:lpstr>
      <vt:lpstr>Slide 27</vt:lpstr>
      <vt:lpstr>Slide 28</vt:lpstr>
      <vt:lpstr>Slide 29</vt:lpstr>
    </vt:vector>
  </TitlesOfParts>
  <Company>Neptune and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Neptune and Company</dc:creator>
  <dc:description/>
  <cp:lastModifiedBy>Fitzgerald</cp:lastModifiedBy>
  <cp:revision>223</cp:revision>
  <cp:lastPrinted>2010-11-14T00:16:47Z</cp:lastPrinted>
  <dcterms:created xsi:type="dcterms:W3CDTF">2010-11-13T22:37:27Z</dcterms:created>
  <dcterms:modified xsi:type="dcterms:W3CDTF">2012-11-06T03:34:15Z</dcterms:modified>
</cp:coreProperties>
</file>