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30175200" cy="30175200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200" kern="1200">
        <a:solidFill>
          <a:schemeClr val="tx1"/>
        </a:solidFill>
        <a:latin typeface="Arial" charset="0"/>
        <a:ea typeface="+mn-ea"/>
        <a:cs typeface="+mn-cs"/>
      </a:defRPr>
    </a:lvl1pPr>
    <a:lvl2pPr marL="685800" algn="l" rtl="0" fontAlgn="base">
      <a:spcBef>
        <a:spcPct val="0"/>
      </a:spcBef>
      <a:spcAft>
        <a:spcPct val="0"/>
      </a:spcAft>
      <a:defRPr sz="10200" kern="1200">
        <a:solidFill>
          <a:schemeClr val="tx1"/>
        </a:solidFill>
        <a:latin typeface="Arial" charset="0"/>
        <a:ea typeface="+mn-ea"/>
        <a:cs typeface="+mn-cs"/>
      </a:defRPr>
    </a:lvl2pPr>
    <a:lvl3pPr marL="1371600" algn="l" rtl="0" fontAlgn="base">
      <a:spcBef>
        <a:spcPct val="0"/>
      </a:spcBef>
      <a:spcAft>
        <a:spcPct val="0"/>
      </a:spcAft>
      <a:defRPr sz="10200" kern="1200">
        <a:solidFill>
          <a:schemeClr val="tx1"/>
        </a:solidFill>
        <a:latin typeface="Arial" charset="0"/>
        <a:ea typeface="+mn-ea"/>
        <a:cs typeface="+mn-cs"/>
      </a:defRPr>
    </a:lvl3pPr>
    <a:lvl4pPr marL="2057400" algn="l" rtl="0" fontAlgn="base">
      <a:spcBef>
        <a:spcPct val="0"/>
      </a:spcBef>
      <a:spcAft>
        <a:spcPct val="0"/>
      </a:spcAft>
      <a:defRPr sz="10200" kern="1200">
        <a:solidFill>
          <a:schemeClr val="tx1"/>
        </a:solidFill>
        <a:latin typeface="Arial" charset="0"/>
        <a:ea typeface="+mn-ea"/>
        <a:cs typeface="+mn-cs"/>
      </a:defRPr>
    </a:lvl4pPr>
    <a:lvl5pPr marL="2743200" algn="l" rtl="0" fontAlgn="base">
      <a:spcBef>
        <a:spcPct val="0"/>
      </a:spcBef>
      <a:spcAft>
        <a:spcPct val="0"/>
      </a:spcAft>
      <a:defRPr sz="10200" kern="1200">
        <a:solidFill>
          <a:schemeClr val="tx1"/>
        </a:solidFill>
        <a:latin typeface="Arial" charset="0"/>
        <a:ea typeface="+mn-ea"/>
        <a:cs typeface="+mn-cs"/>
      </a:defRPr>
    </a:lvl5pPr>
    <a:lvl6pPr marL="3429000" algn="l" defTabSz="1371600" rtl="0" eaLnBrk="1" latinLnBrk="0" hangingPunct="1">
      <a:defRPr sz="10200" kern="1200">
        <a:solidFill>
          <a:schemeClr val="tx1"/>
        </a:solidFill>
        <a:latin typeface="Arial" charset="0"/>
        <a:ea typeface="+mn-ea"/>
        <a:cs typeface="+mn-cs"/>
      </a:defRPr>
    </a:lvl6pPr>
    <a:lvl7pPr marL="4114800" algn="l" defTabSz="1371600" rtl="0" eaLnBrk="1" latinLnBrk="0" hangingPunct="1">
      <a:defRPr sz="10200" kern="1200">
        <a:solidFill>
          <a:schemeClr val="tx1"/>
        </a:solidFill>
        <a:latin typeface="Arial" charset="0"/>
        <a:ea typeface="+mn-ea"/>
        <a:cs typeface="+mn-cs"/>
      </a:defRPr>
    </a:lvl7pPr>
    <a:lvl8pPr marL="4800600" algn="l" defTabSz="1371600" rtl="0" eaLnBrk="1" latinLnBrk="0" hangingPunct="1">
      <a:defRPr sz="10200" kern="1200">
        <a:solidFill>
          <a:schemeClr val="tx1"/>
        </a:solidFill>
        <a:latin typeface="Arial" charset="0"/>
        <a:ea typeface="+mn-ea"/>
        <a:cs typeface="+mn-cs"/>
      </a:defRPr>
    </a:lvl8pPr>
    <a:lvl9pPr marL="5486400" algn="l" defTabSz="1371600" rtl="0" eaLnBrk="1" latinLnBrk="0" hangingPunct="1">
      <a:defRPr sz="10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F791C36-6F80-4823-B6A7-2C9FDAA50231}">
          <p14:sldIdLst/>
        </p14:section>
        <p14:section name="Untitled Section" id="{D0E9A256-066A-43C8-B971-4EB4EA04F5D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orient="horz" pos="4968" userDrawn="1">
          <p15:clr>
            <a:srgbClr val="A4A3A4"/>
          </p15:clr>
        </p15:guide>
        <p15:guide id="3" pos="6696" userDrawn="1">
          <p15:clr>
            <a:srgbClr val="A4A3A4"/>
          </p15:clr>
        </p15:guide>
        <p15:guide id="4" pos="432" userDrawn="1">
          <p15:clr>
            <a:srgbClr val="A4A3A4"/>
          </p15:clr>
        </p15:guide>
        <p15:guide id="5" pos="6048" userDrawn="1">
          <p15:clr>
            <a:srgbClr val="A4A3A4"/>
          </p15:clr>
        </p15:guide>
        <p15:guide id="6" pos="9504" userDrawn="1">
          <p15:clr>
            <a:srgbClr val="A4A3A4"/>
          </p15:clr>
        </p15:guide>
        <p15:guide id="7" pos="12312" userDrawn="1">
          <p15:clr>
            <a:srgbClr val="A4A3A4"/>
          </p15:clr>
        </p15:guide>
        <p15:guide id="8" pos="12960" userDrawn="1">
          <p15:clr>
            <a:srgbClr val="A4A3A4"/>
          </p15:clr>
        </p15:guide>
        <p15:guide id="9" pos="18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rucker, Tom" initials="PT" lastIdx="7" clrIdx="0">
    <p:extLst>
      <p:ext uri="{19B8F6BF-5375-455C-9EA6-DF929625EA0E}">
        <p15:presenceInfo xmlns:p15="http://schemas.microsoft.com/office/powerpoint/2012/main" userId="S::Purucker.Tom@epa.gov::18c7203d-cfe7-41de-adf9-73d91f0af5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3DF"/>
    <a:srgbClr val="B6E8DB"/>
    <a:srgbClr val="5D7EBC"/>
    <a:srgbClr val="407056"/>
    <a:srgbClr val="355777"/>
    <a:srgbClr val="CDA36F"/>
    <a:srgbClr val="CAA888"/>
    <a:srgbClr val="BF8FA9"/>
    <a:srgbClr val="8AA972"/>
    <a:srgbClr val="755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5" autoAdjust="0"/>
    <p:restoredTop sz="94660"/>
  </p:normalViewPr>
  <p:slideViewPr>
    <p:cSldViewPr showGuides="1">
      <p:cViewPr>
        <p:scale>
          <a:sx n="20" d="100"/>
          <a:sy n="20" d="100"/>
        </p:scale>
        <p:origin x="2352" y="38"/>
      </p:cViewPr>
      <p:guideLst>
        <p:guide orient="horz" pos="2880"/>
        <p:guide orient="horz" pos="4968"/>
        <p:guide pos="6696"/>
        <p:guide pos="432"/>
        <p:guide pos="6048"/>
        <p:guide pos="9504"/>
        <p:guide pos="12312"/>
        <p:guide pos="12960"/>
        <p:guide pos="18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35"/>
          <p:cNvSpPr>
            <a:spLocks noChangeArrowheads="1"/>
          </p:cNvSpPr>
          <p:nvPr userDrawn="1"/>
        </p:nvSpPr>
        <p:spPr bwMode="auto">
          <a:xfrm>
            <a:off x="0" y="29146500"/>
            <a:ext cx="2743200" cy="685800"/>
          </a:xfrm>
          <a:prstGeom prst="rect">
            <a:avLst/>
          </a:prstGeom>
          <a:solidFill>
            <a:srgbClr val="5D7EB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5300"/>
          </a:p>
        </p:txBody>
      </p:sp>
      <p:sp>
        <p:nvSpPr>
          <p:cNvPr id="11" name="Text Box 242"/>
          <p:cNvSpPr txBox="1">
            <a:spLocks noChangeArrowheads="1"/>
          </p:cNvSpPr>
          <p:nvPr userDrawn="1"/>
        </p:nvSpPr>
        <p:spPr bwMode="auto">
          <a:xfrm>
            <a:off x="2753586" y="29192830"/>
            <a:ext cx="13144500" cy="71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sz="2700" b="1" dirty="0">
                <a:solidFill>
                  <a:srgbClr val="5D7EBC"/>
                </a:solidFill>
              </a:rPr>
              <a:t>U.S. Environmental Protection Agency</a:t>
            </a: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sz="2700" dirty="0">
                <a:solidFill>
                  <a:srgbClr val="5D7EBC"/>
                </a:solidFill>
              </a:rPr>
              <a:t>Office of Research and Development</a:t>
            </a:r>
          </a:p>
        </p:txBody>
      </p:sp>
      <p:sp>
        <p:nvSpPr>
          <p:cNvPr id="28" name="Snip Single Corner Rectangle 27"/>
          <p:cNvSpPr/>
          <p:nvPr userDrawn="1"/>
        </p:nvSpPr>
        <p:spPr bwMode="auto">
          <a:xfrm flipV="1">
            <a:off x="0" y="0"/>
            <a:ext cx="6858000" cy="2109783"/>
          </a:xfrm>
          <a:prstGeom prst="snip1Rect">
            <a:avLst>
              <a:gd name="adj" fmla="val 22344"/>
            </a:avLst>
          </a:prstGeom>
          <a:solidFill>
            <a:srgbClr val="5D7E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Snip Single Corner Rectangle 28"/>
          <p:cNvSpPr/>
          <p:nvPr userDrawn="1"/>
        </p:nvSpPr>
        <p:spPr bwMode="auto">
          <a:xfrm>
            <a:off x="0" y="2215402"/>
            <a:ext cx="6858000" cy="1099301"/>
          </a:xfrm>
          <a:prstGeom prst="snip1Rect">
            <a:avLst>
              <a:gd name="adj" fmla="val 42248"/>
            </a:avLst>
          </a:prstGeom>
          <a:solidFill>
            <a:srgbClr val="5D7E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6948515" y="2"/>
            <a:ext cx="23226687" cy="3314700"/>
          </a:xfrm>
          <a:prstGeom prst="rect">
            <a:avLst/>
          </a:prstGeom>
          <a:solidFill>
            <a:srgbClr val="5D7E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 rot="18900000">
            <a:off x="6795759" y="1413413"/>
            <a:ext cx="1485900" cy="1485900"/>
          </a:xfrm>
          <a:prstGeom prst="rect">
            <a:avLst/>
          </a:prstGeom>
          <a:solidFill>
            <a:srgbClr val="5D7E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2178449" y="175158"/>
            <a:ext cx="2644119" cy="1754327"/>
            <a:chOff x="4495800" y="116772"/>
            <a:chExt cx="1762746" cy="1169551"/>
          </a:xfrm>
        </p:grpSpPr>
        <p:sp>
          <p:nvSpPr>
            <p:cNvPr id="33" name="TextBox 32"/>
            <p:cNvSpPr txBox="1"/>
            <p:nvPr userDrawn="1"/>
          </p:nvSpPr>
          <p:spPr>
            <a:xfrm>
              <a:off x="4495800" y="116772"/>
              <a:ext cx="73866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5023262" y="116772"/>
              <a:ext cx="73866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</a:t>
              </a:r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5468586" y="116772"/>
              <a:ext cx="78996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1625439" y="2296392"/>
            <a:ext cx="3275640" cy="738664"/>
          </a:xfrm>
          <a:prstGeom prst="rect">
            <a:avLst/>
          </a:prstGeom>
          <a:solidFill>
            <a:srgbClr val="5D7EBC"/>
          </a:solidFill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Trade Gothic LT Std" pitchFamily="50" charset="0"/>
              </a:rPr>
              <a:t>www.epa.gov</a:t>
            </a:r>
          </a:p>
        </p:txBody>
      </p:sp>
      <p:pic>
        <p:nvPicPr>
          <p:cNvPr id="37" name="Picture 36" descr="EPA Logo for SOT11.png"/>
          <p:cNvPicPr>
            <a:picLocks noChangeAspect="1"/>
          </p:cNvPicPr>
          <p:nvPr userDrawn="1"/>
        </p:nvPicPr>
        <p:blipFill>
          <a:blip r:embed="rId3" cstate="print"/>
          <a:srcRect r="74285" b="48009"/>
          <a:stretch>
            <a:fillRect/>
          </a:stretch>
        </p:blipFill>
        <p:spPr>
          <a:xfrm>
            <a:off x="1123233" y="516105"/>
            <a:ext cx="1257300" cy="11740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Arial" charset="0"/>
        </a:defRPr>
      </a:lvl2pPr>
      <a:lvl3pPr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Arial" charset="0"/>
        </a:defRPr>
      </a:lvl3pPr>
      <a:lvl4pPr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Arial" charset="0"/>
        </a:defRPr>
      </a:lvl4pPr>
      <a:lvl5pPr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Arial" charset="0"/>
        </a:defRPr>
      </a:lvl5pPr>
      <a:lvl6pPr marL="685800"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Arial" charset="0"/>
        </a:defRPr>
      </a:lvl6pPr>
      <a:lvl7pPr marL="1371600"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Arial" charset="0"/>
        </a:defRPr>
      </a:lvl7pPr>
      <a:lvl8pPr marL="2057400"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Arial" charset="0"/>
        </a:defRPr>
      </a:lvl8pPr>
      <a:lvl9pPr marL="2743200" algn="ctr" defTabSz="5172075" rtl="0" fontAlgn="base">
        <a:spcBef>
          <a:spcPct val="0"/>
        </a:spcBef>
        <a:spcAft>
          <a:spcPct val="0"/>
        </a:spcAft>
        <a:defRPr sz="24900">
          <a:solidFill>
            <a:schemeClr val="tx2"/>
          </a:solidFill>
          <a:latin typeface="Arial" charset="0"/>
        </a:defRPr>
      </a:lvl9pPr>
    </p:titleStyle>
    <p:bodyStyle>
      <a:lvl1pPr marL="1940720" indent="-1940720" algn="l" defTabSz="5172075" rtl="0" fontAlgn="base">
        <a:spcBef>
          <a:spcPct val="20000"/>
        </a:spcBef>
        <a:spcAft>
          <a:spcPct val="0"/>
        </a:spcAft>
        <a:buChar char="•"/>
        <a:defRPr sz="18150">
          <a:solidFill>
            <a:schemeClr val="tx1"/>
          </a:solidFill>
          <a:latin typeface="+mn-lt"/>
          <a:ea typeface="+mn-ea"/>
          <a:cs typeface="+mn-cs"/>
        </a:defRPr>
      </a:lvl1pPr>
      <a:lvl2pPr marL="4202907" indent="-1616870" algn="l" defTabSz="5172075" rtl="0" fontAlgn="base">
        <a:spcBef>
          <a:spcPct val="20000"/>
        </a:spcBef>
        <a:spcAft>
          <a:spcPct val="0"/>
        </a:spcAft>
        <a:buChar char="–"/>
        <a:defRPr sz="15900">
          <a:solidFill>
            <a:schemeClr val="tx1"/>
          </a:solidFill>
          <a:latin typeface="+mn-lt"/>
        </a:defRPr>
      </a:lvl2pPr>
      <a:lvl3pPr marL="6465095" indent="-1293020" algn="l" defTabSz="5172075" rtl="0" fontAlgn="base">
        <a:spcBef>
          <a:spcPct val="20000"/>
        </a:spcBef>
        <a:spcAft>
          <a:spcPct val="0"/>
        </a:spcAft>
        <a:buChar char="•"/>
        <a:defRPr sz="13650">
          <a:solidFill>
            <a:schemeClr val="tx1"/>
          </a:solidFill>
          <a:latin typeface="+mn-lt"/>
        </a:defRPr>
      </a:lvl3pPr>
      <a:lvl4pPr marL="9053513" indent="-1295400" algn="l" defTabSz="5172075" rtl="0" fontAlgn="base">
        <a:spcBef>
          <a:spcPct val="20000"/>
        </a:spcBef>
        <a:spcAft>
          <a:spcPct val="0"/>
        </a:spcAft>
        <a:buChar char="–"/>
        <a:defRPr sz="11250">
          <a:solidFill>
            <a:schemeClr val="tx1"/>
          </a:solidFill>
          <a:latin typeface="+mn-lt"/>
        </a:defRPr>
      </a:lvl4pPr>
      <a:lvl5pPr marL="11639550" indent="-1293020" algn="l" defTabSz="5172075" rtl="0" fontAlgn="base">
        <a:spcBef>
          <a:spcPct val="20000"/>
        </a:spcBef>
        <a:spcAft>
          <a:spcPct val="0"/>
        </a:spcAft>
        <a:buChar char="»"/>
        <a:defRPr sz="11250">
          <a:solidFill>
            <a:schemeClr val="tx1"/>
          </a:solidFill>
          <a:latin typeface="+mn-lt"/>
        </a:defRPr>
      </a:lvl5pPr>
      <a:lvl6pPr marL="12325350" indent="-1293020" algn="l" defTabSz="5172075" rtl="0" fontAlgn="base">
        <a:spcBef>
          <a:spcPct val="20000"/>
        </a:spcBef>
        <a:spcAft>
          <a:spcPct val="0"/>
        </a:spcAft>
        <a:buChar char="»"/>
        <a:defRPr sz="11250">
          <a:solidFill>
            <a:schemeClr val="tx1"/>
          </a:solidFill>
          <a:latin typeface="+mn-lt"/>
        </a:defRPr>
      </a:lvl6pPr>
      <a:lvl7pPr marL="13011150" indent="-1293020" algn="l" defTabSz="5172075" rtl="0" fontAlgn="base">
        <a:spcBef>
          <a:spcPct val="20000"/>
        </a:spcBef>
        <a:spcAft>
          <a:spcPct val="0"/>
        </a:spcAft>
        <a:buChar char="»"/>
        <a:defRPr sz="11250">
          <a:solidFill>
            <a:schemeClr val="tx1"/>
          </a:solidFill>
          <a:latin typeface="+mn-lt"/>
        </a:defRPr>
      </a:lvl7pPr>
      <a:lvl8pPr marL="13696950" indent="-1293020" algn="l" defTabSz="5172075" rtl="0" fontAlgn="base">
        <a:spcBef>
          <a:spcPct val="20000"/>
        </a:spcBef>
        <a:spcAft>
          <a:spcPct val="0"/>
        </a:spcAft>
        <a:buChar char="»"/>
        <a:defRPr sz="11250">
          <a:solidFill>
            <a:schemeClr val="tx1"/>
          </a:solidFill>
          <a:latin typeface="+mn-lt"/>
        </a:defRPr>
      </a:lvl8pPr>
      <a:lvl9pPr marL="14382750" indent="-1293020" algn="l" defTabSz="5172075" rtl="0" fontAlgn="base">
        <a:spcBef>
          <a:spcPct val="20000"/>
        </a:spcBef>
        <a:spcAft>
          <a:spcPct val="0"/>
        </a:spcAft>
        <a:buChar char="»"/>
        <a:defRPr sz="112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mailto:echelsvig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4859001" y="3386468"/>
            <a:ext cx="14725217" cy="52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7766" tIns="53883" rIns="107766" bIns="53883">
            <a:spAutoFit/>
          </a:bodyPr>
          <a:lstStyle/>
          <a:p>
            <a:pPr algn="r"/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Emma A. Chelsvig | </a:t>
            </a: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echelsvig@gmail.com</a:t>
            </a: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+1 217-371-5299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85800" y="4000502"/>
            <a:ext cx="8915400" cy="1015663"/>
          </a:xfrm>
          <a:prstGeom prst="rect">
            <a:avLst/>
          </a:prstGeom>
          <a:solidFill>
            <a:srgbClr val="5D7EBC"/>
          </a:solidFill>
          <a:ln w="9525">
            <a:noFill/>
            <a:miter lim="800000"/>
            <a:headEnd/>
            <a:tailEnd/>
          </a:ln>
        </p:spPr>
        <p:txBody>
          <a:bodyPr wrap="square" lIns="342900" tIns="137160" rIns="34290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>
                <a:solidFill>
                  <a:schemeClr val="bg1"/>
                </a:solidFill>
                <a:ea typeface="ＭＳ Ｐゴシック" pitchFamily="8" charset="-128"/>
              </a:rPr>
              <a:t>Introduction</a:t>
            </a:r>
            <a:endParaRPr lang="en-US" sz="6000" b="1" dirty="0">
              <a:ea typeface="ＭＳ Ｐゴシック" pitchFamily="8" charset="-128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85800" y="14018511"/>
            <a:ext cx="8915400" cy="1015663"/>
          </a:xfrm>
          <a:prstGeom prst="rect">
            <a:avLst/>
          </a:prstGeom>
          <a:solidFill>
            <a:srgbClr val="5D7EBC"/>
          </a:solidFill>
          <a:ln w="9525">
            <a:noFill/>
            <a:miter lim="800000"/>
            <a:headEnd/>
            <a:tailEnd/>
          </a:ln>
        </p:spPr>
        <p:txBody>
          <a:bodyPr wrap="square" lIns="342900" tIns="137160" rIns="342900" bIns="13716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3200" b="1">
                <a:solidFill>
                  <a:schemeClr val="bg1"/>
                </a:solidFill>
                <a:ea typeface="ＭＳ Ｐゴシック" pitchFamily="8" charset="-128"/>
              </a:defRPr>
            </a:lvl1pPr>
          </a:lstStyle>
          <a:p>
            <a:r>
              <a:rPr lang="en-US" sz="4800" dirty="0"/>
              <a:t>Methods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0629900" y="4000500"/>
            <a:ext cx="19129208" cy="1015663"/>
          </a:xfrm>
          <a:prstGeom prst="rect">
            <a:avLst/>
          </a:prstGeom>
          <a:solidFill>
            <a:srgbClr val="5D7EBC"/>
          </a:solidFill>
          <a:ln w="9525">
            <a:noFill/>
            <a:miter lim="800000"/>
            <a:headEnd/>
            <a:tailEnd/>
          </a:ln>
        </p:spPr>
        <p:txBody>
          <a:bodyPr wrap="square" lIns="342900" tIns="137160" rIns="342900" bIns="13716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3200" b="1">
                <a:solidFill>
                  <a:schemeClr val="bg1"/>
                </a:solidFill>
                <a:ea typeface="ＭＳ Ｐゴシック" pitchFamily="8" charset="-128"/>
              </a:defRPr>
            </a:lvl1pPr>
          </a:lstStyle>
          <a:p>
            <a:r>
              <a:rPr lang="en-US" sz="4800" dirty="0"/>
              <a:t>Results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0915650" y="20998967"/>
            <a:ext cx="18859500" cy="1015663"/>
          </a:xfrm>
          <a:prstGeom prst="rect">
            <a:avLst/>
          </a:prstGeom>
          <a:solidFill>
            <a:srgbClr val="5D7EBC"/>
          </a:solidFill>
          <a:ln w="9525">
            <a:noFill/>
            <a:miter lim="800000"/>
            <a:headEnd/>
            <a:tailEnd/>
          </a:ln>
        </p:spPr>
        <p:txBody>
          <a:bodyPr wrap="square" lIns="342900" tIns="137160" rIns="342900" bIns="13716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3200" b="1">
                <a:solidFill>
                  <a:schemeClr val="bg1"/>
                </a:solidFill>
                <a:ea typeface="ＭＳ Ｐゴシック" pitchFamily="8" charset="-128"/>
              </a:defRPr>
            </a:lvl1pPr>
          </a:lstStyle>
          <a:p>
            <a:r>
              <a:rPr lang="en-US" sz="4800" dirty="0"/>
              <a:t>Discussion &amp; Conclusions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743700" y="-34781"/>
            <a:ext cx="23431500" cy="477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1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Sensitivity Analysis and Model Evaluation of Bifenthrin Surface Water Concentrations from California Urban Runoff</a:t>
            </a:r>
          </a:p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Emma A. Chelsvig</a:t>
            </a:r>
            <a:r>
              <a:rPr lang="en-US" sz="3600" b="1" baseline="30000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1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 and S. Thomas Purucker</a:t>
            </a:r>
            <a:r>
              <a:rPr lang="en-US" sz="3600" b="1" baseline="30000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2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	</a:t>
            </a:r>
          </a:p>
          <a:p>
            <a:pPr algn="ctr">
              <a:spcBef>
                <a:spcPct val="50000"/>
              </a:spcBef>
            </a:pPr>
            <a:r>
              <a:rPr lang="en-US" sz="2700" b="1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 </a:t>
            </a:r>
            <a:r>
              <a:rPr lang="en-US" sz="2700" b="1" baseline="30000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1</a:t>
            </a:r>
            <a:r>
              <a:rPr lang="en-US" sz="2700" b="1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ORISE at U.S. EPA; </a:t>
            </a:r>
            <a:r>
              <a:rPr lang="en-US" sz="2700" b="1" baseline="30000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2</a:t>
            </a:r>
            <a:r>
              <a:rPr lang="en-US" sz="2700" b="1" dirty="0">
                <a:solidFill>
                  <a:schemeClr val="bg1"/>
                </a:solidFill>
                <a:latin typeface="Arial" pitchFamily="34" charset="0"/>
                <a:ea typeface="ＭＳ Ｐゴシック" pitchFamily="8" charset="-128"/>
                <a:cs typeface="Arial" pitchFamily="34" charset="0"/>
              </a:rPr>
              <a:t>U.S EPA ORD</a:t>
            </a:r>
          </a:p>
          <a:p>
            <a:pPr algn="ctr">
              <a:spcBef>
                <a:spcPct val="50000"/>
              </a:spcBef>
            </a:pPr>
            <a:endParaRPr lang="en-US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FFE39-5603-48E6-8BD2-219309394E09}"/>
              </a:ext>
            </a:extLst>
          </p:cNvPr>
          <p:cNvSpPr txBox="1"/>
          <p:nvPr/>
        </p:nvSpPr>
        <p:spPr>
          <a:xfrm>
            <a:off x="685800" y="5316188"/>
            <a:ext cx="8915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Aquatic species in the Sacramento-San Joaquin Delta are negatively impacted by urban runoff.</a:t>
            </a:r>
          </a:p>
          <a:p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Bifenthrin, a pyrethroid commonly used in urban settings, is a major contributor to pyrethroid presence in urban runoff, particularly following rainfall events.</a:t>
            </a:r>
          </a:p>
          <a:p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We employed deterministic and probabilistic approaches to simulate urban runoff concentrations with PWC and conducted a sensitivity analysis to identify sensitive inputs with respect to model output variability.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C4DE05-C3AD-4380-BDC8-8DB618DB2D2C}"/>
              </a:ext>
            </a:extLst>
          </p:cNvPr>
          <p:cNvSpPr txBox="1"/>
          <p:nvPr/>
        </p:nvSpPr>
        <p:spPr>
          <a:xfrm>
            <a:off x="685800" y="23435606"/>
            <a:ext cx="92583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We used Latin Hypercube Sampling to uniformly and randomly draw input variables from their distributions 5,000 times to propagate variability and yield 5,000 unique model outputs.</a:t>
            </a:r>
          </a:p>
          <a:p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Partial Correlation Coefficients (PCC) were computed as the primary sensitivity analysis metric.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A7AD9-941A-4DED-982E-F5D3778C143E}"/>
              </a:ext>
            </a:extLst>
          </p:cNvPr>
          <p:cNvSpPr txBox="1"/>
          <p:nvPr/>
        </p:nvSpPr>
        <p:spPr>
          <a:xfrm>
            <a:off x="-108660" y="17754846"/>
            <a:ext cx="1054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Probabilistic Workflow</a:t>
            </a:r>
            <a:endParaRPr 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391ECA-FF4C-40AB-A8FC-18D480FA08F2}"/>
              </a:ext>
            </a:extLst>
          </p:cNvPr>
          <p:cNvSpPr txBox="1"/>
          <p:nvPr/>
        </p:nvSpPr>
        <p:spPr>
          <a:xfrm>
            <a:off x="10706532" y="10562884"/>
            <a:ext cx="190525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 deterministic simulation is more conservative than the probabilistic median in FOL002, but less conservative in PGC010.</a:t>
            </a:r>
          </a:p>
          <a:p>
            <a:endParaRPr lang="en-US" sz="1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 observed concentrations are within ±2 SD of the modeled concentrations.</a:t>
            </a:r>
          </a:p>
          <a:p>
            <a:endParaRPr lang="en-US" sz="1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We see surges in the modeled bifenthrin concentrations following rainfall events.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0E07-ED14-4A6F-BE4C-CF2915B62769}"/>
              </a:ext>
            </a:extLst>
          </p:cNvPr>
          <p:cNvSpPr txBox="1"/>
          <p:nvPr/>
        </p:nvSpPr>
        <p:spPr>
          <a:xfrm>
            <a:off x="11013042" y="22293122"/>
            <a:ext cx="940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…</a:t>
            </a:r>
          </a:p>
          <a:p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…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…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CCCC55-498D-4182-A7F8-67CEEC0A5B53}"/>
              </a:ext>
            </a:extLst>
          </p:cNvPr>
          <p:cNvSpPr txBox="1"/>
          <p:nvPr/>
        </p:nvSpPr>
        <p:spPr>
          <a:xfrm>
            <a:off x="20709655" y="22253333"/>
            <a:ext cx="9258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…</a:t>
            </a:r>
          </a:p>
          <a:p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…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FF01C-BC5A-4F1E-924C-D4F831E17F70}"/>
              </a:ext>
            </a:extLst>
          </p:cNvPr>
          <p:cNvSpPr txBox="1"/>
          <p:nvPr/>
        </p:nvSpPr>
        <p:spPr>
          <a:xfrm>
            <a:off x="11315701" y="29156718"/>
            <a:ext cx="1820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rgbClr val="5D7EBC"/>
                </a:solidFill>
              </a:rPr>
              <a:t>Disclaimer: The views expressed in this poster are those of the authors and do not necessarily represent the views or </a:t>
            </a:r>
          </a:p>
          <a:p>
            <a:r>
              <a:rPr lang="en-US" sz="2700" dirty="0">
                <a:solidFill>
                  <a:srgbClr val="5D7EBC"/>
                </a:solidFill>
              </a:rPr>
              <a:t>policies of the U.S. Environmental Protection Agency.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74692-B228-4F80-BB54-B4C992F71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4"/>
          <a:stretch/>
        </p:blipFill>
        <p:spPr>
          <a:xfrm>
            <a:off x="685800" y="18602560"/>
            <a:ext cx="8745681" cy="45176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57BDE5-2B73-441A-A555-D8B355559851}"/>
              </a:ext>
            </a:extLst>
          </p:cNvPr>
          <p:cNvSpPr txBox="1"/>
          <p:nvPr/>
        </p:nvSpPr>
        <p:spPr>
          <a:xfrm>
            <a:off x="514350" y="15420206"/>
            <a:ext cx="9258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A deterministic simulation was performed to provide a single concentration estimate.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D40AE-C068-4123-BC3E-B99276586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818" y="13787399"/>
            <a:ext cx="9048629" cy="45243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D8BA5C1-F0CB-435D-B7B6-75A54CFFFC73}"/>
              </a:ext>
            </a:extLst>
          </p:cNvPr>
          <p:cNvSpPr txBox="1"/>
          <p:nvPr/>
        </p:nvSpPr>
        <p:spPr>
          <a:xfrm>
            <a:off x="10892205" y="18538159"/>
            <a:ext cx="1869201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 runoff curve number is sensitive to model output, particularly to the bifenthrin concentration in runoff</a:t>
            </a:r>
          </a:p>
          <a:p>
            <a:endParaRPr lang="en-US" sz="1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Other sensitive inputs include benthic depth, field capacity, and application rate.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C9DECC-739C-417E-872B-94CB6EAB8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818" y="5993070"/>
            <a:ext cx="8762135" cy="43810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F9CAB0A-7D59-4A4D-9C58-C024B1950184}"/>
              </a:ext>
            </a:extLst>
          </p:cNvPr>
          <p:cNvSpPr txBox="1"/>
          <p:nvPr/>
        </p:nvSpPr>
        <p:spPr>
          <a:xfrm>
            <a:off x="10435514" y="5204909"/>
            <a:ext cx="697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Folsom, California (FOL002)</a:t>
            </a:r>
            <a:endParaRPr 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5C0CD4-37C5-4611-A02D-06D1D4F82D41}"/>
              </a:ext>
            </a:extLst>
          </p:cNvPr>
          <p:cNvSpPr txBox="1"/>
          <p:nvPr/>
        </p:nvSpPr>
        <p:spPr>
          <a:xfrm>
            <a:off x="20416974" y="5192360"/>
            <a:ext cx="697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Roseville, California (PGC010)</a:t>
            </a: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5C03A9-546B-4BD3-811A-DF040E5B0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209" y="13777419"/>
            <a:ext cx="9010218" cy="4505109"/>
          </a:xfrm>
          <a:prstGeom prst="rect">
            <a:avLst/>
          </a:prstGeom>
        </p:spPr>
      </p:pic>
      <p:pic>
        <p:nvPicPr>
          <p:cNvPr id="34" name="Picture 33" descr="A close up of a map&#10;&#10;Description automatically generated">
            <a:extLst>
              <a:ext uri="{FF2B5EF4-FFF2-40B4-BE49-F238E27FC236}">
                <a16:creationId xmlns:a16="http://schemas.microsoft.com/office/drawing/2014/main" id="{27F5DADD-6F1B-4F57-B700-52E7497ED0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0" y="5993884"/>
            <a:ext cx="8760507" cy="4380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480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480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53ACE2F9C354CA55B415BEDE4241C" ma:contentTypeVersion="14" ma:contentTypeDescription="Create a new document." ma:contentTypeScope="" ma:versionID="0e407f894775c58df4c339d57c48a09c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f9bf9249-3cbb-4691-aa78-ac2e25d7cefd" xmlns:ns7="e11037f2-1c75-4e40-98ff-635b968edabb" targetNamespace="http://schemas.microsoft.com/office/2006/metadata/properties" ma:root="true" ma:fieldsID="039594341cf38344475ab3278b173d84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f9bf9249-3cbb-4691-aa78-ac2e25d7cefd"/>
    <xsd:import namespace="e11037f2-1c75-4e40-98ff-635b968edabb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MediaServiceMetadata" minOccurs="0"/>
                <xsd:element ref="ns6:MediaServiceFastMetadata" minOccurs="0"/>
                <xsd:element ref="ns7:Records_x0020_Status" minOccurs="0"/>
                <xsd:element ref="ns7:Records_x0020_Date" minOccurs="0"/>
                <xsd:element ref="ns7:SharedWithUsers" minOccurs="0"/>
                <xsd:element ref="ns7:SharedWithDetails" minOccurs="0"/>
                <xsd:element ref="ns7:SharingHintHash" minOccurs="0"/>
                <xsd:element ref="ns6:MediaServiceAutoTags" minOccurs="0"/>
                <xsd:element ref="ns6:MediaServiceOCR" minOccurs="0"/>
                <xsd:element ref="ns6:MediaServiceGenerationTime" minOccurs="0"/>
                <xsd:element ref="ns6:MediaServiceEventHashCode" minOccurs="0"/>
                <xsd:element ref="ns6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175d9bd4-35ab-4ab6-82ce-d5d42b8b82d0}" ma:internalName="TaxCatchAllLabel" ma:readOnly="true" ma:showField="CatchAllDataLabel" ma:web="e11037f2-1c75-4e40-98ff-635b968eda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175d9bd4-35ab-4ab6-82ce-d5d42b8b82d0}" ma:internalName="TaxCatchAll" ma:showField="CatchAllData" ma:web="e11037f2-1c75-4e40-98ff-635b968eda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f9249-3cbb-4691-aa78-ac2e25d7ce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037f2-1c75-4e40-98ff-635b968edabb" elementFormDefault="qualified">
    <xsd:import namespace="http://schemas.microsoft.com/office/2006/documentManagement/types"/>
    <xsd:import namespace="http://schemas.microsoft.com/office/infopath/2007/PartnerControls"/>
    <xsd:element name="Records_x0020_Status" ma:index="30" nillable="true" ma:displayName="Records Status" ma:default="Pending" ma:internalName="Records_x0020_Status">
      <xsd:simpleType>
        <xsd:restriction base="dms:Text"/>
      </xsd:simpleType>
    </xsd:element>
    <xsd:element name="Records_x0020_Date" ma:index="31" nillable="true" ma:displayName="Records Date" ma:hidden="true" ma:internalName="Records_x0020_Date">
      <xsd:simpleType>
        <xsd:restriction base="dms:DateTime"/>
      </xsd:simple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9f62856-1543-49d4-a736-4569d363f533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Records_x0020_Status xmlns="e11037f2-1c75-4e40-98ff-635b968edabb">Pending</Records_x0020_Status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2019-08-15T17:25:27+00:00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Records_x0020_Date xmlns="e11037f2-1c75-4e40-98ff-635b968edabb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Props1.xml><?xml version="1.0" encoding="utf-8"?>
<ds:datastoreItem xmlns:ds="http://schemas.openxmlformats.org/officeDocument/2006/customXml" ds:itemID="{B5EF7EC1-8A16-436E-8C35-376B77F90B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f9bf9249-3cbb-4691-aa78-ac2e25d7cefd"/>
    <ds:schemaRef ds:uri="e11037f2-1c75-4e40-98ff-635b968ed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93318C-6646-449B-A3E8-E7FE3882790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B163D3B-FC1D-4A45-946E-25C8E104F17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B651D9-6A5A-4339-8B88-23798917FBA8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.v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e11037f2-1c75-4e40-98ff-635b968edabb"/>
    <ds:schemaRef ds:uri="f9bf9249-3cbb-4691-aa78-ac2e25d7cefd"/>
    <ds:schemaRef ds:uri="4ffa91fb-a0ff-4ac5-b2db-65c790d184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15561</TotalTime>
  <Words>307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Trade Gothic LT Std</vt:lpstr>
      <vt:lpstr>Default Design</vt:lpstr>
      <vt:lpstr>PowerPoint Presentation</vt:lpstr>
    </vt:vector>
  </TitlesOfParts>
  <Company>EPA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ctsuser</dc:creator>
  <cp:lastModifiedBy>Chelsvig, Emma</cp:lastModifiedBy>
  <cp:revision>118</cp:revision>
  <cp:lastPrinted>2019-09-04T18:44:46Z</cp:lastPrinted>
  <dcterms:created xsi:type="dcterms:W3CDTF">2010-01-21T14:48:05Z</dcterms:created>
  <dcterms:modified xsi:type="dcterms:W3CDTF">2020-08-18T16:20:21Z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0x0101003CC53ACE2F9C354CA55B415BEDE4241C</vt:lpwstr>
  </property>
</Properties>
</file>