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30175200" cy="30175200"/>
  <p:notesSz cx="7010400" cy="9236075"/>
  <p:defaultTextStyle>
    <a:defPPr>
      <a:defRPr lang="en-US"/>
    </a:defPPr>
    <a:lvl1pPr algn="l" rtl="0" fontAlgn="base">
      <a:spcBef>
        <a:spcPct val="0"/>
      </a:spcBef>
      <a:spcAft>
        <a:spcPct val="0"/>
      </a:spcAft>
      <a:defRPr sz="10200" kern="1200">
        <a:solidFill>
          <a:schemeClr val="tx1"/>
        </a:solidFill>
        <a:latin typeface="Arial" charset="0"/>
        <a:ea typeface="+mn-ea"/>
        <a:cs typeface="+mn-cs"/>
      </a:defRPr>
    </a:lvl1pPr>
    <a:lvl2pPr marL="685800" algn="l" rtl="0" fontAlgn="base">
      <a:spcBef>
        <a:spcPct val="0"/>
      </a:spcBef>
      <a:spcAft>
        <a:spcPct val="0"/>
      </a:spcAft>
      <a:defRPr sz="10200" kern="1200">
        <a:solidFill>
          <a:schemeClr val="tx1"/>
        </a:solidFill>
        <a:latin typeface="Arial" charset="0"/>
        <a:ea typeface="+mn-ea"/>
        <a:cs typeface="+mn-cs"/>
      </a:defRPr>
    </a:lvl2pPr>
    <a:lvl3pPr marL="1371600" algn="l" rtl="0" fontAlgn="base">
      <a:spcBef>
        <a:spcPct val="0"/>
      </a:spcBef>
      <a:spcAft>
        <a:spcPct val="0"/>
      </a:spcAft>
      <a:defRPr sz="10200" kern="1200">
        <a:solidFill>
          <a:schemeClr val="tx1"/>
        </a:solidFill>
        <a:latin typeface="Arial" charset="0"/>
        <a:ea typeface="+mn-ea"/>
        <a:cs typeface="+mn-cs"/>
      </a:defRPr>
    </a:lvl3pPr>
    <a:lvl4pPr marL="2057400" algn="l" rtl="0" fontAlgn="base">
      <a:spcBef>
        <a:spcPct val="0"/>
      </a:spcBef>
      <a:spcAft>
        <a:spcPct val="0"/>
      </a:spcAft>
      <a:defRPr sz="10200" kern="1200">
        <a:solidFill>
          <a:schemeClr val="tx1"/>
        </a:solidFill>
        <a:latin typeface="Arial" charset="0"/>
        <a:ea typeface="+mn-ea"/>
        <a:cs typeface="+mn-cs"/>
      </a:defRPr>
    </a:lvl4pPr>
    <a:lvl5pPr marL="2743200" algn="l" rtl="0" fontAlgn="base">
      <a:spcBef>
        <a:spcPct val="0"/>
      </a:spcBef>
      <a:spcAft>
        <a:spcPct val="0"/>
      </a:spcAft>
      <a:defRPr sz="10200" kern="1200">
        <a:solidFill>
          <a:schemeClr val="tx1"/>
        </a:solidFill>
        <a:latin typeface="Arial" charset="0"/>
        <a:ea typeface="+mn-ea"/>
        <a:cs typeface="+mn-cs"/>
      </a:defRPr>
    </a:lvl5pPr>
    <a:lvl6pPr marL="3429000" algn="l" defTabSz="1371600" rtl="0" eaLnBrk="1" latinLnBrk="0" hangingPunct="1">
      <a:defRPr sz="10200" kern="1200">
        <a:solidFill>
          <a:schemeClr val="tx1"/>
        </a:solidFill>
        <a:latin typeface="Arial" charset="0"/>
        <a:ea typeface="+mn-ea"/>
        <a:cs typeface="+mn-cs"/>
      </a:defRPr>
    </a:lvl6pPr>
    <a:lvl7pPr marL="4114800" algn="l" defTabSz="1371600" rtl="0" eaLnBrk="1" latinLnBrk="0" hangingPunct="1">
      <a:defRPr sz="10200" kern="1200">
        <a:solidFill>
          <a:schemeClr val="tx1"/>
        </a:solidFill>
        <a:latin typeface="Arial" charset="0"/>
        <a:ea typeface="+mn-ea"/>
        <a:cs typeface="+mn-cs"/>
      </a:defRPr>
    </a:lvl7pPr>
    <a:lvl8pPr marL="4800600" algn="l" defTabSz="1371600" rtl="0" eaLnBrk="1" latinLnBrk="0" hangingPunct="1">
      <a:defRPr sz="10200" kern="1200">
        <a:solidFill>
          <a:schemeClr val="tx1"/>
        </a:solidFill>
        <a:latin typeface="Arial" charset="0"/>
        <a:ea typeface="+mn-ea"/>
        <a:cs typeface="+mn-cs"/>
      </a:defRPr>
    </a:lvl8pPr>
    <a:lvl9pPr marL="5486400" algn="l" defTabSz="1371600" rtl="0" eaLnBrk="1" latinLnBrk="0" hangingPunct="1">
      <a:defRPr sz="102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3F791C36-6F80-4823-B6A7-2C9FDAA50231}">
          <p14:sldIdLst/>
        </p14:section>
        <p14:section name="Untitled Section" id="{D0E9A256-066A-43C8-B971-4EB4EA04F5D8}">
          <p14:sldIdLst>
            <p14:sldId id="256"/>
          </p14:sldIdLst>
        </p14:section>
      </p14:sectionLst>
    </p:ext>
    <p:ext uri="{EFAFB233-063F-42B5-8137-9DF3F51BA10A}">
      <p15:sldGuideLst xmlns:p15="http://schemas.microsoft.com/office/powerpoint/2012/main">
        <p15:guide id="1" orient="horz" pos="2880" userDrawn="1">
          <p15:clr>
            <a:srgbClr val="A4A3A4"/>
          </p15:clr>
        </p15:guide>
        <p15:guide id="2" orient="horz" pos="4968" userDrawn="1">
          <p15:clr>
            <a:srgbClr val="A4A3A4"/>
          </p15:clr>
        </p15:guide>
        <p15:guide id="3" pos="6696" userDrawn="1">
          <p15:clr>
            <a:srgbClr val="A4A3A4"/>
          </p15:clr>
        </p15:guide>
        <p15:guide id="4" pos="432" userDrawn="1">
          <p15:clr>
            <a:srgbClr val="A4A3A4"/>
          </p15:clr>
        </p15:guide>
        <p15:guide id="5" pos="6048" userDrawn="1">
          <p15:clr>
            <a:srgbClr val="A4A3A4"/>
          </p15:clr>
        </p15:guide>
        <p15:guide id="6" pos="9504" userDrawn="1">
          <p15:clr>
            <a:srgbClr val="A4A3A4"/>
          </p15:clr>
        </p15:guide>
        <p15:guide id="7" pos="12312" userDrawn="1">
          <p15:clr>
            <a:srgbClr val="A4A3A4"/>
          </p15:clr>
        </p15:guide>
        <p15:guide id="8" pos="12960" userDrawn="1">
          <p15:clr>
            <a:srgbClr val="A4A3A4"/>
          </p15:clr>
        </p15:guide>
        <p15:guide id="9" pos="185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rucker, Tom" initials="PT" lastIdx="7" clrIdx="0">
    <p:extLst>
      <p:ext uri="{19B8F6BF-5375-455C-9EA6-DF929625EA0E}">
        <p15:presenceInfo xmlns:p15="http://schemas.microsoft.com/office/powerpoint/2012/main" userId="S::Purucker.Tom@epa.gov::18c7203d-cfe7-41de-adf9-73d91f0af5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F3DF"/>
    <a:srgbClr val="B6E8DB"/>
    <a:srgbClr val="5D7EBC"/>
    <a:srgbClr val="407056"/>
    <a:srgbClr val="355777"/>
    <a:srgbClr val="CDA36F"/>
    <a:srgbClr val="CAA888"/>
    <a:srgbClr val="BF8FA9"/>
    <a:srgbClr val="8AA972"/>
    <a:srgbClr val="7556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5" autoAdjust="0"/>
    <p:restoredTop sz="94660"/>
  </p:normalViewPr>
  <p:slideViewPr>
    <p:cSldViewPr showGuides="1">
      <p:cViewPr>
        <p:scale>
          <a:sx n="20" d="100"/>
          <a:sy n="20" d="100"/>
        </p:scale>
        <p:origin x="2352" y="-29"/>
      </p:cViewPr>
      <p:guideLst>
        <p:guide orient="horz" pos="2880"/>
        <p:guide orient="horz" pos="4968"/>
        <p:guide pos="6696"/>
        <p:guide pos="432"/>
        <p:guide pos="6048"/>
        <p:guide pos="9504"/>
        <p:guide pos="12312"/>
        <p:guide pos="12960"/>
        <p:guide pos="185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235"/>
          <p:cNvSpPr>
            <a:spLocks noChangeArrowheads="1"/>
          </p:cNvSpPr>
          <p:nvPr userDrawn="1"/>
        </p:nvSpPr>
        <p:spPr bwMode="auto">
          <a:xfrm>
            <a:off x="0" y="29146500"/>
            <a:ext cx="2743200" cy="685800"/>
          </a:xfrm>
          <a:prstGeom prst="rect">
            <a:avLst/>
          </a:prstGeom>
          <a:solidFill>
            <a:srgbClr val="5D7EBC"/>
          </a:solidFill>
          <a:ln w="9525">
            <a:noFill/>
            <a:miter lim="800000"/>
            <a:headEnd/>
            <a:tailEnd/>
          </a:ln>
          <a:effectLst/>
        </p:spPr>
        <p:txBody>
          <a:bodyPr wrap="none" anchor="ctr"/>
          <a:lstStyle/>
          <a:p>
            <a:endParaRPr lang="en-US" sz="15300"/>
          </a:p>
        </p:txBody>
      </p:sp>
      <p:sp>
        <p:nvSpPr>
          <p:cNvPr id="11" name="Text Box 242"/>
          <p:cNvSpPr txBox="1">
            <a:spLocks noChangeArrowheads="1"/>
          </p:cNvSpPr>
          <p:nvPr userDrawn="1"/>
        </p:nvSpPr>
        <p:spPr bwMode="auto">
          <a:xfrm>
            <a:off x="2753586" y="29192830"/>
            <a:ext cx="13144500" cy="715517"/>
          </a:xfrm>
          <a:prstGeom prst="rect">
            <a:avLst/>
          </a:prstGeom>
          <a:noFill/>
          <a:ln w="9525">
            <a:noFill/>
            <a:miter lim="800000"/>
            <a:headEnd/>
            <a:tailEnd/>
          </a:ln>
          <a:effectLst/>
        </p:spPr>
        <p:txBody>
          <a:bodyPr>
            <a:spAutoFit/>
          </a:bodyPr>
          <a:lstStyle/>
          <a:p>
            <a:pPr>
              <a:lnSpc>
                <a:spcPts val="1500"/>
              </a:lnSpc>
              <a:spcBef>
                <a:spcPct val="50000"/>
              </a:spcBef>
            </a:pPr>
            <a:r>
              <a:rPr lang="en-US" sz="2700" b="1" dirty="0">
                <a:solidFill>
                  <a:srgbClr val="5D7EBC"/>
                </a:solidFill>
              </a:rPr>
              <a:t>U.S. Environmental Protection Agency</a:t>
            </a:r>
          </a:p>
          <a:p>
            <a:pPr>
              <a:lnSpc>
                <a:spcPts val="1500"/>
              </a:lnSpc>
              <a:spcBef>
                <a:spcPct val="50000"/>
              </a:spcBef>
            </a:pPr>
            <a:r>
              <a:rPr lang="en-US" sz="2700" dirty="0">
                <a:solidFill>
                  <a:srgbClr val="5D7EBC"/>
                </a:solidFill>
              </a:rPr>
              <a:t>Office of Research and Development</a:t>
            </a:r>
          </a:p>
        </p:txBody>
      </p:sp>
      <p:sp>
        <p:nvSpPr>
          <p:cNvPr id="28" name="Snip Single Corner Rectangle 27"/>
          <p:cNvSpPr/>
          <p:nvPr userDrawn="1"/>
        </p:nvSpPr>
        <p:spPr bwMode="auto">
          <a:xfrm flipV="1">
            <a:off x="0" y="0"/>
            <a:ext cx="6858000" cy="2109783"/>
          </a:xfrm>
          <a:prstGeom prst="snip1Rect">
            <a:avLst>
              <a:gd name="adj" fmla="val 22344"/>
            </a:avLst>
          </a:prstGeom>
          <a:solidFill>
            <a:srgbClr val="5D7EBC"/>
          </a:solidFill>
          <a:ln w="9525" cap="flat" cmpd="sng" algn="ctr">
            <a:noFill/>
            <a:prstDash val="solid"/>
            <a:round/>
            <a:headEnd type="none" w="med" len="med"/>
            <a:tailEnd type="none" w="med" len="med"/>
          </a:ln>
          <a:effectLst/>
        </p:spPr>
        <p:txBody>
          <a:bodyPr vert="horz" wrap="square" lIns="137160" tIns="68580" rIns="137160" bIns="68580" numCol="1" rtlCol="0" anchor="t" anchorCtr="0" compatLnSpc="1">
            <a:prstTxWarp prst="textNoShape">
              <a:avLst/>
            </a:prstTxWarp>
          </a:bodyPr>
          <a:lstStyle/>
          <a:p>
            <a:pPr marL="0" marR="0" indent="0" algn="l" defTabSz="13716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a typeface="ヒラギノ角ゴ Pro W3" pitchFamily="1" charset="-128"/>
            </a:endParaRPr>
          </a:p>
        </p:txBody>
      </p:sp>
      <p:sp>
        <p:nvSpPr>
          <p:cNvPr id="29" name="Snip Single Corner Rectangle 28"/>
          <p:cNvSpPr/>
          <p:nvPr userDrawn="1"/>
        </p:nvSpPr>
        <p:spPr bwMode="auto">
          <a:xfrm>
            <a:off x="0" y="2215402"/>
            <a:ext cx="6858000" cy="1099301"/>
          </a:xfrm>
          <a:prstGeom prst="snip1Rect">
            <a:avLst>
              <a:gd name="adj" fmla="val 42248"/>
            </a:avLst>
          </a:prstGeom>
          <a:solidFill>
            <a:srgbClr val="5D7EBC"/>
          </a:solidFill>
          <a:ln w="9525" cap="flat" cmpd="sng" algn="ctr">
            <a:noFill/>
            <a:prstDash val="solid"/>
            <a:round/>
            <a:headEnd type="none" w="med" len="med"/>
            <a:tailEnd type="none" w="med" len="med"/>
          </a:ln>
          <a:effectLst/>
        </p:spPr>
        <p:txBody>
          <a:bodyPr vert="horz" wrap="square" lIns="137160" tIns="68580" rIns="137160" bIns="68580" numCol="1" rtlCol="0" anchor="t" anchorCtr="0" compatLnSpc="1">
            <a:prstTxWarp prst="textNoShape">
              <a:avLst/>
            </a:prstTxWarp>
          </a:bodyPr>
          <a:lstStyle/>
          <a:p>
            <a:pPr marL="0" marR="0" indent="0" algn="l" defTabSz="13716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a typeface="ヒラギノ角ゴ Pro W3" pitchFamily="1" charset="-128"/>
            </a:endParaRPr>
          </a:p>
        </p:txBody>
      </p:sp>
      <p:sp>
        <p:nvSpPr>
          <p:cNvPr id="30" name="Rectangle 29"/>
          <p:cNvSpPr/>
          <p:nvPr userDrawn="1"/>
        </p:nvSpPr>
        <p:spPr bwMode="auto">
          <a:xfrm>
            <a:off x="6948515" y="2"/>
            <a:ext cx="23226687" cy="3314700"/>
          </a:xfrm>
          <a:prstGeom prst="rect">
            <a:avLst/>
          </a:prstGeom>
          <a:solidFill>
            <a:srgbClr val="5D7EBC"/>
          </a:solidFill>
          <a:ln w="9525" cap="flat" cmpd="sng" algn="ctr">
            <a:noFill/>
            <a:prstDash val="solid"/>
            <a:round/>
            <a:headEnd type="none" w="med" len="med"/>
            <a:tailEnd type="none" w="med" len="med"/>
          </a:ln>
          <a:effectLst/>
        </p:spPr>
        <p:txBody>
          <a:bodyPr vert="horz" wrap="square" lIns="137160" tIns="68580" rIns="137160" bIns="68580" numCol="1" rtlCol="0" anchor="t" anchorCtr="0" compatLnSpc="1">
            <a:prstTxWarp prst="textNoShape">
              <a:avLst/>
            </a:prstTxWarp>
          </a:bodyPr>
          <a:lstStyle/>
          <a:p>
            <a:pPr marL="0" marR="0" indent="0" algn="l" defTabSz="13716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a typeface="ヒラギノ角ゴ Pro W3" pitchFamily="1" charset="-128"/>
            </a:endParaRPr>
          </a:p>
        </p:txBody>
      </p:sp>
      <p:sp>
        <p:nvSpPr>
          <p:cNvPr id="31" name="Rectangle 30"/>
          <p:cNvSpPr/>
          <p:nvPr userDrawn="1"/>
        </p:nvSpPr>
        <p:spPr bwMode="auto">
          <a:xfrm rot="18900000">
            <a:off x="6795759" y="1413413"/>
            <a:ext cx="1485900" cy="1485900"/>
          </a:xfrm>
          <a:prstGeom prst="rect">
            <a:avLst/>
          </a:prstGeom>
          <a:solidFill>
            <a:srgbClr val="5D7EBC"/>
          </a:solidFill>
          <a:ln w="9525" cap="flat" cmpd="sng" algn="ctr">
            <a:noFill/>
            <a:prstDash val="solid"/>
            <a:round/>
            <a:headEnd type="none" w="med" len="med"/>
            <a:tailEnd type="none" w="med" len="med"/>
          </a:ln>
          <a:effectLst/>
        </p:spPr>
        <p:txBody>
          <a:bodyPr vert="horz" wrap="square" lIns="137160" tIns="68580" rIns="137160" bIns="68580" numCol="1" rtlCol="0" anchor="t" anchorCtr="0" compatLnSpc="1">
            <a:prstTxWarp prst="textNoShape">
              <a:avLst/>
            </a:prstTxWarp>
          </a:bodyPr>
          <a:lstStyle/>
          <a:p>
            <a:pPr marL="0" marR="0" indent="0" algn="l" defTabSz="13716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a typeface="ヒラギノ角ゴ Pro W3" pitchFamily="1" charset="-128"/>
            </a:endParaRPr>
          </a:p>
        </p:txBody>
      </p:sp>
      <p:grpSp>
        <p:nvGrpSpPr>
          <p:cNvPr id="38" name="Group 37"/>
          <p:cNvGrpSpPr/>
          <p:nvPr userDrawn="1"/>
        </p:nvGrpSpPr>
        <p:grpSpPr>
          <a:xfrm>
            <a:off x="2178449" y="175158"/>
            <a:ext cx="2644119" cy="1754327"/>
            <a:chOff x="4495800" y="116772"/>
            <a:chExt cx="1762746" cy="1169551"/>
          </a:xfrm>
        </p:grpSpPr>
        <p:sp>
          <p:nvSpPr>
            <p:cNvPr id="33" name="TextBox 32"/>
            <p:cNvSpPr txBox="1"/>
            <p:nvPr userDrawn="1"/>
          </p:nvSpPr>
          <p:spPr>
            <a:xfrm>
              <a:off x="4495800" y="116772"/>
              <a:ext cx="738664" cy="1169551"/>
            </a:xfrm>
            <a:prstGeom prst="rect">
              <a:avLst/>
            </a:prstGeom>
            <a:noFill/>
          </p:spPr>
          <p:txBody>
            <a:bodyPr wrap="none" rtlCol="0">
              <a:spAutoFit/>
            </a:bodyPr>
            <a:lstStyle/>
            <a:p>
              <a:r>
                <a:rPr lang="en-US" sz="10800" b="1" dirty="0">
                  <a:solidFill>
                    <a:schemeClr val="bg1"/>
                  </a:solidFill>
                  <a:latin typeface="Arial" pitchFamily="34" charset="0"/>
                  <a:cs typeface="Arial" pitchFamily="34" charset="0"/>
                </a:rPr>
                <a:t>E</a:t>
              </a:r>
            </a:p>
          </p:txBody>
        </p:sp>
        <p:sp>
          <p:nvSpPr>
            <p:cNvPr id="34" name="TextBox 33"/>
            <p:cNvSpPr txBox="1"/>
            <p:nvPr userDrawn="1"/>
          </p:nvSpPr>
          <p:spPr>
            <a:xfrm>
              <a:off x="5023262" y="116772"/>
              <a:ext cx="738664" cy="1169551"/>
            </a:xfrm>
            <a:prstGeom prst="rect">
              <a:avLst/>
            </a:prstGeom>
            <a:noFill/>
          </p:spPr>
          <p:txBody>
            <a:bodyPr wrap="none" rtlCol="0">
              <a:spAutoFit/>
            </a:bodyPr>
            <a:lstStyle/>
            <a:p>
              <a:r>
                <a:rPr lang="en-US" sz="10800" b="1" dirty="0">
                  <a:solidFill>
                    <a:schemeClr val="bg1"/>
                  </a:solidFill>
                  <a:latin typeface="Arial" pitchFamily="34" charset="0"/>
                  <a:cs typeface="Arial" pitchFamily="34" charset="0"/>
                </a:rPr>
                <a:t>P</a:t>
              </a:r>
            </a:p>
          </p:txBody>
        </p:sp>
        <p:sp>
          <p:nvSpPr>
            <p:cNvPr id="35" name="TextBox 34"/>
            <p:cNvSpPr txBox="1"/>
            <p:nvPr userDrawn="1"/>
          </p:nvSpPr>
          <p:spPr>
            <a:xfrm>
              <a:off x="5468586" y="116772"/>
              <a:ext cx="789960" cy="1169551"/>
            </a:xfrm>
            <a:prstGeom prst="rect">
              <a:avLst/>
            </a:prstGeom>
            <a:noFill/>
          </p:spPr>
          <p:txBody>
            <a:bodyPr wrap="none" rtlCol="0">
              <a:spAutoFit/>
            </a:bodyPr>
            <a:lstStyle/>
            <a:p>
              <a:r>
                <a:rPr lang="en-US" sz="10800" b="1" dirty="0">
                  <a:solidFill>
                    <a:schemeClr val="bg1"/>
                  </a:solidFill>
                  <a:latin typeface="Arial" pitchFamily="34" charset="0"/>
                  <a:cs typeface="Arial" pitchFamily="34" charset="0"/>
                </a:rPr>
                <a:t>A</a:t>
              </a:r>
            </a:p>
          </p:txBody>
        </p:sp>
      </p:grpSp>
      <p:sp>
        <p:nvSpPr>
          <p:cNvPr id="36" name="TextBox 35"/>
          <p:cNvSpPr txBox="1"/>
          <p:nvPr userDrawn="1"/>
        </p:nvSpPr>
        <p:spPr>
          <a:xfrm>
            <a:off x="1625439" y="2296392"/>
            <a:ext cx="3275640" cy="738664"/>
          </a:xfrm>
          <a:prstGeom prst="rect">
            <a:avLst/>
          </a:prstGeom>
          <a:solidFill>
            <a:srgbClr val="5D7EBC"/>
          </a:solidFill>
        </p:spPr>
        <p:txBody>
          <a:bodyPr wrap="none" rtlCol="0">
            <a:spAutoFit/>
          </a:bodyPr>
          <a:lstStyle/>
          <a:p>
            <a:r>
              <a:rPr lang="en-US" sz="4200" b="1" dirty="0">
                <a:solidFill>
                  <a:schemeClr val="bg1"/>
                </a:solidFill>
                <a:latin typeface="Trade Gothic LT Std" pitchFamily="50" charset="0"/>
              </a:rPr>
              <a:t>www.epa.gov</a:t>
            </a:r>
          </a:p>
        </p:txBody>
      </p:sp>
      <p:pic>
        <p:nvPicPr>
          <p:cNvPr id="37" name="Picture 36" descr="EPA Logo for SOT11.png"/>
          <p:cNvPicPr>
            <a:picLocks noChangeAspect="1"/>
          </p:cNvPicPr>
          <p:nvPr userDrawn="1"/>
        </p:nvPicPr>
        <p:blipFill>
          <a:blip r:embed="rId3" cstate="print"/>
          <a:srcRect r="74285" b="48009"/>
          <a:stretch>
            <a:fillRect/>
          </a:stretch>
        </p:blipFill>
        <p:spPr>
          <a:xfrm>
            <a:off x="1123233" y="516105"/>
            <a:ext cx="1257300" cy="1174053"/>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5172075" rtl="0" fontAlgn="base">
        <a:spcBef>
          <a:spcPct val="0"/>
        </a:spcBef>
        <a:spcAft>
          <a:spcPct val="0"/>
        </a:spcAft>
        <a:defRPr sz="24900">
          <a:solidFill>
            <a:schemeClr val="tx2"/>
          </a:solidFill>
          <a:latin typeface="+mj-lt"/>
          <a:ea typeface="+mj-ea"/>
          <a:cs typeface="+mj-cs"/>
        </a:defRPr>
      </a:lvl1pPr>
      <a:lvl2pPr algn="ctr" defTabSz="5172075" rtl="0" fontAlgn="base">
        <a:spcBef>
          <a:spcPct val="0"/>
        </a:spcBef>
        <a:spcAft>
          <a:spcPct val="0"/>
        </a:spcAft>
        <a:defRPr sz="24900">
          <a:solidFill>
            <a:schemeClr val="tx2"/>
          </a:solidFill>
          <a:latin typeface="Arial" charset="0"/>
        </a:defRPr>
      </a:lvl2pPr>
      <a:lvl3pPr algn="ctr" defTabSz="5172075" rtl="0" fontAlgn="base">
        <a:spcBef>
          <a:spcPct val="0"/>
        </a:spcBef>
        <a:spcAft>
          <a:spcPct val="0"/>
        </a:spcAft>
        <a:defRPr sz="24900">
          <a:solidFill>
            <a:schemeClr val="tx2"/>
          </a:solidFill>
          <a:latin typeface="Arial" charset="0"/>
        </a:defRPr>
      </a:lvl3pPr>
      <a:lvl4pPr algn="ctr" defTabSz="5172075" rtl="0" fontAlgn="base">
        <a:spcBef>
          <a:spcPct val="0"/>
        </a:spcBef>
        <a:spcAft>
          <a:spcPct val="0"/>
        </a:spcAft>
        <a:defRPr sz="24900">
          <a:solidFill>
            <a:schemeClr val="tx2"/>
          </a:solidFill>
          <a:latin typeface="Arial" charset="0"/>
        </a:defRPr>
      </a:lvl4pPr>
      <a:lvl5pPr algn="ctr" defTabSz="5172075" rtl="0" fontAlgn="base">
        <a:spcBef>
          <a:spcPct val="0"/>
        </a:spcBef>
        <a:spcAft>
          <a:spcPct val="0"/>
        </a:spcAft>
        <a:defRPr sz="24900">
          <a:solidFill>
            <a:schemeClr val="tx2"/>
          </a:solidFill>
          <a:latin typeface="Arial" charset="0"/>
        </a:defRPr>
      </a:lvl5pPr>
      <a:lvl6pPr marL="685800" algn="ctr" defTabSz="5172075" rtl="0" fontAlgn="base">
        <a:spcBef>
          <a:spcPct val="0"/>
        </a:spcBef>
        <a:spcAft>
          <a:spcPct val="0"/>
        </a:spcAft>
        <a:defRPr sz="24900">
          <a:solidFill>
            <a:schemeClr val="tx2"/>
          </a:solidFill>
          <a:latin typeface="Arial" charset="0"/>
        </a:defRPr>
      </a:lvl6pPr>
      <a:lvl7pPr marL="1371600" algn="ctr" defTabSz="5172075" rtl="0" fontAlgn="base">
        <a:spcBef>
          <a:spcPct val="0"/>
        </a:spcBef>
        <a:spcAft>
          <a:spcPct val="0"/>
        </a:spcAft>
        <a:defRPr sz="24900">
          <a:solidFill>
            <a:schemeClr val="tx2"/>
          </a:solidFill>
          <a:latin typeface="Arial" charset="0"/>
        </a:defRPr>
      </a:lvl7pPr>
      <a:lvl8pPr marL="2057400" algn="ctr" defTabSz="5172075" rtl="0" fontAlgn="base">
        <a:spcBef>
          <a:spcPct val="0"/>
        </a:spcBef>
        <a:spcAft>
          <a:spcPct val="0"/>
        </a:spcAft>
        <a:defRPr sz="24900">
          <a:solidFill>
            <a:schemeClr val="tx2"/>
          </a:solidFill>
          <a:latin typeface="Arial" charset="0"/>
        </a:defRPr>
      </a:lvl8pPr>
      <a:lvl9pPr marL="2743200" algn="ctr" defTabSz="5172075" rtl="0" fontAlgn="base">
        <a:spcBef>
          <a:spcPct val="0"/>
        </a:spcBef>
        <a:spcAft>
          <a:spcPct val="0"/>
        </a:spcAft>
        <a:defRPr sz="24900">
          <a:solidFill>
            <a:schemeClr val="tx2"/>
          </a:solidFill>
          <a:latin typeface="Arial" charset="0"/>
        </a:defRPr>
      </a:lvl9pPr>
    </p:titleStyle>
    <p:bodyStyle>
      <a:lvl1pPr marL="1940720" indent="-1940720" algn="l" defTabSz="5172075" rtl="0" fontAlgn="base">
        <a:spcBef>
          <a:spcPct val="20000"/>
        </a:spcBef>
        <a:spcAft>
          <a:spcPct val="0"/>
        </a:spcAft>
        <a:buChar char="•"/>
        <a:defRPr sz="18150">
          <a:solidFill>
            <a:schemeClr val="tx1"/>
          </a:solidFill>
          <a:latin typeface="+mn-lt"/>
          <a:ea typeface="+mn-ea"/>
          <a:cs typeface="+mn-cs"/>
        </a:defRPr>
      </a:lvl1pPr>
      <a:lvl2pPr marL="4202907" indent="-1616870" algn="l" defTabSz="5172075" rtl="0" fontAlgn="base">
        <a:spcBef>
          <a:spcPct val="20000"/>
        </a:spcBef>
        <a:spcAft>
          <a:spcPct val="0"/>
        </a:spcAft>
        <a:buChar char="–"/>
        <a:defRPr sz="15900">
          <a:solidFill>
            <a:schemeClr val="tx1"/>
          </a:solidFill>
          <a:latin typeface="+mn-lt"/>
        </a:defRPr>
      </a:lvl2pPr>
      <a:lvl3pPr marL="6465095" indent="-1293020" algn="l" defTabSz="5172075" rtl="0" fontAlgn="base">
        <a:spcBef>
          <a:spcPct val="20000"/>
        </a:spcBef>
        <a:spcAft>
          <a:spcPct val="0"/>
        </a:spcAft>
        <a:buChar char="•"/>
        <a:defRPr sz="13650">
          <a:solidFill>
            <a:schemeClr val="tx1"/>
          </a:solidFill>
          <a:latin typeface="+mn-lt"/>
        </a:defRPr>
      </a:lvl3pPr>
      <a:lvl4pPr marL="9053513" indent="-1295400" algn="l" defTabSz="5172075" rtl="0" fontAlgn="base">
        <a:spcBef>
          <a:spcPct val="20000"/>
        </a:spcBef>
        <a:spcAft>
          <a:spcPct val="0"/>
        </a:spcAft>
        <a:buChar char="–"/>
        <a:defRPr sz="11250">
          <a:solidFill>
            <a:schemeClr val="tx1"/>
          </a:solidFill>
          <a:latin typeface="+mn-lt"/>
        </a:defRPr>
      </a:lvl4pPr>
      <a:lvl5pPr marL="11639550" indent="-1293020" algn="l" defTabSz="5172075" rtl="0" fontAlgn="base">
        <a:spcBef>
          <a:spcPct val="20000"/>
        </a:spcBef>
        <a:spcAft>
          <a:spcPct val="0"/>
        </a:spcAft>
        <a:buChar char="»"/>
        <a:defRPr sz="11250">
          <a:solidFill>
            <a:schemeClr val="tx1"/>
          </a:solidFill>
          <a:latin typeface="+mn-lt"/>
        </a:defRPr>
      </a:lvl5pPr>
      <a:lvl6pPr marL="12325350" indent="-1293020" algn="l" defTabSz="5172075" rtl="0" fontAlgn="base">
        <a:spcBef>
          <a:spcPct val="20000"/>
        </a:spcBef>
        <a:spcAft>
          <a:spcPct val="0"/>
        </a:spcAft>
        <a:buChar char="»"/>
        <a:defRPr sz="11250">
          <a:solidFill>
            <a:schemeClr val="tx1"/>
          </a:solidFill>
          <a:latin typeface="+mn-lt"/>
        </a:defRPr>
      </a:lvl6pPr>
      <a:lvl7pPr marL="13011150" indent="-1293020" algn="l" defTabSz="5172075" rtl="0" fontAlgn="base">
        <a:spcBef>
          <a:spcPct val="20000"/>
        </a:spcBef>
        <a:spcAft>
          <a:spcPct val="0"/>
        </a:spcAft>
        <a:buChar char="»"/>
        <a:defRPr sz="11250">
          <a:solidFill>
            <a:schemeClr val="tx1"/>
          </a:solidFill>
          <a:latin typeface="+mn-lt"/>
        </a:defRPr>
      </a:lvl7pPr>
      <a:lvl8pPr marL="13696950" indent="-1293020" algn="l" defTabSz="5172075" rtl="0" fontAlgn="base">
        <a:spcBef>
          <a:spcPct val="20000"/>
        </a:spcBef>
        <a:spcAft>
          <a:spcPct val="0"/>
        </a:spcAft>
        <a:buChar char="»"/>
        <a:defRPr sz="11250">
          <a:solidFill>
            <a:schemeClr val="tx1"/>
          </a:solidFill>
          <a:latin typeface="+mn-lt"/>
        </a:defRPr>
      </a:lvl8pPr>
      <a:lvl9pPr marL="14382750" indent="-1293020" algn="l" defTabSz="5172075" rtl="0" fontAlgn="base">
        <a:spcBef>
          <a:spcPct val="20000"/>
        </a:spcBef>
        <a:spcAft>
          <a:spcPct val="0"/>
        </a:spcAft>
        <a:buChar char="»"/>
        <a:defRPr sz="11250">
          <a:solidFill>
            <a:schemeClr val="tx1"/>
          </a:solidFill>
          <a:latin typeface="+mn-lt"/>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strongtowns.org/journal/2013/1/31/guest-post-suburbia-and-the-american-dream.html" TargetMode="External"/><Relationship Id="rId7" Type="http://schemas.openxmlformats.org/officeDocument/2006/relationships/image" Target="../media/image5.png"/><Relationship Id="rId12" Type="http://schemas.openxmlformats.org/officeDocument/2006/relationships/hyperlink" Target="https://www.researchgate.net/publication/270565226_The_Variable_Volume_Water_Mode"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epa.gov/pesticide-science-and-assessing-pesticide-risks/models-pesticide-risk-assessment"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mailto:echelsvig@gmail.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837473B0-CC2E-450A-ABE3-18F120FF3D39}">
                <a1611:picAttrSrcUrl xmlns:a1611="http://schemas.microsoft.com/office/drawing/2016/11/main" r:id="rId3"/>
              </a:ext>
            </a:extLst>
          </a:blip>
          <a:srcRect/>
          <a:stretch>
            <a:fillRect l="-17000" r="-17000"/>
          </a:stretch>
        </a:blipFill>
        <a:effectLst/>
      </p:bgPr>
    </p:bg>
    <p:spTree>
      <p:nvGrpSpPr>
        <p:cNvPr id="1" name=""/>
        <p:cNvGrpSpPr/>
        <p:nvPr/>
      </p:nvGrpSpPr>
      <p:grpSpPr>
        <a:xfrm>
          <a:off x="0" y="0"/>
          <a:ext cx="0" cy="0"/>
          <a:chOff x="0" y="0"/>
          <a:chExt cx="0" cy="0"/>
        </a:xfrm>
      </p:grpSpPr>
      <p:sp>
        <p:nvSpPr>
          <p:cNvPr id="9" name="Text Box 16"/>
          <p:cNvSpPr txBox="1">
            <a:spLocks noChangeArrowheads="1"/>
          </p:cNvSpPr>
          <p:nvPr/>
        </p:nvSpPr>
        <p:spPr bwMode="auto">
          <a:xfrm>
            <a:off x="14859001" y="3386468"/>
            <a:ext cx="14725217" cy="524317"/>
          </a:xfrm>
          <a:prstGeom prst="rect">
            <a:avLst/>
          </a:prstGeom>
          <a:noFill/>
          <a:ln w="9525">
            <a:noFill/>
            <a:miter lim="800000"/>
            <a:headEnd/>
            <a:tailEnd/>
          </a:ln>
          <a:effectLst/>
        </p:spPr>
        <p:txBody>
          <a:bodyPr wrap="square" lIns="107766" tIns="53883" rIns="107766" bIns="53883">
            <a:spAutoFit/>
          </a:bodyPr>
          <a:lstStyle/>
          <a:p>
            <a:pPr algn="r"/>
            <a:r>
              <a:rPr lang="en-US" sz="2700" dirty="0">
                <a:solidFill>
                  <a:schemeClr val="tx1">
                    <a:lumMod val="50000"/>
                    <a:lumOff val="50000"/>
                  </a:schemeClr>
                </a:solidFill>
              </a:rPr>
              <a:t>Emma A. Chelsvig | </a:t>
            </a:r>
            <a:r>
              <a:rPr lang="en-US" sz="2700" dirty="0">
                <a:solidFill>
                  <a:schemeClr val="tx1">
                    <a:lumMod val="50000"/>
                    <a:lumOff val="50000"/>
                  </a:schemeClr>
                </a:solidFill>
                <a:hlinkClick r:id="rId4"/>
              </a:rPr>
              <a:t>echelsvig@gmail.com</a:t>
            </a:r>
            <a:r>
              <a:rPr lang="en-US" sz="2700" dirty="0">
                <a:solidFill>
                  <a:schemeClr val="tx1">
                    <a:lumMod val="50000"/>
                    <a:lumOff val="50000"/>
                  </a:schemeClr>
                </a:solidFill>
              </a:rPr>
              <a:t> | +1 217-371-5299</a:t>
            </a:r>
          </a:p>
        </p:txBody>
      </p:sp>
      <p:sp>
        <p:nvSpPr>
          <p:cNvPr id="16" name="Text Box 6"/>
          <p:cNvSpPr txBox="1">
            <a:spLocks noChangeArrowheads="1"/>
          </p:cNvSpPr>
          <p:nvPr/>
        </p:nvSpPr>
        <p:spPr bwMode="auto">
          <a:xfrm>
            <a:off x="685800" y="4070458"/>
            <a:ext cx="8915400" cy="1015663"/>
          </a:xfrm>
          <a:prstGeom prst="rect">
            <a:avLst/>
          </a:prstGeom>
          <a:solidFill>
            <a:srgbClr val="5D7EBC"/>
          </a:solidFill>
          <a:ln w="9525">
            <a:noFill/>
            <a:miter lim="800000"/>
            <a:headEnd/>
            <a:tailEnd/>
          </a:ln>
        </p:spPr>
        <p:txBody>
          <a:bodyPr wrap="square" lIns="342900" tIns="137160" rIns="342900" bIns="137160">
            <a:spAutoFit/>
          </a:bodyPr>
          <a:lstStyle/>
          <a:p>
            <a:pPr>
              <a:spcBef>
                <a:spcPct val="50000"/>
              </a:spcBef>
            </a:pPr>
            <a:r>
              <a:rPr lang="en-US" sz="4800" b="1" dirty="0">
                <a:solidFill>
                  <a:schemeClr val="bg1"/>
                </a:solidFill>
                <a:ea typeface="ＭＳ Ｐゴシック" pitchFamily="8" charset="-128"/>
              </a:rPr>
              <a:t>Introduction</a:t>
            </a:r>
            <a:endParaRPr lang="en-US" sz="6000" b="1" dirty="0">
              <a:ea typeface="ＭＳ Ｐゴシック" pitchFamily="8" charset="-128"/>
            </a:endParaRPr>
          </a:p>
        </p:txBody>
      </p:sp>
      <p:sp>
        <p:nvSpPr>
          <p:cNvPr id="17" name="Text Box 10"/>
          <p:cNvSpPr txBox="1">
            <a:spLocks noChangeArrowheads="1"/>
          </p:cNvSpPr>
          <p:nvPr/>
        </p:nvSpPr>
        <p:spPr bwMode="auto">
          <a:xfrm>
            <a:off x="706603" y="13367132"/>
            <a:ext cx="8915400"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Model Overview</a:t>
            </a:r>
          </a:p>
        </p:txBody>
      </p:sp>
      <p:sp>
        <p:nvSpPr>
          <p:cNvPr id="18" name="Text Box 12"/>
          <p:cNvSpPr txBox="1">
            <a:spLocks noChangeArrowheads="1"/>
          </p:cNvSpPr>
          <p:nvPr/>
        </p:nvSpPr>
        <p:spPr bwMode="auto">
          <a:xfrm>
            <a:off x="10711181" y="16262617"/>
            <a:ext cx="8898427"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Results</a:t>
            </a:r>
          </a:p>
        </p:txBody>
      </p:sp>
      <p:sp>
        <p:nvSpPr>
          <p:cNvPr id="20" name="Text Box 14"/>
          <p:cNvSpPr txBox="1">
            <a:spLocks noChangeArrowheads="1"/>
          </p:cNvSpPr>
          <p:nvPr/>
        </p:nvSpPr>
        <p:spPr bwMode="auto">
          <a:xfrm>
            <a:off x="20511640" y="14449046"/>
            <a:ext cx="8910869"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Discussion &amp; Conclusions</a:t>
            </a:r>
          </a:p>
        </p:txBody>
      </p:sp>
      <p:sp>
        <p:nvSpPr>
          <p:cNvPr id="10" name="Text Box 4"/>
          <p:cNvSpPr txBox="1">
            <a:spLocks noChangeArrowheads="1"/>
          </p:cNvSpPr>
          <p:nvPr/>
        </p:nvSpPr>
        <p:spPr bwMode="auto">
          <a:xfrm>
            <a:off x="6743700" y="-34781"/>
            <a:ext cx="23431500" cy="3393237"/>
          </a:xfrm>
          <a:prstGeom prst="rect">
            <a:avLst/>
          </a:prstGeom>
          <a:noFill/>
          <a:ln w="9525">
            <a:noFill/>
            <a:miter lim="800000"/>
            <a:headEnd/>
            <a:tailEnd/>
          </a:ln>
        </p:spPr>
        <p:txBody>
          <a:bodyPr wrap="square">
            <a:spAutoFit/>
          </a:bodyPr>
          <a:lstStyle/>
          <a:p>
            <a:pPr algn="ctr">
              <a:spcBef>
                <a:spcPct val="50000"/>
              </a:spcBef>
            </a:pPr>
            <a:r>
              <a:rPr lang="en-US" sz="6000" b="1" dirty="0">
                <a:solidFill>
                  <a:schemeClr val="bg1"/>
                </a:solidFill>
                <a:latin typeface="Arial" pitchFamily="34" charset="0"/>
                <a:ea typeface="ＭＳ Ｐゴシック" pitchFamily="8" charset="-128"/>
                <a:cs typeface="Arial" pitchFamily="34" charset="0"/>
              </a:rPr>
              <a:t>Sensitivity Analysis and Model Evaluation of Bifenthrin Surface Water Concentrations from California Urban Runoff</a:t>
            </a:r>
          </a:p>
          <a:p>
            <a:pPr algn="ctr">
              <a:spcBef>
                <a:spcPct val="50000"/>
              </a:spcBef>
            </a:pPr>
            <a:r>
              <a:rPr lang="en-US" sz="3600" b="1" dirty="0">
                <a:solidFill>
                  <a:schemeClr val="bg1"/>
                </a:solidFill>
                <a:latin typeface="Arial" pitchFamily="34" charset="0"/>
                <a:ea typeface="ＭＳ Ｐゴシック" pitchFamily="8" charset="-128"/>
                <a:cs typeface="Arial" pitchFamily="34" charset="0"/>
              </a:rPr>
              <a:t>Emma A. Chelsvig</a:t>
            </a:r>
            <a:r>
              <a:rPr lang="en-US" sz="3600" b="1" baseline="30000" dirty="0">
                <a:solidFill>
                  <a:schemeClr val="bg1"/>
                </a:solidFill>
                <a:latin typeface="Arial" pitchFamily="34" charset="0"/>
                <a:ea typeface="ＭＳ Ｐゴシック" pitchFamily="8" charset="-128"/>
                <a:cs typeface="Arial" pitchFamily="34" charset="0"/>
              </a:rPr>
              <a:t>1</a:t>
            </a:r>
            <a:r>
              <a:rPr lang="en-US" sz="3600" b="1" dirty="0">
                <a:solidFill>
                  <a:schemeClr val="bg1"/>
                </a:solidFill>
                <a:latin typeface="Arial" pitchFamily="34" charset="0"/>
                <a:ea typeface="ＭＳ Ｐゴシック" pitchFamily="8" charset="-128"/>
                <a:cs typeface="Arial" pitchFamily="34" charset="0"/>
              </a:rPr>
              <a:t> and S. Thomas Purucker</a:t>
            </a:r>
            <a:r>
              <a:rPr lang="en-US" sz="3600" b="1" baseline="30000" dirty="0">
                <a:solidFill>
                  <a:schemeClr val="bg1"/>
                </a:solidFill>
                <a:latin typeface="Arial" pitchFamily="34" charset="0"/>
                <a:ea typeface="ＭＳ Ｐゴシック" pitchFamily="8" charset="-128"/>
                <a:cs typeface="Arial" pitchFamily="34" charset="0"/>
              </a:rPr>
              <a:t>2</a:t>
            </a:r>
            <a:r>
              <a:rPr lang="en-US" sz="3600" b="1" dirty="0">
                <a:solidFill>
                  <a:schemeClr val="bg1"/>
                </a:solidFill>
                <a:latin typeface="Arial" pitchFamily="34" charset="0"/>
                <a:ea typeface="ＭＳ Ｐゴシック" pitchFamily="8" charset="-128"/>
                <a:cs typeface="Arial" pitchFamily="34" charset="0"/>
              </a:rPr>
              <a:t>	</a:t>
            </a:r>
          </a:p>
          <a:p>
            <a:pPr algn="ctr">
              <a:spcBef>
                <a:spcPct val="50000"/>
              </a:spcBef>
            </a:pPr>
            <a:r>
              <a:rPr lang="en-US" sz="2700" b="1" dirty="0">
                <a:solidFill>
                  <a:schemeClr val="bg1"/>
                </a:solidFill>
                <a:latin typeface="Arial" pitchFamily="34" charset="0"/>
                <a:ea typeface="ＭＳ Ｐゴシック" pitchFamily="8" charset="-128"/>
                <a:cs typeface="Arial" pitchFamily="34" charset="0"/>
              </a:rPr>
              <a:t> </a:t>
            </a:r>
            <a:r>
              <a:rPr lang="en-US" sz="2700" b="1" baseline="30000" dirty="0">
                <a:solidFill>
                  <a:schemeClr val="bg1"/>
                </a:solidFill>
                <a:latin typeface="Arial" pitchFamily="34" charset="0"/>
                <a:ea typeface="ＭＳ Ｐゴシック" pitchFamily="8" charset="-128"/>
                <a:cs typeface="Arial" pitchFamily="34" charset="0"/>
              </a:rPr>
              <a:t>1</a:t>
            </a:r>
            <a:r>
              <a:rPr lang="en-US" sz="2700" b="1" dirty="0">
                <a:solidFill>
                  <a:schemeClr val="bg1"/>
                </a:solidFill>
                <a:latin typeface="Arial" pitchFamily="34" charset="0"/>
                <a:ea typeface="ＭＳ Ｐゴシック" pitchFamily="8" charset="-128"/>
                <a:cs typeface="Arial" pitchFamily="34" charset="0"/>
              </a:rPr>
              <a:t>ORISE at U.S. EPA; </a:t>
            </a:r>
            <a:r>
              <a:rPr lang="en-US" sz="2700" b="1" baseline="30000" dirty="0">
                <a:solidFill>
                  <a:schemeClr val="bg1"/>
                </a:solidFill>
                <a:latin typeface="Arial" pitchFamily="34" charset="0"/>
                <a:ea typeface="ＭＳ Ｐゴシック" pitchFamily="8" charset="-128"/>
                <a:cs typeface="Arial" pitchFamily="34" charset="0"/>
              </a:rPr>
              <a:t>2</a:t>
            </a:r>
            <a:r>
              <a:rPr lang="en-US" sz="2700" b="1" dirty="0">
                <a:solidFill>
                  <a:schemeClr val="bg1"/>
                </a:solidFill>
                <a:latin typeface="Arial" pitchFamily="34" charset="0"/>
                <a:ea typeface="ＭＳ Ｐゴシック" pitchFamily="8" charset="-128"/>
                <a:cs typeface="Arial" pitchFamily="34" charset="0"/>
              </a:rPr>
              <a:t>U.S EPA ORD</a:t>
            </a:r>
            <a:endParaRPr lang="en-US" sz="6000" b="1" dirty="0">
              <a:solidFill>
                <a:schemeClr val="bg1"/>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F5FFE39-5603-48E6-8BD2-219309394E09}"/>
              </a:ext>
            </a:extLst>
          </p:cNvPr>
          <p:cNvSpPr txBox="1"/>
          <p:nvPr/>
        </p:nvSpPr>
        <p:spPr>
          <a:xfrm>
            <a:off x="685800" y="5316188"/>
            <a:ext cx="8915400" cy="7478970"/>
          </a:xfrm>
          <a:prstGeom prst="rect">
            <a:avLst/>
          </a:prstGeom>
          <a:noFill/>
        </p:spPr>
        <p:txBody>
          <a:bodyPr wrap="square" rtlCol="0">
            <a:spAutoFit/>
          </a:bodyPr>
          <a:lstStyle/>
          <a:p>
            <a:pPr marL="514350" indent="-514350">
              <a:buFont typeface="Arial" panose="020B0604020202020204" pitchFamily="34" charset="0"/>
              <a:buChar char="•"/>
            </a:pPr>
            <a:r>
              <a:rPr lang="en-US" sz="3200" dirty="0"/>
              <a:t>Aquatic species in the Sacramento-San Joaquin Delta are negatively impacted by urban runoff.</a:t>
            </a:r>
          </a:p>
          <a:p>
            <a:endParaRPr lang="en-US" sz="3200" dirty="0"/>
          </a:p>
          <a:p>
            <a:pPr marL="514350" indent="-514350">
              <a:buFont typeface="Arial" panose="020B0604020202020204" pitchFamily="34" charset="0"/>
              <a:buChar char="•"/>
            </a:pPr>
            <a:r>
              <a:rPr lang="en-US" sz="3200" dirty="0"/>
              <a:t>Bifenthrin, a pyrethroid commonly used in urban settings, is a major contributor to pyrethroid presence in urban runoff, particularly following rainfall events.</a:t>
            </a:r>
          </a:p>
          <a:p>
            <a:endParaRPr lang="en-US" sz="3200" dirty="0"/>
          </a:p>
          <a:p>
            <a:pPr marL="514350" indent="-514350">
              <a:buFont typeface="Arial" panose="020B0604020202020204" pitchFamily="34" charset="0"/>
              <a:buChar char="•"/>
            </a:pPr>
            <a:r>
              <a:rPr lang="en-US" sz="3200" dirty="0"/>
              <a:t>We employed deterministic and probabilistic approaches to simulate urban runoff concentrations at storm drain outfalls in Northern California with PWC and conducted a sensitivity analysis to identify sensitive inputs with respect to model output variability.</a:t>
            </a:r>
          </a:p>
        </p:txBody>
      </p:sp>
      <p:sp>
        <p:nvSpPr>
          <p:cNvPr id="24" name="TextBox 23">
            <a:extLst>
              <a:ext uri="{FF2B5EF4-FFF2-40B4-BE49-F238E27FC236}">
                <a16:creationId xmlns:a16="http://schemas.microsoft.com/office/drawing/2014/main" id="{D4C4DE05-C3AD-4380-BDC8-8DB618DB2D2C}"/>
              </a:ext>
            </a:extLst>
          </p:cNvPr>
          <p:cNvSpPr txBox="1"/>
          <p:nvPr/>
        </p:nvSpPr>
        <p:spPr>
          <a:xfrm>
            <a:off x="10692054" y="14368463"/>
            <a:ext cx="8936683" cy="1477328"/>
          </a:xfrm>
          <a:prstGeom prst="rect">
            <a:avLst/>
          </a:prstGeom>
          <a:noFill/>
        </p:spPr>
        <p:txBody>
          <a:bodyPr wrap="square" rtlCol="0">
            <a:spAutoFit/>
          </a:bodyPr>
          <a:lstStyle/>
          <a:p>
            <a:pPr marL="514350" indent="-514350">
              <a:buFont typeface="Arial" panose="020B0604020202020204" pitchFamily="34" charset="0"/>
              <a:buChar char="•"/>
            </a:pPr>
            <a:r>
              <a:rPr lang="en-US" sz="3000" dirty="0"/>
              <a:t>Partial Correlation Coefficients (PCC) were computed as the primary sensitivity analysis metric.</a:t>
            </a:r>
            <a:endParaRPr lang="en-US" sz="3600" dirty="0"/>
          </a:p>
        </p:txBody>
      </p:sp>
      <p:sp>
        <p:nvSpPr>
          <p:cNvPr id="27" name="TextBox 26">
            <a:extLst>
              <a:ext uri="{FF2B5EF4-FFF2-40B4-BE49-F238E27FC236}">
                <a16:creationId xmlns:a16="http://schemas.microsoft.com/office/drawing/2014/main" id="{C96E0E07-ED14-4A6F-BE4C-CF2915B62769}"/>
              </a:ext>
            </a:extLst>
          </p:cNvPr>
          <p:cNvSpPr txBox="1"/>
          <p:nvPr/>
        </p:nvSpPr>
        <p:spPr>
          <a:xfrm>
            <a:off x="20528880" y="15677579"/>
            <a:ext cx="8815852" cy="8740854"/>
          </a:xfrm>
          <a:prstGeom prst="rect">
            <a:avLst/>
          </a:prstGeom>
          <a:noFill/>
        </p:spPr>
        <p:txBody>
          <a:bodyPr wrap="square" rtlCol="0">
            <a:spAutoFit/>
          </a:bodyPr>
          <a:lstStyle/>
          <a:p>
            <a:pPr marL="514350" indent="-514350">
              <a:buFont typeface="Arial" panose="020B0604020202020204" pitchFamily="34" charset="0"/>
              <a:buChar char="•"/>
            </a:pPr>
            <a:r>
              <a:rPr lang="en-US" sz="3000" dirty="0"/>
              <a:t>In general, PWC performed well in simulating bifenthrin concentrations in the water column at the observed storm drain outfalls.</a:t>
            </a:r>
          </a:p>
          <a:p>
            <a:endParaRPr lang="en-US" sz="2000" dirty="0"/>
          </a:p>
          <a:p>
            <a:pPr marL="514350" indent="-514350">
              <a:buFont typeface="Arial" panose="020B0604020202020204" pitchFamily="34" charset="0"/>
              <a:buChar char="•"/>
            </a:pPr>
            <a:r>
              <a:rPr lang="en-US" sz="3000" dirty="0"/>
              <a:t>Runoff curve number is highly sensitive to bifenthrin concentration in the water column, runoff, and sediment. High curve numbers correspond to rainfall acting as runoff with minimal soil absorption, while lower curve numbers correspond to the soil’s increased ability to retain rainfall. Curve number is crucial to consider in urban modeling where there are impervious and pervious surfaces present.</a:t>
            </a:r>
          </a:p>
          <a:p>
            <a:endParaRPr lang="en-US" sz="2000" dirty="0"/>
          </a:p>
          <a:p>
            <a:pPr marL="514350" indent="-514350">
              <a:buFont typeface="Arial" panose="020B0604020202020204" pitchFamily="34" charset="0"/>
              <a:buChar char="•"/>
            </a:pPr>
            <a:r>
              <a:rPr lang="en-US" sz="3000" dirty="0"/>
              <a:t>The sensitivity of the USLE parameters indicate that soil erosion could be a prominent driver of pesticide transport.</a:t>
            </a:r>
          </a:p>
          <a:p>
            <a:pPr marL="514350" indent="-514350">
              <a:buFont typeface="Arial" panose="020B0604020202020204" pitchFamily="34" charset="0"/>
              <a:buChar char="•"/>
            </a:pPr>
            <a:endParaRPr lang="en-US" sz="3600" dirty="0"/>
          </a:p>
          <a:p>
            <a:pPr marL="514350" indent="-514350">
              <a:buFont typeface="Arial" panose="020B0604020202020204" pitchFamily="34" charset="0"/>
              <a:buChar char="•"/>
            </a:pPr>
            <a:endParaRPr lang="en-US" sz="3600" dirty="0"/>
          </a:p>
        </p:txBody>
      </p:sp>
      <p:sp>
        <p:nvSpPr>
          <p:cNvPr id="29" name="TextBox 28">
            <a:extLst>
              <a:ext uri="{FF2B5EF4-FFF2-40B4-BE49-F238E27FC236}">
                <a16:creationId xmlns:a16="http://schemas.microsoft.com/office/drawing/2014/main" id="{8FCCCC55-498D-4182-A7F8-67CEEC0A5B53}"/>
              </a:ext>
            </a:extLst>
          </p:cNvPr>
          <p:cNvSpPr txBox="1"/>
          <p:nvPr/>
        </p:nvSpPr>
        <p:spPr>
          <a:xfrm>
            <a:off x="10650944" y="17381154"/>
            <a:ext cx="9258300" cy="1015663"/>
          </a:xfrm>
          <a:prstGeom prst="rect">
            <a:avLst/>
          </a:prstGeom>
          <a:noFill/>
        </p:spPr>
        <p:txBody>
          <a:bodyPr wrap="square" rtlCol="0">
            <a:spAutoFit/>
          </a:bodyPr>
          <a:lstStyle/>
          <a:p>
            <a:pPr marL="514350" indent="-514350">
              <a:buFont typeface="Arial" panose="020B0604020202020204" pitchFamily="34" charset="0"/>
              <a:buChar char="•"/>
            </a:pPr>
            <a:r>
              <a:rPr lang="en-US" sz="3000" dirty="0"/>
              <a:t>Figures 3 and 4 show results for the Pleasant Grove Creek watershed storm drain outfall. </a:t>
            </a:r>
          </a:p>
        </p:txBody>
      </p:sp>
      <p:sp>
        <p:nvSpPr>
          <p:cNvPr id="2" name="TextBox 1">
            <a:extLst>
              <a:ext uri="{FF2B5EF4-FFF2-40B4-BE49-F238E27FC236}">
                <a16:creationId xmlns:a16="http://schemas.microsoft.com/office/drawing/2014/main" id="{8F1FF01C-BC5A-4F1E-924C-D4F831E17F70}"/>
              </a:ext>
            </a:extLst>
          </p:cNvPr>
          <p:cNvSpPr txBox="1"/>
          <p:nvPr/>
        </p:nvSpPr>
        <p:spPr>
          <a:xfrm>
            <a:off x="10796141" y="29712219"/>
            <a:ext cx="19353659" cy="400110"/>
          </a:xfrm>
          <a:prstGeom prst="rect">
            <a:avLst/>
          </a:prstGeom>
          <a:noFill/>
        </p:spPr>
        <p:txBody>
          <a:bodyPr wrap="square" rtlCol="0">
            <a:spAutoFit/>
          </a:bodyPr>
          <a:lstStyle/>
          <a:p>
            <a:pPr algn="r"/>
            <a:r>
              <a:rPr lang="en-US" sz="2000" dirty="0">
                <a:solidFill>
                  <a:srgbClr val="5D7EBC"/>
                </a:solidFill>
              </a:rPr>
              <a:t>Disclaimer: The views expressed in this poster are those of the authors and do not necessarily present the views or policies of the U.S. Environmental Protection Agency.</a:t>
            </a:r>
          </a:p>
        </p:txBody>
      </p:sp>
      <p:pic>
        <p:nvPicPr>
          <p:cNvPr id="5" name="Picture 4">
            <a:extLst>
              <a:ext uri="{FF2B5EF4-FFF2-40B4-BE49-F238E27FC236}">
                <a16:creationId xmlns:a16="http://schemas.microsoft.com/office/drawing/2014/main" id="{83F74692-B228-4F80-BB54-B4C992F71692}"/>
              </a:ext>
            </a:extLst>
          </p:cNvPr>
          <p:cNvPicPr>
            <a:picLocks noChangeAspect="1"/>
          </p:cNvPicPr>
          <p:nvPr/>
        </p:nvPicPr>
        <p:blipFill rotWithShape="1">
          <a:blip r:embed="rId5"/>
          <a:srcRect t="6694"/>
          <a:stretch/>
        </p:blipFill>
        <p:spPr>
          <a:xfrm>
            <a:off x="10796141" y="9177421"/>
            <a:ext cx="8745681" cy="4517682"/>
          </a:xfrm>
          <a:prstGeom prst="rect">
            <a:avLst/>
          </a:prstGeom>
        </p:spPr>
      </p:pic>
      <p:sp>
        <p:nvSpPr>
          <p:cNvPr id="23" name="TextBox 22">
            <a:extLst>
              <a:ext uri="{FF2B5EF4-FFF2-40B4-BE49-F238E27FC236}">
                <a16:creationId xmlns:a16="http://schemas.microsoft.com/office/drawing/2014/main" id="{FC57BDE5-2B73-441A-A555-D8B355559851}"/>
              </a:ext>
            </a:extLst>
          </p:cNvPr>
          <p:cNvSpPr txBox="1"/>
          <p:nvPr/>
        </p:nvSpPr>
        <p:spPr>
          <a:xfrm>
            <a:off x="10629661" y="5264325"/>
            <a:ext cx="9258300" cy="4247317"/>
          </a:xfrm>
          <a:prstGeom prst="rect">
            <a:avLst/>
          </a:prstGeom>
          <a:noFill/>
        </p:spPr>
        <p:txBody>
          <a:bodyPr wrap="square" rtlCol="0">
            <a:spAutoFit/>
          </a:bodyPr>
          <a:lstStyle/>
          <a:p>
            <a:pPr marL="514350" indent="-514350">
              <a:buFont typeface="Arial" panose="020B0604020202020204" pitchFamily="34" charset="0"/>
              <a:buChar char="•"/>
            </a:pPr>
            <a:r>
              <a:rPr lang="en-US" sz="3000" dirty="0"/>
              <a:t>A deterministic simulation was performed to provide a single concentration estimate.</a:t>
            </a:r>
          </a:p>
          <a:p>
            <a:endParaRPr lang="en-US" sz="3000" dirty="0"/>
          </a:p>
          <a:p>
            <a:pPr marL="514350" indent="-514350">
              <a:buFont typeface="Arial" panose="020B0604020202020204" pitchFamily="34" charset="0"/>
              <a:buChar char="•"/>
            </a:pPr>
            <a:r>
              <a:rPr lang="en-US" sz="3000" dirty="0"/>
              <a:t>We then used Latin Hypercube Sampling to uniformly and randomly draw input variables from their pre-determined distributions 5,000 times to propagate variability and yield 5,000 unique model outputs (Figure 2).</a:t>
            </a:r>
          </a:p>
          <a:p>
            <a:pPr marL="514350" indent="-514350">
              <a:buFont typeface="Arial" panose="020B0604020202020204" pitchFamily="34" charset="0"/>
              <a:buChar char="•"/>
            </a:pPr>
            <a:endParaRPr lang="en-US" sz="3000" dirty="0"/>
          </a:p>
        </p:txBody>
      </p:sp>
      <p:pic>
        <p:nvPicPr>
          <p:cNvPr id="15" name="Picture 14">
            <a:extLst>
              <a:ext uri="{FF2B5EF4-FFF2-40B4-BE49-F238E27FC236}">
                <a16:creationId xmlns:a16="http://schemas.microsoft.com/office/drawing/2014/main" id="{1F5C03A9-546B-4BD3-811A-DF040E5B0FF3}"/>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36763" y="9536657"/>
            <a:ext cx="8543707" cy="4271854"/>
          </a:xfrm>
          <a:prstGeom prst="rect">
            <a:avLst/>
          </a:prstGeom>
        </p:spPr>
      </p:pic>
      <p:pic>
        <p:nvPicPr>
          <p:cNvPr id="34" name="Picture 33" descr="A close up of a map&#10;&#10;Description automatically generated">
            <a:extLst>
              <a:ext uri="{FF2B5EF4-FFF2-40B4-BE49-F238E27FC236}">
                <a16:creationId xmlns:a16="http://schemas.microsoft.com/office/drawing/2014/main" id="{27F5DADD-6F1B-4F57-B700-52E7497ED04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48204" y="18680443"/>
            <a:ext cx="8653404" cy="4326703"/>
          </a:xfrm>
          <a:prstGeom prst="rect">
            <a:avLst/>
          </a:prstGeom>
        </p:spPr>
      </p:pic>
      <p:sp>
        <p:nvSpPr>
          <p:cNvPr id="38" name="Text Box 10">
            <a:extLst>
              <a:ext uri="{FF2B5EF4-FFF2-40B4-BE49-F238E27FC236}">
                <a16:creationId xmlns:a16="http://schemas.microsoft.com/office/drawing/2014/main" id="{BBA76C24-D355-41EF-9920-278A8A2E39D9}"/>
              </a:ext>
            </a:extLst>
          </p:cNvPr>
          <p:cNvSpPr txBox="1">
            <a:spLocks noChangeArrowheads="1"/>
          </p:cNvSpPr>
          <p:nvPr/>
        </p:nvSpPr>
        <p:spPr bwMode="auto">
          <a:xfrm>
            <a:off x="10650944" y="4070459"/>
            <a:ext cx="8915400"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Methods</a:t>
            </a:r>
          </a:p>
        </p:txBody>
      </p:sp>
      <p:sp>
        <p:nvSpPr>
          <p:cNvPr id="39" name="Text Box 12">
            <a:extLst>
              <a:ext uri="{FF2B5EF4-FFF2-40B4-BE49-F238E27FC236}">
                <a16:creationId xmlns:a16="http://schemas.microsoft.com/office/drawing/2014/main" id="{001FAE50-FE7C-490D-93A0-D73572E57B51}"/>
              </a:ext>
            </a:extLst>
          </p:cNvPr>
          <p:cNvSpPr txBox="1">
            <a:spLocks noChangeArrowheads="1"/>
          </p:cNvSpPr>
          <p:nvPr/>
        </p:nvSpPr>
        <p:spPr bwMode="auto">
          <a:xfrm>
            <a:off x="20489790" y="4061283"/>
            <a:ext cx="8915400"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Results (cont.)</a:t>
            </a:r>
          </a:p>
        </p:txBody>
      </p:sp>
      <p:sp>
        <p:nvSpPr>
          <p:cNvPr id="40" name="TextBox 39">
            <a:extLst>
              <a:ext uri="{FF2B5EF4-FFF2-40B4-BE49-F238E27FC236}">
                <a16:creationId xmlns:a16="http://schemas.microsoft.com/office/drawing/2014/main" id="{13D2B80C-4C7D-4467-B086-3A5B38388778}"/>
              </a:ext>
            </a:extLst>
          </p:cNvPr>
          <p:cNvSpPr txBox="1"/>
          <p:nvPr/>
        </p:nvSpPr>
        <p:spPr>
          <a:xfrm>
            <a:off x="688415" y="14533773"/>
            <a:ext cx="8815852" cy="2862322"/>
          </a:xfrm>
          <a:prstGeom prst="rect">
            <a:avLst/>
          </a:prstGeom>
          <a:noFill/>
        </p:spPr>
        <p:txBody>
          <a:bodyPr wrap="square" rtlCol="0">
            <a:spAutoFit/>
          </a:bodyPr>
          <a:lstStyle/>
          <a:p>
            <a:pPr marL="514350" indent="-514350">
              <a:buFont typeface="Arial" panose="020B0604020202020204" pitchFamily="34" charset="0"/>
              <a:buChar char="•"/>
            </a:pPr>
            <a:r>
              <a:rPr lang="en-US" sz="3000" dirty="0"/>
              <a:t>The US EPA Pesticide Water Calculator (PWC) estimates water body pesticide concentrations resulting from land applications. It pairs two simulation engines: the Pesticide Root Zone Model (PRZM) and the Variable Volume Waterbody Model (VVWM).</a:t>
            </a:r>
            <a:endParaRPr lang="en-US" sz="3000" baseline="30000" dirty="0"/>
          </a:p>
        </p:txBody>
      </p:sp>
      <p:grpSp>
        <p:nvGrpSpPr>
          <p:cNvPr id="41" name="Group 40">
            <a:extLst>
              <a:ext uri="{FF2B5EF4-FFF2-40B4-BE49-F238E27FC236}">
                <a16:creationId xmlns:a16="http://schemas.microsoft.com/office/drawing/2014/main" id="{29830509-9256-44A3-ACF2-6A9524DCCAC6}"/>
              </a:ext>
            </a:extLst>
          </p:cNvPr>
          <p:cNvGrpSpPr/>
          <p:nvPr/>
        </p:nvGrpSpPr>
        <p:grpSpPr>
          <a:xfrm>
            <a:off x="1329050" y="17617222"/>
            <a:ext cx="7534581" cy="5088231"/>
            <a:chOff x="471188" y="2088567"/>
            <a:chExt cx="8462314" cy="4125995"/>
          </a:xfrm>
        </p:grpSpPr>
        <p:sp>
          <p:nvSpPr>
            <p:cNvPr id="42" name="Rectangle 41">
              <a:extLst>
                <a:ext uri="{FF2B5EF4-FFF2-40B4-BE49-F238E27FC236}">
                  <a16:creationId xmlns:a16="http://schemas.microsoft.com/office/drawing/2014/main" id="{809379F8-13A9-425C-AC10-2B7A82F7A6E7}"/>
                </a:ext>
              </a:extLst>
            </p:cNvPr>
            <p:cNvSpPr/>
            <p:nvPr/>
          </p:nvSpPr>
          <p:spPr bwMode="auto">
            <a:xfrm>
              <a:off x="471188" y="2088567"/>
              <a:ext cx="8462314" cy="412599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 charset="-128"/>
              </a:endParaRPr>
            </a:p>
          </p:txBody>
        </p:sp>
        <p:pic>
          <p:nvPicPr>
            <p:cNvPr id="43" name="Picture 42">
              <a:extLst>
                <a:ext uri="{FF2B5EF4-FFF2-40B4-BE49-F238E27FC236}">
                  <a16:creationId xmlns:a16="http://schemas.microsoft.com/office/drawing/2014/main" id="{2C2E6FE5-A7C9-40DD-BF83-3FD87C6880C6}"/>
                </a:ext>
              </a:extLst>
            </p:cNvPr>
            <p:cNvPicPr>
              <a:picLocks noChangeAspect="1"/>
            </p:cNvPicPr>
            <p:nvPr/>
          </p:nvPicPr>
          <p:blipFill>
            <a:blip r:embed="rId8"/>
            <a:stretch>
              <a:fillRect/>
            </a:stretch>
          </p:blipFill>
          <p:spPr>
            <a:xfrm>
              <a:off x="514731" y="3376037"/>
              <a:ext cx="4239370" cy="2789261"/>
            </a:xfrm>
            <a:prstGeom prst="rect">
              <a:avLst/>
            </a:prstGeom>
            <a:ln>
              <a:noFill/>
            </a:ln>
          </p:spPr>
        </p:pic>
        <p:pic>
          <p:nvPicPr>
            <p:cNvPr id="44" name="Picture 43">
              <a:extLst>
                <a:ext uri="{FF2B5EF4-FFF2-40B4-BE49-F238E27FC236}">
                  <a16:creationId xmlns:a16="http://schemas.microsoft.com/office/drawing/2014/main" id="{0160DD81-6A85-4B47-9A02-A06BDFC70560}"/>
                </a:ext>
              </a:extLst>
            </p:cNvPr>
            <p:cNvPicPr>
              <a:picLocks noChangeAspect="1"/>
            </p:cNvPicPr>
            <p:nvPr/>
          </p:nvPicPr>
          <p:blipFill>
            <a:blip r:embed="rId9"/>
            <a:stretch>
              <a:fillRect/>
            </a:stretch>
          </p:blipFill>
          <p:spPr>
            <a:xfrm>
              <a:off x="4721461" y="3439741"/>
              <a:ext cx="4030774" cy="2712262"/>
            </a:xfrm>
            <a:prstGeom prst="rect">
              <a:avLst/>
            </a:prstGeom>
            <a:ln>
              <a:noFill/>
            </a:ln>
          </p:spPr>
        </p:pic>
        <p:pic>
          <p:nvPicPr>
            <p:cNvPr id="45" name="Picture 44">
              <a:extLst>
                <a:ext uri="{FF2B5EF4-FFF2-40B4-BE49-F238E27FC236}">
                  <a16:creationId xmlns:a16="http://schemas.microsoft.com/office/drawing/2014/main" id="{8D6CFC00-0204-4D34-A1C0-A0F9C9B91529}"/>
                </a:ext>
              </a:extLst>
            </p:cNvPr>
            <p:cNvPicPr>
              <a:picLocks noChangeAspect="1"/>
            </p:cNvPicPr>
            <p:nvPr/>
          </p:nvPicPr>
          <p:blipFill>
            <a:blip r:embed="rId10"/>
            <a:stretch>
              <a:fillRect/>
            </a:stretch>
          </p:blipFill>
          <p:spPr>
            <a:xfrm>
              <a:off x="3289316" y="2088567"/>
              <a:ext cx="2438400" cy="1331928"/>
            </a:xfrm>
            <a:prstGeom prst="rect">
              <a:avLst/>
            </a:prstGeom>
            <a:solidFill>
              <a:schemeClr val="bg1"/>
            </a:solidFill>
            <a:ln>
              <a:noFill/>
            </a:ln>
          </p:spPr>
        </p:pic>
      </p:grpSp>
      <p:sp>
        <p:nvSpPr>
          <p:cNvPr id="47" name="TextBox 46">
            <a:extLst>
              <a:ext uri="{FF2B5EF4-FFF2-40B4-BE49-F238E27FC236}">
                <a16:creationId xmlns:a16="http://schemas.microsoft.com/office/drawing/2014/main" id="{03C83BCA-88BA-4FAB-B096-9CFF1AF4F11F}"/>
              </a:ext>
            </a:extLst>
          </p:cNvPr>
          <p:cNvSpPr txBox="1"/>
          <p:nvPr/>
        </p:nvSpPr>
        <p:spPr>
          <a:xfrm>
            <a:off x="1618476" y="18609147"/>
            <a:ext cx="1969090" cy="369332"/>
          </a:xfrm>
          <a:prstGeom prst="rect">
            <a:avLst/>
          </a:prstGeom>
          <a:noFill/>
        </p:spPr>
        <p:txBody>
          <a:bodyPr wrap="square" rtlCol="0">
            <a:spAutoFit/>
          </a:bodyPr>
          <a:lstStyle/>
          <a:p>
            <a:pPr algn="ctr"/>
            <a:r>
              <a:rPr lang="en-US" sz="1800" b="1" dirty="0"/>
              <a:t>PRZM</a:t>
            </a:r>
            <a:endParaRPr lang="en-US" sz="1800" dirty="0"/>
          </a:p>
        </p:txBody>
      </p:sp>
      <p:sp>
        <p:nvSpPr>
          <p:cNvPr id="48" name="TextBox 47">
            <a:extLst>
              <a:ext uri="{FF2B5EF4-FFF2-40B4-BE49-F238E27FC236}">
                <a16:creationId xmlns:a16="http://schemas.microsoft.com/office/drawing/2014/main" id="{C292695D-9936-4A49-A470-FE644311AABC}"/>
              </a:ext>
            </a:extLst>
          </p:cNvPr>
          <p:cNvSpPr txBox="1"/>
          <p:nvPr/>
        </p:nvSpPr>
        <p:spPr>
          <a:xfrm>
            <a:off x="6324499" y="18609147"/>
            <a:ext cx="1969090" cy="369332"/>
          </a:xfrm>
          <a:prstGeom prst="rect">
            <a:avLst/>
          </a:prstGeom>
          <a:noFill/>
        </p:spPr>
        <p:txBody>
          <a:bodyPr wrap="square" rtlCol="0">
            <a:spAutoFit/>
          </a:bodyPr>
          <a:lstStyle/>
          <a:p>
            <a:pPr algn="ctr"/>
            <a:r>
              <a:rPr lang="en-US" sz="1800" b="1" dirty="0"/>
              <a:t>VVWM</a:t>
            </a:r>
            <a:endParaRPr lang="en-US" sz="1800" dirty="0"/>
          </a:p>
        </p:txBody>
      </p:sp>
      <p:sp>
        <p:nvSpPr>
          <p:cNvPr id="49" name="TextBox 48">
            <a:extLst>
              <a:ext uri="{FF2B5EF4-FFF2-40B4-BE49-F238E27FC236}">
                <a16:creationId xmlns:a16="http://schemas.microsoft.com/office/drawing/2014/main" id="{B91C48DC-DE45-4017-B360-430276A0F443}"/>
              </a:ext>
            </a:extLst>
          </p:cNvPr>
          <p:cNvSpPr txBox="1"/>
          <p:nvPr/>
        </p:nvSpPr>
        <p:spPr>
          <a:xfrm>
            <a:off x="756377" y="23506056"/>
            <a:ext cx="8815852" cy="4708981"/>
          </a:xfrm>
          <a:prstGeom prst="rect">
            <a:avLst/>
          </a:prstGeom>
          <a:noFill/>
        </p:spPr>
        <p:txBody>
          <a:bodyPr wrap="square" rtlCol="0">
            <a:spAutoFit/>
          </a:bodyPr>
          <a:lstStyle/>
          <a:p>
            <a:pPr marL="514350" indent="-514350">
              <a:buFont typeface="Arial" panose="020B0604020202020204" pitchFamily="34" charset="0"/>
              <a:buChar char="•"/>
            </a:pPr>
            <a:r>
              <a:rPr lang="en-US" sz="3000" dirty="0"/>
              <a:t>PRZM, a hydrologic model, simulates transport of pesticide leachate from the root zone through the soil. Vertical water movement is based on the tipping bucket concept: water movement is always downward and occurs when a soil compartment is at capacity.</a:t>
            </a:r>
            <a:r>
              <a:rPr lang="en-US" sz="3000" baseline="30000" dirty="0"/>
              <a:t> 1</a:t>
            </a:r>
            <a:endParaRPr lang="en-US" sz="3000" dirty="0"/>
          </a:p>
          <a:p>
            <a:endParaRPr lang="en-US" sz="3000" dirty="0"/>
          </a:p>
          <a:p>
            <a:pPr marL="514350" indent="-514350">
              <a:buFont typeface="Arial" panose="020B0604020202020204" pitchFamily="34" charset="0"/>
              <a:buChar char="•"/>
            </a:pPr>
            <a:r>
              <a:rPr lang="en-US" sz="3000" dirty="0"/>
              <a:t>VVWM estimates pesticide fate, transport, exposure, and persistence in the receiving water body.</a:t>
            </a:r>
            <a:r>
              <a:rPr lang="en-US" sz="3000" baseline="30000" dirty="0"/>
              <a:t> 2</a:t>
            </a:r>
            <a:r>
              <a:rPr lang="en-US" sz="3000" dirty="0"/>
              <a:t>  </a:t>
            </a:r>
          </a:p>
        </p:txBody>
      </p:sp>
      <p:sp>
        <p:nvSpPr>
          <p:cNvPr id="50" name="TextBox 49">
            <a:extLst>
              <a:ext uri="{FF2B5EF4-FFF2-40B4-BE49-F238E27FC236}">
                <a16:creationId xmlns:a16="http://schemas.microsoft.com/office/drawing/2014/main" id="{2B8A1E2C-DBA4-411C-A3F5-42615318725A}"/>
              </a:ext>
            </a:extLst>
          </p:cNvPr>
          <p:cNvSpPr txBox="1"/>
          <p:nvPr/>
        </p:nvSpPr>
        <p:spPr>
          <a:xfrm>
            <a:off x="10747285" y="23574398"/>
            <a:ext cx="8881452" cy="6863417"/>
          </a:xfrm>
          <a:prstGeom prst="rect">
            <a:avLst/>
          </a:prstGeom>
          <a:noFill/>
        </p:spPr>
        <p:txBody>
          <a:bodyPr wrap="square" rtlCol="0">
            <a:spAutoFit/>
          </a:bodyPr>
          <a:lstStyle/>
          <a:p>
            <a:pPr marL="514350" indent="-514350">
              <a:buFont typeface="Arial" panose="020B0604020202020204" pitchFamily="34" charset="0"/>
              <a:buChar char="•"/>
            </a:pPr>
            <a:r>
              <a:rPr lang="en-US" sz="3000" dirty="0"/>
              <a:t>The observed concentrations are within ±2 SD of the modeled concentrations.</a:t>
            </a:r>
          </a:p>
          <a:p>
            <a:endParaRPr lang="en-US" sz="2000" dirty="0"/>
          </a:p>
          <a:p>
            <a:pPr marL="514350" indent="-514350">
              <a:buFont typeface="Arial" panose="020B0604020202020204" pitchFamily="34" charset="0"/>
              <a:buChar char="•"/>
            </a:pPr>
            <a:r>
              <a:rPr lang="en-US" sz="3000" dirty="0"/>
              <a:t>Rain events appear to have a strong impact on modeled outputs as shown from surges in modeled bifenthrin concentrations following rain events.</a:t>
            </a:r>
          </a:p>
          <a:p>
            <a:endParaRPr lang="en-US" sz="2000" dirty="0"/>
          </a:p>
          <a:p>
            <a:pPr marL="514350" indent="-514350">
              <a:buFont typeface="Arial" panose="020B0604020202020204" pitchFamily="34" charset="0"/>
              <a:buChar char="•"/>
            </a:pPr>
            <a:r>
              <a:rPr lang="en-US" sz="3000" dirty="0"/>
              <a:t>Simulations were also conducted for the Folsom watershed storm drain outfall in Folsom, CA. Results were similar to those displayed, however, the deterministic simulation was more conservative than the probabilistic median. </a:t>
            </a:r>
          </a:p>
          <a:p>
            <a:pPr marL="514350" indent="-514350">
              <a:buFont typeface="Arial" panose="020B0604020202020204" pitchFamily="34" charset="0"/>
              <a:buChar char="•"/>
            </a:pPr>
            <a:endParaRPr lang="en-US" sz="3600" dirty="0"/>
          </a:p>
          <a:p>
            <a:endParaRPr lang="en-US" sz="3600" dirty="0"/>
          </a:p>
        </p:txBody>
      </p:sp>
      <p:sp>
        <p:nvSpPr>
          <p:cNvPr id="52" name="TextBox 51">
            <a:extLst>
              <a:ext uri="{FF2B5EF4-FFF2-40B4-BE49-F238E27FC236}">
                <a16:creationId xmlns:a16="http://schemas.microsoft.com/office/drawing/2014/main" id="{34979A55-C406-48FC-BD71-737C3B2E3407}"/>
              </a:ext>
            </a:extLst>
          </p:cNvPr>
          <p:cNvSpPr txBox="1"/>
          <p:nvPr/>
        </p:nvSpPr>
        <p:spPr>
          <a:xfrm>
            <a:off x="20492056" y="5264325"/>
            <a:ext cx="9258300" cy="5724644"/>
          </a:xfrm>
          <a:prstGeom prst="rect">
            <a:avLst/>
          </a:prstGeom>
          <a:noFill/>
        </p:spPr>
        <p:txBody>
          <a:bodyPr wrap="square" rtlCol="0">
            <a:spAutoFit/>
          </a:bodyPr>
          <a:lstStyle/>
          <a:p>
            <a:pPr marL="514350" indent="-514350">
              <a:buFont typeface="Arial" panose="020B0604020202020204" pitchFamily="34" charset="0"/>
              <a:buChar char="•"/>
            </a:pPr>
            <a:r>
              <a:rPr lang="en-US" sz="3000" dirty="0"/>
              <a:t>PCC ranges from -1 to +1 and measures the strength of the linear relationship between model output and input.</a:t>
            </a:r>
          </a:p>
          <a:p>
            <a:endParaRPr lang="en-US" sz="1200" dirty="0"/>
          </a:p>
          <a:p>
            <a:pPr marL="514350" indent="-514350">
              <a:buFont typeface="Arial" panose="020B0604020202020204" pitchFamily="34" charset="0"/>
              <a:buChar char="•"/>
            </a:pPr>
            <a:r>
              <a:rPr lang="en-US" sz="3000" dirty="0"/>
              <a:t>The runoff curve number is sensitive to model output, particularly to the bifenthrin concentration in runoff.</a:t>
            </a:r>
          </a:p>
          <a:p>
            <a:endParaRPr lang="en-US" sz="1200" dirty="0"/>
          </a:p>
          <a:p>
            <a:pPr marL="514350" indent="-514350">
              <a:buFont typeface="Arial" panose="020B0604020202020204" pitchFamily="34" charset="0"/>
              <a:buChar char="•"/>
            </a:pPr>
            <a:r>
              <a:rPr lang="en-US" sz="3000" dirty="0"/>
              <a:t>Other sensitive inputs include benthic depth, USLE parameters, and application rate.</a:t>
            </a:r>
          </a:p>
          <a:p>
            <a:pPr marL="514350" indent="-514350">
              <a:buFont typeface="Arial" panose="020B0604020202020204" pitchFamily="34" charset="0"/>
              <a:buChar char="•"/>
            </a:pPr>
            <a:endParaRPr lang="en-US" sz="3000" dirty="0"/>
          </a:p>
          <a:p>
            <a:pPr marL="514350" indent="-514350">
              <a:buFont typeface="Arial" panose="020B0604020202020204" pitchFamily="34" charset="0"/>
              <a:buChar char="•"/>
            </a:pPr>
            <a:endParaRPr lang="en-US" sz="3600" dirty="0"/>
          </a:p>
          <a:p>
            <a:endParaRPr lang="en-US" sz="3600" dirty="0"/>
          </a:p>
        </p:txBody>
      </p:sp>
      <p:sp>
        <p:nvSpPr>
          <p:cNvPr id="53" name="Text Box 14">
            <a:extLst>
              <a:ext uri="{FF2B5EF4-FFF2-40B4-BE49-F238E27FC236}">
                <a16:creationId xmlns:a16="http://schemas.microsoft.com/office/drawing/2014/main" id="{AADE6D1C-D281-42EF-A1C9-EBCFF9BFF2DF}"/>
              </a:ext>
            </a:extLst>
          </p:cNvPr>
          <p:cNvSpPr txBox="1">
            <a:spLocks noChangeArrowheads="1"/>
          </p:cNvSpPr>
          <p:nvPr/>
        </p:nvSpPr>
        <p:spPr bwMode="auto">
          <a:xfrm>
            <a:off x="20489790" y="23622963"/>
            <a:ext cx="8910869"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Acknowledgements</a:t>
            </a:r>
          </a:p>
        </p:txBody>
      </p:sp>
      <p:sp>
        <p:nvSpPr>
          <p:cNvPr id="54" name="Rectangle 53">
            <a:extLst>
              <a:ext uri="{FF2B5EF4-FFF2-40B4-BE49-F238E27FC236}">
                <a16:creationId xmlns:a16="http://schemas.microsoft.com/office/drawing/2014/main" id="{55F45D45-3E89-44FD-A340-3BF80028C16A}"/>
              </a:ext>
            </a:extLst>
          </p:cNvPr>
          <p:cNvSpPr/>
          <p:nvPr/>
        </p:nvSpPr>
        <p:spPr>
          <a:xfrm>
            <a:off x="20489791" y="24724717"/>
            <a:ext cx="8854942" cy="1077218"/>
          </a:xfrm>
          <a:prstGeom prst="rect">
            <a:avLst/>
          </a:prstGeom>
        </p:spPr>
        <p:txBody>
          <a:bodyPr wrap="square">
            <a:spAutoFit/>
          </a:bodyPr>
          <a:lstStyle/>
          <a:p>
            <a:r>
              <a:rPr lang="en-US" altLang="en-US" sz="1600" dirty="0">
                <a:latin typeface="+mn-lt"/>
              </a:rPr>
              <a:t>This research was supported in part by an appointment to the Research Participation Program for the U.S. Environmental Protection Agency, Office of Research and Development, administered by the Oak Ridge Institute for Science and Education through an interagency agreement between the U.S. Department of Energy and EPA.</a:t>
            </a:r>
          </a:p>
        </p:txBody>
      </p:sp>
      <p:sp>
        <p:nvSpPr>
          <p:cNvPr id="55" name="Text Box 14">
            <a:extLst>
              <a:ext uri="{FF2B5EF4-FFF2-40B4-BE49-F238E27FC236}">
                <a16:creationId xmlns:a16="http://schemas.microsoft.com/office/drawing/2014/main" id="{3266E8A4-EF23-43A8-B382-97A3EE3AA255}"/>
              </a:ext>
            </a:extLst>
          </p:cNvPr>
          <p:cNvSpPr txBox="1">
            <a:spLocks noChangeArrowheads="1"/>
          </p:cNvSpPr>
          <p:nvPr/>
        </p:nvSpPr>
        <p:spPr bwMode="auto">
          <a:xfrm>
            <a:off x="20507109" y="26111704"/>
            <a:ext cx="8910869" cy="1015663"/>
          </a:xfrm>
          <a:prstGeom prst="rect">
            <a:avLst/>
          </a:prstGeom>
          <a:solidFill>
            <a:srgbClr val="5D7EBC"/>
          </a:solidFill>
          <a:ln w="9525">
            <a:noFill/>
            <a:miter lim="800000"/>
            <a:headEnd/>
            <a:tailEnd/>
          </a:ln>
        </p:spPr>
        <p:txBody>
          <a:bodyPr wrap="square" lIns="342900" tIns="137160" rIns="342900" bIns="137160">
            <a:spAutoFit/>
          </a:bodyPr>
          <a:lstStyle>
            <a:defPPr>
              <a:defRPr lang="en-US"/>
            </a:defPPr>
            <a:lvl1pPr>
              <a:spcBef>
                <a:spcPct val="50000"/>
              </a:spcBef>
              <a:defRPr sz="3200" b="1">
                <a:solidFill>
                  <a:schemeClr val="bg1"/>
                </a:solidFill>
                <a:ea typeface="ＭＳ Ｐゴシック" pitchFamily="8" charset="-128"/>
              </a:defRPr>
            </a:lvl1pPr>
          </a:lstStyle>
          <a:p>
            <a:r>
              <a:rPr lang="en-US" sz="4800" dirty="0"/>
              <a:t>References</a:t>
            </a:r>
          </a:p>
        </p:txBody>
      </p:sp>
      <p:sp>
        <p:nvSpPr>
          <p:cNvPr id="56" name="TextBox 55">
            <a:extLst>
              <a:ext uri="{FF2B5EF4-FFF2-40B4-BE49-F238E27FC236}">
                <a16:creationId xmlns:a16="http://schemas.microsoft.com/office/drawing/2014/main" id="{E2FEB63C-38E7-4CA5-BCE0-3BD68177D83F}"/>
              </a:ext>
            </a:extLst>
          </p:cNvPr>
          <p:cNvSpPr txBox="1"/>
          <p:nvPr/>
        </p:nvSpPr>
        <p:spPr>
          <a:xfrm>
            <a:off x="1329050" y="22721791"/>
            <a:ext cx="1499042" cy="369332"/>
          </a:xfrm>
          <a:prstGeom prst="rect">
            <a:avLst/>
          </a:prstGeom>
          <a:noFill/>
        </p:spPr>
        <p:txBody>
          <a:bodyPr wrap="square" rtlCol="0">
            <a:spAutoFit/>
          </a:bodyPr>
          <a:lstStyle/>
          <a:p>
            <a:r>
              <a:rPr lang="en-US" sz="1800" i="1" dirty="0"/>
              <a:t>Figure 1</a:t>
            </a:r>
          </a:p>
        </p:txBody>
      </p:sp>
      <p:sp>
        <p:nvSpPr>
          <p:cNvPr id="57" name="Rectangle 56">
            <a:extLst>
              <a:ext uri="{FF2B5EF4-FFF2-40B4-BE49-F238E27FC236}">
                <a16:creationId xmlns:a16="http://schemas.microsoft.com/office/drawing/2014/main" id="{6ABB8DFB-B3D0-45BF-AC84-D48F76E64D6D}"/>
              </a:ext>
            </a:extLst>
          </p:cNvPr>
          <p:cNvSpPr/>
          <p:nvPr/>
        </p:nvSpPr>
        <p:spPr>
          <a:xfrm>
            <a:off x="20528881" y="27231664"/>
            <a:ext cx="8846220" cy="2123658"/>
          </a:xfrm>
          <a:prstGeom prst="rect">
            <a:avLst/>
          </a:prstGeom>
        </p:spPr>
        <p:txBody>
          <a:bodyPr wrap="square">
            <a:spAutoFit/>
          </a:bodyPr>
          <a:lstStyle/>
          <a:p>
            <a:pPr marL="342900" indent="-342900">
              <a:buAutoNum type="arabicPeriod"/>
            </a:pPr>
            <a:r>
              <a:rPr lang="en-US" sz="1600" dirty="0"/>
              <a:t>Young, D. F., and Fry, M. M., (2016), PRZM5, A Model for Predicting Pesticides in Runoff, Erosion, and Leachate, Revision A. (</a:t>
            </a:r>
            <a:r>
              <a:rPr lang="en-US" sz="1600" u="sng" dirty="0">
                <a:hlinkClick r:id="rId11"/>
              </a:rPr>
              <a:t>https://www.epa.gov/pesticide-science-and-assessing-pesticide-risks/models-pesticide-risk-assessment</a:t>
            </a:r>
            <a:r>
              <a:rPr lang="en-US" sz="1600" u="sng" dirty="0"/>
              <a:t>, </a:t>
            </a:r>
            <a:r>
              <a:rPr lang="en-US" sz="1600" dirty="0"/>
              <a:t>accessed 8/2020).</a:t>
            </a:r>
          </a:p>
          <a:p>
            <a:pPr marL="342900" indent="-342900">
              <a:buFontTx/>
              <a:buAutoNum type="arabicPeriod"/>
            </a:pPr>
            <a:r>
              <a:rPr lang="en-US" sz="1600" dirty="0"/>
              <a:t>Young, D. F. (2014). The Variable Volume Water Model. Washington, DC: U.S. Environmental Protection Agency, Office of Pesticide Programs. (</a:t>
            </a:r>
            <a:r>
              <a:rPr lang="en-US" sz="1600" u="sng" dirty="0">
                <a:hlinkClick r:id="rId12"/>
              </a:rPr>
              <a:t>https://www.researchgate.net/publication/270565226_The_Variable_Volume_Water_Mode</a:t>
            </a:r>
            <a:r>
              <a:rPr lang="en-US" sz="1600" u="sng" dirty="0"/>
              <a:t>, </a:t>
            </a:r>
            <a:r>
              <a:rPr lang="en-US" sz="1600" dirty="0"/>
              <a:t>accessed 8/2020)</a:t>
            </a:r>
            <a:r>
              <a:rPr lang="en-US" sz="1600" u="sng" dirty="0"/>
              <a:t> </a:t>
            </a:r>
            <a:endParaRPr lang="en-US" sz="1600" dirty="0"/>
          </a:p>
          <a:p>
            <a:endParaRPr lang="en-US" altLang="en-US" sz="2000" dirty="0"/>
          </a:p>
        </p:txBody>
      </p:sp>
      <p:sp>
        <p:nvSpPr>
          <p:cNvPr id="58" name="TextBox 57">
            <a:extLst>
              <a:ext uri="{FF2B5EF4-FFF2-40B4-BE49-F238E27FC236}">
                <a16:creationId xmlns:a16="http://schemas.microsoft.com/office/drawing/2014/main" id="{A30BD509-66DC-4150-AB60-BC1036E8B8ED}"/>
              </a:ext>
            </a:extLst>
          </p:cNvPr>
          <p:cNvSpPr txBox="1"/>
          <p:nvPr/>
        </p:nvSpPr>
        <p:spPr>
          <a:xfrm>
            <a:off x="10779942" y="13722086"/>
            <a:ext cx="1499042" cy="369332"/>
          </a:xfrm>
          <a:prstGeom prst="rect">
            <a:avLst/>
          </a:prstGeom>
          <a:noFill/>
        </p:spPr>
        <p:txBody>
          <a:bodyPr wrap="square" rtlCol="0">
            <a:spAutoFit/>
          </a:bodyPr>
          <a:lstStyle/>
          <a:p>
            <a:r>
              <a:rPr lang="en-US" sz="1800" i="1" dirty="0"/>
              <a:t>Figure 2</a:t>
            </a:r>
          </a:p>
        </p:txBody>
      </p:sp>
      <p:sp>
        <p:nvSpPr>
          <p:cNvPr id="59" name="TextBox 58">
            <a:extLst>
              <a:ext uri="{FF2B5EF4-FFF2-40B4-BE49-F238E27FC236}">
                <a16:creationId xmlns:a16="http://schemas.microsoft.com/office/drawing/2014/main" id="{03DB78BB-4417-4A9D-B6CF-C4F4B396F48B}"/>
              </a:ext>
            </a:extLst>
          </p:cNvPr>
          <p:cNvSpPr txBox="1"/>
          <p:nvPr/>
        </p:nvSpPr>
        <p:spPr>
          <a:xfrm>
            <a:off x="10736399" y="23060697"/>
            <a:ext cx="1499042" cy="369332"/>
          </a:xfrm>
          <a:prstGeom prst="rect">
            <a:avLst/>
          </a:prstGeom>
          <a:noFill/>
        </p:spPr>
        <p:txBody>
          <a:bodyPr wrap="square" rtlCol="0">
            <a:spAutoFit/>
          </a:bodyPr>
          <a:lstStyle/>
          <a:p>
            <a:r>
              <a:rPr lang="en-US" sz="1800" i="1" dirty="0"/>
              <a:t>Figure 3</a:t>
            </a:r>
          </a:p>
        </p:txBody>
      </p:sp>
      <p:sp>
        <p:nvSpPr>
          <p:cNvPr id="60" name="TextBox 59">
            <a:extLst>
              <a:ext uri="{FF2B5EF4-FFF2-40B4-BE49-F238E27FC236}">
                <a16:creationId xmlns:a16="http://schemas.microsoft.com/office/drawing/2014/main" id="{CE357781-E57A-4340-8F7F-0602E556FD6E}"/>
              </a:ext>
            </a:extLst>
          </p:cNvPr>
          <p:cNvSpPr txBox="1"/>
          <p:nvPr/>
        </p:nvSpPr>
        <p:spPr>
          <a:xfrm>
            <a:off x="20722567" y="13806140"/>
            <a:ext cx="1499042" cy="369332"/>
          </a:xfrm>
          <a:prstGeom prst="rect">
            <a:avLst/>
          </a:prstGeom>
          <a:noFill/>
        </p:spPr>
        <p:txBody>
          <a:bodyPr wrap="square" rtlCol="0">
            <a:spAutoFit/>
          </a:bodyPr>
          <a:lstStyle/>
          <a:p>
            <a:r>
              <a:rPr lang="en-US" sz="1800" i="1" dirty="0"/>
              <a:t>Figure 4</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C53ACE2F9C354CA55B415BEDE4241C" ma:contentTypeVersion="14" ma:contentTypeDescription="Create a new document." ma:contentTypeScope="" ma:versionID="0e407f894775c58df4c339d57c48a09c">
  <xsd:schema xmlns:xsd="http://www.w3.org/2001/XMLSchema" xmlns:xs="http://www.w3.org/2001/XMLSchema" xmlns:p="http://schemas.microsoft.com/office/2006/metadata/properties" xmlns:ns1="http://schemas.microsoft.com/sharepoint/v3" xmlns:ns3="4ffa91fb-a0ff-4ac5-b2db-65c790d184a4" xmlns:ns4="http://schemas.microsoft.com/sharepoint.v3" xmlns:ns5="http://schemas.microsoft.com/sharepoint/v3/fields" xmlns:ns6="f9bf9249-3cbb-4691-aa78-ac2e25d7cefd" xmlns:ns7="e11037f2-1c75-4e40-98ff-635b968edabb" targetNamespace="http://schemas.microsoft.com/office/2006/metadata/properties" ma:root="true" ma:fieldsID="039594341cf38344475ab3278b173d84" ns1:_="" ns3:_="" ns4:_="" ns5:_="" ns6:_="" ns7:_="">
    <xsd:import namespace="http://schemas.microsoft.com/sharepoint/v3"/>
    <xsd:import namespace="4ffa91fb-a0ff-4ac5-b2db-65c790d184a4"/>
    <xsd:import namespace="http://schemas.microsoft.com/sharepoint.v3"/>
    <xsd:import namespace="http://schemas.microsoft.com/sharepoint/v3/fields"/>
    <xsd:import namespace="f9bf9249-3cbb-4691-aa78-ac2e25d7cefd"/>
    <xsd:import namespace="e11037f2-1c75-4e40-98ff-635b968edabb"/>
    <xsd:element name="properties">
      <xsd:complexType>
        <xsd:sequence>
          <xsd:element name="documentManagement">
            <xsd:complexType>
              <xsd:all>
                <xsd:element ref="ns3:Document_x0020_Creation_x0020_Date" minOccurs="0"/>
                <xsd:element ref="ns3:Creator" minOccurs="0"/>
                <xsd:element ref="ns3:EPA_x0020_Office" minOccurs="0"/>
                <xsd:element ref="ns3:Record" minOccurs="0"/>
                <xsd:element ref="ns4:CategoryDescription" minOccurs="0"/>
                <xsd:element ref="ns3:Identifier" minOccurs="0"/>
                <xsd:element ref="ns3:EPA_x0020_Contributor" minOccurs="0"/>
                <xsd:element ref="ns3:External_x0020_Contributor" minOccurs="0"/>
                <xsd:element ref="ns5:_Coverage" minOccurs="0"/>
                <xsd:element ref="ns3:EPA_x0020_Related_x0020_Documents" minOccurs="0"/>
                <xsd:element ref="ns5:_Source" minOccurs="0"/>
                <xsd:element ref="ns3:Rights" minOccurs="0"/>
                <xsd:element ref="ns1:Language" minOccurs="0"/>
                <xsd:element ref="ns3:j747ac98061d40f0aa7bd47e1db5675d" minOccurs="0"/>
                <xsd:element ref="ns3:TaxKeywordTaxHTField" minOccurs="0"/>
                <xsd:element ref="ns3:TaxCatchAllLabel" minOccurs="0"/>
                <xsd:element ref="ns3:TaxCatchAll" minOccurs="0"/>
                <xsd:element ref="ns6:MediaServiceMetadata" minOccurs="0"/>
                <xsd:element ref="ns6:MediaServiceFastMetadata" minOccurs="0"/>
                <xsd:element ref="ns7:Records_x0020_Status" minOccurs="0"/>
                <xsd:element ref="ns7:Records_x0020_Date" minOccurs="0"/>
                <xsd:element ref="ns7:SharedWithUsers" minOccurs="0"/>
                <xsd:element ref="ns7:SharedWithDetails" minOccurs="0"/>
                <xsd:element ref="ns7:SharingHintHash" minOccurs="0"/>
                <xsd:element ref="ns6:MediaServiceAutoTags" minOccurs="0"/>
                <xsd:element ref="ns6:MediaServiceOCR" minOccurs="0"/>
                <xsd:element ref="ns6:MediaServiceGenerationTime" minOccurs="0"/>
                <xsd:element ref="ns6:MediaServiceEventHashCode" minOccurs="0"/>
                <xsd:element ref="ns6: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175d9bd4-35ab-4ab6-82ce-d5d42b8b82d0}" ma:internalName="TaxCatchAllLabel" ma:readOnly="true" ma:showField="CatchAllDataLabel" ma:web="e11037f2-1c75-4e40-98ff-635b968edabb">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175d9bd4-35ab-4ab6-82ce-d5d42b8b82d0}" ma:internalName="TaxCatchAll" ma:showField="CatchAllData" ma:web="e11037f2-1c75-4e40-98ff-635b968edab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9bf9249-3cbb-4691-aa78-ac2e25d7cefd"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AutoTags" ma:index="35" nillable="true" ma:displayName="Tags" ma:internalName="MediaServiceAutoTags" ma:readOnly="true">
      <xsd:simpleType>
        <xsd:restriction base="dms:Text"/>
      </xsd:simpleType>
    </xsd:element>
    <xsd:element name="MediaServiceOCR" ma:index="36" nillable="true" ma:displayName="Extracted Text" ma:internalName="MediaServiceOCR" ma:readOnly="true">
      <xsd:simpleType>
        <xsd:restriction base="dms:Note">
          <xsd:maxLength value="255"/>
        </xsd:restriction>
      </xsd:simpleType>
    </xsd:element>
    <xsd:element name="MediaServiceGenerationTime" ma:index="37" nillable="true" ma:displayName="MediaServiceGenerationTime" ma:hidden="true" ma:internalName="MediaServiceGenerationTime" ma:readOnly="true">
      <xsd:simpleType>
        <xsd:restriction base="dms:Text"/>
      </xsd:simpleType>
    </xsd:element>
    <xsd:element name="MediaServiceEventHashCode" ma:index="38" nillable="true" ma:displayName="MediaServiceEventHashCode" ma:hidden="true" ma:internalName="MediaServiceEventHashCode" ma:readOnly="true">
      <xsd:simpleType>
        <xsd:restriction base="dms:Text"/>
      </xsd:simpleType>
    </xsd:element>
    <xsd:element name="MediaServiceDateTaken" ma:index="3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1037f2-1c75-4e40-98ff-635b968edabb" elementFormDefault="qualified">
    <xsd:import namespace="http://schemas.microsoft.com/office/2006/documentManagement/types"/>
    <xsd:import namespace="http://schemas.microsoft.com/office/infopath/2007/PartnerControls"/>
    <xsd:element name="Records_x0020_Status" ma:index="30" nillable="true" ma:displayName="Records Status" ma:default="Pending" ma:internalName="Records_x0020_Status">
      <xsd:simpleType>
        <xsd:restriction base="dms:Text"/>
      </xsd:simpleType>
    </xsd:element>
    <xsd:element name="Records_x0020_Date" ma:index="31" nillable="true" ma:displayName="Records Date" ma:hidden="true" ma:internalName="Records_x0020_Date">
      <xsd:simpleType>
        <xsd:restriction base="dms:DateTime"/>
      </xsd:simpleType>
    </xsd:element>
    <xsd:element name="SharedWithUsers" ma:index="3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3" nillable="true" ma:displayName="Shared With Details" ma:internalName="SharedWithDetails" ma:readOnly="true">
      <xsd:simpleType>
        <xsd:restriction base="dms:Note">
          <xsd:maxLength value="255"/>
        </xsd:restriction>
      </xsd:simpleType>
    </xsd:element>
    <xsd:element name="SharingHintHash" ma:index="3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29f62856-1543-49d4-a736-4569d363f533" ContentTypeId="0x01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Records_x0020_Status xmlns="e11037f2-1c75-4e40-98ff-635b968edabb">Pending</Records_x0020_Status>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2019-08-15T17:25:27+00:00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Records_x0020_Date xmlns="e11037f2-1c75-4e40-98ff-635b968edabb"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Props1.xml><?xml version="1.0" encoding="utf-8"?>
<ds:datastoreItem xmlns:ds="http://schemas.openxmlformats.org/officeDocument/2006/customXml" ds:itemID="{B5EF7EC1-8A16-436E-8C35-376B77F90B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f9bf9249-3cbb-4691-aa78-ac2e25d7cefd"/>
    <ds:schemaRef ds:uri="e11037f2-1c75-4e40-98ff-635b968eda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93318C-6646-449B-A3E8-E7FE38827902}">
  <ds:schemaRefs>
    <ds:schemaRef ds:uri="Microsoft.SharePoint.Taxonomy.ContentTypeSync"/>
  </ds:schemaRefs>
</ds:datastoreItem>
</file>

<file path=customXml/itemProps3.xml><?xml version="1.0" encoding="utf-8"?>
<ds:datastoreItem xmlns:ds="http://schemas.openxmlformats.org/officeDocument/2006/customXml" ds:itemID="{9B163D3B-FC1D-4A45-946E-25C8E104F17C}">
  <ds:schemaRefs>
    <ds:schemaRef ds:uri="http://schemas.microsoft.com/sharepoint/v3/contenttype/forms"/>
  </ds:schemaRefs>
</ds:datastoreItem>
</file>

<file path=customXml/itemProps4.xml><?xml version="1.0" encoding="utf-8"?>
<ds:datastoreItem xmlns:ds="http://schemas.openxmlformats.org/officeDocument/2006/customXml" ds:itemID="{0EB651D9-6A5A-4339-8B88-23798917FBA8}">
  <ds:schemaRefs>
    <ds:schemaRef ds:uri="http://purl.org/dc/elements/1.1/"/>
    <ds:schemaRef ds:uri="http://schemas.microsoft.com/office/2006/metadata/properties"/>
    <ds:schemaRef ds:uri="http://schemas.microsoft.com/sharepoint/v3"/>
    <ds:schemaRef ds:uri="http://schemas.microsoft.com/sharepoint.v3"/>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schemas.microsoft.com/sharepoint/v3/fields"/>
    <ds:schemaRef ds:uri="e11037f2-1c75-4e40-98ff-635b968edabb"/>
    <ds:schemaRef ds:uri="f9bf9249-3cbb-4691-aa78-ac2e25d7cefd"/>
    <ds:schemaRef ds:uri="4ffa91fb-a0ff-4ac5-b2db-65c790d184a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17085</TotalTime>
  <Words>760</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Trade Gothic LT Std</vt:lpstr>
      <vt:lpstr>Default Design</vt:lpstr>
      <vt:lpstr>PowerPoint Presentation</vt:lpstr>
    </vt:vector>
  </TitlesOfParts>
  <Company>EPA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ctsuser</dc:creator>
  <cp:lastModifiedBy>Chelsvig, Emma</cp:lastModifiedBy>
  <cp:revision>150</cp:revision>
  <cp:lastPrinted>2019-09-04T18:44:46Z</cp:lastPrinted>
  <dcterms:created xsi:type="dcterms:W3CDTF">2010-01-21T14:48:05Z</dcterms:created>
  <dcterms:modified xsi:type="dcterms:W3CDTF">2020-08-19T17:43:37Z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0x0101003CC53ACE2F9C354CA55B415BEDE4241C</vt:lpwstr>
  </property>
</Properties>
</file>