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30175200" cy="30175200"/>
  <p:notesSz cx="7010400" cy="9236075"/>
  <p:defaultTextStyle>
    <a:defPPr>
      <a:defRPr lang="en-US"/>
    </a:defPPr>
    <a:lvl1pPr algn="l" rtl="0" fontAlgn="base">
      <a:spcBef>
        <a:spcPct val="0"/>
      </a:spcBef>
      <a:spcAft>
        <a:spcPct val="0"/>
      </a:spcAft>
      <a:defRPr sz="10200" kern="1200">
        <a:solidFill>
          <a:schemeClr val="tx1"/>
        </a:solidFill>
        <a:latin typeface="Arial" charset="0"/>
        <a:ea typeface="+mn-ea"/>
        <a:cs typeface="+mn-cs"/>
      </a:defRPr>
    </a:lvl1pPr>
    <a:lvl2pPr marL="685800" algn="l" rtl="0" fontAlgn="base">
      <a:spcBef>
        <a:spcPct val="0"/>
      </a:spcBef>
      <a:spcAft>
        <a:spcPct val="0"/>
      </a:spcAft>
      <a:defRPr sz="10200" kern="1200">
        <a:solidFill>
          <a:schemeClr val="tx1"/>
        </a:solidFill>
        <a:latin typeface="Arial" charset="0"/>
        <a:ea typeface="+mn-ea"/>
        <a:cs typeface="+mn-cs"/>
      </a:defRPr>
    </a:lvl2pPr>
    <a:lvl3pPr marL="1371600" algn="l" rtl="0" fontAlgn="base">
      <a:spcBef>
        <a:spcPct val="0"/>
      </a:spcBef>
      <a:spcAft>
        <a:spcPct val="0"/>
      </a:spcAft>
      <a:defRPr sz="10200" kern="1200">
        <a:solidFill>
          <a:schemeClr val="tx1"/>
        </a:solidFill>
        <a:latin typeface="Arial" charset="0"/>
        <a:ea typeface="+mn-ea"/>
        <a:cs typeface="+mn-cs"/>
      </a:defRPr>
    </a:lvl3pPr>
    <a:lvl4pPr marL="2057400" algn="l" rtl="0" fontAlgn="base">
      <a:spcBef>
        <a:spcPct val="0"/>
      </a:spcBef>
      <a:spcAft>
        <a:spcPct val="0"/>
      </a:spcAft>
      <a:defRPr sz="10200" kern="1200">
        <a:solidFill>
          <a:schemeClr val="tx1"/>
        </a:solidFill>
        <a:latin typeface="Arial" charset="0"/>
        <a:ea typeface="+mn-ea"/>
        <a:cs typeface="+mn-cs"/>
      </a:defRPr>
    </a:lvl4pPr>
    <a:lvl5pPr marL="2743200" algn="l" rtl="0" fontAlgn="base">
      <a:spcBef>
        <a:spcPct val="0"/>
      </a:spcBef>
      <a:spcAft>
        <a:spcPct val="0"/>
      </a:spcAft>
      <a:defRPr sz="10200" kern="1200">
        <a:solidFill>
          <a:schemeClr val="tx1"/>
        </a:solidFill>
        <a:latin typeface="Arial" charset="0"/>
        <a:ea typeface="+mn-ea"/>
        <a:cs typeface="+mn-cs"/>
      </a:defRPr>
    </a:lvl5pPr>
    <a:lvl6pPr marL="3429000" algn="l" defTabSz="1371600" rtl="0" eaLnBrk="1" latinLnBrk="0" hangingPunct="1">
      <a:defRPr sz="10200" kern="1200">
        <a:solidFill>
          <a:schemeClr val="tx1"/>
        </a:solidFill>
        <a:latin typeface="Arial" charset="0"/>
        <a:ea typeface="+mn-ea"/>
        <a:cs typeface="+mn-cs"/>
      </a:defRPr>
    </a:lvl6pPr>
    <a:lvl7pPr marL="4114800" algn="l" defTabSz="1371600" rtl="0" eaLnBrk="1" latinLnBrk="0" hangingPunct="1">
      <a:defRPr sz="10200" kern="1200">
        <a:solidFill>
          <a:schemeClr val="tx1"/>
        </a:solidFill>
        <a:latin typeface="Arial" charset="0"/>
        <a:ea typeface="+mn-ea"/>
        <a:cs typeface="+mn-cs"/>
      </a:defRPr>
    </a:lvl7pPr>
    <a:lvl8pPr marL="4800600" algn="l" defTabSz="1371600" rtl="0" eaLnBrk="1" latinLnBrk="0" hangingPunct="1">
      <a:defRPr sz="10200" kern="1200">
        <a:solidFill>
          <a:schemeClr val="tx1"/>
        </a:solidFill>
        <a:latin typeface="Arial" charset="0"/>
        <a:ea typeface="+mn-ea"/>
        <a:cs typeface="+mn-cs"/>
      </a:defRPr>
    </a:lvl8pPr>
    <a:lvl9pPr marL="5486400" algn="l" defTabSz="1371600" rtl="0" eaLnBrk="1" latinLnBrk="0" hangingPunct="1">
      <a:defRPr sz="102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3F791C36-6F80-4823-B6A7-2C9FDAA50231}">
          <p14:sldIdLst/>
        </p14:section>
        <p14:section name="Untitled Section" id="{D0E9A256-066A-43C8-B971-4EB4EA04F5D8}">
          <p14:sldIdLst>
            <p14:sldId id="256"/>
          </p14:sldIdLst>
        </p14:section>
      </p14:sectionLst>
    </p:ext>
    <p:ext uri="{EFAFB233-063F-42B5-8137-9DF3F51BA10A}">
      <p15:sldGuideLst xmlns:p15="http://schemas.microsoft.com/office/powerpoint/2012/main">
        <p15:guide id="1" orient="horz" pos="2880" userDrawn="1">
          <p15:clr>
            <a:srgbClr val="A4A3A4"/>
          </p15:clr>
        </p15:guide>
        <p15:guide id="2" orient="horz" pos="4968" userDrawn="1">
          <p15:clr>
            <a:srgbClr val="A4A3A4"/>
          </p15:clr>
        </p15:guide>
        <p15:guide id="3" pos="6696" userDrawn="1">
          <p15:clr>
            <a:srgbClr val="A4A3A4"/>
          </p15:clr>
        </p15:guide>
        <p15:guide id="4" pos="432" userDrawn="1">
          <p15:clr>
            <a:srgbClr val="A4A3A4"/>
          </p15:clr>
        </p15:guide>
        <p15:guide id="5" pos="6048" userDrawn="1">
          <p15:clr>
            <a:srgbClr val="A4A3A4"/>
          </p15:clr>
        </p15:guide>
        <p15:guide id="6" pos="9504" userDrawn="1">
          <p15:clr>
            <a:srgbClr val="A4A3A4"/>
          </p15:clr>
        </p15:guide>
        <p15:guide id="7" pos="12312" userDrawn="1">
          <p15:clr>
            <a:srgbClr val="A4A3A4"/>
          </p15:clr>
        </p15:guide>
        <p15:guide id="8" pos="12960" userDrawn="1">
          <p15:clr>
            <a:srgbClr val="A4A3A4"/>
          </p15:clr>
        </p15:guide>
        <p15:guide id="9" pos="18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ucker, Tom" initials="PT" lastIdx="7" clrIdx="0">
    <p:extLst>
      <p:ext uri="{19B8F6BF-5375-455C-9EA6-DF929625EA0E}">
        <p15:presenceInfo xmlns:p15="http://schemas.microsoft.com/office/powerpoint/2012/main" userId="S::Purucker.Tom@epa.gov::18c7203d-cfe7-41de-adf9-73d91f0af5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3DF"/>
    <a:srgbClr val="B6E8DB"/>
    <a:srgbClr val="5D7EBC"/>
    <a:srgbClr val="407056"/>
    <a:srgbClr val="355777"/>
    <a:srgbClr val="CDA36F"/>
    <a:srgbClr val="CAA888"/>
    <a:srgbClr val="BF8FA9"/>
    <a:srgbClr val="8AA972"/>
    <a:srgbClr val="755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5" autoAdjust="0"/>
    <p:restoredTop sz="94660"/>
  </p:normalViewPr>
  <p:slideViewPr>
    <p:cSldViewPr showGuides="1">
      <p:cViewPr>
        <p:scale>
          <a:sx n="20" d="100"/>
          <a:sy n="20" d="100"/>
        </p:scale>
        <p:origin x="2352" y="-5"/>
      </p:cViewPr>
      <p:guideLst>
        <p:guide orient="horz" pos="2880"/>
        <p:guide orient="horz" pos="4968"/>
        <p:guide pos="6696"/>
        <p:guide pos="432"/>
        <p:guide pos="6048"/>
        <p:guide pos="9504"/>
        <p:guide pos="12312"/>
        <p:guide pos="12960"/>
        <p:guide pos="185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35"/>
          <p:cNvSpPr>
            <a:spLocks noChangeArrowheads="1"/>
          </p:cNvSpPr>
          <p:nvPr userDrawn="1"/>
        </p:nvSpPr>
        <p:spPr bwMode="auto">
          <a:xfrm>
            <a:off x="0" y="29146500"/>
            <a:ext cx="2743200" cy="685800"/>
          </a:xfrm>
          <a:prstGeom prst="rect">
            <a:avLst/>
          </a:prstGeom>
          <a:solidFill>
            <a:srgbClr val="5D7EBC"/>
          </a:solidFill>
          <a:ln w="9525">
            <a:noFill/>
            <a:miter lim="800000"/>
            <a:headEnd/>
            <a:tailEnd/>
          </a:ln>
          <a:effectLst/>
        </p:spPr>
        <p:txBody>
          <a:bodyPr wrap="none" anchor="ctr"/>
          <a:lstStyle/>
          <a:p>
            <a:endParaRPr lang="en-US" sz="15300"/>
          </a:p>
        </p:txBody>
      </p:sp>
      <p:sp>
        <p:nvSpPr>
          <p:cNvPr id="11" name="Text Box 242"/>
          <p:cNvSpPr txBox="1">
            <a:spLocks noChangeArrowheads="1"/>
          </p:cNvSpPr>
          <p:nvPr userDrawn="1"/>
        </p:nvSpPr>
        <p:spPr bwMode="auto">
          <a:xfrm>
            <a:off x="2753586" y="29192830"/>
            <a:ext cx="13144500" cy="715517"/>
          </a:xfrm>
          <a:prstGeom prst="rect">
            <a:avLst/>
          </a:prstGeom>
          <a:noFill/>
          <a:ln w="9525">
            <a:noFill/>
            <a:miter lim="800000"/>
            <a:headEnd/>
            <a:tailEnd/>
          </a:ln>
          <a:effectLst/>
        </p:spPr>
        <p:txBody>
          <a:bodyPr>
            <a:spAutoFit/>
          </a:bodyPr>
          <a:lstStyle/>
          <a:p>
            <a:pPr>
              <a:lnSpc>
                <a:spcPts val="1500"/>
              </a:lnSpc>
              <a:spcBef>
                <a:spcPct val="50000"/>
              </a:spcBef>
            </a:pPr>
            <a:r>
              <a:rPr lang="en-US" sz="2700" b="1" dirty="0">
                <a:solidFill>
                  <a:srgbClr val="5D7EBC"/>
                </a:solidFill>
              </a:rPr>
              <a:t>U.S. Environmental Protection Agency</a:t>
            </a:r>
          </a:p>
          <a:p>
            <a:pPr>
              <a:lnSpc>
                <a:spcPts val="1500"/>
              </a:lnSpc>
              <a:spcBef>
                <a:spcPct val="50000"/>
              </a:spcBef>
            </a:pPr>
            <a:r>
              <a:rPr lang="en-US" sz="2700" dirty="0">
                <a:solidFill>
                  <a:srgbClr val="5D7EBC"/>
                </a:solidFill>
              </a:rPr>
              <a:t>Office of Research and Development</a:t>
            </a:r>
          </a:p>
        </p:txBody>
      </p:sp>
      <p:sp>
        <p:nvSpPr>
          <p:cNvPr id="28" name="Snip Single Corner Rectangle 27"/>
          <p:cNvSpPr/>
          <p:nvPr userDrawn="1"/>
        </p:nvSpPr>
        <p:spPr bwMode="auto">
          <a:xfrm flipV="1">
            <a:off x="0" y="0"/>
            <a:ext cx="6858000" cy="2109783"/>
          </a:xfrm>
          <a:prstGeom prst="snip1Rect">
            <a:avLst>
              <a:gd name="adj" fmla="val 22344"/>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29" name="Snip Single Corner Rectangle 28"/>
          <p:cNvSpPr/>
          <p:nvPr userDrawn="1"/>
        </p:nvSpPr>
        <p:spPr bwMode="auto">
          <a:xfrm>
            <a:off x="0" y="2215402"/>
            <a:ext cx="6858000" cy="1099301"/>
          </a:xfrm>
          <a:prstGeom prst="snip1Rect">
            <a:avLst>
              <a:gd name="adj" fmla="val 42248"/>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30" name="Rectangle 29"/>
          <p:cNvSpPr/>
          <p:nvPr userDrawn="1"/>
        </p:nvSpPr>
        <p:spPr bwMode="auto">
          <a:xfrm>
            <a:off x="6948515" y="2"/>
            <a:ext cx="23226687" cy="3314700"/>
          </a:xfrm>
          <a:prstGeom prst="rect">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31" name="Rectangle 30"/>
          <p:cNvSpPr/>
          <p:nvPr userDrawn="1"/>
        </p:nvSpPr>
        <p:spPr bwMode="auto">
          <a:xfrm rot="18900000">
            <a:off x="6795759" y="1413413"/>
            <a:ext cx="1485900" cy="1485900"/>
          </a:xfrm>
          <a:prstGeom prst="rect">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grpSp>
        <p:nvGrpSpPr>
          <p:cNvPr id="38" name="Group 37"/>
          <p:cNvGrpSpPr/>
          <p:nvPr userDrawn="1"/>
        </p:nvGrpSpPr>
        <p:grpSpPr>
          <a:xfrm>
            <a:off x="2178449" y="175158"/>
            <a:ext cx="2644119" cy="1754327"/>
            <a:chOff x="4495800" y="116772"/>
            <a:chExt cx="1762746" cy="1169551"/>
          </a:xfrm>
        </p:grpSpPr>
        <p:sp>
          <p:nvSpPr>
            <p:cNvPr id="33" name="TextBox 32"/>
            <p:cNvSpPr txBox="1"/>
            <p:nvPr userDrawn="1"/>
          </p:nvSpPr>
          <p:spPr>
            <a:xfrm>
              <a:off x="4495800" y="116772"/>
              <a:ext cx="738664"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E</a:t>
              </a:r>
            </a:p>
          </p:txBody>
        </p:sp>
        <p:sp>
          <p:nvSpPr>
            <p:cNvPr id="34" name="TextBox 33"/>
            <p:cNvSpPr txBox="1"/>
            <p:nvPr userDrawn="1"/>
          </p:nvSpPr>
          <p:spPr>
            <a:xfrm>
              <a:off x="5023262" y="116772"/>
              <a:ext cx="738664"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P</a:t>
              </a:r>
            </a:p>
          </p:txBody>
        </p:sp>
        <p:sp>
          <p:nvSpPr>
            <p:cNvPr id="35" name="TextBox 34"/>
            <p:cNvSpPr txBox="1"/>
            <p:nvPr userDrawn="1"/>
          </p:nvSpPr>
          <p:spPr>
            <a:xfrm>
              <a:off x="5468586" y="116772"/>
              <a:ext cx="789960"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A</a:t>
              </a:r>
            </a:p>
          </p:txBody>
        </p:sp>
      </p:grpSp>
      <p:sp>
        <p:nvSpPr>
          <p:cNvPr id="36" name="TextBox 35"/>
          <p:cNvSpPr txBox="1"/>
          <p:nvPr userDrawn="1"/>
        </p:nvSpPr>
        <p:spPr>
          <a:xfrm>
            <a:off x="1625439" y="2296392"/>
            <a:ext cx="3275640" cy="738664"/>
          </a:xfrm>
          <a:prstGeom prst="rect">
            <a:avLst/>
          </a:prstGeom>
          <a:solidFill>
            <a:srgbClr val="5D7EBC"/>
          </a:solidFill>
        </p:spPr>
        <p:txBody>
          <a:bodyPr wrap="none" rtlCol="0">
            <a:spAutoFit/>
          </a:bodyPr>
          <a:lstStyle/>
          <a:p>
            <a:r>
              <a:rPr lang="en-US" sz="4200" b="1" dirty="0">
                <a:solidFill>
                  <a:schemeClr val="bg1"/>
                </a:solidFill>
                <a:latin typeface="Trade Gothic LT Std" pitchFamily="50" charset="0"/>
              </a:rPr>
              <a:t>www.epa.gov</a:t>
            </a:r>
          </a:p>
        </p:txBody>
      </p:sp>
      <p:pic>
        <p:nvPicPr>
          <p:cNvPr id="37" name="Picture 36" descr="EPA Logo for SOT11.png"/>
          <p:cNvPicPr>
            <a:picLocks noChangeAspect="1"/>
          </p:cNvPicPr>
          <p:nvPr userDrawn="1"/>
        </p:nvPicPr>
        <p:blipFill>
          <a:blip r:embed="rId3" cstate="print"/>
          <a:srcRect r="74285" b="48009"/>
          <a:stretch>
            <a:fillRect/>
          </a:stretch>
        </p:blipFill>
        <p:spPr>
          <a:xfrm>
            <a:off x="1123233" y="516105"/>
            <a:ext cx="1257300" cy="117405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5172075" rtl="0" fontAlgn="base">
        <a:spcBef>
          <a:spcPct val="0"/>
        </a:spcBef>
        <a:spcAft>
          <a:spcPct val="0"/>
        </a:spcAft>
        <a:defRPr sz="24900">
          <a:solidFill>
            <a:schemeClr val="tx2"/>
          </a:solidFill>
          <a:latin typeface="+mj-lt"/>
          <a:ea typeface="+mj-ea"/>
          <a:cs typeface="+mj-cs"/>
        </a:defRPr>
      </a:lvl1pPr>
      <a:lvl2pPr algn="ctr" defTabSz="5172075" rtl="0" fontAlgn="base">
        <a:spcBef>
          <a:spcPct val="0"/>
        </a:spcBef>
        <a:spcAft>
          <a:spcPct val="0"/>
        </a:spcAft>
        <a:defRPr sz="24900">
          <a:solidFill>
            <a:schemeClr val="tx2"/>
          </a:solidFill>
          <a:latin typeface="Arial" charset="0"/>
        </a:defRPr>
      </a:lvl2pPr>
      <a:lvl3pPr algn="ctr" defTabSz="5172075" rtl="0" fontAlgn="base">
        <a:spcBef>
          <a:spcPct val="0"/>
        </a:spcBef>
        <a:spcAft>
          <a:spcPct val="0"/>
        </a:spcAft>
        <a:defRPr sz="24900">
          <a:solidFill>
            <a:schemeClr val="tx2"/>
          </a:solidFill>
          <a:latin typeface="Arial" charset="0"/>
        </a:defRPr>
      </a:lvl3pPr>
      <a:lvl4pPr algn="ctr" defTabSz="5172075" rtl="0" fontAlgn="base">
        <a:spcBef>
          <a:spcPct val="0"/>
        </a:spcBef>
        <a:spcAft>
          <a:spcPct val="0"/>
        </a:spcAft>
        <a:defRPr sz="24900">
          <a:solidFill>
            <a:schemeClr val="tx2"/>
          </a:solidFill>
          <a:latin typeface="Arial" charset="0"/>
        </a:defRPr>
      </a:lvl4pPr>
      <a:lvl5pPr algn="ctr" defTabSz="5172075" rtl="0" fontAlgn="base">
        <a:spcBef>
          <a:spcPct val="0"/>
        </a:spcBef>
        <a:spcAft>
          <a:spcPct val="0"/>
        </a:spcAft>
        <a:defRPr sz="24900">
          <a:solidFill>
            <a:schemeClr val="tx2"/>
          </a:solidFill>
          <a:latin typeface="Arial" charset="0"/>
        </a:defRPr>
      </a:lvl5pPr>
      <a:lvl6pPr marL="685800" algn="ctr" defTabSz="5172075" rtl="0" fontAlgn="base">
        <a:spcBef>
          <a:spcPct val="0"/>
        </a:spcBef>
        <a:spcAft>
          <a:spcPct val="0"/>
        </a:spcAft>
        <a:defRPr sz="24900">
          <a:solidFill>
            <a:schemeClr val="tx2"/>
          </a:solidFill>
          <a:latin typeface="Arial" charset="0"/>
        </a:defRPr>
      </a:lvl6pPr>
      <a:lvl7pPr marL="1371600" algn="ctr" defTabSz="5172075" rtl="0" fontAlgn="base">
        <a:spcBef>
          <a:spcPct val="0"/>
        </a:spcBef>
        <a:spcAft>
          <a:spcPct val="0"/>
        </a:spcAft>
        <a:defRPr sz="24900">
          <a:solidFill>
            <a:schemeClr val="tx2"/>
          </a:solidFill>
          <a:latin typeface="Arial" charset="0"/>
        </a:defRPr>
      </a:lvl7pPr>
      <a:lvl8pPr marL="2057400" algn="ctr" defTabSz="5172075" rtl="0" fontAlgn="base">
        <a:spcBef>
          <a:spcPct val="0"/>
        </a:spcBef>
        <a:spcAft>
          <a:spcPct val="0"/>
        </a:spcAft>
        <a:defRPr sz="24900">
          <a:solidFill>
            <a:schemeClr val="tx2"/>
          </a:solidFill>
          <a:latin typeface="Arial" charset="0"/>
        </a:defRPr>
      </a:lvl8pPr>
      <a:lvl9pPr marL="2743200" algn="ctr" defTabSz="5172075" rtl="0" fontAlgn="base">
        <a:spcBef>
          <a:spcPct val="0"/>
        </a:spcBef>
        <a:spcAft>
          <a:spcPct val="0"/>
        </a:spcAft>
        <a:defRPr sz="24900">
          <a:solidFill>
            <a:schemeClr val="tx2"/>
          </a:solidFill>
          <a:latin typeface="Arial" charset="0"/>
        </a:defRPr>
      </a:lvl9pPr>
    </p:titleStyle>
    <p:bodyStyle>
      <a:lvl1pPr marL="1940720" indent="-1940720" algn="l" defTabSz="5172075" rtl="0" fontAlgn="base">
        <a:spcBef>
          <a:spcPct val="20000"/>
        </a:spcBef>
        <a:spcAft>
          <a:spcPct val="0"/>
        </a:spcAft>
        <a:buChar char="•"/>
        <a:defRPr sz="18150">
          <a:solidFill>
            <a:schemeClr val="tx1"/>
          </a:solidFill>
          <a:latin typeface="+mn-lt"/>
          <a:ea typeface="+mn-ea"/>
          <a:cs typeface="+mn-cs"/>
        </a:defRPr>
      </a:lvl1pPr>
      <a:lvl2pPr marL="4202907" indent="-1616870" algn="l" defTabSz="5172075" rtl="0" fontAlgn="base">
        <a:spcBef>
          <a:spcPct val="20000"/>
        </a:spcBef>
        <a:spcAft>
          <a:spcPct val="0"/>
        </a:spcAft>
        <a:buChar char="–"/>
        <a:defRPr sz="15900">
          <a:solidFill>
            <a:schemeClr val="tx1"/>
          </a:solidFill>
          <a:latin typeface="+mn-lt"/>
        </a:defRPr>
      </a:lvl2pPr>
      <a:lvl3pPr marL="6465095" indent="-1293020" algn="l" defTabSz="5172075" rtl="0" fontAlgn="base">
        <a:spcBef>
          <a:spcPct val="20000"/>
        </a:spcBef>
        <a:spcAft>
          <a:spcPct val="0"/>
        </a:spcAft>
        <a:buChar char="•"/>
        <a:defRPr sz="13650">
          <a:solidFill>
            <a:schemeClr val="tx1"/>
          </a:solidFill>
          <a:latin typeface="+mn-lt"/>
        </a:defRPr>
      </a:lvl3pPr>
      <a:lvl4pPr marL="9053513" indent="-1295400" algn="l" defTabSz="5172075" rtl="0" fontAlgn="base">
        <a:spcBef>
          <a:spcPct val="20000"/>
        </a:spcBef>
        <a:spcAft>
          <a:spcPct val="0"/>
        </a:spcAft>
        <a:buChar char="–"/>
        <a:defRPr sz="11250">
          <a:solidFill>
            <a:schemeClr val="tx1"/>
          </a:solidFill>
          <a:latin typeface="+mn-lt"/>
        </a:defRPr>
      </a:lvl4pPr>
      <a:lvl5pPr marL="11639550" indent="-1293020" algn="l" defTabSz="5172075" rtl="0" fontAlgn="base">
        <a:spcBef>
          <a:spcPct val="20000"/>
        </a:spcBef>
        <a:spcAft>
          <a:spcPct val="0"/>
        </a:spcAft>
        <a:buChar char="»"/>
        <a:defRPr sz="11250">
          <a:solidFill>
            <a:schemeClr val="tx1"/>
          </a:solidFill>
          <a:latin typeface="+mn-lt"/>
        </a:defRPr>
      </a:lvl5pPr>
      <a:lvl6pPr marL="12325350" indent="-1293020" algn="l" defTabSz="5172075" rtl="0" fontAlgn="base">
        <a:spcBef>
          <a:spcPct val="20000"/>
        </a:spcBef>
        <a:spcAft>
          <a:spcPct val="0"/>
        </a:spcAft>
        <a:buChar char="»"/>
        <a:defRPr sz="11250">
          <a:solidFill>
            <a:schemeClr val="tx1"/>
          </a:solidFill>
          <a:latin typeface="+mn-lt"/>
        </a:defRPr>
      </a:lvl6pPr>
      <a:lvl7pPr marL="13011150" indent="-1293020" algn="l" defTabSz="5172075" rtl="0" fontAlgn="base">
        <a:spcBef>
          <a:spcPct val="20000"/>
        </a:spcBef>
        <a:spcAft>
          <a:spcPct val="0"/>
        </a:spcAft>
        <a:buChar char="»"/>
        <a:defRPr sz="11250">
          <a:solidFill>
            <a:schemeClr val="tx1"/>
          </a:solidFill>
          <a:latin typeface="+mn-lt"/>
        </a:defRPr>
      </a:lvl7pPr>
      <a:lvl8pPr marL="13696950" indent="-1293020" algn="l" defTabSz="5172075" rtl="0" fontAlgn="base">
        <a:spcBef>
          <a:spcPct val="20000"/>
        </a:spcBef>
        <a:spcAft>
          <a:spcPct val="0"/>
        </a:spcAft>
        <a:buChar char="»"/>
        <a:defRPr sz="11250">
          <a:solidFill>
            <a:schemeClr val="tx1"/>
          </a:solidFill>
          <a:latin typeface="+mn-lt"/>
        </a:defRPr>
      </a:lvl8pPr>
      <a:lvl9pPr marL="14382750" indent="-1293020" algn="l" defTabSz="5172075" rtl="0" fontAlgn="base">
        <a:spcBef>
          <a:spcPct val="20000"/>
        </a:spcBef>
        <a:spcAft>
          <a:spcPct val="0"/>
        </a:spcAft>
        <a:buChar char="»"/>
        <a:defRPr sz="11250">
          <a:solidFill>
            <a:schemeClr val="tx1"/>
          </a:solidFill>
          <a:latin typeface="+mn-lt"/>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hyperlink" Target="http://www.strongtowns.org/journal/2013/1/31/guest-post-suburbia-and-the-american-dream.html" TargetMode="External"/><Relationship Id="rId7" Type="http://schemas.openxmlformats.org/officeDocument/2006/relationships/image" Target="../media/image5.png"/><Relationship Id="rId12" Type="http://schemas.openxmlformats.org/officeDocument/2006/relationships/hyperlink" Target="https://github.com/puruckertom/yuan_urban_pesticides"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researchgate.net/publication/270565226_The_Variable_Volume_Water_Mode" TargetMode="External"/><Relationship Id="rId5" Type="http://schemas.openxmlformats.org/officeDocument/2006/relationships/image" Target="../media/image3.png"/><Relationship Id="rId10" Type="http://schemas.openxmlformats.org/officeDocument/2006/relationships/hyperlink" Target="https://www.epa.gov/pesticide-science-and-assessing-pesticide-risks/models-pesticide-risk-assessment" TargetMode="External"/><Relationship Id="rId4" Type="http://schemas.openxmlformats.org/officeDocument/2006/relationships/hyperlink" Target="mailto:echelsvig@gmail.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9" name="Text Box 16"/>
          <p:cNvSpPr txBox="1">
            <a:spLocks noChangeArrowheads="1"/>
          </p:cNvSpPr>
          <p:nvPr/>
        </p:nvSpPr>
        <p:spPr bwMode="auto">
          <a:xfrm>
            <a:off x="14859001" y="3386468"/>
            <a:ext cx="14725217" cy="524317"/>
          </a:xfrm>
          <a:prstGeom prst="rect">
            <a:avLst/>
          </a:prstGeom>
          <a:noFill/>
          <a:ln w="9525">
            <a:noFill/>
            <a:miter lim="800000"/>
            <a:headEnd/>
            <a:tailEnd/>
          </a:ln>
          <a:effectLst/>
        </p:spPr>
        <p:txBody>
          <a:bodyPr wrap="square" lIns="107766" tIns="53883" rIns="107766" bIns="53883">
            <a:spAutoFit/>
          </a:bodyPr>
          <a:lstStyle/>
          <a:p>
            <a:pPr algn="r"/>
            <a:r>
              <a:rPr lang="en-US" sz="2700" dirty="0">
                <a:solidFill>
                  <a:schemeClr val="tx1">
                    <a:lumMod val="50000"/>
                    <a:lumOff val="50000"/>
                  </a:schemeClr>
                </a:solidFill>
              </a:rPr>
              <a:t>Emma A. Chelsvig | </a:t>
            </a:r>
            <a:r>
              <a:rPr lang="en-US" sz="2700" dirty="0">
                <a:solidFill>
                  <a:schemeClr val="tx1">
                    <a:lumMod val="50000"/>
                    <a:lumOff val="50000"/>
                  </a:schemeClr>
                </a:solidFill>
                <a:hlinkClick r:id="rId4"/>
              </a:rPr>
              <a:t>echelsvig@gmail.com</a:t>
            </a:r>
            <a:r>
              <a:rPr lang="en-US" sz="2700" dirty="0">
                <a:solidFill>
                  <a:schemeClr val="tx1">
                    <a:lumMod val="50000"/>
                    <a:lumOff val="50000"/>
                  </a:schemeClr>
                </a:solidFill>
              </a:rPr>
              <a:t> | +1 217-371-5299</a:t>
            </a:r>
          </a:p>
        </p:txBody>
      </p:sp>
      <p:sp>
        <p:nvSpPr>
          <p:cNvPr id="16" name="Text Box 6"/>
          <p:cNvSpPr txBox="1">
            <a:spLocks noChangeArrowheads="1"/>
          </p:cNvSpPr>
          <p:nvPr/>
        </p:nvSpPr>
        <p:spPr bwMode="auto">
          <a:xfrm>
            <a:off x="685800" y="4070458"/>
            <a:ext cx="8915400" cy="1015663"/>
          </a:xfrm>
          <a:prstGeom prst="rect">
            <a:avLst/>
          </a:prstGeom>
          <a:solidFill>
            <a:srgbClr val="5D7EBC"/>
          </a:solidFill>
          <a:ln w="9525">
            <a:noFill/>
            <a:miter lim="800000"/>
            <a:headEnd/>
            <a:tailEnd/>
          </a:ln>
        </p:spPr>
        <p:txBody>
          <a:bodyPr wrap="square" lIns="342900" tIns="137160" rIns="342900" bIns="137160">
            <a:spAutoFit/>
          </a:bodyPr>
          <a:lstStyle/>
          <a:p>
            <a:pPr>
              <a:spcBef>
                <a:spcPct val="50000"/>
              </a:spcBef>
            </a:pPr>
            <a:r>
              <a:rPr lang="en-US" sz="4800" b="1" dirty="0">
                <a:solidFill>
                  <a:schemeClr val="bg1"/>
                </a:solidFill>
                <a:ea typeface="ＭＳ Ｐゴシック" pitchFamily="8" charset="-128"/>
              </a:rPr>
              <a:t>Introduction</a:t>
            </a:r>
            <a:endParaRPr lang="en-US" sz="6000" b="1" dirty="0">
              <a:ea typeface="ＭＳ Ｐゴシック" pitchFamily="8" charset="-128"/>
            </a:endParaRPr>
          </a:p>
        </p:txBody>
      </p:sp>
      <p:sp>
        <p:nvSpPr>
          <p:cNvPr id="17" name="Text Box 10"/>
          <p:cNvSpPr txBox="1">
            <a:spLocks noChangeArrowheads="1"/>
          </p:cNvSpPr>
          <p:nvPr/>
        </p:nvSpPr>
        <p:spPr bwMode="auto">
          <a:xfrm>
            <a:off x="706603" y="13367132"/>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Model Overview</a:t>
            </a:r>
          </a:p>
        </p:txBody>
      </p:sp>
      <p:sp>
        <p:nvSpPr>
          <p:cNvPr id="18" name="Text Box 12"/>
          <p:cNvSpPr txBox="1">
            <a:spLocks noChangeArrowheads="1"/>
          </p:cNvSpPr>
          <p:nvPr/>
        </p:nvSpPr>
        <p:spPr bwMode="auto">
          <a:xfrm>
            <a:off x="10710274" y="16566989"/>
            <a:ext cx="8898427"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Results</a:t>
            </a:r>
          </a:p>
        </p:txBody>
      </p:sp>
      <p:sp>
        <p:nvSpPr>
          <p:cNvPr id="20" name="Text Box 14"/>
          <p:cNvSpPr txBox="1">
            <a:spLocks noChangeArrowheads="1"/>
          </p:cNvSpPr>
          <p:nvPr/>
        </p:nvSpPr>
        <p:spPr bwMode="auto">
          <a:xfrm>
            <a:off x="20472970" y="14681786"/>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Discussion &amp; Conclusions</a:t>
            </a:r>
          </a:p>
        </p:txBody>
      </p:sp>
      <p:sp>
        <p:nvSpPr>
          <p:cNvPr id="10" name="Text Box 4"/>
          <p:cNvSpPr txBox="1">
            <a:spLocks noChangeArrowheads="1"/>
          </p:cNvSpPr>
          <p:nvPr/>
        </p:nvSpPr>
        <p:spPr bwMode="auto">
          <a:xfrm>
            <a:off x="6743700" y="-34781"/>
            <a:ext cx="23431500" cy="3393237"/>
          </a:xfrm>
          <a:prstGeom prst="rect">
            <a:avLst/>
          </a:prstGeom>
          <a:noFill/>
          <a:ln w="9525">
            <a:noFill/>
            <a:miter lim="800000"/>
            <a:headEnd/>
            <a:tailEnd/>
          </a:ln>
        </p:spPr>
        <p:txBody>
          <a:bodyPr wrap="square">
            <a:spAutoFit/>
          </a:bodyPr>
          <a:lstStyle/>
          <a:p>
            <a:pPr algn="ctr">
              <a:spcBef>
                <a:spcPct val="50000"/>
              </a:spcBef>
            </a:pPr>
            <a:r>
              <a:rPr lang="en-US" sz="6000" b="1" dirty="0">
                <a:solidFill>
                  <a:schemeClr val="bg1"/>
                </a:solidFill>
                <a:latin typeface="Arial" pitchFamily="34" charset="0"/>
                <a:ea typeface="ＭＳ Ｐゴシック" pitchFamily="8" charset="-128"/>
                <a:cs typeface="Arial" pitchFamily="34" charset="0"/>
              </a:rPr>
              <a:t>Sensitivity Analysis and Model Evaluation of Bifenthrin Surface Water Concentrations from California Urban Runoff</a:t>
            </a:r>
          </a:p>
          <a:p>
            <a:pPr algn="ctr">
              <a:spcBef>
                <a:spcPct val="50000"/>
              </a:spcBef>
            </a:pPr>
            <a:r>
              <a:rPr lang="en-US" sz="3600" b="1" dirty="0">
                <a:solidFill>
                  <a:schemeClr val="bg1"/>
                </a:solidFill>
                <a:latin typeface="Arial" pitchFamily="34" charset="0"/>
                <a:ea typeface="ＭＳ Ｐゴシック" pitchFamily="8" charset="-128"/>
                <a:cs typeface="Arial" pitchFamily="34" charset="0"/>
              </a:rPr>
              <a:t>Emma A. Chelsvig</a:t>
            </a:r>
            <a:r>
              <a:rPr lang="en-US" sz="3600" b="1" baseline="30000" dirty="0">
                <a:solidFill>
                  <a:schemeClr val="bg1"/>
                </a:solidFill>
                <a:latin typeface="Arial" pitchFamily="34" charset="0"/>
                <a:ea typeface="ＭＳ Ｐゴシック" pitchFamily="8" charset="-128"/>
                <a:cs typeface="Arial" pitchFamily="34" charset="0"/>
              </a:rPr>
              <a:t>1</a:t>
            </a:r>
            <a:r>
              <a:rPr lang="en-US" sz="3600" b="1" dirty="0">
                <a:solidFill>
                  <a:schemeClr val="bg1"/>
                </a:solidFill>
                <a:latin typeface="Arial" pitchFamily="34" charset="0"/>
                <a:ea typeface="ＭＳ Ｐゴシック" pitchFamily="8" charset="-128"/>
                <a:cs typeface="Arial" pitchFamily="34" charset="0"/>
              </a:rPr>
              <a:t> and S. Thomas Purucker</a:t>
            </a:r>
            <a:r>
              <a:rPr lang="en-US" sz="3600" b="1" baseline="30000" dirty="0">
                <a:solidFill>
                  <a:schemeClr val="bg1"/>
                </a:solidFill>
                <a:latin typeface="Arial" pitchFamily="34" charset="0"/>
                <a:ea typeface="ＭＳ Ｐゴシック" pitchFamily="8" charset="-128"/>
                <a:cs typeface="Arial" pitchFamily="34" charset="0"/>
              </a:rPr>
              <a:t>2</a:t>
            </a:r>
            <a:r>
              <a:rPr lang="en-US" sz="3600" b="1" dirty="0">
                <a:solidFill>
                  <a:schemeClr val="bg1"/>
                </a:solidFill>
                <a:latin typeface="Arial" pitchFamily="34" charset="0"/>
                <a:ea typeface="ＭＳ Ｐゴシック" pitchFamily="8" charset="-128"/>
                <a:cs typeface="Arial" pitchFamily="34" charset="0"/>
              </a:rPr>
              <a:t>	</a:t>
            </a:r>
          </a:p>
          <a:p>
            <a:pPr algn="ctr">
              <a:spcBef>
                <a:spcPct val="50000"/>
              </a:spcBef>
            </a:pPr>
            <a:r>
              <a:rPr lang="en-US" sz="2700" b="1" dirty="0">
                <a:solidFill>
                  <a:schemeClr val="bg1"/>
                </a:solidFill>
                <a:latin typeface="Arial" pitchFamily="34" charset="0"/>
                <a:ea typeface="ＭＳ Ｐゴシック" pitchFamily="8" charset="-128"/>
                <a:cs typeface="Arial" pitchFamily="34" charset="0"/>
              </a:rPr>
              <a:t> </a:t>
            </a:r>
            <a:r>
              <a:rPr lang="en-US" sz="2700" b="1" baseline="30000" dirty="0">
                <a:solidFill>
                  <a:schemeClr val="bg1"/>
                </a:solidFill>
                <a:latin typeface="Arial" pitchFamily="34" charset="0"/>
                <a:ea typeface="ＭＳ Ｐゴシック" pitchFamily="8" charset="-128"/>
                <a:cs typeface="Arial" pitchFamily="34" charset="0"/>
              </a:rPr>
              <a:t>1</a:t>
            </a:r>
            <a:r>
              <a:rPr lang="en-US" sz="2700" b="1" dirty="0">
                <a:solidFill>
                  <a:schemeClr val="bg1"/>
                </a:solidFill>
                <a:latin typeface="Arial" pitchFamily="34" charset="0"/>
                <a:ea typeface="ＭＳ Ｐゴシック" pitchFamily="8" charset="-128"/>
                <a:cs typeface="Arial" pitchFamily="34" charset="0"/>
              </a:rPr>
              <a:t>ORISE at U.S. EPA; </a:t>
            </a:r>
            <a:r>
              <a:rPr lang="en-US" sz="2700" b="1" baseline="30000" dirty="0">
                <a:solidFill>
                  <a:schemeClr val="bg1"/>
                </a:solidFill>
                <a:latin typeface="Arial" pitchFamily="34" charset="0"/>
                <a:ea typeface="ＭＳ Ｐゴシック" pitchFamily="8" charset="-128"/>
                <a:cs typeface="Arial" pitchFamily="34" charset="0"/>
              </a:rPr>
              <a:t>2</a:t>
            </a:r>
            <a:r>
              <a:rPr lang="en-US" sz="2700" b="1" dirty="0">
                <a:solidFill>
                  <a:schemeClr val="bg1"/>
                </a:solidFill>
                <a:latin typeface="Arial" pitchFamily="34" charset="0"/>
                <a:ea typeface="ＭＳ Ｐゴシック" pitchFamily="8" charset="-128"/>
                <a:cs typeface="Arial" pitchFamily="34" charset="0"/>
              </a:rPr>
              <a:t>U.S EPA ORD</a:t>
            </a:r>
            <a:endParaRPr lang="en-US" sz="6000" b="1" dirty="0">
              <a:solidFill>
                <a:schemeClr val="bg1"/>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F5FFE39-5603-48E6-8BD2-219309394E09}"/>
              </a:ext>
            </a:extLst>
          </p:cNvPr>
          <p:cNvSpPr txBox="1"/>
          <p:nvPr/>
        </p:nvSpPr>
        <p:spPr>
          <a:xfrm>
            <a:off x="685800" y="5316188"/>
            <a:ext cx="8915400" cy="6986528"/>
          </a:xfrm>
          <a:prstGeom prst="rect">
            <a:avLst/>
          </a:prstGeom>
          <a:noFill/>
        </p:spPr>
        <p:txBody>
          <a:bodyPr wrap="square" rtlCol="0">
            <a:spAutoFit/>
          </a:bodyPr>
          <a:lstStyle/>
          <a:p>
            <a:r>
              <a:rPr lang="en-US" sz="3200" dirty="0"/>
              <a:t>Aquatic species in the Sacramento-San Joaquin Delta are negatively impacted by urban runoff.</a:t>
            </a:r>
          </a:p>
          <a:p>
            <a:endParaRPr lang="en-US" sz="3200" dirty="0"/>
          </a:p>
          <a:p>
            <a:r>
              <a:rPr lang="en-US" sz="3200" dirty="0"/>
              <a:t>Bifenthrin, a pyrethroid commonly used in urban settings, is a major contributor to pyrethroid presence in urban runoff, particularly following rainfall events.</a:t>
            </a:r>
          </a:p>
          <a:p>
            <a:endParaRPr lang="en-US" sz="3200" dirty="0"/>
          </a:p>
          <a:p>
            <a:r>
              <a:rPr lang="en-US" sz="3200" dirty="0"/>
              <a:t>We employed a probabilistic approach to simulate urban runoff concentrations at storm drain outfalls in Northern California with PWC and conducted a sensitivity analysis to identify sensitive inputs with respect to model output variability.</a:t>
            </a:r>
          </a:p>
        </p:txBody>
      </p:sp>
      <p:sp>
        <p:nvSpPr>
          <p:cNvPr id="27" name="TextBox 26">
            <a:extLst>
              <a:ext uri="{FF2B5EF4-FFF2-40B4-BE49-F238E27FC236}">
                <a16:creationId xmlns:a16="http://schemas.microsoft.com/office/drawing/2014/main" id="{C96E0E07-ED14-4A6F-BE4C-CF2915B62769}"/>
              </a:ext>
            </a:extLst>
          </p:cNvPr>
          <p:cNvSpPr txBox="1"/>
          <p:nvPr/>
        </p:nvSpPr>
        <p:spPr>
          <a:xfrm>
            <a:off x="20528880" y="15752787"/>
            <a:ext cx="8815852" cy="7879080"/>
          </a:xfrm>
          <a:prstGeom prst="rect">
            <a:avLst/>
          </a:prstGeom>
          <a:noFill/>
        </p:spPr>
        <p:txBody>
          <a:bodyPr wrap="square" rtlCol="0">
            <a:spAutoFit/>
          </a:bodyPr>
          <a:lstStyle/>
          <a:p>
            <a:r>
              <a:rPr lang="en-US" sz="3000" dirty="0"/>
              <a:t>The PWC produced simulation results for our urban northern California watershed that were consistent with observed field data.</a:t>
            </a:r>
          </a:p>
          <a:p>
            <a:endParaRPr lang="en-US" sz="2000" dirty="0"/>
          </a:p>
          <a:p>
            <a:r>
              <a:rPr lang="en-US" sz="3000" dirty="0"/>
              <a:t>Runoff curve number was highly sensitive to model outputs, as were application rate, benthic depth, and the universal soil loss equation (USLE) parameters. This suggests runoff and soil erosion may be central variables involved in the transport and fate of pesticide concentrations in urban environments.</a:t>
            </a:r>
          </a:p>
          <a:p>
            <a:endParaRPr lang="en-US" sz="3000" dirty="0"/>
          </a:p>
          <a:p>
            <a:r>
              <a:rPr lang="en-US" sz="3000" dirty="0"/>
              <a:t>Improving distributions and point-estimates for these sensitive variables have the potential to improve model accuracy and resulting output-based decisions.</a:t>
            </a:r>
          </a:p>
          <a:p>
            <a:pPr marL="514350" indent="-51435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8F1FF01C-BC5A-4F1E-924C-D4F831E17F70}"/>
              </a:ext>
            </a:extLst>
          </p:cNvPr>
          <p:cNvSpPr txBox="1"/>
          <p:nvPr/>
        </p:nvSpPr>
        <p:spPr>
          <a:xfrm>
            <a:off x="10796141" y="29712219"/>
            <a:ext cx="19353659" cy="400110"/>
          </a:xfrm>
          <a:prstGeom prst="rect">
            <a:avLst/>
          </a:prstGeom>
          <a:noFill/>
        </p:spPr>
        <p:txBody>
          <a:bodyPr wrap="square" rtlCol="0">
            <a:spAutoFit/>
          </a:bodyPr>
          <a:lstStyle/>
          <a:p>
            <a:pPr algn="r"/>
            <a:r>
              <a:rPr lang="en-US" sz="2000" dirty="0">
                <a:solidFill>
                  <a:srgbClr val="5D7EBC"/>
                </a:solidFill>
              </a:rPr>
              <a:t>Disclaimer: The views expressed in this poster are those of the authors and do not necessarily present the views or policies of the U.S. Environmental Protection Agency.</a:t>
            </a:r>
          </a:p>
        </p:txBody>
      </p:sp>
      <p:pic>
        <p:nvPicPr>
          <p:cNvPr id="5" name="Picture 4">
            <a:extLst>
              <a:ext uri="{FF2B5EF4-FFF2-40B4-BE49-F238E27FC236}">
                <a16:creationId xmlns:a16="http://schemas.microsoft.com/office/drawing/2014/main" id="{83F74692-B228-4F80-BB54-B4C992F71692}"/>
              </a:ext>
            </a:extLst>
          </p:cNvPr>
          <p:cNvPicPr>
            <a:picLocks noChangeAspect="1"/>
          </p:cNvPicPr>
          <p:nvPr/>
        </p:nvPicPr>
        <p:blipFill rotWithShape="1">
          <a:blip r:embed="rId5"/>
          <a:srcRect t="6694"/>
          <a:stretch/>
        </p:blipFill>
        <p:spPr>
          <a:xfrm>
            <a:off x="10710274" y="10308169"/>
            <a:ext cx="8745681" cy="4517682"/>
          </a:xfrm>
          <a:prstGeom prst="rect">
            <a:avLst/>
          </a:prstGeom>
        </p:spPr>
      </p:pic>
      <p:sp>
        <p:nvSpPr>
          <p:cNvPr id="23" name="TextBox 22">
            <a:extLst>
              <a:ext uri="{FF2B5EF4-FFF2-40B4-BE49-F238E27FC236}">
                <a16:creationId xmlns:a16="http://schemas.microsoft.com/office/drawing/2014/main" id="{FC57BDE5-2B73-441A-A555-D8B355559851}"/>
              </a:ext>
            </a:extLst>
          </p:cNvPr>
          <p:cNvSpPr txBox="1"/>
          <p:nvPr/>
        </p:nvSpPr>
        <p:spPr>
          <a:xfrm>
            <a:off x="10629661" y="5264325"/>
            <a:ext cx="9258300" cy="4708981"/>
          </a:xfrm>
          <a:prstGeom prst="rect">
            <a:avLst/>
          </a:prstGeom>
          <a:noFill/>
        </p:spPr>
        <p:txBody>
          <a:bodyPr wrap="square" rtlCol="0">
            <a:spAutoFit/>
          </a:bodyPr>
          <a:lstStyle/>
          <a:p>
            <a:r>
              <a:rPr lang="en-US" sz="3000" dirty="0"/>
              <a:t>We used Latin Hypercube Sampling to uniformly and randomly draw 38 PWC input variables from their pre-determined distributions 5,000 times. This allowed us to propagate variability and yield 5,000 unique model outputs (Figure 2).</a:t>
            </a:r>
          </a:p>
          <a:p>
            <a:endParaRPr lang="en-US" sz="3000" dirty="0"/>
          </a:p>
          <a:p>
            <a:r>
              <a:rPr lang="en-US" sz="3000" dirty="0"/>
              <a:t>A Partial Correlation Coefficient (PCC) was computed for each of the 38 input variables to be used as the sensitivity analysis metric. This approach is based off methodology presented in Sinnathamby et al. 2020.</a:t>
            </a:r>
            <a:r>
              <a:rPr lang="en-US" sz="3000" baseline="30000" dirty="0"/>
              <a:t>3</a:t>
            </a:r>
          </a:p>
        </p:txBody>
      </p:sp>
      <p:pic>
        <p:nvPicPr>
          <p:cNvPr id="15" name="Picture 14">
            <a:extLst>
              <a:ext uri="{FF2B5EF4-FFF2-40B4-BE49-F238E27FC236}">
                <a16:creationId xmlns:a16="http://schemas.microsoft.com/office/drawing/2014/main" id="{1F5C03A9-546B-4BD3-811A-DF040E5B0FF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45406" y="8980794"/>
            <a:ext cx="8543707" cy="4271854"/>
          </a:xfrm>
          <a:prstGeom prst="rect">
            <a:avLst/>
          </a:prstGeom>
        </p:spPr>
      </p:pic>
      <p:sp>
        <p:nvSpPr>
          <p:cNvPr id="38" name="Text Box 10">
            <a:extLst>
              <a:ext uri="{FF2B5EF4-FFF2-40B4-BE49-F238E27FC236}">
                <a16:creationId xmlns:a16="http://schemas.microsoft.com/office/drawing/2014/main" id="{BBA76C24-D355-41EF-9920-278A8A2E39D9}"/>
              </a:ext>
            </a:extLst>
          </p:cNvPr>
          <p:cNvSpPr txBox="1">
            <a:spLocks noChangeArrowheads="1"/>
          </p:cNvSpPr>
          <p:nvPr/>
        </p:nvSpPr>
        <p:spPr bwMode="auto">
          <a:xfrm>
            <a:off x="10650944" y="4070459"/>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Methods</a:t>
            </a:r>
          </a:p>
        </p:txBody>
      </p:sp>
      <p:sp>
        <p:nvSpPr>
          <p:cNvPr id="39" name="Text Box 12">
            <a:extLst>
              <a:ext uri="{FF2B5EF4-FFF2-40B4-BE49-F238E27FC236}">
                <a16:creationId xmlns:a16="http://schemas.microsoft.com/office/drawing/2014/main" id="{001FAE50-FE7C-490D-93A0-D73572E57B51}"/>
              </a:ext>
            </a:extLst>
          </p:cNvPr>
          <p:cNvSpPr txBox="1">
            <a:spLocks noChangeArrowheads="1"/>
          </p:cNvSpPr>
          <p:nvPr/>
        </p:nvSpPr>
        <p:spPr bwMode="auto">
          <a:xfrm>
            <a:off x="20489790" y="4061283"/>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Results (cont.)</a:t>
            </a:r>
          </a:p>
        </p:txBody>
      </p:sp>
      <p:sp>
        <p:nvSpPr>
          <p:cNvPr id="40" name="TextBox 39">
            <a:extLst>
              <a:ext uri="{FF2B5EF4-FFF2-40B4-BE49-F238E27FC236}">
                <a16:creationId xmlns:a16="http://schemas.microsoft.com/office/drawing/2014/main" id="{13D2B80C-4C7D-4467-B086-3A5B38388778}"/>
              </a:ext>
            </a:extLst>
          </p:cNvPr>
          <p:cNvSpPr txBox="1"/>
          <p:nvPr/>
        </p:nvSpPr>
        <p:spPr>
          <a:xfrm>
            <a:off x="688415" y="14533773"/>
            <a:ext cx="8815852" cy="2862322"/>
          </a:xfrm>
          <a:prstGeom prst="rect">
            <a:avLst/>
          </a:prstGeom>
          <a:noFill/>
        </p:spPr>
        <p:txBody>
          <a:bodyPr wrap="square" rtlCol="0">
            <a:spAutoFit/>
          </a:bodyPr>
          <a:lstStyle/>
          <a:p>
            <a:r>
              <a:rPr lang="en-US" sz="3000" dirty="0"/>
              <a:t>The US EPA Pesticide Water Calculator (PWC) estimates water body pesticide concentrations resulting from land applications. It pairs two simulation engines: the Pesticide Root Zone Model (PRZM) and the Variable Volume Waterbody Model (VVWM).</a:t>
            </a:r>
            <a:endParaRPr lang="en-US" sz="3000" baseline="30000" dirty="0"/>
          </a:p>
        </p:txBody>
      </p:sp>
      <p:grpSp>
        <p:nvGrpSpPr>
          <p:cNvPr id="41" name="Group 40">
            <a:extLst>
              <a:ext uri="{FF2B5EF4-FFF2-40B4-BE49-F238E27FC236}">
                <a16:creationId xmlns:a16="http://schemas.microsoft.com/office/drawing/2014/main" id="{29830509-9256-44A3-ACF2-6A9524DCCAC6}"/>
              </a:ext>
            </a:extLst>
          </p:cNvPr>
          <p:cNvGrpSpPr/>
          <p:nvPr/>
        </p:nvGrpSpPr>
        <p:grpSpPr>
          <a:xfrm>
            <a:off x="1329051" y="17603271"/>
            <a:ext cx="7534581" cy="5088231"/>
            <a:chOff x="471188" y="2088567"/>
            <a:chExt cx="8462314" cy="4125995"/>
          </a:xfrm>
        </p:grpSpPr>
        <p:sp>
          <p:nvSpPr>
            <p:cNvPr id="42" name="Rectangle 41">
              <a:extLst>
                <a:ext uri="{FF2B5EF4-FFF2-40B4-BE49-F238E27FC236}">
                  <a16:creationId xmlns:a16="http://schemas.microsoft.com/office/drawing/2014/main" id="{809379F8-13A9-425C-AC10-2B7A82F7A6E7}"/>
                </a:ext>
              </a:extLst>
            </p:cNvPr>
            <p:cNvSpPr/>
            <p:nvPr/>
          </p:nvSpPr>
          <p:spPr bwMode="auto">
            <a:xfrm>
              <a:off x="471188" y="2088567"/>
              <a:ext cx="8462314" cy="412599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 charset="-128"/>
              </a:endParaRPr>
            </a:p>
          </p:txBody>
        </p:sp>
        <p:pic>
          <p:nvPicPr>
            <p:cNvPr id="43" name="Picture 42">
              <a:extLst>
                <a:ext uri="{FF2B5EF4-FFF2-40B4-BE49-F238E27FC236}">
                  <a16:creationId xmlns:a16="http://schemas.microsoft.com/office/drawing/2014/main" id="{2C2E6FE5-A7C9-40DD-BF83-3FD87C6880C6}"/>
                </a:ext>
              </a:extLst>
            </p:cNvPr>
            <p:cNvPicPr>
              <a:picLocks noChangeAspect="1"/>
            </p:cNvPicPr>
            <p:nvPr/>
          </p:nvPicPr>
          <p:blipFill>
            <a:blip r:embed="rId7"/>
            <a:stretch>
              <a:fillRect/>
            </a:stretch>
          </p:blipFill>
          <p:spPr>
            <a:xfrm>
              <a:off x="514731" y="3376037"/>
              <a:ext cx="4239370" cy="2789261"/>
            </a:xfrm>
            <a:prstGeom prst="rect">
              <a:avLst/>
            </a:prstGeom>
            <a:ln>
              <a:noFill/>
            </a:ln>
          </p:spPr>
        </p:pic>
        <p:pic>
          <p:nvPicPr>
            <p:cNvPr id="44" name="Picture 43">
              <a:extLst>
                <a:ext uri="{FF2B5EF4-FFF2-40B4-BE49-F238E27FC236}">
                  <a16:creationId xmlns:a16="http://schemas.microsoft.com/office/drawing/2014/main" id="{0160DD81-6A85-4B47-9A02-A06BDFC70560}"/>
                </a:ext>
              </a:extLst>
            </p:cNvPr>
            <p:cNvPicPr>
              <a:picLocks noChangeAspect="1"/>
            </p:cNvPicPr>
            <p:nvPr/>
          </p:nvPicPr>
          <p:blipFill>
            <a:blip r:embed="rId8"/>
            <a:stretch>
              <a:fillRect/>
            </a:stretch>
          </p:blipFill>
          <p:spPr>
            <a:xfrm>
              <a:off x="4721461" y="3439741"/>
              <a:ext cx="4030774" cy="2712262"/>
            </a:xfrm>
            <a:prstGeom prst="rect">
              <a:avLst/>
            </a:prstGeom>
            <a:ln>
              <a:noFill/>
            </a:ln>
          </p:spPr>
        </p:pic>
        <p:pic>
          <p:nvPicPr>
            <p:cNvPr id="45" name="Picture 44">
              <a:extLst>
                <a:ext uri="{FF2B5EF4-FFF2-40B4-BE49-F238E27FC236}">
                  <a16:creationId xmlns:a16="http://schemas.microsoft.com/office/drawing/2014/main" id="{8D6CFC00-0204-4D34-A1C0-A0F9C9B91529}"/>
                </a:ext>
              </a:extLst>
            </p:cNvPr>
            <p:cNvPicPr>
              <a:picLocks noChangeAspect="1"/>
            </p:cNvPicPr>
            <p:nvPr/>
          </p:nvPicPr>
          <p:blipFill>
            <a:blip r:embed="rId9"/>
            <a:stretch>
              <a:fillRect/>
            </a:stretch>
          </p:blipFill>
          <p:spPr>
            <a:xfrm>
              <a:off x="3289316" y="2088567"/>
              <a:ext cx="2438400" cy="1331928"/>
            </a:xfrm>
            <a:prstGeom prst="rect">
              <a:avLst/>
            </a:prstGeom>
            <a:solidFill>
              <a:schemeClr val="bg1"/>
            </a:solidFill>
            <a:ln>
              <a:noFill/>
            </a:ln>
          </p:spPr>
        </p:pic>
      </p:grpSp>
      <p:sp>
        <p:nvSpPr>
          <p:cNvPr id="47" name="TextBox 46">
            <a:extLst>
              <a:ext uri="{FF2B5EF4-FFF2-40B4-BE49-F238E27FC236}">
                <a16:creationId xmlns:a16="http://schemas.microsoft.com/office/drawing/2014/main" id="{03C83BCA-88BA-4FAB-B096-9CFF1AF4F11F}"/>
              </a:ext>
            </a:extLst>
          </p:cNvPr>
          <p:cNvSpPr txBox="1"/>
          <p:nvPr/>
        </p:nvSpPr>
        <p:spPr>
          <a:xfrm>
            <a:off x="1927526" y="18667292"/>
            <a:ext cx="1969090" cy="369332"/>
          </a:xfrm>
          <a:prstGeom prst="rect">
            <a:avLst/>
          </a:prstGeom>
          <a:noFill/>
        </p:spPr>
        <p:txBody>
          <a:bodyPr wrap="square" rtlCol="0">
            <a:spAutoFit/>
          </a:bodyPr>
          <a:lstStyle/>
          <a:p>
            <a:pPr algn="ctr"/>
            <a:r>
              <a:rPr lang="en-US" sz="1800" b="1" dirty="0"/>
              <a:t>PRZM</a:t>
            </a:r>
            <a:endParaRPr lang="en-US" sz="1800" dirty="0"/>
          </a:p>
        </p:txBody>
      </p:sp>
      <p:sp>
        <p:nvSpPr>
          <p:cNvPr id="48" name="TextBox 47">
            <a:extLst>
              <a:ext uri="{FF2B5EF4-FFF2-40B4-BE49-F238E27FC236}">
                <a16:creationId xmlns:a16="http://schemas.microsoft.com/office/drawing/2014/main" id="{C292695D-9936-4A49-A470-FE644311AABC}"/>
              </a:ext>
            </a:extLst>
          </p:cNvPr>
          <p:cNvSpPr txBox="1"/>
          <p:nvPr/>
        </p:nvSpPr>
        <p:spPr>
          <a:xfrm>
            <a:off x="6310277" y="18611970"/>
            <a:ext cx="1969090" cy="369332"/>
          </a:xfrm>
          <a:prstGeom prst="rect">
            <a:avLst/>
          </a:prstGeom>
          <a:noFill/>
        </p:spPr>
        <p:txBody>
          <a:bodyPr wrap="square" rtlCol="0">
            <a:spAutoFit/>
          </a:bodyPr>
          <a:lstStyle/>
          <a:p>
            <a:pPr algn="ctr"/>
            <a:r>
              <a:rPr lang="en-US" sz="1800" b="1" dirty="0"/>
              <a:t>VVWM</a:t>
            </a:r>
            <a:endParaRPr lang="en-US" sz="1800" dirty="0"/>
          </a:p>
        </p:txBody>
      </p:sp>
      <p:sp>
        <p:nvSpPr>
          <p:cNvPr id="49" name="TextBox 48">
            <a:extLst>
              <a:ext uri="{FF2B5EF4-FFF2-40B4-BE49-F238E27FC236}">
                <a16:creationId xmlns:a16="http://schemas.microsoft.com/office/drawing/2014/main" id="{B91C48DC-DE45-4017-B360-430276A0F443}"/>
              </a:ext>
            </a:extLst>
          </p:cNvPr>
          <p:cNvSpPr txBox="1"/>
          <p:nvPr/>
        </p:nvSpPr>
        <p:spPr>
          <a:xfrm>
            <a:off x="757222" y="24130003"/>
            <a:ext cx="8815852" cy="4708981"/>
          </a:xfrm>
          <a:prstGeom prst="rect">
            <a:avLst/>
          </a:prstGeom>
          <a:noFill/>
        </p:spPr>
        <p:txBody>
          <a:bodyPr wrap="square" rtlCol="0">
            <a:spAutoFit/>
          </a:bodyPr>
          <a:lstStyle/>
          <a:p>
            <a:r>
              <a:rPr lang="en-US" sz="3000" dirty="0"/>
              <a:t>PRZM, a hydrologic model, simulates transport of pesticide leachate from the root zone through the soil. Vertical water movement is based on the tipping bucket concept: water movement is always downward and occurs when a soil compartment is at capacity.</a:t>
            </a:r>
            <a:r>
              <a:rPr lang="en-US" sz="3000" baseline="30000" dirty="0"/>
              <a:t> 1</a:t>
            </a:r>
            <a:endParaRPr lang="en-US" sz="3000" dirty="0"/>
          </a:p>
          <a:p>
            <a:endParaRPr lang="en-US" sz="3000" dirty="0"/>
          </a:p>
          <a:p>
            <a:r>
              <a:rPr lang="en-US" sz="3000" dirty="0"/>
              <a:t>VVWM estimates pesticide fate, transport, exposure, and persistence in the receiving water body.</a:t>
            </a:r>
            <a:r>
              <a:rPr lang="en-US" sz="3000" baseline="30000" dirty="0"/>
              <a:t> 2</a:t>
            </a:r>
            <a:r>
              <a:rPr lang="en-US" sz="3000" dirty="0"/>
              <a:t>  </a:t>
            </a:r>
          </a:p>
        </p:txBody>
      </p:sp>
      <p:sp>
        <p:nvSpPr>
          <p:cNvPr id="50" name="TextBox 49">
            <a:extLst>
              <a:ext uri="{FF2B5EF4-FFF2-40B4-BE49-F238E27FC236}">
                <a16:creationId xmlns:a16="http://schemas.microsoft.com/office/drawing/2014/main" id="{2B8A1E2C-DBA4-411C-A3F5-42615318725A}"/>
              </a:ext>
            </a:extLst>
          </p:cNvPr>
          <p:cNvSpPr txBox="1"/>
          <p:nvPr/>
        </p:nvSpPr>
        <p:spPr>
          <a:xfrm>
            <a:off x="10682185" y="17664191"/>
            <a:ext cx="8881452" cy="7048083"/>
          </a:xfrm>
          <a:prstGeom prst="rect">
            <a:avLst/>
          </a:prstGeom>
          <a:noFill/>
        </p:spPr>
        <p:txBody>
          <a:bodyPr wrap="square" rtlCol="0">
            <a:spAutoFit/>
          </a:bodyPr>
          <a:lstStyle/>
          <a:p>
            <a:r>
              <a:rPr lang="en-US" sz="3000" dirty="0"/>
              <a:t>The Monte Carlo percentile estimates of bifenthrin concentration in the water column are shown in Figure 3.</a:t>
            </a:r>
          </a:p>
          <a:p>
            <a:endParaRPr lang="en-US" sz="3000" dirty="0"/>
          </a:p>
          <a:p>
            <a:r>
              <a:rPr lang="en-US" sz="3000" dirty="0"/>
              <a:t>Observed concentrations (n=17) are within ±2 SD of the modeled concentrations. Several observed concentrations are above the acute benchmarks for fish and invertebrates (35% and 100%, respectively).</a:t>
            </a:r>
          </a:p>
          <a:p>
            <a:endParaRPr lang="en-US" sz="2000" dirty="0"/>
          </a:p>
          <a:p>
            <a:r>
              <a:rPr lang="en-US" sz="3000" dirty="0"/>
              <a:t>Rainfall events appear to have a strong impact on modeled outputs as shown from surges in modeled bifenthrin concentrations following rainfall events.</a:t>
            </a:r>
          </a:p>
          <a:p>
            <a:endParaRPr lang="en-US" sz="3600" dirty="0"/>
          </a:p>
          <a:p>
            <a:endParaRPr lang="en-US" sz="3600" dirty="0"/>
          </a:p>
        </p:txBody>
      </p:sp>
      <p:sp>
        <p:nvSpPr>
          <p:cNvPr id="52" name="TextBox 51">
            <a:extLst>
              <a:ext uri="{FF2B5EF4-FFF2-40B4-BE49-F238E27FC236}">
                <a16:creationId xmlns:a16="http://schemas.microsoft.com/office/drawing/2014/main" id="{34979A55-C406-48FC-BD71-737C3B2E3407}"/>
              </a:ext>
            </a:extLst>
          </p:cNvPr>
          <p:cNvSpPr txBox="1"/>
          <p:nvPr/>
        </p:nvSpPr>
        <p:spPr>
          <a:xfrm>
            <a:off x="20492056" y="5264325"/>
            <a:ext cx="9258300" cy="5262979"/>
          </a:xfrm>
          <a:prstGeom prst="rect">
            <a:avLst/>
          </a:prstGeom>
          <a:noFill/>
        </p:spPr>
        <p:txBody>
          <a:bodyPr wrap="square" rtlCol="0">
            <a:spAutoFit/>
          </a:bodyPr>
          <a:lstStyle/>
          <a:p>
            <a:r>
              <a:rPr lang="en-US" sz="3000" dirty="0"/>
              <a:t>PCC ranges from -1 to +1 and measures the strength of the linear relationship between model output and input.</a:t>
            </a:r>
          </a:p>
          <a:p>
            <a:endParaRPr lang="en-US" sz="1200" dirty="0"/>
          </a:p>
          <a:p>
            <a:r>
              <a:rPr lang="en-US" sz="3000" dirty="0"/>
              <a:t>The runoff curve number is sensitive to model output, particularly to the bifenthrin concentration in runoff. Other sensitive inputs include benthic depth, USLE parameters, and application rate.</a:t>
            </a:r>
          </a:p>
          <a:p>
            <a:pPr marL="514350" indent="-514350">
              <a:buFont typeface="Arial" panose="020B0604020202020204" pitchFamily="34" charset="0"/>
              <a:buChar char="•"/>
            </a:pPr>
            <a:endParaRPr lang="en-US" sz="3000" dirty="0"/>
          </a:p>
          <a:p>
            <a:pPr marL="514350" indent="-514350">
              <a:buFont typeface="Arial" panose="020B0604020202020204" pitchFamily="34" charset="0"/>
              <a:buChar char="•"/>
            </a:pPr>
            <a:endParaRPr lang="en-US" sz="3600" dirty="0"/>
          </a:p>
          <a:p>
            <a:endParaRPr lang="en-US" sz="3600" dirty="0"/>
          </a:p>
        </p:txBody>
      </p:sp>
      <p:sp>
        <p:nvSpPr>
          <p:cNvPr id="53" name="Text Box 14">
            <a:extLst>
              <a:ext uri="{FF2B5EF4-FFF2-40B4-BE49-F238E27FC236}">
                <a16:creationId xmlns:a16="http://schemas.microsoft.com/office/drawing/2014/main" id="{AADE6D1C-D281-42EF-A1C9-EBCFF9BFF2DF}"/>
              </a:ext>
            </a:extLst>
          </p:cNvPr>
          <p:cNvSpPr txBox="1">
            <a:spLocks noChangeArrowheads="1"/>
          </p:cNvSpPr>
          <p:nvPr/>
        </p:nvSpPr>
        <p:spPr bwMode="auto">
          <a:xfrm>
            <a:off x="20489790" y="23457102"/>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Acknowledgements</a:t>
            </a:r>
          </a:p>
        </p:txBody>
      </p:sp>
      <p:sp>
        <p:nvSpPr>
          <p:cNvPr id="54" name="Rectangle 53">
            <a:extLst>
              <a:ext uri="{FF2B5EF4-FFF2-40B4-BE49-F238E27FC236}">
                <a16:creationId xmlns:a16="http://schemas.microsoft.com/office/drawing/2014/main" id="{55F45D45-3E89-44FD-A340-3BF80028C16A}"/>
              </a:ext>
            </a:extLst>
          </p:cNvPr>
          <p:cNvSpPr/>
          <p:nvPr/>
        </p:nvSpPr>
        <p:spPr>
          <a:xfrm>
            <a:off x="20489790" y="24502114"/>
            <a:ext cx="8854942" cy="1077218"/>
          </a:xfrm>
          <a:prstGeom prst="rect">
            <a:avLst/>
          </a:prstGeom>
        </p:spPr>
        <p:txBody>
          <a:bodyPr wrap="square">
            <a:spAutoFit/>
          </a:bodyPr>
          <a:lstStyle/>
          <a:p>
            <a:r>
              <a:rPr lang="en-US" altLang="en-US" sz="1600" dirty="0">
                <a:latin typeface="+mn-lt"/>
              </a:rPr>
              <a:t>This research was supported in part by an appointment to the Research Participation Program for the U.S. Environmental Protection Agency, Office of Research and Development, administered by the Oak Ridge Institute for Science and Education through an interagency agreement between the U.S. Department of Energy and EPA.</a:t>
            </a:r>
          </a:p>
        </p:txBody>
      </p:sp>
      <p:sp>
        <p:nvSpPr>
          <p:cNvPr id="55" name="Text Box 14">
            <a:extLst>
              <a:ext uri="{FF2B5EF4-FFF2-40B4-BE49-F238E27FC236}">
                <a16:creationId xmlns:a16="http://schemas.microsoft.com/office/drawing/2014/main" id="{3266E8A4-EF23-43A8-B382-97A3EE3AA255}"/>
              </a:ext>
            </a:extLst>
          </p:cNvPr>
          <p:cNvSpPr txBox="1">
            <a:spLocks noChangeArrowheads="1"/>
          </p:cNvSpPr>
          <p:nvPr/>
        </p:nvSpPr>
        <p:spPr bwMode="auto">
          <a:xfrm>
            <a:off x="20507109" y="25886801"/>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References</a:t>
            </a:r>
          </a:p>
        </p:txBody>
      </p:sp>
      <p:sp>
        <p:nvSpPr>
          <p:cNvPr id="56" name="TextBox 55">
            <a:extLst>
              <a:ext uri="{FF2B5EF4-FFF2-40B4-BE49-F238E27FC236}">
                <a16:creationId xmlns:a16="http://schemas.microsoft.com/office/drawing/2014/main" id="{E2FEB63C-38E7-4CA5-BCE0-3BD68177D83F}"/>
              </a:ext>
            </a:extLst>
          </p:cNvPr>
          <p:cNvSpPr txBox="1"/>
          <p:nvPr/>
        </p:nvSpPr>
        <p:spPr>
          <a:xfrm>
            <a:off x="1329051" y="22686075"/>
            <a:ext cx="7534580" cy="1077218"/>
          </a:xfrm>
          <a:prstGeom prst="rect">
            <a:avLst/>
          </a:prstGeom>
          <a:noFill/>
        </p:spPr>
        <p:txBody>
          <a:bodyPr wrap="square" rtlCol="0">
            <a:spAutoFit/>
          </a:bodyPr>
          <a:lstStyle/>
          <a:p>
            <a:r>
              <a:rPr lang="en-US" sz="1600" i="1" dirty="0"/>
              <a:t>Figure 1. PRZM uses multiple years of rainfall data to cover year-to-year variability in runoff. It also predicts daily edge-of-field pesticide loadings in dissolved (in runoff) and absorbed (</a:t>
            </a:r>
            <a:r>
              <a:rPr lang="en-US" sz="1600" i="1" dirty="0" err="1"/>
              <a:t>sorbed</a:t>
            </a:r>
            <a:r>
              <a:rPr lang="en-US" sz="1600" i="1" dirty="0"/>
              <a:t> to sediment) forms. These outputs are then handed to VVWM.</a:t>
            </a:r>
          </a:p>
        </p:txBody>
      </p:sp>
      <p:sp>
        <p:nvSpPr>
          <p:cNvPr id="57" name="Rectangle 56">
            <a:extLst>
              <a:ext uri="{FF2B5EF4-FFF2-40B4-BE49-F238E27FC236}">
                <a16:creationId xmlns:a16="http://schemas.microsoft.com/office/drawing/2014/main" id="{6ABB8DFB-B3D0-45BF-AC84-D48F76E64D6D}"/>
              </a:ext>
            </a:extLst>
          </p:cNvPr>
          <p:cNvSpPr/>
          <p:nvPr/>
        </p:nvSpPr>
        <p:spPr>
          <a:xfrm>
            <a:off x="20528880" y="26958316"/>
            <a:ext cx="8945505" cy="2554545"/>
          </a:xfrm>
          <a:prstGeom prst="rect">
            <a:avLst/>
          </a:prstGeom>
        </p:spPr>
        <p:txBody>
          <a:bodyPr wrap="square">
            <a:spAutoFit/>
          </a:bodyPr>
          <a:lstStyle/>
          <a:p>
            <a:pPr marL="342900" indent="-342900">
              <a:buAutoNum type="arabicPeriod"/>
            </a:pPr>
            <a:r>
              <a:rPr lang="en-US" sz="1600" dirty="0"/>
              <a:t>Young, D. F., and Fry, M. M. (2016), PRZM5, A Model for Predicting Pesticides in Runoff, Erosion, and Leachate, Revision A. (</a:t>
            </a:r>
            <a:r>
              <a:rPr lang="en-US" sz="1600" u="sng" dirty="0">
                <a:hlinkClick r:id="rId10"/>
              </a:rPr>
              <a:t>https://www.epa.gov/pesticide-science-and-assessing-pesticide-risks/models-pesticide-risk-assessment</a:t>
            </a:r>
            <a:r>
              <a:rPr lang="en-US" sz="1600" u="sng" dirty="0"/>
              <a:t>, </a:t>
            </a:r>
            <a:r>
              <a:rPr lang="en-US" sz="1600" dirty="0"/>
              <a:t>accessed 8/2020).</a:t>
            </a:r>
          </a:p>
          <a:p>
            <a:pPr marL="342900" indent="-342900">
              <a:buFontTx/>
              <a:buAutoNum type="arabicPeriod"/>
            </a:pPr>
            <a:r>
              <a:rPr lang="en-US" sz="1600" dirty="0"/>
              <a:t>Young, D. F. (2014). The Variable Volume Water Model. Washington, DC: U.S. Environmental Protection Agency, Office of Pesticide Programs. (</a:t>
            </a:r>
            <a:r>
              <a:rPr lang="en-US" sz="1600" u="sng" dirty="0">
                <a:hlinkClick r:id="rId11"/>
              </a:rPr>
              <a:t>https://www.researchgate.net/publication/270565226_The_Variable_Volume_Water_Mode</a:t>
            </a:r>
            <a:r>
              <a:rPr lang="en-US" sz="1600" u="sng" dirty="0"/>
              <a:t>, </a:t>
            </a:r>
            <a:r>
              <a:rPr lang="en-US" sz="1600" dirty="0"/>
              <a:t>accessed 8/2020)</a:t>
            </a:r>
            <a:r>
              <a:rPr lang="en-US" sz="1600" u="sng" dirty="0"/>
              <a:t> </a:t>
            </a:r>
            <a:endParaRPr lang="en-US" sz="2000" u="sng" dirty="0"/>
          </a:p>
          <a:p>
            <a:pPr marL="342900" indent="-342900">
              <a:buFontTx/>
              <a:buAutoNum type="arabicPeriod"/>
            </a:pPr>
            <a:r>
              <a:rPr lang="en-US" sz="1600" dirty="0"/>
              <a:t>Sinnathamby, S., Minucci, J., Denton, D., Raimondo, S., Oliver, L., Yuan, Y., Young, D., Hook, J., Pitchford, A., Waits, E., Purucker, S.T. (2020). A sensitivity analysis of pesticide concentrations in California Central Valley vernal pools. </a:t>
            </a:r>
            <a:r>
              <a:rPr lang="en-US" sz="1600" i="1" dirty="0"/>
              <a:t>Environmental Pollution. 257(2020).</a:t>
            </a:r>
          </a:p>
        </p:txBody>
      </p:sp>
      <p:sp>
        <p:nvSpPr>
          <p:cNvPr id="58" name="TextBox 57">
            <a:extLst>
              <a:ext uri="{FF2B5EF4-FFF2-40B4-BE49-F238E27FC236}">
                <a16:creationId xmlns:a16="http://schemas.microsoft.com/office/drawing/2014/main" id="{A30BD509-66DC-4150-AB60-BC1036E8B8ED}"/>
              </a:ext>
            </a:extLst>
          </p:cNvPr>
          <p:cNvSpPr txBox="1"/>
          <p:nvPr/>
        </p:nvSpPr>
        <p:spPr>
          <a:xfrm>
            <a:off x="10672855" y="14862253"/>
            <a:ext cx="8829489" cy="1323439"/>
          </a:xfrm>
          <a:prstGeom prst="rect">
            <a:avLst/>
          </a:prstGeom>
          <a:noFill/>
        </p:spPr>
        <p:txBody>
          <a:bodyPr wrap="square" rtlCol="0">
            <a:spAutoFit/>
          </a:bodyPr>
          <a:lstStyle/>
          <a:p>
            <a:r>
              <a:rPr lang="en-US" sz="1600" i="1" dirty="0"/>
              <a:t>Figure 2. After sampling 5,000 unique input variable combinations, PRZM and VVWM input files were rewritten and executed 5,000 times to produce 5,000 unique model outputs. All simulation outputs were consolidated into an array prior to conducting the sensitivity analysis and constructing the plots. Scripts and supplementary data are found at : </a:t>
            </a:r>
            <a:r>
              <a:rPr lang="en-US" sz="1600" i="1" dirty="0">
                <a:hlinkClick r:id="rId12"/>
              </a:rPr>
              <a:t>https://github.com/puruckertom/yuan_urban_pesticides</a:t>
            </a:r>
            <a:r>
              <a:rPr lang="en-US" sz="1600" i="1" dirty="0"/>
              <a:t>.</a:t>
            </a:r>
          </a:p>
        </p:txBody>
      </p:sp>
      <p:sp>
        <p:nvSpPr>
          <p:cNvPr id="59" name="TextBox 58">
            <a:extLst>
              <a:ext uri="{FF2B5EF4-FFF2-40B4-BE49-F238E27FC236}">
                <a16:creationId xmlns:a16="http://schemas.microsoft.com/office/drawing/2014/main" id="{03DB78BB-4417-4A9D-B6CF-C4F4B396F48B}"/>
              </a:ext>
            </a:extLst>
          </p:cNvPr>
          <p:cNvSpPr txBox="1"/>
          <p:nvPr/>
        </p:nvSpPr>
        <p:spPr>
          <a:xfrm>
            <a:off x="10590537" y="28377319"/>
            <a:ext cx="8665209" cy="830997"/>
          </a:xfrm>
          <a:prstGeom prst="rect">
            <a:avLst/>
          </a:prstGeom>
          <a:noFill/>
        </p:spPr>
        <p:txBody>
          <a:bodyPr wrap="square" rtlCol="0">
            <a:spAutoFit/>
          </a:bodyPr>
          <a:lstStyle/>
          <a:p>
            <a:r>
              <a:rPr lang="en-US" sz="1600" i="1" dirty="0"/>
              <a:t>Figure 3. Ninety-four percent (n=17) of the observed concentrations are within ±1 SD, and one-hundred percent of the observed concentrations are within ±2 SD of the probabilistic modeled concentrations.</a:t>
            </a:r>
          </a:p>
        </p:txBody>
      </p:sp>
      <p:sp>
        <p:nvSpPr>
          <p:cNvPr id="60" name="TextBox 59">
            <a:extLst>
              <a:ext uri="{FF2B5EF4-FFF2-40B4-BE49-F238E27FC236}">
                <a16:creationId xmlns:a16="http://schemas.microsoft.com/office/drawing/2014/main" id="{CE357781-E57A-4340-8F7F-0602E556FD6E}"/>
              </a:ext>
            </a:extLst>
          </p:cNvPr>
          <p:cNvSpPr txBox="1"/>
          <p:nvPr/>
        </p:nvSpPr>
        <p:spPr>
          <a:xfrm>
            <a:off x="20645406" y="13264792"/>
            <a:ext cx="8543707" cy="1077218"/>
          </a:xfrm>
          <a:prstGeom prst="rect">
            <a:avLst/>
          </a:prstGeom>
          <a:noFill/>
        </p:spPr>
        <p:txBody>
          <a:bodyPr wrap="square" rtlCol="0">
            <a:spAutoFit/>
          </a:bodyPr>
          <a:lstStyle/>
          <a:p>
            <a:r>
              <a:rPr lang="en-US" sz="1600" i="1" dirty="0"/>
              <a:t>Figure 4. Sensitive input parameters to water column bifenthrin concentration include curve number (.41), USLE C (.39), USLES (.38), and application rate (.31). Curve number was again highly sensitive to runoff concentration (.98) and sediment concentration (.47). Benthic depth was also sensitive to sediment concentration (-.40).</a:t>
            </a:r>
          </a:p>
        </p:txBody>
      </p:sp>
      <p:pic>
        <p:nvPicPr>
          <p:cNvPr id="6" name="Picture 5">
            <a:extLst>
              <a:ext uri="{FF2B5EF4-FFF2-40B4-BE49-F238E27FC236}">
                <a16:creationId xmlns:a16="http://schemas.microsoft.com/office/drawing/2014/main" id="{FCC23C3C-0CA3-42B3-934F-0BE0D868ABC6}"/>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0537" y="23892544"/>
            <a:ext cx="8973100" cy="44865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Records_x0020_Status xmlns="e11037f2-1c75-4e40-98ff-635b968edabb">Pending</Records_x0020_Status>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2019-08-15T17:25:27+00:00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Records_x0020_Date xmlns="e11037f2-1c75-4e40-98ff-635b968edabb"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9f62856-1543-49d4-a736-4569d363f533"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3CC53ACE2F9C354CA55B415BEDE4241C" ma:contentTypeVersion="14" ma:contentTypeDescription="Create a new document." ma:contentTypeScope="" ma:versionID="0e407f894775c58df4c339d57c48a09c">
  <xsd:schema xmlns:xsd="http://www.w3.org/2001/XMLSchema" xmlns:xs="http://www.w3.org/2001/XMLSchema" xmlns:p="http://schemas.microsoft.com/office/2006/metadata/properties" xmlns:ns1="http://schemas.microsoft.com/sharepoint/v3" xmlns:ns3="4ffa91fb-a0ff-4ac5-b2db-65c790d184a4" xmlns:ns4="http://schemas.microsoft.com/sharepoint.v3" xmlns:ns5="http://schemas.microsoft.com/sharepoint/v3/fields" xmlns:ns6="f9bf9249-3cbb-4691-aa78-ac2e25d7cefd" xmlns:ns7="e11037f2-1c75-4e40-98ff-635b968edabb" targetNamespace="http://schemas.microsoft.com/office/2006/metadata/properties" ma:root="true" ma:fieldsID="039594341cf38344475ab3278b173d84" ns1:_="" ns3:_="" ns4:_="" ns5:_="" ns6:_="" ns7:_="">
    <xsd:import namespace="http://schemas.microsoft.com/sharepoint/v3"/>
    <xsd:import namespace="4ffa91fb-a0ff-4ac5-b2db-65c790d184a4"/>
    <xsd:import namespace="http://schemas.microsoft.com/sharepoint.v3"/>
    <xsd:import namespace="http://schemas.microsoft.com/sharepoint/v3/fields"/>
    <xsd:import namespace="f9bf9249-3cbb-4691-aa78-ac2e25d7cefd"/>
    <xsd:import namespace="e11037f2-1c75-4e40-98ff-635b968edabb"/>
    <xsd:element name="properties">
      <xsd:complexType>
        <xsd:sequence>
          <xsd:element name="documentManagement">
            <xsd:complexType>
              <xsd:all>
                <xsd:element ref="ns3:Document_x0020_Creation_x0020_Date" minOccurs="0"/>
                <xsd:element ref="ns3:Creator" minOccurs="0"/>
                <xsd:element ref="ns3:EPA_x0020_Office" minOccurs="0"/>
                <xsd:element ref="ns3:Record" minOccurs="0"/>
                <xsd:element ref="ns4:CategoryDescription" minOccurs="0"/>
                <xsd:element ref="ns3:Identifier" minOccurs="0"/>
                <xsd:element ref="ns3:EPA_x0020_Contributor" minOccurs="0"/>
                <xsd:element ref="ns3:External_x0020_Contributor" minOccurs="0"/>
                <xsd:element ref="ns5:_Coverage" minOccurs="0"/>
                <xsd:element ref="ns3:EPA_x0020_Related_x0020_Documents" minOccurs="0"/>
                <xsd:element ref="ns5:_Source" minOccurs="0"/>
                <xsd:element ref="ns3:Rights" minOccurs="0"/>
                <xsd:element ref="ns1:Language" minOccurs="0"/>
                <xsd:element ref="ns3:j747ac98061d40f0aa7bd47e1db5675d" minOccurs="0"/>
                <xsd:element ref="ns3:TaxKeywordTaxHTField" minOccurs="0"/>
                <xsd:element ref="ns3:TaxCatchAllLabel" minOccurs="0"/>
                <xsd:element ref="ns3:TaxCatchAll" minOccurs="0"/>
                <xsd:element ref="ns6:MediaServiceMetadata" minOccurs="0"/>
                <xsd:element ref="ns6:MediaServiceFastMetadata" minOccurs="0"/>
                <xsd:element ref="ns7:Records_x0020_Status" minOccurs="0"/>
                <xsd:element ref="ns7:Records_x0020_Date" minOccurs="0"/>
                <xsd:element ref="ns7:SharedWithUsers" minOccurs="0"/>
                <xsd:element ref="ns7:SharedWithDetails" minOccurs="0"/>
                <xsd:element ref="ns7:SharingHintHash" minOccurs="0"/>
                <xsd:element ref="ns6:MediaServiceAutoTags" minOccurs="0"/>
                <xsd:element ref="ns6:MediaServiceOCR" minOccurs="0"/>
                <xsd:element ref="ns6:MediaServiceGenerationTime" minOccurs="0"/>
                <xsd:element ref="ns6:MediaServiceEventHashCode" minOccurs="0"/>
                <xsd:element ref="ns6: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175d9bd4-35ab-4ab6-82ce-d5d42b8b82d0}" ma:internalName="TaxCatchAllLabel" ma:readOnly="true" ma:showField="CatchAllDataLabel" ma:web="e11037f2-1c75-4e40-98ff-635b968edabb">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175d9bd4-35ab-4ab6-82ce-d5d42b8b82d0}" ma:internalName="TaxCatchAll" ma:showField="CatchAllData" ma:web="e11037f2-1c75-4e40-98ff-635b968eda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9bf9249-3cbb-4691-aa78-ac2e25d7cefd"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5" nillable="true" ma:displayName="Tags" ma:internalName="MediaServiceAutoTags" ma:readOnly="true">
      <xsd:simpleType>
        <xsd:restriction base="dms:Text"/>
      </xsd:simpleType>
    </xsd:element>
    <xsd:element name="MediaServiceOCR" ma:index="36" nillable="true" ma:displayName="Extracted Text" ma:internalName="MediaServiceOCR" ma:readOnly="true">
      <xsd:simpleType>
        <xsd:restriction base="dms:Note">
          <xsd:maxLength value="255"/>
        </xsd:restriction>
      </xsd:simpleType>
    </xsd:element>
    <xsd:element name="MediaServiceGenerationTime" ma:index="37" nillable="true" ma:displayName="MediaServiceGenerationTime" ma:hidden="true" ma:internalName="MediaServiceGenerationTime" ma:readOnly="true">
      <xsd:simpleType>
        <xsd:restriction base="dms:Text"/>
      </xsd:simpleType>
    </xsd:element>
    <xsd:element name="MediaServiceEventHashCode" ma:index="38" nillable="true" ma:displayName="MediaServiceEventHashCode" ma:hidden="true" ma:internalName="MediaServiceEventHashCode" ma:readOnly="true">
      <xsd:simpleType>
        <xsd:restriction base="dms:Text"/>
      </xsd:simpleType>
    </xsd:element>
    <xsd:element name="MediaServiceDateTaken" ma:index="3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1037f2-1c75-4e40-98ff-635b968edabb" elementFormDefault="qualified">
    <xsd:import namespace="http://schemas.microsoft.com/office/2006/documentManagement/types"/>
    <xsd:import namespace="http://schemas.microsoft.com/office/infopath/2007/PartnerControls"/>
    <xsd:element name="Records_x0020_Status" ma:index="30" nillable="true" ma:displayName="Records Status" ma:default="Pending" ma:internalName="Records_x0020_Status">
      <xsd:simpleType>
        <xsd:restriction base="dms:Text"/>
      </xsd:simpleType>
    </xsd:element>
    <xsd:element name="Records_x0020_Date" ma:index="31" nillable="true" ma:displayName="Records Date" ma:hidden="true" ma:internalName="Records_x0020_Date">
      <xsd:simpleType>
        <xsd:restriction base="dms:DateTime"/>
      </xsd:simple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element name="SharingHintHash" ma:index="3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651D9-6A5A-4339-8B88-23798917FBA8}">
  <ds:schemaRefs>
    <ds:schemaRef ds:uri="http://purl.org/dc/elements/1.1/"/>
    <ds:schemaRef ds:uri="http://schemas.microsoft.com/office/2006/metadata/properties"/>
    <ds:schemaRef ds:uri="http://schemas.microsoft.com/sharepoint/v3"/>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schemas.microsoft.com/sharepoint/v3/fields"/>
    <ds:schemaRef ds:uri="e11037f2-1c75-4e40-98ff-635b968edabb"/>
    <ds:schemaRef ds:uri="f9bf9249-3cbb-4691-aa78-ac2e25d7cefd"/>
    <ds:schemaRef ds:uri="4ffa91fb-a0ff-4ac5-b2db-65c790d184a4"/>
    <ds:schemaRef ds:uri="http://www.w3.org/XML/1998/namespace"/>
    <ds:schemaRef ds:uri="http://purl.org/dc/dcmitype/"/>
  </ds:schemaRefs>
</ds:datastoreItem>
</file>

<file path=customXml/itemProps2.xml><?xml version="1.0" encoding="utf-8"?>
<ds:datastoreItem xmlns:ds="http://schemas.openxmlformats.org/officeDocument/2006/customXml" ds:itemID="{9B163D3B-FC1D-4A45-946E-25C8E104F17C}">
  <ds:schemaRefs>
    <ds:schemaRef ds:uri="http://schemas.microsoft.com/sharepoint/v3/contenttype/forms"/>
  </ds:schemaRefs>
</ds:datastoreItem>
</file>

<file path=customXml/itemProps3.xml><?xml version="1.0" encoding="utf-8"?>
<ds:datastoreItem xmlns:ds="http://schemas.openxmlformats.org/officeDocument/2006/customXml" ds:itemID="{4D93318C-6646-449B-A3E8-E7FE38827902}">
  <ds:schemaRefs>
    <ds:schemaRef ds:uri="Microsoft.SharePoint.Taxonomy.ContentTypeSync"/>
  </ds:schemaRefs>
</ds:datastoreItem>
</file>

<file path=customXml/itemProps4.xml><?xml version="1.0" encoding="utf-8"?>
<ds:datastoreItem xmlns:ds="http://schemas.openxmlformats.org/officeDocument/2006/customXml" ds:itemID="{B5EF7EC1-8A16-436E-8C35-376B77F90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f9bf9249-3cbb-4691-aa78-ac2e25d7cefd"/>
    <ds:schemaRef ds:uri="e11037f2-1c75-4e40-98ff-635b968eda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18510</TotalTime>
  <Words>1026</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Trade Gothic LT Std</vt:lpstr>
      <vt:lpstr>Default Design</vt:lpstr>
      <vt:lpstr>PowerPoint Presentation</vt:lpstr>
    </vt:vector>
  </TitlesOfParts>
  <Company>EPA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ctsuser</dc:creator>
  <cp:lastModifiedBy>Chelsvig, Emma</cp:lastModifiedBy>
  <cp:revision>170</cp:revision>
  <cp:lastPrinted>2019-09-04T18:44:46Z</cp:lastPrinted>
  <dcterms:created xsi:type="dcterms:W3CDTF">2010-01-21T14:48:05Z</dcterms:created>
  <dcterms:modified xsi:type="dcterms:W3CDTF">2020-08-21T13:25:13Z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0x0101003CC53ACE2F9C354CA55B415BEDE4241C</vt:lpwstr>
  </property>
</Properties>
</file>