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9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06" r:id="rId14"/>
    <p:sldId id="275" r:id="rId15"/>
    <p:sldId id="276" r:id="rId16"/>
    <p:sldId id="307" r:id="rId17"/>
    <p:sldId id="277" r:id="rId18"/>
    <p:sldId id="290" r:id="rId19"/>
    <p:sldId id="278" r:id="rId20"/>
    <p:sldId id="279" r:id="rId21"/>
    <p:sldId id="280" r:id="rId22"/>
    <p:sldId id="281" r:id="rId23"/>
    <p:sldId id="282" r:id="rId24"/>
    <p:sldId id="289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308" r:id="rId34"/>
    <p:sldId id="283" r:id="rId35"/>
    <p:sldId id="284" r:id="rId36"/>
    <p:sldId id="285" r:id="rId37"/>
    <p:sldId id="286" r:id="rId38"/>
    <p:sldId id="287" r:id="rId39"/>
    <p:sldId id="288" r:id="rId40"/>
    <p:sldId id="291" r:id="rId41"/>
    <p:sldId id="309" r:id="rId42"/>
    <p:sldId id="292" r:id="rId43"/>
    <p:sldId id="305" r:id="rId44"/>
    <p:sldId id="293" r:id="rId45"/>
    <p:sldId id="294" r:id="rId46"/>
    <p:sldId id="304" r:id="rId47"/>
    <p:sldId id="295" r:id="rId48"/>
    <p:sldId id="297" r:id="rId49"/>
    <p:sldId id="298" r:id="rId50"/>
    <p:sldId id="296" r:id="rId51"/>
    <p:sldId id="299" r:id="rId52"/>
    <p:sldId id="301" r:id="rId53"/>
    <p:sldId id="300" r:id="rId54"/>
    <p:sldId id="302" r:id="rId55"/>
    <p:sldId id="303" r:id="rId56"/>
    <p:sldId id="310" r:id="rId57"/>
    <p:sldId id="312" r:id="rId58"/>
    <p:sldId id="311" r:id="rId59"/>
    <p:sldId id="313" r:id="rId60"/>
    <p:sldId id="314" r:id="rId61"/>
    <p:sldId id="316" r:id="rId62"/>
    <p:sldId id="317" r:id="rId63"/>
    <p:sldId id="315" r:id="rId64"/>
    <p:sldId id="321" r:id="rId65"/>
    <p:sldId id="323" r:id="rId66"/>
    <p:sldId id="322" r:id="rId67"/>
    <p:sldId id="318" r:id="rId68"/>
    <p:sldId id="319" r:id="rId69"/>
    <p:sldId id="320" r:id="rId70"/>
    <p:sldId id="324" r:id="rId71"/>
    <p:sldId id="325" r:id="rId72"/>
    <p:sldId id="327" r:id="rId73"/>
    <p:sldId id="326" r:id="rId74"/>
    <p:sldId id="328" r:id="rId75"/>
    <p:sldId id="329" r:id="rId76"/>
    <p:sldId id="331" r:id="rId77"/>
    <p:sldId id="375" r:id="rId78"/>
    <p:sldId id="334" r:id="rId79"/>
    <p:sldId id="373" r:id="rId80"/>
    <p:sldId id="374" r:id="rId81"/>
    <p:sldId id="330" r:id="rId82"/>
    <p:sldId id="339" r:id="rId83"/>
    <p:sldId id="340" r:id="rId84"/>
    <p:sldId id="341" r:id="rId85"/>
    <p:sldId id="342" r:id="rId86"/>
    <p:sldId id="343" r:id="rId87"/>
    <p:sldId id="335" r:id="rId88"/>
    <p:sldId id="345" r:id="rId89"/>
    <p:sldId id="344" r:id="rId90"/>
    <p:sldId id="333" r:id="rId91"/>
    <p:sldId id="348" r:id="rId92"/>
    <p:sldId id="346" r:id="rId93"/>
    <p:sldId id="347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72" r:id="rId107"/>
    <p:sldId id="371" r:id="rId108"/>
    <p:sldId id="361" r:id="rId109"/>
    <p:sldId id="362" r:id="rId110"/>
    <p:sldId id="364" r:id="rId111"/>
    <p:sldId id="363" r:id="rId112"/>
    <p:sldId id="365" r:id="rId113"/>
    <p:sldId id="366" r:id="rId114"/>
    <p:sldId id="367" r:id="rId115"/>
    <p:sldId id="368" r:id="rId116"/>
    <p:sldId id="369" r:id="rId117"/>
    <p:sldId id="370" r:id="rId1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2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A9EFE-8BC0-4A23-A623-09BF5DEE2AD8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871E-F492-4860-BD6E-54164D928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6C1-3324-47A7-874B-338BBC77D23A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9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A0B4-4B89-4ACE-8A36-31CFDA9F1D21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4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160-5A38-4EAE-B986-665D4B0EFE1B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B48A-09C0-412C-A3EF-8739A0C1B693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7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834A-9F2F-47E9-B3D0-436226B97D53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5376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8B0116-39B2-4FFA-9720-487484634152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9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D6B7-9B34-4FE0-84E1-A47F53AC0555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9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196-417B-489E-A2EE-9F267A91FE7C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71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901-897C-4833-927C-54B9A8C119E7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7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69FE-106C-4D2F-9499-6525841A8E97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31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8396-C057-4635-9F7F-BBC6ADD36DE2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4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E72C-A109-4CC9-A652-D23CE53FC754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4113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4332-3DB4-4BF1-82DE-A34810B2334D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9274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9669-9566-4F9D-9170-225ACF7D8906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84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1AD7-1CF2-48DA-85B7-F0BF94F51110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8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8B9349E-A612-4D0D-88F2-EB30A3E4AC98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2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252E-8916-445A-96DF-529340470B43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E0EB-2DC4-420D-B240-EA3AA9366658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6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5FD-6A41-4534-A875-5528CC9E634E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628D-F278-439C-AF84-9AA0A98FDB50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B990-2B76-4DB2-BD47-9062EEE9141A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3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C94-1301-4352-B3B0-85AC4AF19DA7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83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BB7835-29B2-4058-B2A4-9DCFE85CA519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7604649-41B5-45F2-8488-96972FA858A8}" type="datetime1">
              <a:rPr lang="ko-KR" altLang="en-US" smtClean="0">
                <a:solidFill>
                  <a:prstClr val="black"/>
                </a:solidFill>
              </a:rPr>
              <a:t>2018-10-14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2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834880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http = require('http');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웹 서버 객체를 만듭니다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server = </a:t>
            </a:r>
            <a:r>
              <a:rPr lang="en-US" altLang="ko-KR" sz="1100" dirty="0" err="1"/>
              <a:t>http.createServer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웹 서버를 시작하여 </a:t>
            </a:r>
            <a:r>
              <a:rPr lang="en-US" altLang="ko-KR" sz="1100" dirty="0"/>
              <a:t>3000</a:t>
            </a:r>
            <a:r>
              <a:rPr lang="ko-KR" altLang="en-US" sz="1100" dirty="0"/>
              <a:t>번 포트에서 대기하도록 설정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port = 3000;</a:t>
            </a:r>
          </a:p>
          <a:p>
            <a:pPr marL="0" indent="0">
              <a:buNone/>
            </a:pPr>
            <a:r>
              <a:rPr lang="en-US" altLang="ko-KR" sz="1100" dirty="0" err="1"/>
              <a:t>server.listen</a:t>
            </a:r>
            <a:r>
              <a:rPr lang="en-US" altLang="ko-KR" sz="1100" dirty="0"/>
              <a:t>(port,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웹 서버가 시작 되었습니다</a:t>
            </a:r>
            <a:r>
              <a:rPr lang="en-US" altLang="ko-KR" sz="1100" dirty="0"/>
              <a:t>. %d', port);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클라이언트 연결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('connection', function(socket) {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socket.address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클라이언트가 접속했다</a:t>
            </a:r>
            <a:r>
              <a:rPr lang="en-US" altLang="ko-KR" sz="1100" dirty="0"/>
              <a:t>. : %s, %d', </a:t>
            </a:r>
            <a:r>
              <a:rPr lang="en-US" altLang="ko-KR" sz="1100" dirty="0" err="1"/>
              <a:t>addr.address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addr.prot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클라이언트 요청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('request', function(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, res)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클라이언트 요청이 들어왔습니다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console.dir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서버 종료 이벤트 처리</a:t>
            </a:r>
          </a:p>
          <a:p>
            <a:pPr marL="0" indent="0">
              <a:buNone/>
            </a:pPr>
            <a:r>
              <a:rPr lang="en-US" altLang="ko-KR" sz="1100" dirty="0" err="1"/>
              <a:t>server.on</a:t>
            </a:r>
            <a:r>
              <a:rPr lang="en-US" altLang="ko-KR" sz="1100" dirty="0"/>
              <a:t>('close',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서버가 종료 됩니다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 smtClean="0"/>
              <a:t>});</a:t>
            </a: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클라이언</a:t>
            </a:r>
            <a:r>
              <a:rPr lang="ko-KR" altLang="en-US" sz="4000" dirty="0"/>
              <a:t>트</a:t>
            </a:r>
            <a:r>
              <a:rPr lang="ko-KR" altLang="en-US" sz="4000" dirty="0" smtClean="0"/>
              <a:t> 요청 이벤트 처리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4941168"/>
            <a:ext cx="4474350" cy="129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Error:  listen EADDRINUSE :::3000</a:t>
            </a:r>
          </a:p>
          <a:p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=&gt; </a:t>
            </a:r>
            <a:r>
              <a:rPr lang="ko-KR" altLang="en-US" sz="1400" dirty="0" smtClean="0">
                <a:solidFill>
                  <a:prstClr val="black"/>
                </a:solidFill>
              </a:rPr>
              <a:t>이미 같은 서버가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시작되었기때문에</a:t>
            </a:r>
            <a:r>
              <a:rPr lang="ko-KR" altLang="en-US" sz="1400" dirty="0" smtClean="0">
                <a:solidFill>
                  <a:prstClr val="black"/>
                </a:solidFill>
              </a:rPr>
              <a:t> 발생하는 문제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이 경우 이전에 실행 했던 서버를 먼저 종료 한 후에 다시 파일을 실행하면 정상 적으로 실행 된다</a:t>
            </a:r>
            <a:r>
              <a:rPr lang="en-US" altLang="ko-KR" sz="1400" dirty="0" smtClean="0">
                <a:solidFill>
                  <a:prstClr val="black"/>
                </a:solidFill>
              </a:rPr>
              <a:t>.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84" y="1124744"/>
            <a:ext cx="39052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84" y="2132856"/>
            <a:ext cx="3905250" cy="154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28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760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/public/adduser.html </a:t>
            </a:r>
            <a:r>
              <a:rPr lang="ko-KR" altLang="en-US" sz="2400" dirty="0" smtClean="0"/>
              <a:t>파일 생성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988840"/>
            <a:ext cx="662473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사용자 추가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&lt;h1&gt;</a:t>
            </a:r>
            <a:r>
              <a:rPr lang="ko-KR" altLang="en-US" sz="1400" dirty="0"/>
              <a:t>사용자 추가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&lt;form method="post" action="/process/</a:t>
            </a:r>
            <a:r>
              <a:rPr lang="en-US" altLang="ko-KR" sz="1400" dirty="0" err="1"/>
              <a:t>adduser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   &lt;label&gt;id&lt;/label&gt; : &lt;input type="text" name="id"&gt;&lt;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&lt;label&gt;password&lt;/label&gt; : &lt;input type="password" name="password"&gt;&lt;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&lt;label&gt;name&lt;/label&gt; : &lt;input type="text" name="name"&gt;&lt;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17822"/>
            <a:ext cx="2736304" cy="17778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027152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 추가 </a:t>
            </a:r>
            <a:r>
              <a:rPr lang="ko-KR" altLang="en-US" sz="2400" dirty="0" err="1"/>
              <a:t>라우팅</a:t>
            </a:r>
            <a:r>
              <a:rPr lang="ko-KR" altLang="en-US" sz="2400" dirty="0"/>
              <a:t> 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815656"/>
            <a:ext cx="2133600" cy="285752"/>
          </a:xfrm>
        </p:spPr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9" y="4219892"/>
            <a:ext cx="2684512" cy="173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219893"/>
            <a:ext cx="3595153" cy="115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5669" y="2060848"/>
            <a:ext cx="732947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console.log('/process/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호출 됨</a:t>
            </a:r>
            <a:r>
              <a:rPr lang="en-US" altLang="ko-KR" sz="1200" dirty="0"/>
              <a:t>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= req.body.name || req.query.name;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console.log('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: %s, %s, %s',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3275856" y="5085494"/>
            <a:ext cx="1154550" cy="28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385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사용자를 추가하는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640871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= function(database, id, password, name, callback) {</a:t>
            </a:r>
          </a:p>
          <a:p>
            <a:r>
              <a:rPr lang="en-US" altLang="ko-KR" sz="1200" dirty="0"/>
              <a:t>    console.log('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함수 </a:t>
            </a:r>
            <a:r>
              <a:rPr lang="ko-KR" altLang="en-US" sz="1200" dirty="0" err="1"/>
              <a:t>오출</a:t>
            </a:r>
            <a:r>
              <a:rPr lang="ko-KR" altLang="en-US" sz="1200" dirty="0"/>
              <a:t> 됨</a:t>
            </a:r>
            <a:r>
              <a:rPr lang="en-US" altLang="ko-KR" sz="1200" dirty="0"/>
              <a:t>: %s, %s, %s', id, password, name);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users = </a:t>
            </a:r>
            <a:r>
              <a:rPr lang="en-US" altLang="ko-KR" sz="1200" dirty="0" err="1"/>
              <a:t>database.collection</a:t>
            </a:r>
            <a:r>
              <a:rPr lang="en-US" altLang="ko-KR" sz="1200" dirty="0"/>
              <a:t>('users');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solidFill>
                  <a:srgbClr val="00B050"/>
                </a:solidFill>
              </a:rPr>
              <a:t> // </a:t>
            </a:r>
            <a:r>
              <a:rPr lang="en-US" altLang="ko-KR" sz="1200" dirty="0" err="1">
                <a:solidFill>
                  <a:srgbClr val="00B050"/>
                </a:solidFill>
              </a:rPr>
              <a:t>insertMany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기능 사용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users.insertMany</a:t>
            </a:r>
            <a:r>
              <a:rPr lang="en-US" altLang="ko-KR" sz="1200" dirty="0"/>
              <a:t>([{"</a:t>
            </a:r>
            <a:r>
              <a:rPr lang="en-US" altLang="ko-KR" sz="1200" dirty="0" err="1"/>
              <a:t>id":id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password":password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name":name</a:t>
            </a:r>
            <a:r>
              <a:rPr lang="en-US" altLang="ko-KR" sz="1200" dirty="0"/>
              <a:t>}], function(err, result){</a:t>
            </a:r>
          </a:p>
          <a:p>
            <a:r>
              <a:rPr lang="en-US" altLang="ko-KR" sz="1200" dirty="0"/>
              <a:t>        if(err){</a:t>
            </a:r>
          </a:p>
          <a:p>
            <a:r>
              <a:rPr lang="en-US" altLang="ko-KR" sz="1200" dirty="0"/>
              <a:t>            callback(err, null);</a:t>
            </a:r>
          </a:p>
          <a:p>
            <a:r>
              <a:rPr lang="en-US" altLang="ko-KR" sz="1200" dirty="0"/>
              <a:t>            return;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if(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            console.log("</a:t>
            </a:r>
            <a:r>
              <a:rPr lang="ko-KR" altLang="en-US" sz="1200" dirty="0"/>
              <a:t>사용자 레코드 추가 됨 </a:t>
            </a:r>
            <a:r>
              <a:rPr lang="en-US" altLang="ko-KR" sz="1200" dirty="0"/>
              <a:t>: ", 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} else {</a:t>
            </a:r>
          </a:p>
          <a:p>
            <a:r>
              <a:rPr lang="en-US" altLang="ko-KR" sz="1200" dirty="0"/>
              <a:t>            console.log("</a:t>
            </a:r>
            <a:r>
              <a:rPr lang="ko-KR" altLang="en-US" sz="1200" dirty="0"/>
              <a:t>추가 된 카운트 없음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callback(null, result);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01955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사용자 추가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호출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추가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844824"/>
            <a:ext cx="554190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 smtClean="0"/>
              <a:t>addUser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, function(err, result){</a:t>
            </a:r>
          </a:p>
          <a:p>
            <a:r>
              <a:rPr lang="en-US" altLang="ko-KR" sz="1200" dirty="0"/>
              <a:t>            if(err) { throw err; }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if(result &amp;&amp; </a:t>
            </a:r>
            <a:r>
              <a:rPr lang="en-US" altLang="ko-KR" sz="1200" dirty="0" err="1"/>
              <a:t>result.insertedCount</a:t>
            </a:r>
            <a:r>
              <a:rPr lang="en-US" altLang="ko-KR" sz="1200" dirty="0"/>
              <a:t> &gt; 0)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(result);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사용자 추가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 else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사용자 추가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데이터 베이스 연결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79" y="3789040"/>
            <a:ext cx="2868416" cy="8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5154355"/>
            <a:ext cx="4066855" cy="139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33" y="1844824"/>
            <a:ext cx="2873860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804248" y="3573016"/>
            <a:ext cx="432048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4536503" cy="88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909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로보몽고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Robomongo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다운로드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http://robomongo.org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도구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01481"/>
            <a:ext cx="6336704" cy="38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7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My-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849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작업순서</a:t>
            </a:r>
            <a:endParaRPr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smtClean="0"/>
              <a:t>adduser2.html </a:t>
            </a:r>
            <a:r>
              <a:rPr lang="ko-KR" altLang="en-US" sz="2400" dirty="0" smtClean="0"/>
              <a:t>페이지 생성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err="1" smtClean="0"/>
              <a:t>요청라우팅</a:t>
            </a:r>
            <a:r>
              <a:rPr lang="ko-KR" altLang="en-US" sz="2400" dirty="0" smtClean="0"/>
              <a:t> 함수 선언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db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connectionPool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400" dirty="0" err="1" smtClean="0"/>
              <a:t>addUser</a:t>
            </a:r>
            <a:r>
              <a:rPr lang="ko-KR" altLang="en-US" sz="2400" dirty="0" smtClean="0"/>
              <a:t>함수 선언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err="1" smtClean="0"/>
              <a:t>요청라우팅에서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addUser</a:t>
            </a:r>
            <a:r>
              <a:rPr lang="ko-KR" altLang="en-US" sz="2400" dirty="0" smtClean="0"/>
              <a:t>함수 호출</a:t>
            </a:r>
            <a:endParaRPr lang="en-US" altLang="ko-KR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 smtClean="0"/>
              <a:t>사용자 정보 입력 테스트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898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MySQL </a:t>
            </a:r>
            <a:r>
              <a:rPr lang="ko-KR" altLang="en-US" sz="2400" dirty="0" smtClean="0"/>
              <a:t>설치파일 다운로드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http://dev.mysql.com/downloads/</a:t>
            </a:r>
          </a:p>
          <a:p>
            <a:pPr lvl="1"/>
            <a:endParaRPr lang="en-US" altLang="ko-KR" sz="2000" dirty="0"/>
          </a:p>
          <a:p>
            <a:pPr fontAlgn="base"/>
            <a:r>
              <a:rPr lang="en-US" altLang="ko-KR" sz="2400" dirty="0"/>
              <a:t>MySQL Community </a:t>
            </a:r>
            <a:r>
              <a:rPr lang="en-US" altLang="ko-KR" sz="2400" dirty="0" smtClean="0"/>
              <a:t>Edition</a:t>
            </a:r>
            <a:r>
              <a:rPr lang="en-US" altLang="ko-KR" sz="2400" dirty="0"/>
              <a:t> </a:t>
            </a:r>
            <a:r>
              <a:rPr lang="en-US" altLang="ko-KR" sz="1800" dirty="0"/>
              <a:t>(GPL</a:t>
            </a:r>
            <a:r>
              <a:rPr lang="en-US" altLang="ko-KR" sz="1800" dirty="0" smtClean="0"/>
              <a:t>)</a:t>
            </a:r>
          </a:p>
          <a:p>
            <a:pPr lvl="1" fontAlgn="base"/>
            <a:r>
              <a:rPr lang="en-US" altLang="ko-KR" sz="1800" dirty="0">
                <a:hlinkClick r:id="rId2"/>
              </a:rPr>
              <a:t>Community (GPL) Downloads </a:t>
            </a:r>
            <a:r>
              <a:rPr lang="en-US" altLang="ko-KR" sz="1800" dirty="0" smtClean="0">
                <a:hlinkClick r:id="rId2"/>
              </a:rPr>
              <a:t>»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교육용으로 무료 사용 가능하다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6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MySQL </a:t>
            </a:r>
            <a:r>
              <a:rPr lang="ko-KR" altLang="en-US" sz="2400" dirty="0"/>
              <a:t>사용 단계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데이터베이스 연결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 err="1"/>
              <a:t>mysql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uroot</a:t>
            </a:r>
            <a:r>
              <a:rPr lang="en-US" altLang="ko-KR" sz="1800" dirty="0"/>
              <a:t> -p123456 -</a:t>
            </a:r>
            <a:r>
              <a:rPr lang="en-US" altLang="ko-KR" sz="1800" dirty="0" err="1"/>
              <a:t>hlocalhost</a:t>
            </a:r>
            <a:endParaRPr lang="en-US" altLang="ko-KR" sz="1800" dirty="0"/>
          </a:p>
          <a:p>
            <a:pPr marL="1314450" lvl="2" indent="-457200"/>
            <a:r>
              <a:rPr lang="en-US" altLang="ko-KR" sz="1800" dirty="0"/>
              <a:t>use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테이블 생성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/>
              <a:t>create table </a:t>
            </a:r>
            <a:r>
              <a:rPr lang="en-US" altLang="ko-KR" sz="1800" dirty="0" smtClean="0"/>
              <a:t>users(id text, name text, age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, password text)</a:t>
            </a:r>
            <a:endParaRPr lang="en-US" altLang="ko-KR" sz="18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레코드 추가</a:t>
            </a:r>
            <a:endParaRPr lang="en-US" altLang="ko-KR" sz="2000" dirty="0"/>
          </a:p>
          <a:p>
            <a:pPr lvl="2" indent="-285750"/>
            <a:r>
              <a:rPr lang="en-US" altLang="ko-KR" sz="1800" dirty="0"/>
              <a:t>insert into users(id, name, password)values('test01','gildong','12345');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데이터 조회</a:t>
            </a:r>
            <a:endParaRPr lang="en-US" altLang="ko-KR" sz="2000" dirty="0"/>
          </a:p>
          <a:p>
            <a:pPr marL="1314450" lvl="2" indent="-457200"/>
            <a:r>
              <a:rPr lang="en-US" altLang="ko-KR" sz="1800" dirty="0"/>
              <a:t>select * from users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DB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109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DB </a:t>
            </a:r>
            <a:r>
              <a:rPr lang="ko-KR" altLang="en-US" dirty="0"/>
              <a:t>사용하기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관계형</a:t>
            </a:r>
            <a:r>
              <a:rPr lang="ko-KR" altLang="en-US" sz="2400" dirty="0" smtClean="0"/>
              <a:t> 데이터베이스의 구조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데이터베이스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테이블 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레코드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테이블의 구조</a:t>
            </a:r>
            <a:endParaRPr lang="ko-KR" altLang="en-US" sz="2400" dirty="0"/>
          </a:p>
        </p:txBody>
      </p:sp>
      <p:pic>
        <p:nvPicPr>
          <p:cNvPr id="7" name="Picture 2" descr="D:\중앙일보아이티\수업교안\kamejava_ppt\k-1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7199382" cy="219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730263" cy="202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52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5987008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server.listen</a:t>
            </a:r>
            <a:r>
              <a:rPr lang="en-US" altLang="ko-KR" sz="1400" dirty="0"/>
              <a:t>(3000);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server.on</a:t>
            </a:r>
            <a:r>
              <a:rPr lang="en-US" altLang="ko-KR" sz="1400" dirty="0"/>
              <a:t>('request', 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/>
              <a:t>클라이언트 요청이 들어왔습니다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(200, {"Content-Type": "text/html; charset=utf-8"});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("&lt;!DOCTYPE html");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("&lt;html&gt;");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&lt;head&gt;");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    &lt;title&gt;</a:t>
            </a:r>
            <a:r>
              <a:rPr lang="ko-KR" altLang="en-US" sz="1400" dirty="0"/>
              <a:t>응답 페이지</a:t>
            </a:r>
            <a:r>
              <a:rPr lang="en-US" altLang="ko-KR" sz="1400" dirty="0"/>
              <a:t>&lt;/title&gt;");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&lt;/head&gt;");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&lt;body&gt;");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    &lt;h1&gt;</a:t>
            </a:r>
            <a:r>
              <a:rPr lang="ko-KR" altLang="en-US" sz="1400" dirty="0" err="1"/>
              <a:t>노드제이에스로부터의</a:t>
            </a:r>
            <a:r>
              <a:rPr lang="ko-KR" altLang="en-US" sz="1400" dirty="0"/>
              <a:t> 응답 페이지</a:t>
            </a:r>
            <a:r>
              <a:rPr lang="en-US" altLang="ko-KR" sz="1400" dirty="0"/>
              <a:t>&lt;/h1&gt;");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    &lt;/body&gt;");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("&lt;/html&gt;");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 요청 이벤트 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717032"/>
            <a:ext cx="2952329" cy="231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091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17240" y="1600200"/>
            <a:ext cx="7427168" cy="452596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 데이터 베이스 추가 </a:t>
            </a:r>
          </a:p>
          <a:p>
            <a:pPr marL="0" indent="0">
              <a:buNone/>
            </a:pPr>
            <a:r>
              <a:rPr lang="en-US" altLang="ko-KR" sz="1600" dirty="0"/>
              <a:t>create database DB</a:t>
            </a:r>
            <a:r>
              <a:rPr lang="ko-KR" altLang="en-US" sz="1600" dirty="0"/>
              <a:t>명</a:t>
            </a:r>
            <a:r>
              <a:rPr lang="en-US" altLang="ko-KR" sz="1600" dirty="0"/>
              <a:t>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create database comstudy21;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새로운 계정 생성</a:t>
            </a:r>
          </a:p>
          <a:p>
            <a:pPr marL="0" indent="0">
              <a:buNone/>
            </a:pPr>
            <a:r>
              <a:rPr lang="en-US" altLang="ko-KR" sz="1600" dirty="0"/>
              <a:t>create user '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'@'</a:t>
            </a:r>
            <a:r>
              <a:rPr lang="ko-KR" altLang="en-US" sz="1600" dirty="0" err="1"/>
              <a:t>호스명</a:t>
            </a:r>
            <a:r>
              <a:rPr lang="en-US" altLang="ko-KR" sz="1600" dirty="0"/>
              <a:t>' identified by '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';</a:t>
            </a:r>
          </a:p>
          <a:p>
            <a:pPr marL="0" indent="0">
              <a:buNone/>
            </a:pPr>
            <a:r>
              <a:rPr lang="en-US" altLang="ko-KR" sz="1600" dirty="0"/>
              <a:t>create user 'comstudy21'@'localhost' identified by 'comstudy21';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FF00"/>
                </a:solidFill>
              </a:rPr>
              <a:t>## </a:t>
            </a:r>
            <a:r>
              <a:rPr lang="ko-KR" altLang="en-US" sz="1800" dirty="0">
                <a:solidFill>
                  <a:srgbClr val="FFFF00"/>
                </a:solidFill>
              </a:rPr>
              <a:t>새 계정에 모든 권한 부여</a:t>
            </a:r>
          </a:p>
          <a:p>
            <a:pPr marL="0" indent="0">
              <a:buNone/>
            </a:pPr>
            <a:r>
              <a:rPr lang="en-US" altLang="ko-KR" sz="1600" dirty="0"/>
              <a:t>grant all privileges on DB</a:t>
            </a:r>
            <a:r>
              <a:rPr lang="ko-KR" altLang="en-US" sz="1600" dirty="0"/>
              <a:t>명</a:t>
            </a:r>
            <a:r>
              <a:rPr lang="en-US" altLang="ko-KR" sz="1600" dirty="0"/>
              <a:t>,* to '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'@'</a:t>
            </a:r>
            <a:r>
              <a:rPr lang="ko-KR" altLang="en-US" sz="1600" dirty="0" err="1"/>
              <a:t>호스트명</a:t>
            </a:r>
            <a:r>
              <a:rPr lang="en-US" altLang="ko-KR" sz="1600" dirty="0" smtClean="0"/>
              <a:t>'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grant </a:t>
            </a:r>
            <a:r>
              <a:rPr lang="en-US" altLang="ko-KR" sz="1600" dirty="0"/>
              <a:t>all privileges </a:t>
            </a:r>
          </a:p>
          <a:p>
            <a:pPr marL="0" indent="0">
              <a:buNone/>
            </a:pPr>
            <a:r>
              <a:rPr lang="en-US" altLang="ko-KR" sz="1600" dirty="0"/>
              <a:t>on comstudy21.* </a:t>
            </a:r>
            <a:r>
              <a:rPr lang="en-US" altLang="ko-KR" sz="1600" dirty="0" smtClean="0"/>
              <a:t> to </a:t>
            </a:r>
            <a:r>
              <a:rPr lang="en-US" altLang="ko-KR" sz="1600" dirty="0"/>
              <a:t>'comstudy21'@'localhost</a:t>
            </a:r>
            <a:r>
              <a:rPr lang="en-US" altLang="ko-KR" sz="1600" dirty="0" smtClean="0"/>
              <a:t>';</a:t>
            </a:r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DB </a:t>
            </a:r>
            <a:r>
              <a:rPr lang="ko-KR" altLang="en-US" dirty="0"/>
              <a:t>사용자 추가 기능</a:t>
            </a:r>
          </a:p>
        </p:txBody>
      </p:sp>
    </p:spTree>
    <p:extLst>
      <p:ext uri="{BB962C8B-B14F-4D97-AF65-F5344CB8AC3E}">
        <p14:creationId xmlns:p14="http://schemas.microsoft.com/office/powerpoint/2010/main" val="41993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152128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mysql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설치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npm</a:t>
            </a:r>
            <a:r>
              <a:rPr lang="en-US" altLang="ko-KR" sz="2400" dirty="0" smtClean="0"/>
              <a:t> install </a:t>
            </a:r>
            <a:r>
              <a:rPr lang="en-US" altLang="ko-KR" sz="2400" dirty="0" err="1" smtClean="0"/>
              <a:t>mysql</a:t>
            </a:r>
            <a:r>
              <a:rPr lang="en-US" altLang="ko-KR" sz="2400" dirty="0" smtClean="0"/>
              <a:t> --save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20888"/>
            <a:ext cx="6552728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...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//// </a:t>
            </a:r>
            <a:r>
              <a:rPr lang="en-US" altLang="ko-KR" sz="1600" dirty="0"/>
              <a:t>MySQL </a:t>
            </a:r>
            <a:r>
              <a:rPr lang="ko-KR" altLang="en-US" sz="1600" dirty="0"/>
              <a:t>데이터베이스를 사용할 수 있는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모듈 불러오기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//// MySQL </a:t>
            </a:r>
            <a:r>
              <a:rPr lang="ko-KR" altLang="en-US" sz="1600" dirty="0"/>
              <a:t>데이터 베이스 연결 설정</a:t>
            </a:r>
          </a:p>
          <a:p>
            <a:r>
              <a:rPr lang="en-US" altLang="ko-KR" sz="1600" dirty="0"/>
              <a:t>pool = </a:t>
            </a:r>
            <a:r>
              <a:rPr lang="en-US" altLang="ko-KR" sz="1600" dirty="0" err="1"/>
              <a:t>mysql.createPool</a:t>
            </a:r>
            <a:r>
              <a:rPr lang="en-US" altLang="ko-KR" sz="1600" dirty="0"/>
              <a:t>({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connectionLinit</a:t>
            </a:r>
            <a:r>
              <a:rPr lang="en-US" altLang="ko-KR" sz="1600" dirty="0"/>
              <a:t> : 10,</a:t>
            </a:r>
          </a:p>
          <a:p>
            <a:r>
              <a:rPr lang="en-US" altLang="ko-KR" sz="1600" dirty="0"/>
              <a:t>    host : '</a:t>
            </a:r>
            <a:r>
              <a:rPr lang="en-US" altLang="ko-KR" sz="1600" dirty="0" err="1"/>
              <a:t>localhost</a:t>
            </a:r>
            <a:r>
              <a:rPr lang="en-US" altLang="ko-KR" sz="1600" dirty="0"/>
              <a:t>',</a:t>
            </a:r>
          </a:p>
          <a:p>
            <a:r>
              <a:rPr lang="en-US" altLang="ko-KR" sz="1600" dirty="0"/>
              <a:t>    user : 'root',</a:t>
            </a:r>
          </a:p>
          <a:p>
            <a:r>
              <a:rPr lang="en-US" altLang="ko-KR" sz="1600" dirty="0"/>
              <a:t>    password : '12345',</a:t>
            </a:r>
          </a:p>
          <a:p>
            <a:r>
              <a:rPr lang="en-US" altLang="ko-KR" sz="1600" dirty="0"/>
              <a:t>    database : 'test',</a:t>
            </a:r>
          </a:p>
          <a:p>
            <a:r>
              <a:rPr lang="en-US" altLang="ko-KR" sz="1600" dirty="0"/>
              <a:t>    debug : false</a:t>
            </a:r>
          </a:p>
          <a:p>
            <a:r>
              <a:rPr lang="en-US" altLang="ko-KR" sz="1600" dirty="0" smtClean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4096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15908"/>
              </p:ext>
            </p:extLst>
          </p:nvPr>
        </p:nvGraphicFramePr>
        <p:xfrm>
          <a:off x="755576" y="2262480"/>
          <a:ext cx="7704856" cy="3175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99598"/>
                <a:gridCol w="560525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속성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connectionLimit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연결 개수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연결 호스트 이름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예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en-US" altLang="ko-KR" sz="1600" baseline="0" dirty="0" err="1" smtClean="0"/>
                        <a:t>localhost</a:t>
                      </a:r>
                      <a:r>
                        <a:rPr lang="en-US" altLang="ko-KR" sz="1600" baseline="0" dirty="0" smtClean="0"/>
                        <a:t>, 127.0.0.1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접속 포트 번호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MySQL</a:t>
                      </a:r>
                      <a:r>
                        <a:rPr lang="ko-KR" altLang="en-US" sz="1600" baseline="0" dirty="0" smtClean="0"/>
                        <a:t>은 </a:t>
                      </a:r>
                      <a:r>
                        <a:rPr lang="en-US" altLang="ko-KR" sz="1600" baseline="0" dirty="0" smtClean="0"/>
                        <a:t>3306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 베이스 접속 아이디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password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뎅터베이스</a:t>
                      </a:r>
                      <a:r>
                        <a:rPr lang="ko-KR" altLang="en-US" sz="1600" dirty="0" smtClean="0"/>
                        <a:t> 접속 비밀번호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이름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debug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데이터베이스 처리 과정을 로그로 남길지 설정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24" y="1700808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커넥션 풀을 만들 때 전달하는 객체 속성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9216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요청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48"/>
            <a:ext cx="7776864" cy="4001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사용자 추가 </a:t>
            </a:r>
            <a:r>
              <a:rPr lang="ko-KR" altLang="en-US" sz="1600" dirty="0" err="1"/>
              <a:t>라우팅</a:t>
            </a:r>
            <a:r>
              <a:rPr lang="ko-KR" altLang="en-US" sz="1600" dirty="0"/>
              <a:t> 함수</a:t>
            </a:r>
          </a:p>
          <a:p>
            <a:r>
              <a:rPr lang="en-US" altLang="ko-KR" sz="1600" dirty="0" err="1"/>
              <a:t>router.route</a:t>
            </a:r>
            <a:r>
              <a:rPr lang="en-US" altLang="ko-KR" sz="1600" dirty="0"/>
              <a:t>('/process/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').post(function(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res) {</a:t>
            </a:r>
          </a:p>
          <a:p>
            <a:r>
              <a:rPr lang="en-US" altLang="ko-KR" sz="1600" dirty="0" smtClean="0"/>
              <a:t>    console.log</a:t>
            </a:r>
            <a:r>
              <a:rPr lang="en-US" altLang="ko-KR" sz="1600" dirty="0"/>
              <a:t>('/process/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 </a:t>
            </a:r>
            <a:r>
              <a:rPr lang="ko-KR" altLang="en-US" sz="1600" dirty="0"/>
              <a:t>호출됨</a:t>
            </a:r>
            <a:r>
              <a:rPr lang="en-US" altLang="ko-KR" sz="1600" dirty="0"/>
              <a:t>.');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paramId</a:t>
            </a:r>
            <a:r>
              <a:rPr lang="en-US" altLang="ko-KR" sz="1600" dirty="0"/>
              <a:t> = req.body.id || req.query.id;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paramPassword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req.body.password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req.query.password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paramName</a:t>
            </a:r>
            <a:r>
              <a:rPr lang="en-US" altLang="ko-KR" sz="1600" dirty="0"/>
              <a:t> = req.body.name || req.query.name;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paramAge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req.body.age</a:t>
            </a:r>
            <a:r>
              <a:rPr lang="en-US" altLang="ko-KR" sz="1600" dirty="0"/>
              <a:t> || </a:t>
            </a:r>
            <a:r>
              <a:rPr lang="en-US" altLang="ko-KR" sz="1600" dirty="0" err="1"/>
              <a:t>req.query.age</a:t>
            </a:r>
            <a:r>
              <a:rPr lang="en-US" altLang="ko-KR" sz="1600" dirty="0"/>
              <a:t>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    </a:t>
            </a:r>
            <a:r>
              <a:rPr lang="en-US" altLang="ko-KR" sz="1600" dirty="0"/>
              <a:t>console.log(</a:t>
            </a:r>
            <a:r>
              <a:rPr lang="en-US" altLang="ko-KR" sz="1200" dirty="0"/>
              <a:t>'</a:t>
            </a:r>
            <a:r>
              <a:rPr lang="ko-KR" altLang="en-US" sz="1200" dirty="0"/>
              <a:t>요청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+ ', ' + </a:t>
            </a:r>
            <a:r>
              <a:rPr lang="en-US" altLang="ko-KR" sz="1200" dirty="0" err="1"/>
              <a:t>paramAge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// </a:t>
            </a:r>
            <a:r>
              <a:rPr lang="en-US" altLang="ko-KR" sz="1600" dirty="0" err="1" smtClean="0"/>
              <a:t>addUser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 호출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 ....</a:t>
            </a:r>
          </a:p>
          <a:p>
            <a:endParaRPr lang="en-US" altLang="ko-KR" sz="1600" dirty="0"/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5986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760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함수 내의 </a:t>
            </a:r>
            <a:r>
              <a:rPr lang="en-US" altLang="ko-KR" sz="2000" dirty="0" err="1" smtClean="0"/>
              <a:t>addUser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호출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756084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pool </a:t>
            </a:r>
            <a:r>
              <a:rPr lang="ko-KR" altLang="en-US" sz="1200" dirty="0">
                <a:solidFill>
                  <a:srgbClr val="00B050"/>
                </a:solidFill>
              </a:rPr>
              <a:t>객체가 초기화된 경우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en-US" altLang="ko-KR" sz="1200" dirty="0" err="1">
                <a:solidFill>
                  <a:srgbClr val="00B050"/>
                </a:solidFill>
              </a:rPr>
              <a:t>addUser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>
                <a:solidFill>
                  <a:srgbClr val="00B050"/>
                </a:solidFill>
              </a:rPr>
              <a:t>함수 호출하여 사용자 추가</a:t>
            </a:r>
          </a:p>
          <a:p>
            <a:r>
              <a:rPr lang="en-US" altLang="ko-KR" sz="1200" dirty="0" smtClean="0"/>
              <a:t>if </a:t>
            </a:r>
            <a:r>
              <a:rPr lang="en-US" altLang="ko-KR" sz="1200" dirty="0"/>
              <a:t>(pool) {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addUser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paramAge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function(err, </a:t>
            </a:r>
            <a:r>
              <a:rPr lang="en-US" altLang="ko-KR" sz="1200" dirty="0" err="1"/>
              <a:t>addedUser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동일한 </a:t>
            </a:r>
            <a:r>
              <a:rPr lang="en-US" altLang="ko-KR" sz="1200" dirty="0">
                <a:solidFill>
                  <a:srgbClr val="00B050"/>
                </a:solidFill>
              </a:rPr>
              <a:t>id</a:t>
            </a:r>
            <a:r>
              <a:rPr lang="ko-KR" altLang="en-US" sz="1200" dirty="0">
                <a:solidFill>
                  <a:srgbClr val="00B050"/>
                </a:solidFill>
              </a:rPr>
              <a:t>로 추가하려는 경우 에러 발생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클라이언트로 에러 전송</a:t>
            </a:r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(err) 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console.error</a:t>
            </a:r>
            <a:r>
              <a:rPr lang="en-US" altLang="ko-KR" sz="1200" dirty="0"/>
              <a:t>('</a:t>
            </a:r>
            <a:r>
              <a:rPr lang="ko-KR" altLang="en-US" sz="1200" dirty="0"/>
              <a:t>사용자 추가 중 에러 발생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err.stack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		return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		}</a:t>
            </a:r>
            <a:endParaRPr lang="en-US" altLang="ko-KR" sz="1200" dirty="0"/>
          </a:p>
          <a:p>
            <a:r>
              <a:rPr lang="en-US" altLang="ko-KR" sz="1200" dirty="0" smtClean="0"/>
              <a:t>		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결과 객체 있으면 성공 응답 전송</a:t>
            </a:r>
          </a:p>
          <a:p>
            <a:r>
              <a:rPr lang="en-US" altLang="ko-KR" sz="1200" dirty="0" smtClean="0"/>
              <a:t>		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addedUser</a:t>
            </a:r>
            <a:r>
              <a:rPr lang="en-US" altLang="ko-KR" sz="1200" dirty="0"/>
              <a:t>) {</a:t>
            </a:r>
          </a:p>
          <a:p>
            <a:pPr lvl="2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addedUser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			console.log</a:t>
            </a:r>
            <a:r>
              <a:rPr lang="en-US" altLang="ko-KR" sz="1200" dirty="0"/>
              <a:t>('inserted ' + </a:t>
            </a:r>
            <a:r>
              <a:rPr lang="en-US" altLang="ko-KR" sz="1200" dirty="0" err="1"/>
              <a:t>addedUser.affectedRows</a:t>
            </a:r>
            <a:r>
              <a:rPr lang="en-US" altLang="ko-KR" sz="1200" dirty="0"/>
              <a:t> + ' rows');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사용자 추가 성공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	} </a:t>
            </a:r>
            <a:r>
              <a:rPr lang="en-US" altLang="ko-KR" sz="1200" dirty="0"/>
              <a:t>else {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사용자 추가  실패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		}</a:t>
            </a:r>
            <a:endParaRPr lang="en-US" altLang="ko-KR" sz="1200" dirty="0"/>
          </a:p>
          <a:p>
            <a:r>
              <a:rPr lang="en-US" altLang="ko-KR" sz="1200" dirty="0" smtClean="0"/>
              <a:t>	});</a:t>
            </a:r>
            <a:endParaRPr lang="en-US" altLang="ko-KR" sz="1200" dirty="0"/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else {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데이터베이스 객체가 초기화되지 않은 경우 실패 응답 전송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('&lt;h2&gt;</a:t>
            </a:r>
            <a:r>
              <a:rPr lang="ko-KR" altLang="en-US" sz="1200" dirty="0"/>
              <a:t>데이터베이스 연결 실패</a:t>
            </a:r>
            <a:r>
              <a:rPr lang="en-US" altLang="ko-KR" sz="1200" dirty="0"/>
              <a:t>&lt;/h2&gt;');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18425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&lt;!DOCTYPE html&gt;</a:t>
            </a:r>
          </a:p>
          <a:p>
            <a:pPr marL="0" indent="0">
              <a:buNone/>
            </a:pPr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ko-KR" altLang="en-US" sz="1600" dirty="0"/>
              <a:t>사용자 추가 테스트</a:t>
            </a:r>
            <a:r>
              <a:rPr lang="en-US" altLang="ko-KR" sz="1600" dirty="0"/>
              <a:t>&lt;/title&gt;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&lt;h1&gt;</a:t>
            </a:r>
            <a:r>
              <a:rPr lang="ko-KR" altLang="en-US" sz="1600" dirty="0"/>
              <a:t>사용자 추가</a:t>
            </a:r>
            <a:r>
              <a:rPr lang="en-US" altLang="ko-KR" sz="1600" dirty="0"/>
              <a:t>&lt;/h1&gt;</a:t>
            </a:r>
          </a:p>
          <a:p>
            <a:pPr marL="0" indent="0">
              <a:buNone/>
            </a:pPr>
            <a:r>
              <a:rPr lang="en-US" altLang="ko-KR" sz="1600" dirty="0"/>
              <a:t>   &lt;form method="post" action="/process/</a:t>
            </a:r>
            <a:r>
              <a:rPr lang="en-US" altLang="ko-KR" sz="1600" dirty="0" err="1"/>
              <a:t>adduser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      &lt;label&gt;id&lt;/label&gt;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&lt;label&gt;name&lt;/label&gt; : &lt;input type="text" name="name"&gt;&lt;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&lt;label&gt;age&lt;/label&gt; : &lt;input type="text" name="age"&gt;&lt;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&lt;label&gt;password&lt;/label&gt;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전송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   &lt;/form&gt;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en-US" altLang="ko-KR" dirty="0" smtClean="0"/>
              <a:t>MySQL</a:t>
            </a:r>
            <a:r>
              <a:rPr lang="ko-KR" altLang="en-US" dirty="0" smtClean="0"/>
              <a:t>에 사용자 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/public/adduser.html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508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 선언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사용자를 </a:t>
            </a:r>
            <a:r>
              <a:rPr lang="en-US" altLang="ko-KR" sz="2400" dirty="0" smtClean="0"/>
              <a:t>DB</a:t>
            </a:r>
            <a:r>
              <a:rPr lang="ko-KR" altLang="en-US" sz="2400" dirty="0" smtClean="0"/>
              <a:t>에 등록 하는 함수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116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20688"/>
            <a:ext cx="748883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사용자를 등록하는 함수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= function(id, name, age, password, callback) {</a:t>
            </a:r>
          </a:p>
          <a:p>
            <a:r>
              <a:rPr lang="en-US" altLang="ko-KR" sz="1200" dirty="0"/>
              <a:t>	console.log('</a:t>
            </a:r>
            <a:r>
              <a:rPr lang="en-US" altLang="ko-KR" sz="1200" dirty="0" err="1"/>
              <a:t>addUser</a:t>
            </a:r>
            <a:r>
              <a:rPr lang="en-US" altLang="ko-KR" sz="1200" dirty="0"/>
              <a:t> </a:t>
            </a:r>
            <a:r>
              <a:rPr lang="ko-KR" altLang="en-US" sz="1200" dirty="0"/>
              <a:t>호출됨</a:t>
            </a:r>
            <a:r>
              <a:rPr lang="en-US" altLang="ko-KR" sz="1200" dirty="0"/>
              <a:t>:'+id+','+password+','+name+','+age);</a:t>
            </a:r>
          </a:p>
          <a:p>
            <a:r>
              <a:rPr lang="en-US" altLang="ko-KR" sz="1200" dirty="0"/>
              <a:t>	// </a:t>
            </a:r>
            <a:r>
              <a:rPr lang="ko-KR" altLang="en-US" sz="1200" dirty="0"/>
              <a:t>커넥션 풀에서 연결 객체를 가져옴</a:t>
            </a:r>
          </a:p>
          <a:p>
            <a:r>
              <a:rPr lang="ko-KR" altLang="en-US" sz="1200" dirty="0"/>
              <a:t>	</a:t>
            </a:r>
            <a:r>
              <a:rPr lang="en-US" altLang="ko-KR" sz="1200" dirty="0" err="1"/>
              <a:t>pool.getConnection</a:t>
            </a:r>
            <a:r>
              <a:rPr lang="en-US" altLang="ko-KR" sz="1200" dirty="0"/>
              <a:t>(function(err, conn) {</a:t>
            </a:r>
          </a:p>
          <a:p>
            <a:r>
              <a:rPr lang="en-US" altLang="ko-KR" sz="1200" dirty="0"/>
              <a:t>        if (err) {</a:t>
            </a:r>
          </a:p>
          <a:p>
            <a:r>
              <a:rPr lang="en-US" altLang="ko-KR" sz="1200" dirty="0"/>
              <a:t>        	if (conn)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conn.release</a:t>
            </a:r>
            <a:r>
              <a:rPr lang="en-US" altLang="ko-KR" sz="1200" dirty="0"/>
              <a:t>();  // </a:t>
            </a:r>
            <a:r>
              <a:rPr lang="ko-KR" altLang="en-US" sz="1200" dirty="0"/>
              <a:t>반드시 해제해야 함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callback(err, null);</a:t>
            </a:r>
          </a:p>
          <a:p>
            <a:r>
              <a:rPr lang="en-US" altLang="ko-KR" sz="1200" dirty="0"/>
              <a:t>            return;</a:t>
            </a:r>
          </a:p>
          <a:p>
            <a:r>
              <a:rPr lang="en-US" altLang="ko-KR" sz="1200" dirty="0"/>
              <a:t>        }   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데이터베이스 연결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아이디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conn.threadId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	// </a:t>
            </a:r>
            <a:r>
              <a:rPr lang="ko-KR" altLang="en-US" sz="1200" dirty="0"/>
              <a:t>데이터를 객체로 만듦</a:t>
            </a:r>
          </a:p>
          <a:p>
            <a:r>
              <a:rPr lang="ko-KR" altLang="en-US" sz="1200" dirty="0"/>
              <a:t>    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data = {</a:t>
            </a:r>
            <a:r>
              <a:rPr lang="en-US" altLang="ko-KR" sz="1200" dirty="0" err="1"/>
              <a:t>id:id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name:name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age:age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password:password</a:t>
            </a:r>
            <a:r>
              <a:rPr lang="en-US" altLang="ko-KR" sz="1200" dirty="0"/>
              <a:t>};</a:t>
            </a:r>
          </a:p>
          <a:p>
            <a:r>
              <a:rPr lang="en-US" altLang="ko-KR" sz="1200" dirty="0"/>
              <a:t>        // SQL </a:t>
            </a:r>
            <a:r>
              <a:rPr lang="ko-KR" altLang="en-US" sz="1200" dirty="0"/>
              <a:t>문을 실행함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exec = </a:t>
            </a:r>
            <a:r>
              <a:rPr lang="en-US" altLang="ko-KR" sz="1200" dirty="0" err="1"/>
              <a:t>conn.query</a:t>
            </a:r>
            <a:r>
              <a:rPr lang="en-US" altLang="ko-KR" sz="1200" dirty="0"/>
              <a:t>('insert into users set ?',</a:t>
            </a:r>
            <a:r>
              <a:rPr lang="en-US" altLang="ko-KR" sz="1200" dirty="0" err="1"/>
              <a:t>data,function</a:t>
            </a:r>
            <a:r>
              <a:rPr lang="en-US" altLang="ko-KR" sz="1200" dirty="0"/>
              <a:t>(err, result) {</a:t>
            </a:r>
          </a:p>
          <a:p>
            <a:r>
              <a:rPr lang="en-US" altLang="ko-KR" sz="1200" dirty="0"/>
              <a:t>        	</a:t>
            </a:r>
            <a:r>
              <a:rPr lang="en-US" altLang="ko-KR" sz="1200" dirty="0" err="1"/>
              <a:t>conn.release</a:t>
            </a:r>
            <a:r>
              <a:rPr lang="en-US" altLang="ko-KR" sz="1200" dirty="0"/>
              <a:t>();  // </a:t>
            </a:r>
            <a:r>
              <a:rPr lang="ko-KR" altLang="en-US" sz="1200" dirty="0"/>
              <a:t>반드시 해제해야 함</a:t>
            </a:r>
          </a:p>
          <a:p>
            <a:r>
              <a:rPr lang="ko-KR" altLang="en-US" sz="1200" dirty="0"/>
              <a:t>        	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실행 대상 </a:t>
            </a:r>
            <a:r>
              <a:rPr lang="en-US" altLang="ko-KR" sz="1200" dirty="0"/>
              <a:t>SQL : ' + </a:t>
            </a:r>
            <a:r>
              <a:rPr lang="en-US" altLang="ko-KR" sz="1200" dirty="0" err="1"/>
              <a:t>exec.sql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	if (err) {</a:t>
            </a:r>
          </a:p>
          <a:p>
            <a:r>
              <a:rPr lang="en-US" altLang="ko-KR" sz="1200" dirty="0"/>
              <a:t>        		console.log('SQL </a:t>
            </a:r>
            <a:r>
              <a:rPr lang="ko-KR" altLang="en-US" sz="1200" dirty="0"/>
              <a:t>실행 시 에러 발생함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    		callback(err, null);</a:t>
            </a:r>
          </a:p>
          <a:p>
            <a:r>
              <a:rPr lang="en-US" altLang="ko-KR" sz="1200" dirty="0"/>
              <a:t>        		return;</a:t>
            </a:r>
          </a:p>
          <a:p>
            <a:r>
              <a:rPr lang="en-US" altLang="ko-KR" sz="1200" dirty="0"/>
              <a:t>        	}</a:t>
            </a:r>
          </a:p>
          <a:p>
            <a:r>
              <a:rPr lang="en-US" altLang="ko-KR" sz="1200" dirty="0"/>
              <a:t>        	callback(null, result);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conn.on</a:t>
            </a:r>
            <a:r>
              <a:rPr lang="en-US" altLang="ko-KR" sz="1200" dirty="0"/>
              <a:t>('error', function(err) {      </a:t>
            </a:r>
          </a:p>
          <a:p>
            <a:r>
              <a:rPr lang="en-US" altLang="ko-KR" sz="1200" dirty="0"/>
              <a:t>              console.log('</a:t>
            </a:r>
            <a:r>
              <a:rPr lang="ko-KR" altLang="en-US" sz="1200" dirty="0"/>
              <a:t>데이터베이스 연결 시 에러 발생함</a:t>
            </a:r>
            <a:r>
              <a:rPr lang="en-US" altLang="ko-KR" sz="1200" dirty="0"/>
              <a:t>.'); </a:t>
            </a:r>
          </a:p>
          <a:p>
            <a:r>
              <a:rPr lang="en-US" altLang="ko-KR" sz="1200" dirty="0"/>
              <a:t>              callback(err, null);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368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4509120"/>
            <a:ext cx="3816424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smtClean="0"/>
              <a:t>on() </a:t>
            </a:r>
            <a:r>
              <a:rPr lang="ko-KR" altLang="en-US" sz="1600" dirty="0" err="1" smtClean="0"/>
              <a:t>메소드는</a:t>
            </a:r>
            <a:r>
              <a:rPr lang="ko-KR" altLang="en-US" sz="1600" dirty="0" smtClean="0"/>
              <a:t> 이벤트를 처리 할 때 사용하는 가장 기본적인 </a:t>
            </a:r>
            <a:r>
              <a:rPr lang="ko-KR" altLang="en-US" sz="1600" dirty="0" err="1" smtClean="0"/>
              <a:t>메소드이다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클라이언트에서 요청 응답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2564904"/>
            <a:ext cx="158417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웹브라우저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2708920"/>
            <a:ext cx="4032448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355976" y="4221088"/>
            <a:ext cx="3672408" cy="504056"/>
            <a:chOff x="4355976" y="4221088"/>
            <a:chExt cx="3672408" cy="504056"/>
          </a:xfrm>
        </p:grpSpPr>
        <p:sp>
          <p:nvSpPr>
            <p:cNvPr id="7" name="직사각형 6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connection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 연결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55976" y="4797152"/>
            <a:ext cx="3672408" cy="504056"/>
            <a:chOff x="4355976" y="4221088"/>
            <a:chExt cx="3672408" cy="504056"/>
          </a:xfrm>
        </p:grpSpPr>
        <p:sp>
          <p:nvSpPr>
            <p:cNvPr id="11" name="직사각형 10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클라이언트 요청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55976" y="5445224"/>
            <a:ext cx="3672408" cy="504056"/>
            <a:chOff x="4355976" y="4221088"/>
            <a:chExt cx="3672408" cy="504056"/>
          </a:xfrm>
        </p:grpSpPr>
        <p:sp>
          <p:nvSpPr>
            <p:cNvPr id="14" name="직사각형 13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close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연결 종료</a:t>
              </a:r>
              <a:endParaRPr lang="ko-KR" altLang="en-US" dirty="0"/>
            </a:p>
          </p:txBody>
        </p:sp>
      </p:grpSp>
      <p:sp>
        <p:nvSpPr>
          <p:cNvPr id="16" name="타원 15"/>
          <p:cNvSpPr/>
          <p:nvPr/>
        </p:nvSpPr>
        <p:spPr>
          <a:xfrm>
            <a:off x="4716016" y="2924944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17" name="원통 16"/>
          <p:cNvSpPr/>
          <p:nvPr/>
        </p:nvSpPr>
        <p:spPr>
          <a:xfrm rot="16200000">
            <a:off x="4004937" y="2663915"/>
            <a:ext cx="432048" cy="702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69922" y="28436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16" idx="2"/>
            <a:endCxn id="7" idx="1"/>
          </p:cNvCxnSpPr>
          <p:nvPr/>
        </p:nvCxnSpPr>
        <p:spPr>
          <a:xfrm rot="10800000" flipV="1">
            <a:off x="4355976" y="3320988"/>
            <a:ext cx="360040" cy="1152128"/>
          </a:xfrm>
          <a:prstGeom prst="curvedConnector3">
            <a:avLst>
              <a:gd name="adj1" fmla="val 1568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2"/>
            <a:endCxn id="11" idx="1"/>
          </p:cNvCxnSpPr>
          <p:nvPr/>
        </p:nvCxnSpPr>
        <p:spPr>
          <a:xfrm rot="10800000" flipV="1">
            <a:off x="4355976" y="3320988"/>
            <a:ext cx="360040" cy="1728192"/>
          </a:xfrm>
          <a:prstGeom prst="curvedConnector3">
            <a:avLst>
              <a:gd name="adj1" fmla="val 2102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endCxn id="14" idx="1"/>
          </p:cNvCxnSpPr>
          <p:nvPr/>
        </p:nvCxnSpPr>
        <p:spPr>
          <a:xfrm rot="5400000">
            <a:off x="3347864" y="4329100"/>
            <a:ext cx="2376264" cy="360040"/>
          </a:xfrm>
          <a:prstGeom prst="curvedConnector4">
            <a:avLst>
              <a:gd name="adj1" fmla="val 23431"/>
              <a:gd name="adj2" fmla="val 247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2" idx="3"/>
            <a:endCxn id="16" idx="6"/>
          </p:cNvCxnSpPr>
          <p:nvPr/>
        </p:nvCxnSpPr>
        <p:spPr>
          <a:xfrm flipH="1" flipV="1">
            <a:off x="5508104" y="3320988"/>
            <a:ext cx="2520280" cy="1728192"/>
          </a:xfrm>
          <a:prstGeom prst="bentConnector3">
            <a:avLst>
              <a:gd name="adj1" fmla="val -11934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6416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응답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85742" y="23802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52019" y="1484784"/>
            <a:ext cx="2952329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http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39" idx="2"/>
            <a:endCxn id="6" idx="0"/>
          </p:cNvCxnSpPr>
          <p:nvPr/>
        </p:nvCxnSpPr>
        <p:spPr>
          <a:xfrm>
            <a:off x="6228184" y="1988840"/>
            <a:ext cx="0" cy="72008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19045" y="3815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16216" y="3815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051720" y="2924944"/>
            <a:ext cx="1800200" cy="0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979712" y="3140968"/>
            <a:ext cx="1800200" cy="0"/>
          </a:xfrm>
          <a:prstGeom prst="straightConnector1">
            <a:avLst/>
          </a:prstGeom>
          <a:ln w="28575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5185" y="2509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557517" y="318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응답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204482" y="191683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createServer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3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응답으로 보낼 헤더 만들기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writeHead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statusCode</a:t>
            </a:r>
            <a:r>
              <a:rPr lang="en-US" altLang="ko-KR" sz="2000" dirty="0" smtClean="0"/>
              <a:t> [, </a:t>
            </a:r>
            <a:r>
              <a:rPr lang="en-US" altLang="ko-KR" sz="2000" dirty="0" err="1" smtClean="0"/>
              <a:t>statusMessage</a:t>
            </a:r>
            <a:r>
              <a:rPr lang="en-US" altLang="ko-KR" sz="2000" dirty="0" smtClean="0"/>
              <a:t>][, headers])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응답 본문</a:t>
            </a:r>
            <a:r>
              <a:rPr lang="en-US" altLang="ko-KR" sz="2400" dirty="0" smtClean="0"/>
              <a:t>(body)</a:t>
            </a:r>
            <a:r>
              <a:rPr lang="ko-KR" altLang="en-US" sz="2400" dirty="0" smtClean="0"/>
              <a:t> 데이터 만들기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다중 호출 가능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write(chunk[, encoding][, callback])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클라이언트로 응답 전송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end([data][, encoding][,callback])</a:t>
            </a:r>
          </a:p>
          <a:p>
            <a:pPr lvl="1"/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있다면 이 데이터를 포함시켜 응답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한번은 호출되어야 응답을 보내다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write()</a:t>
            </a:r>
            <a:r>
              <a:rPr lang="ko-KR" altLang="en-US" sz="2000" dirty="0" smtClean="0"/>
              <a:t>만 사용하고 </a:t>
            </a:r>
            <a:r>
              <a:rPr lang="en-US" altLang="ko-KR" sz="2000" dirty="0" smtClean="0"/>
              <a:t>end()</a:t>
            </a:r>
            <a:r>
              <a:rPr lang="ko-KR" altLang="en-US" sz="2000" dirty="0" smtClean="0"/>
              <a:t>로 마무리 안 하면 무한루프 발생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응답 객체의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4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5410944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fs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 err="1"/>
              <a:t>server.listen</a:t>
            </a:r>
            <a:r>
              <a:rPr lang="en-US" altLang="ko-KR" sz="1600" dirty="0"/>
              <a:t>(3000, function() {</a:t>
            </a:r>
          </a:p>
          <a:p>
            <a:pPr marL="0" indent="0">
              <a:buNone/>
            </a:pPr>
            <a:r>
              <a:rPr lang="en-US" altLang="ko-KR" sz="1600" dirty="0"/>
              <a:t>    console.log('</a:t>
            </a:r>
            <a:r>
              <a:rPr lang="ko-KR" altLang="en-US" sz="1600" dirty="0"/>
              <a:t>서버가 시작 되었습니다</a:t>
            </a:r>
            <a:r>
              <a:rPr lang="en-US" altLang="ko-KR" sz="1600" dirty="0"/>
              <a:t>.');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server.on</a:t>
            </a:r>
            <a:r>
              <a:rPr lang="en-US" altLang="ko-KR" sz="1600" dirty="0"/>
              <a:t>('request', 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res) {</a:t>
            </a:r>
          </a:p>
          <a:p>
            <a:pPr marL="0" indent="0">
              <a:buNone/>
            </a:pPr>
            <a:r>
              <a:rPr lang="en-US" altLang="ko-KR" sz="1600" dirty="0"/>
              <a:t>    console.log('</a:t>
            </a:r>
            <a:r>
              <a:rPr lang="ko-KR" altLang="en-US" sz="1600" dirty="0"/>
              <a:t>클라이언트 요청이 들어왔습니다</a:t>
            </a:r>
            <a:r>
              <a:rPr lang="en-US" altLang="ko-KR" sz="1600" dirty="0"/>
              <a:t>.');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filename = 'house.jpg';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fs.readFile</a:t>
            </a:r>
            <a:r>
              <a:rPr lang="en-US" altLang="ko-KR" sz="1600" dirty="0"/>
              <a:t>(filename, function(err, data) {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res.writeHead</a:t>
            </a:r>
            <a:r>
              <a:rPr lang="en-US" altLang="ko-KR" sz="1600" dirty="0"/>
              <a:t>(200, {"</a:t>
            </a:r>
            <a:r>
              <a:rPr lang="en-US" altLang="ko-KR" sz="1600" dirty="0" err="1"/>
              <a:t>Content-Type":"image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"});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res.write</a:t>
            </a:r>
            <a:r>
              <a:rPr lang="en-US" altLang="ko-KR" sz="1600" dirty="0"/>
              <a:t>(data);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res.end</a:t>
            </a:r>
            <a:r>
              <a:rPr lang="en-US" altLang="ko-KR" sz="1600" dirty="0"/>
              <a:t>();</a:t>
            </a:r>
          </a:p>
          <a:p>
            <a:pPr marL="0" indent="0">
              <a:buNone/>
            </a:pPr>
            <a:r>
              <a:rPr lang="en-US" altLang="ko-KR" sz="1600" dirty="0"/>
              <a:t>    });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파일을 읽어 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11" y="1230092"/>
            <a:ext cx="3490085" cy="98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11" y="2492896"/>
            <a:ext cx="347587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5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이미지 파일을 읽어 응답 보내는 과정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파일을 읽어 응답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2564904"/>
            <a:ext cx="1584176" cy="1296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클라이언트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 smtClean="0">
                <a:solidFill>
                  <a:srgbClr val="002060"/>
                </a:solidFill>
              </a:rPr>
              <a:t>웹브라우저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708920"/>
            <a:ext cx="4032448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355976" y="4221088"/>
            <a:ext cx="3672408" cy="504056"/>
            <a:chOff x="4355976" y="4221088"/>
            <a:chExt cx="3672408" cy="504056"/>
          </a:xfrm>
        </p:grpSpPr>
        <p:sp>
          <p:nvSpPr>
            <p:cNvPr id="9" name="직사각형 8"/>
            <p:cNvSpPr/>
            <p:nvPr/>
          </p:nvSpPr>
          <p:spPr>
            <a:xfrm>
              <a:off x="4355976" y="4221088"/>
              <a:ext cx="151216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request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20544" y="4221088"/>
              <a:ext cx="2007840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클라이언트 요청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716016" y="2924944"/>
            <a:ext cx="792088" cy="7920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</a:t>
            </a:r>
            <a:endParaRPr lang="ko-KR" altLang="en-US" sz="1200" dirty="0"/>
          </a:p>
        </p:txBody>
      </p:sp>
      <p:sp>
        <p:nvSpPr>
          <p:cNvPr id="18" name="원통 17"/>
          <p:cNvSpPr/>
          <p:nvPr/>
        </p:nvSpPr>
        <p:spPr>
          <a:xfrm rot="16200000">
            <a:off x="4004937" y="2663915"/>
            <a:ext cx="432048" cy="702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69922" y="28436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3000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17" idx="2"/>
            <a:endCxn id="9" idx="1"/>
          </p:cNvCxnSpPr>
          <p:nvPr/>
        </p:nvCxnSpPr>
        <p:spPr>
          <a:xfrm rot="10800000" flipV="1">
            <a:off x="4355976" y="3320988"/>
            <a:ext cx="360040" cy="1152128"/>
          </a:xfrm>
          <a:prstGeom prst="curvedConnector3">
            <a:avLst>
              <a:gd name="adj1" fmla="val 15681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0" idx="3"/>
            <a:endCxn id="17" idx="6"/>
          </p:cNvCxnSpPr>
          <p:nvPr/>
        </p:nvCxnSpPr>
        <p:spPr>
          <a:xfrm flipH="1" flipV="1">
            <a:off x="5508104" y="3320988"/>
            <a:ext cx="2520280" cy="1152128"/>
          </a:xfrm>
          <a:prstGeom prst="bentConnector3">
            <a:avLst>
              <a:gd name="adj1" fmla="val -16709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9045" y="3815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이벤트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16216" y="3815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콜백함수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015716" y="2924944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2015716" y="3140968"/>
            <a:ext cx="180020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5736" y="255561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</a:t>
            </a:r>
            <a:r>
              <a:rPr lang="ko-KR" altLang="en-US" dirty="0" smtClean="0">
                <a:solidFill>
                  <a:srgbClr val="FF0000"/>
                </a:solidFill>
              </a:rPr>
              <a:t>이트 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7517" y="318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응답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160651"/>
            <a:ext cx="963980" cy="78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꺾인 연결선 31"/>
          <p:cNvCxnSpPr>
            <a:stCxn id="10" idx="2"/>
            <a:endCxn id="4098" idx="1"/>
          </p:cNvCxnSpPr>
          <p:nvPr/>
        </p:nvCxnSpPr>
        <p:spPr>
          <a:xfrm rot="5400000">
            <a:off x="6356428" y="4884932"/>
            <a:ext cx="827825" cy="508248"/>
          </a:xfrm>
          <a:prstGeom prst="bentConnector4">
            <a:avLst>
              <a:gd name="adj1" fmla="val 26304"/>
              <a:gd name="adj2" fmla="val 144978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098" idx="3"/>
          </p:cNvCxnSpPr>
          <p:nvPr/>
        </p:nvCxnSpPr>
        <p:spPr>
          <a:xfrm flipV="1">
            <a:off x="7480196" y="4725144"/>
            <a:ext cx="260156" cy="827825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27984" y="514790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파일 읽기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66847" y="2780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2060"/>
                </a:solidFill>
              </a:rPr>
              <a:t>createServer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8424" y="370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385742" y="238023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2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Content-Type</a:t>
            </a:r>
            <a:r>
              <a:rPr lang="ko-KR" altLang="en-US" sz="2400" dirty="0" smtClean="0"/>
              <a:t>의 설정 값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text/plain : </a:t>
            </a:r>
            <a:r>
              <a:rPr lang="ko-KR" altLang="en-US" sz="2000" dirty="0" smtClean="0"/>
              <a:t>일반 텍스트 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text/html : HTML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: CSS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text/xml : XML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문서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image/jpeg, image/</a:t>
            </a:r>
            <a:r>
              <a:rPr lang="en-US" altLang="ko-KR" sz="2000" dirty="0" err="1" smtClean="0"/>
              <a:t>png</a:t>
            </a:r>
            <a:r>
              <a:rPr lang="en-US" altLang="ko-KR" sz="2000" dirty="0" smtClean="0"/>
              <a:t> : JPEG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PNG </a:t>
            </a:r>
            <a:r>
              <a:rPr lang="ko-KR" altLang="en-US" sz="2000" dirty="0" smtClean="0"/>
              <a:t>파일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video/mpeg, audio/mp3 : MPEG</a:t>
            </a:r>
            <a:r>
              <a:rPr lang="ko-KR" altLang="en-US" sz="2000" dirty="0" smtClean="0"/>
              <a:t>비디오 파일</a:t>
            </a:r>
            <a:r>
              <a:rPr lang="en-US" altLang="ko-KR" sz="2000" dirty="0" smtClean="0"/>
              <a:t>, MP3</a:t>
            </a:r>
            <a:r>
              <a:rPr lang="ko-KR" altLang="en-US" sz="2000" dirty="0" smtClean="0"/>
              <a:t>음악 파일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application/zip : ZIP </a:t>
            </a:r>
            <a:r>
              <a:rPr lang="ko-KR" altLang="en-US" sz="2000" dirty="0" smtClean="0"/>
              <a:t>압축 파일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MIME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5517231"/>
            <a:ext cx="6179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MIME Type</a:t>
            </a:r>
            <a:r>
              <a:rPr lang="ko-KR" altLang="en-US" sz="2000" dirty="0" smtClean="0"/>
              <a:t>이란</a:t>
            </a:r>
            <a:r>
              <a:rPr lang="en-US" altLang="ko-KR" sz="2000" dirty="0" smtClean="0"/>
              <a:t>? </a:t>
            </a:r>
            <a:endParaRPr lang="en-US" altLang="ko-KR" sz="2000" dirty="0"/>
          </a:p>
          <a:p>
            <a:r>
              <a:rPr lang="ko-KR" altLang="en-US" dirty="0" err="1" smtClean="0"/>
              <a:t>메세지의</a:t>
            </a:r>
            <a:r>
              <a:rPr lang="ko-KR" altLang="en-US" dirty="0" smtClean="0"/>
              <a:t> 내용이 어떤 형식인지 알려주기 위한 인터넷 표준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11338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버퍼에 담아서 파일 읽기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파일을 버퍼에 담아서 일부분만 읽어온다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6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...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server.on</a:t>
            </a:r>
            <a:r>
              <a:rPr lang="en-US" altLang="ko-KR" sz="2000" dirty="0"/>
              <a:t>('request', function(</a:t>
            </a:r>
            <a:r>
              <a:rPr lang="en-US" altLang="ko-KR" sz="2000" dirty="0" err="1"/>
              <a:t>req</a:t>
            </a:r>
            <a:r>
              <a:rPr lang="en-US" altLang="ko-KR" sz="2000" dirty="0"/>
              <a:t>, res) {</a:t>
            </a:r>
          </a:p>
          <a:p>
            <a:pPr marL="0" indent="0">
              <a:buNone/>
            </a:pPr>
            <a:r>
              <a:rPr lang="en-US" altLang="ko-KR" sz="2000" dirty="0"/>
              <a:t>    console.log('</a:t>
            </a:r>
            <a:r>
              <a:rPr lang="ko-KR" altLang="en-US" sz="2000" dirty="0"/>
              <a:t>클라이언트 요청이 들어왔습니다</a:t>
            </a:r>
            <a:r>
              <a:rPr lang="en-US" altLang="ko-KR" sz="2000" dirty="0"/>
              <a:t>.');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filename = 'house.jpg';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infile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fs.createReadStream</a:t>
            </a:r>
            <a:r>
              <a:rPr lang="en-US" altLang="ko-KR" sz="2000" dirty="0"/>
              <a:t>(filename, {</a:t>
            </a:r>
            <a:r>
              <a:rPr lang="en-US" altLang="ko-KR" sz="2000" dirty="0" err="1"/>
              <a:t>flags:'r</a:t>
            </a:r>
            <a:r>
              <a:rPr lang="en-US" altLang="ko-KR" sz="2000" dirty="0"/>
              <a:t>'});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ko-KR" altLang="en-US" sz="2000" dirty="0"/>
              <a:t>파이프로 연결하여 알아서 처리하도록 설정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 err="1"/>
              <a:t>infile.pipe</a:t>
            </a:r>
            <a:r>
              <a:rPr lang="en-US" altLang="ko-KR" sz="2000" dirty="0"/>
              <a:t>(res);</a:t>
            </a:r>
          </a:p>
          <a:p>
            <a:pPr marL="0" indent="0">
              <a:buNone/>
            </a:pPr>
            <a:r>
              <a:rPr lang="en-US" altLang="ko-KR" sz="2000" dirty="0"/>
              <a:t>}) </a:t>
            </a:r>
            <a:r>
              <a:rPr lang="en-US" altLang="ko-KR" sz="2000" dirty="0" smtClean="0"/>
              <a:t>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...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파일을 </a:t>
            </a:r>
            <a:r>
              <a:rPr lang="ko-KR" altLang="en-US" dirty="0" err="1" smtClean="0"/>
              <a:t>스트림으로</a:t>
            </a:r>
            <a:r>
              <a:rPr lang="ko-KR" altLang="en-US" dirty="0" smtClean="0"/>
              <a:t> 읽어 응답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9512" y="1268760"/>
            <a:ext cx="3456384" cy="27363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dirty="0"/>
              <a:t>//</a:t>
            </a:r>
            <a:r>
              <a:rPr lang="ko-KR" altLang="en-US" sz="1050" dirty="0"/>
              <a:t>클라이언트 요청 처리 이벤트</a:t>
            </a:r>
          </a:p>
          <a:p>
            <a:pPr marL="0" indent="0">
              <a:buNone/>
            </a:pPr>
            <a:r>
              <a:rPr lang="en-US" altLang="ko-KR" sz="1050" dirty="0" err="1"/>
              <a:t>server.on</a:t>
            </a:r>
            <a:r>
              <a:rPr lang="en-US" altLang="ko-KR" sz="1050" dirty="0"/>
              <a:t>('request', function(</a:t>
            </a:r>
            <a:r>
              <a:rPr lang="en-US" altLang="ko-KR" sz="1050" dirty="0" err="1"/>
              <a:t>req</a:t>
            </a:r>
            <a:r>
              <a:rPr lang="en-US" altLang="ko-KR" sz="1050" dirty="0"/>
              <a:t>, res) {</a:t>
            </a:r>
          </a:p>
          <a:p>
            <a:pPr marL="0" indent="0">
              <a:buNone/>
            </a:pPr>
            <a:r>
              <a:rPr lang="en-US" altLang="ko-KR" sz="1050" dirty="0"/>
              <a:t>    console.log('</a:t>
            </a:r>
            <a:r>
              <a:rPr lang="ko-KR" altLang="en-US" sz="1050" dirty="0"/>
              <a:t>클라이언트 요청이 들어왔습니다</a:t>
            </a:r>
            <a:r>
              <a:rPr lang="en-US" altLang="ko-KR" sz="1050" dirty="0"/>
              <a:t>.');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filename = 'house.jpg';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infile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fs.createReadStream</a:t>
            </a:r>
            <a:r>
              <a:rPr lang="en-US" altLang="ko-KR" sz="1050" dirty="0"/>
              <a:t>(filename, {</a:t>
            </a:r>
            <a:r>
              <a:rPr lang="en-US" altLang="ko-KR" sz="1050" dirty="0" err="1"/>
              <a:t>flag:'r</a:t>
            </a:r>
            <a:r>
              <a:rPr lang="en-US" altLang="ko-KR" sz="1050" dirty="0"/>
              <a:t>'});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filelength</a:t>
            </a:r>
            <a:r>
              <a:rPr lang="en-US" altLang="ko-KR" sz="1050" dirty="0"/>
              <a:t> = 0;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curlength</a:t>
            </a:r>
            <a:r>
              <a:rPr lang="en-US" altLang="ko-KR" sz="1050" dirty="0"/>
              <a:t> = 0;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  <a:r>
              <a:rPr lang="en-US" altLang="ko-KR" sz="1050" dirty="0" err="1"/>
              <a:t>fs.stat</a:t>
            </a:r>
            <a:r>
              <a:rPr lang="en-US" altLang="ko-KR" sz="1050" dirty="0"/>
              <a:t>(filename, function(err, stats) {</a:t>
            </a:r>
          </a:p>
          <a:p>
            <a:pPr marL="0" indent="0">
              <a:buNone/>
            </a:pPr>
            <a:r>
              <a:rPr lang="en-US" altLang="ko-KR" sz="1050" dirty="0"/>
              <a:t>        </a:t>
            </a:r>
            <a:r>
              <a:rPr lang="en-US" altLang="ko-KR" sz="1050" dirty="0" err="1"/>
              <a:t>filelength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stats.size</a:t>
            </a:r>
            <a:r>
              <a:rPr lang="en-US" altLang="ko-KR" sz="1050" dirty="0"/>
              <a:t>;</a:t>
            </a:r>
          </a:p>
          <a:p>
            <a:pPr marL="0" indent="0">
              <a:buNone/>
            </a:pPr>
            <a:r>
              <a:rPr lang="en-US" altLang="ko-KR" sz="1050" dirty="0"/>
              <a:t>    });</a:t>
            </a:r>
          </a:p>
          <a:p>
            <a:pPr marL="0" indent="0">
              <a:buNone/>
            </a:pPr>
            <a:r>
              <a:rPr lang="en-US" altLang="ko-KR" sz="1050" dirty="0"/>
              <a:t>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파일을 버퍼에 담아 일부분 응답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707904" y="1268760"/>
            <a:ext cx="5256584" cy="4320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   // </a:t>
            </a:r>
            <a:r>
              <a:rPr lang="ko-KR" altLang="en-US" sz="1000" dirty="0">
                <a:solidFill>
                  <a:srgbClr val="433021"/>
                </a:solidFill>
              </a:rPr>
              <a:t>헤더 쓰기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</a:t>
            </a:r>
            <a:r>
              <a:rPr lang="en-US" altLang="ko-KR" sz="1000" dirty="0">
                <a:solidFill>
                  <a:srgbClr val="433021"/>
                </a:solidFill>
              </a:rPr>
              <a:t>res. </a:t>
            </a:r>
            <a:r>
              <a:rPr lang="en-US" altLang="ko-KR" sz="1000" dirty="0" err="1">
                <a:solidFill>
                  <a:srgbClr val="433021"/>
                </a:solidFill>
              </a:rPr>
              <a:t>writeHead</a:t>
            </a:r>
            <a:r>
              <a:rPr lang="en-US" altLang="ko-KR" sz="1000" dirty="0">
                <a:solidFill>
                  <a:srgbClr val="433021"/>
                </a:solidFill>
              </a:rPr>
              <a:t>(200, {"</a:t>
            </a:r>
            <a:r>
              <a:rPr lang="en-US" altLang="ko-KR" sz="1000" dirty="0" err="1">
                <a:solidFill>
                  <a:srgbClr val="433021"/>
                </a:solidFill>
              </a:rPr>
              <a:t>Content-Type":"image</a:t>
            </a:r>
            <a:r>
              <a:rPr lang="en-US" altLang="ko-KR" sz="1000" dirty="0">
                <a:solidFill>
                  <a:srgbClr val="433021"/>
                </a:solidFill>
              </a:rPr>
              <a:t>/jpg"});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//</a:t>
            </a:r>
            <a:r>
              <a:rPr lang="ko-KR" altLang="en-US" sz="1000" dirty="0">
                <a:solidFill>
                  <a:srgbClr val="433021"/>
                </a:solidFill>
              </a:rPr>
              <a:t>파일의 내용을 </a:t>
            </a:r>
            <a:r>
              <a:rPr lang="ko-KR" altLang="en-US" sz="1000" dirty="0" err="1">
                <a:solidFill>
                  <a:srgbClr val="433021"/>
                </a:solidFill>
              </a:rPr>
              <a:t>스트림에서</a:t>
            </a:r>
            <a:r>
              <a:rPr lang="ko-KR" altLang="en-US" sz="1000" dirty="0">
                <a:solidFill>
                  <a:srgbClr val="433021"/>
                </a:solidFill>
              </a:rPr>
              <a:t> 읽어 본문 쓰기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</a:t>
            </a:r>
            <a:r>
              <a:rPr lang="en-US" altLang="ko-KR" sz="1000" dirty="0" err="1">
                <a:solidFill>
                  <a:srgbClr val="433021"/>
                </a:solidFill>
              </a:rPr>
              <a:t>infile.on</a:t>
            </a:r>
            <a:r>
              <a:rPr lang="en-US" altLang="ko-KR" sz="1000" dirty="0">
                <a:solidFill>
                  <a:srgbClr val="433021"/>
                </a:solidFill>
              </a:rPr>
              <a:t>('readable', function()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//</a:t>
            </a:r>
            <a:r>
              <a:rPr lang="en-US" altLang="ko-KR" sz="1000" dirty="0" err="1">
                <a:solidFill>
                  <a:srgbClr val="433021"/>
                </a:solidFill>
              </a:rPr>
              <a:t>var</a:t>
            </a: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</a:t>
            </a:r>
            <a:r>
              <a:rPr lang="en-US" altLang="ko-KR" sz="1000" dirty="0" err="1" smtClean="0">
                <a:solidFill>
                  <a:srgbClr val="433021"/>
                </a:solidFill>
              </a:rPr>
              <a:t>fn</a:t>
            </a:r>
            <a:r>
              <a:rPr lang="en-US" altLang="ko-KR" sz="1000" dirty="0" smtClean="0">
                <a:solidFill>
                  <a:srgbClr val="433021"/>
                </a:solidFill>
              </a:rPr>
              <a:t> </a:t>
            </a:r>
            <a:r>
              <a:rPr lang="en-US" altLang="ko-KR" sz="1000" dirty="0">
                <a:solidFill>
                  <a:srgbClr val="433021"/>
                </a:solidFill>
              </a:rPr>
              <a:t>= </a:t>
            </a:r>
            <a:r>
              <a:rPr lang="en-US" altLang="ko-KR" sz="1000" dirty="0" err="1">
                <a:solidFill>
                  <a:srgbClr val="433021"/>
                </a:solidFill>
              </a:rPr>
              <a:t>setInterval</a:t>
            </a:r>
            <a:r>
              <a:rPr lang="en-US" altLang="ko-KR" sz="1000" dirty="0">
                <a:solidFill>
                  <a:srgbClr val="433021"/>
                </a:solidFill>
              </a:rPr>
              <a:t>(function()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var</a:t>
            </a:r>
            <a:r>
              <a:rPr lang="en-US" altLang="ko-KR" sz="1000" dirty="0">
                <a:solidFill>
                  <a:srgbClr val="433021"/>
                </a:solidFill>
              </a:rPr>
              <a:t> </a:t>
            </a:r>
            <a:r>
              <a:rPr lang="en-US" altLang="ko-KR" sz="1000" dirty="0" smtClean="0">
                <a:solidFill>
                  <a:srgbClr val="433021"/>
                </a:solidFill>
              </a:rPr>
              <a:t> chunk</a:t>
            </a:r>
            <a:r>
              <a:rPr lang="en-US" altLang="ko-KR" sz="10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while(null !== (chunk = </a:t>
            </a:r>
            <a:r>
              <a:rPr lang="en-US" altLang="ko-KR" sz="1000" dirty="0" err="1">
                <a:solidFill>
                  <a:srgbClr val="433021"/>
                </a:solidFill>
              </a:rPr>
              <a:t>infile.read</a:t>
            </a:r>
            <a:r>
              <a:rPr lang="en-US" altLang="ko-KR" sz="1000" dirty="0">
                <a:solidFill>
                  <a:srgbClr val="433021"/>
                </a:solidFill>
              </a:rPr>
              <a:t>()))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console.log('</a:t>
            </a:r>
            <a:r>
              <a:rPr lang="ko-KR" altLang="en-US" sz="1000" dirty="0" err="1">
                <a:solidFill>
                  <a:srgbClr val="433021"/>
                </a:solidFill>
              </a:rPr>
              <a:t>읽어들인</a:t>
            </a:r>
            <a:r>
              <a:rPr lang="ko-KR" altLang="en-US" sz="1000" dirty="0">
                <a:solidFill>
                  <a:srgbClr val="433021"/>
                </a:solidFill>
              </a:rPr>
              <a:t> 데이터 크기 </a:t>
            </a:r>
            <a:r>
              <a:rPr lang="en-US" altLang="ko-KR" sz="1000" dirty="0">
                <a:solidFill>
                  <a:srgbClr val="433021"/>
                </a:solidFill>
              </a:rPr>
              <a:t>: %d </a:t>
            </a:r>
            <a:r>
              <a:rPr lang="ko-KR" altLang="en-US" sz="1000" dirty="0">
                <a:solidFill>
                  <a:srgbClr val="433021"/>
                </a:solidFill>
              </a:rPr>
              <a:t>바이트</a:t>
            </a:r>
            <a:r>
              <a:rPr lang="en-US" altLang="ko-KR" sz="1000" dirty="0">
                <a:solidFill>
                  <a:srgbClr val="433021"/>
                </a:solidFill>
              </a:rPr>
              <a:t>', </a:t>
            </a:r>
            <a:r>
              <a:rPr lang="en-US" altLang="ko-KR" sz="1000" dirty="0" err="1">
                <a:solidFill>
                  <a:srgbClr val="433021"/>
                </a:solidFill>
              </a:rPr>
              <a:t>chunk.length</a:t>
            </a:r>
            <a:r>
              <a:rPr lang="en-US" altLang="ko-KR" sz="10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 += </a:t>
            </a:r>
            <a:r>
              <a:rPr lang="en-US" altLang="ko-KR" sz="1000" dirty="0" err="1">
                <a:solidFill>
                  <a:srgbClr val="433021"/>
                </a:solidFill>
              </a:rPr>
              <a:t>chunk.length</a:t>
            </a:r>
            <a:r>
              <a:rPr lang="en-US" altLang="ko-KR" sz="10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res.write</a:t>
            </a:r>
            <a:r>
              <a:rPr lang="en-US" altLang="ko-KR" sz="1000" dirty="0">
                <a:solidFill>
                  <a:srgbClr val="433021"/>
                </a:solidFill>
              </a:rPr>
              <a:t>(chunk, 'utf8', function(err)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console.log('</a:t>
            </a:r>
            <a:r>
              <a:rPr lang="ko-KR" altLang="en-US" sz="1000" dirty="0">
                <a:solidFill>
                  <a:srgbClr val="433021"/>
                </a:solidFill>
              </a:rPr>
              <a:t>파일 부분 쓰기 완료 </a:t>
            </a:r>
            <a:r>
              <a:rPr lang="en-US" altLang="ko-KR" sz="1000" dirty="0">
                <a:solidFill>
                  <a:srgbClr val="433021"/>
                </a:solidFill>
              </a:rPr>
              <a:t>: %d, </a:t>
            </a:r>
            <a:r>
              <a:rPr lang="ko-KR" altLang="en-US" sz="1000" dirty="0">
                <a:solidFill>
                  <a:srgbClr val="433021"/>
                </a:solidFill>
              </a:rPr>
              <a:t>파일 크기 </a:t>
            </a:r>
            <a:r>
              <a:rPr lang="en-US" altLang="ko-KR" sz="1000" dirty="0">
                <a:solidFill>
                  <a:srgbClr val="433021"/>
                </a:solidFill>
              </a:rPr>
              <a:t>: %d', 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, </a:t>
            </a:r>
            <a:r>
              <a:rPr lang="en-US" altLang="ko-KR" sz="1000" dirty="0" err="1">
                <a:solidFill>
                  <a:srgbClr val="433021"/>
                </a:solidFill>
              </a:rPr>
              <a:t>filelength</a:t>
            </a:r>
            <a:r>
              <a:rPr lang="en-US" altLang="ko-KR" sz="1000" dirty="0">
                <a:solidFill>
                  <a:srgbClr val="433021"/>
                </a:solidFill>
              </a:rPr>
              <a:t>); 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if(</a:t>
            </a:r>
            <a:r>
              <a:rPr lang="en-US" altLang="ko-KR" sz="1000" dirty="0" err="1">
                <a:solidFill>
                  <a:srgbClr val="433021"/>
                </a:solidFill>
              </a:rPr>
              <a:t>curlength</a:t>
            </a:r>
            <a:r>
              <a:rPr lang="en-US" altLang="ko-KR" sz="1000" dirty="0">
                <a:solidFill>
                  <a:srgbClr val="433021"/>
                </a:solidFill>
              </a:rPr>
              <a:t> &gt;= </a:t>
            </a:r>
            <a:r>
              <a:rPr lang="en-US" altLang="ko-KR" sz="1000" dirty="0" err="1">
                <a:solidFill>
                  <a:srgbClr val="433021"/>
                </a:solidFill>
              </a:rPr>
              <a:t>filelength</a:t>
            </a:r>
            <a:r>
              <a:rPr lang="en-US" altLang="ko-KR" sz="1000" dirty="0">
                <a:solidFill>
                  <a:srgbClr val="433021"/>
                </a:solidFill>
              </a:rPr>
              <a:t>)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    // </a:t>
            </a:r>
            <a:r>
              <a:rPr lang="ko-KR" altLang="en-US" sz="1000" dirty="0">
                <a:solidFill>
                  <a:srgbClr val="433021"/>
                </a:solidFill>
              </a:rPr>
              <a:t>응답 전송하기</a:t>
            </a:r>
          </a:p>
          <a:p>
            <a:pPr marL="0" indent="0">
              <a:buFont typeface="Wingdings"/>
              <a:buNone/>
            </a:pPr>
            <a:r>
              <a:rPr lang="ko-KR" altLang="en-US" sz="1000" dirty="0">
                <a:solidFill>
                  <a:srgbClr val="433021"/>
                </a:solidFill>
              </a:rPr>
              <a:t>                        </a:t>
            </a:r>
            <a:r>
              <a:rPr lang="en-US" altLang="ko-KR" sz="1000" dirty="0" err="1">
                <a:solidFill>
                  <a:srgbClr val="433021"/>
                </a:solidFill>
              </a:rPr>
              <a:t>res.end</a:t>
            </a:r>
            <a:r>
              <a:rPr lang="en-US" altLang="ko-KR" sz="1000" dirty="0">
                <a:solidFill>
                  <a:srgbClr val="433021"/>
                </a:solidFill>
              </a:rPr>
              <a:t>();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} 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//else {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    </a:t>
            </a:r>
            <a:r>
              <a:rPr lang="en-US" altLang="ko-KR" sz="1000" dirty="0" err="1">
                <a:solidFill>
                  <a:srgbClr val="433021"/>
                </a:solidFill>
              </a:rPr>
              <a:t>clearInterval</a:t>
            </a:r>
            <a:r>
              <a:rPr lang="en-US" altLang="ko-KR" sz="1000" dirty="0">
                <a:solidFill>
                  <a:srgbClr val="433021"/>
                </a:solidFill>
              </a:rPr>
              <a:t>(</a:t>
            </a:r>
            <a:r>
              <a:rPr lang="en-US" altLang="ko-KR" sz="1000" dirty="0" err="1">
                <a:solidFill>
                  <a:srgbClr val="433021"/>
                </a:solidFill>
              </a:rPr>
              <a:t>fn</a:t>
            </a:r>
            <a:r>
              <a:rPr lang="en-US" altLang="ko-KR" sz="10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    //}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    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    }//end of while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    //}, 1000);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    });</a:t>
            </a:r>
          </a:p>
          <a:p>
            <a:pPr marL="0" indent="0">
              <a:buFont typeface="Wingdings"/>
              <a:buNone/>
            </a:pPr>
            <a:r>
              <a:rPr lang="en-US" altLang="ko-KR" sz="1000" dirty="0">
                <a:solidFill>
                  <a:srgbClr val="433021"/>
                </a:solidFill>
              </a:rPr>
              <a:t>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9" y="4970548"/>
            <a:ext cx="2825743" cy="152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2987824" y="3176972"/>
            <a:ext cx="1008112" cy="5040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이어서 작성</a:t>
            </a:r>
            <a:endParaRPr lang="ko-KR" altLang="en-US" sz="10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16" y="4725144"/>
            <a:ext cx="3410980" cy="176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>
          <a:xfrm rot="10800000">
            <a:off x="3275856" y="5731991"/>
            <a:ext cx="2952328" cy="289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05688" y="602624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 요청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5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파일을 버퍼에 담아서 사용하기</a:t>
            </a:r>
            <a:endParaRPr lang="en-US" altLang="ko-KR" sz="2400" dirty="0" smtClean="0"/>
          </a:p>
          <a:p>
            <a:r>
              <a:rPr lang="en-US" altLang="ko-KR" sz="2400" dirty="0" smtClean="0"/>
              <a:t>Express</a:t>
            </a:r>
            <a:r>
              <a:rPr lang="ko-KR" altLang="en-US" sz="2400" dirty="0" smtClean="0"/>
              <a:t>로 웹 서버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static </a:t>
            </a:r>
            <a:r>
              <a:rPr lang="ko-KR" altLang="en-US" sz="2400" dirty="0" err="1" smtClean="0"/>
              <a:t>미들웨어</a:t>
            </a:r>
            <a:r>
              <a:rPr lang="en-US" altLang="ko-KR" sz="2400" dirty="0" smtClean="0"/>
              <a:t>, body-parser </a:t>
            </a:r>
            <a:r>
              <a:rPr lang="ko-KR" altLang="en-US" sz="2400" dirty="0" err="1" smtClean="0"/>
              <a:t>미들웨어</a:t>
            </a:r>
            <a:endParaRPr lang="en-US" altLang="ko-KR" sz="2400" dirty="0" smtClean="0"/>
          </a:p>
          <a:p>
            <a:r>
              <a:rPr lang="ko-KR" altLang="en-US" sz="2400" dirty="0" smtClean="0"/>
              <a:t>쿠키와 세션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파일 업로드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몽고디비와</a:t>
            </a:r>
            <a:r>
              <a:rPr lang="ko-KR" altLang="en-US" sz="2400" dirty="0" smtClean="0"/>
              <a:t> 연동</a:t>
            </a:r>
            <a:endParaRPr lang="en-US" altLang="ko-KR" sz="2400" dirty="0" smtClean="0"/>
          </a:p>
          <a:p>
            <a:r>
              <a:rPr lang="en-US" altLang="ko-KR" sz="2400" dirty="0" err="1" smtClean="0"/>
              <a:t>mongodb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모듈을 사용해서 로그인 기능 만들기</a:t>
            </a:r>
            <a:endParaRPr lang="en-US" altLang="ko-KR" sz="2400" dirty="0" smtClean="0"/>
          </a:p>
          <a:p>
            <a:r>
              <a:rPr lang="en-US" altLang="ko-KR" sz="2400" dirty="0" smtClean="0"/>
              <a:t>MySQL </a:t>
            </a:r>
            <a:r>
              <a:rPr lang="ko-KR" altLang="en-US" sz="2400" dirty="0" smtClean="0"/>
              <a:t>설치하기</a:t>
            </a:r>
            <a:endParaRPr lang="en-US" altLang="ko-KR" sz="2400" dirty="0" smtClean="0"/>
          </a:p>
          <a:p>
            <a:r>
              <a:rPr lang="en-US" altLang="ko-KR" sz="2400" dirty="0" smtClean="0"/>
              <a:t>MySQL</a:t>
            </a:r>
            <a:r>
              <a:rPr lang="ko-KR" altLang="en-US" sz="2400" dirty="0" smtClean="0"/>
              <a:t>을 사용하는 사용자 추가 기능 구현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주차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3970784" cy="53285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options = {</a:t>
            </a:r>
          </a:p>
          <a:p>
            <a:pPr marL="0" indent="0">
              <a:buNone/>
            </a:pPr>
            <a:r>
              <a:rPr lang="en-US" altLang="ko-KR" sz="1200" dirty="0"/>
              <a:t>    host : 'www.google.com',</a:t>
            </a:r>
          </a:p>
          <a:p>
            <a:pPr marL="0" indent="0">
              <a:buNone/>
            </a:pPr>
            <a:r>
              <a:rPr lang="en-US" altLang="ko-KR" sz="1200" dirty="0"/>
              <a:t>    port : 80,</a:t>
            </a:r>
          </a:p>
          <a:p>
            <a:pPr marL="0" indent="0">
              <a:buNone/>
            </a:pPr>
            <a:r>
              <a:rPr lang="en-US" altLang="ko-KR" sz="1200" dirty="0"/>
              <a:t>    path : '/'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http.get</a:t>
            </a:r>
            <a:r>
              <a:rPr lang="en-US" altLang="ko-KR" sz="1200" dirty="0"/>
              <a:t>(options, function(res) {</a:t>
            </a:r>
          </a:p>
          <a:p>
            <a:pPr marL="0" indent="0">
              <a:buNone/>
            </a:pPr>
            <a:r>
              <a:rPr lang="en-US" altLang="ko-KR" sz="1200" dirty="0"/>
              <a:t>    //</a:t>
            </a:r>
            <a:r>
              <a:rPr lang="ko-KR" altLang="en-US" sz="1200" dirty="0"/>
              <a:t>응답처리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= '';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('data', function(chunk) {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+= chunk; 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('end', function() {</a:t>
            </a:r>
          </a:p>
          <a:p>
            <a:pPr marL="0" indent="0">
              <a:buNone/>
            </a:pPr>
            <a:r>
              <a:rPr lang="en-US" altLang="ko-KR" sz="1200" dirty="0"/>
              <a:t>        console.log(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req.on</a:t>
            </a:r>
            <a:r>
              <a:rPr lang="en-US" altLang="ko-KR" sz="1200" dirty="0"/>
              <a:t>('error', function(err) {</a:t>
            </a:r>
          </a:p>
          <a:p>
            <a:pPr marL="0" indent="0">
              <a:buNone/>
            </a:pPr>
            <a:r>
              <a:rPr lang="en-US" altLang="ko-KR" sz="1200" dirty="0"/>
              <a:t>    console.log("</a:t>
            </a:r>
            <a:r>
              <a:rPr lang="ko-KR" altLang="en-US" sz="1200" dirty="0"/>
              <a:t>오류 발생 </a:t>
            </a:r>
            <a:r>
              <a:rPr lang="en-US" altLang="ko-KR" sz="1200" dirty="0"/>
              <a:t>: " + </a:t>
            </a:r>
            <a:r>
              <a:rPr lang="en-US" altLang="ko-KR" sz="1200" dirty="0" err="1"/>
              <a:t>err.message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사이트 데이터 가져오기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25144"/>
            <a:ext cx="57912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48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서버에서 다른 서버로 요청할 때 응답 과정 </a:t>
            </a:r>
            <a:r>
              <a:rPr lang="en-US" altLang="ko-KR" sz="2400" dirty="0" smtClean="0"/>
              <a:t>(p.148)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서버의 데이터 요청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3528" y="2780928"/>
            <a:ext cx="4213885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242088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웹 서버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2924944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GET </a:t>
            </a:r>
            <a:r>
              <a:rPr lang="ko-KR" altLang="en-US" dirty="0" smtClean="0">
                <a:solidFill>
                  <a:prstClr val="white"/>
                </a:solidFill>
              </a:rPr>
              <a:t>방식 요청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11760" y="3581400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응답 수신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5048" y="501317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데이터 수신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6416" y="5733256"/>
            <a:ext cx="20162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데이터 수신 완료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584" y="5013176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data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5733256"/>
            <a:ext cx="144016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end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5" name="구부러진 연결선 14"/>
          <p:cNvCxnSpPr>
            <a:stCxn id="7" idx="1"/>
            <a:endCxn id="11" idx="1"/>
          </p:cNvCxnSpPr>
          <p:nvPr/>
        </p:nvCxnSpPr>
        <p:spPr>
          <a:xfrm rot="10800000" flipV="1">
            <a:off x="827584" y="3833428"/>
            <a:ext cx="1584176" cy="2151856"/>
          </a:xfrm>
          <a:prstGeom prst="curvedConnector3">
            <a:avLst>
              <a:gd name="adj1" fmla="val 114430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1"/>
            <a:endCxn id="10" idx="1"/>
          </p:cNvCxnSpPr>
          <p:nvPr/>
        </p:nvCxnSpPr>
        <p:spPr>
          <a:xfrm rot="10800000" flipV="1">
            <a:off x="827584" y="3833428"/>
            <a:ext cx="1584176" cy="1431776"/>
          </a:xfrm>
          <a:prstGeom prst="curvedConnector3">
            <a:avLst>
              <a:gd name="adj1" fmla="val 11443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4557" y="46438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prstClr val="black"/>
                </a:solidFill>
              </a:rPr>
              <a:t>이벤트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6525" y="464384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콜백</a:t>
            </a:r>
            <a:r>
              <a:rPr lang="ko-KR" altLang="en-US" dirty="0" smtClean="0">
                <a:solidFill>
                  <a:prstClr val="black"/>
                </a:solidFill>
              </a:rPr>
              <a:t> 함수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192" y="2790220"/>
            <a:ext cx="2520280" cy="2038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00192" y="23886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외부 웹 서버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716016" y="2996952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</a:rPr>
              <a:t>사이트 요청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0800000" flipV="1">
            <a:off x="4716016" y="3689412"/>
            <a:ext cx="1440160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</a:rPr>
              <a:t>응답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16216" y="3176972"/>
            <a:ext cx="936104" cy="908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WEB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88024" y="5265204"/>
            <a:ext cx="41905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웹 서버에 요청 보내는 </a:t>
            </a:r>
            <a:r>
              <a:rPr lang="en-US" altLang="ko-KR" sz="2000" dirty="0" smtClean="0"/>
              <a:t>method</a:t>
            </a:r>
            <a:r>
              <a:rPr lang="ko-KR" altLang="en-US" sz="2000" dirty="0" smtClean="0"/>
              <a:t> 방식</a:t>
            </a:r>
            <a:endParaRPr lang="en-US" altLang="ko-KR" sz="2000" dirty="0" smtClean="0"/>
          </a:p>
          <a:p>
            <a:r>
              <a:rPr lang="en-US" altLang="ko-KR" dirty="0" smtClean="0"/>
              <a:t>GET, POST, PUT, DELETE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.</a:t>
            </a:r>
          </a:p>
          <a:p>
            <a:r>
              <a:rPr lang="en-US" altLang="ko-KR" sz="1600" dirty="0" smtClean="0"/>
              <a:t>- GET : </a:t>
            </a:r>
            <a:r>
              <a:rPr lang="ko-KR" altLang="en-US" sz="1600" dirty="0" smtClean="0"/>
              <a:t>헤더에 요청 정보 넣는다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 POST : </a:t>
            </a:r>
            <a:r>
              <a:rPr lang="ko-KR" altLang="en-US" sz="1600" dirty="0" smtClean="0"/>
              <a:t>바디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본문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요청 정보 넣는다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72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3250704" cy="45365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opts = {</a:t>
            </a:r>
          </a:p>
          <a:p>
            <a:pPr marL="0" indent="0">
              <a:buNone/>
            </a:pPr>
            <a:r>
              <a:rPr lang="en-US" altLang="ko-KR" sz="1200" dirty="0"/>
              <a:t>    host : 'www.google.com',</a:t>
            </a:r>
          </a:p>
          <a:p>
            <a:pPr marL="0" indent="0">
              <a:buNone/>
            </a:pPr>
            <a:r>
              <a:rPr lang="en-US" altLang="ko-KR" sz="1200" dirty="0"/>
              <a:t>    port : 80,</a:t>
            </a:r>
          </a:p>
          <a:p>
            <a:pPr marL="0" indent="0">
              <a:buNone/>
            </a:pPr>
            <a:r>
              <a:rPr lang="en-US" altLang="ko-KR" sz="1200" dirty="0"/>
              <a:t>    method : 'POST',</a:t>
            </a:r>
          </a:p>
          <a:p>
            <a:pPr marL="0" indent="0">
              <a:buNone/>
            </a:pPr>
            <a:r>
              <a:rPr lang="en-US" altLang="ko-KR" sz="1200" dirty="0"/>
              <a:t>    path : '/',</a:t>
            </a:r>
          </a:p>
          <a:p>
            <a:pPr marL="0" indent="0">
              <a:buNone/>
            </a:pPr>
            <a:r>
              <a:rPr lang="en-US" altLang="ko-KR" sz="1200" dirty="0"/>
              <a:t>    headers : {}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= '';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http.request</a:t>
            </a:r>
            <a:r>
              <a:rPr lang="en-US" altLang="ko-KR" sz="1200" dirty="0"/>
              <a:t>(opts, function(res) {</a:t>
            </a:r>
          </a:p>
          <a:p>
            <a:pPr marL="0" indent="0">
              <a:buNone/>
            </a:pPr>
            <a:r>
              <a:rPr lang="en-US" altLang="ko-KR" sz="1200" dirty="0"/>
              <a:t>    //</a:t>
            </a:r>
            <a:r>
              <a:rPr lang="ko-KR" altLang="en-US" sz="1200" dirty="0"/>
              <a:t>응답처리</a:t>
            </a:r>
          </a:p>
          <a:p>
            <a:pPr marL="0" indent="0"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('data', function(chunk) {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 += chunk;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res.on</a:t>
            </a:r>
            <a:r>
              <a:rPr lang="en-US" altLang="ko-KR" sz="1200" dirty="0"/>
              <a:t>('end', function() {</a:t>
            </a:r>
          </a:p>
          <a:p>
            <a:pPr marL="0" indent="0">
              <a:buNone/>
            </a:pPr>
            <a:r>
              <a:rPr lang="en-US" altLang="ko-KR" sz="1200" dirty="0"/>
              <a:t>        console.log(</a:t>
            </a:r>
            <a:r>
              <a:rPr lang="en-US" altLang="ko-KR" sz="1200" dirty="0" err="1"/>
              <a:t>resData</a:t>
            </a:r>
            <a:r>
              <a:rPr lang="en-US" altLang="ko-KR" sz="1200" dirty="0"/>
              <a:t>); </a:t>
            </a:r>
          </a:p>
          <a:p>
            <a:pPr marL="0" indent="0">
              <a:buNone/>
            </a:pPr>
            <a:r>
              <a:rPr lang="en-US" altLang="ko-KR" sz="1200" dirty="0"/>
              <a:t>    });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방식으로 외부 웹 가져오기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851920" y="1340768"/>
            <a:ext cx="5050904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opts.headers</a:t>
            </a:r>
            <a:r>
              <a:rPr lang="en-US" altLang="ko-KR" sz="1200" dirty="0">
                <a:solidFill>
                  <a:srgbClr val="433021"/>
                </a:solidFill>
              </a:rPr>
              <a:t>['</a:t>
            </a:r>
            <a:r>
              <a:rPr lang="en-US" altLang="ko-KR" sz="1200" dirty="0" err="1">
                <a:solidFill>
                  <a:srgbClr val="433021"/>
                </a:solidFill>
              </a:rPr>
              <a:t>Contnt</a:t>
            </a:r>
            <a:r>
              <a:rPr lang="en-US" altLang="ko-KR" sz="1200" dirty="0">
                <a:solidFill>
                  <a:srgbClr val="433021"/>
                </a:solidFill>
              </a:rPr>
              <a:t>-Type'] = 'application/x-www-form-</a:t>
            </a:r>
            <a:r>
              <a:rPr lang="en-US" altLang="ko-KR" sz="1200" dirty="0" err="1">
                <a:solidFill>
                  <a:srgbClr val="433021"/>
                </a:solidFill>
              </a:rPr>
              <a:t>urlencoded</a:t>
            </a:r>
            <a:r>
              <a:rPr lang="en-US" altLang="ko-KR" sz="1200" dirty="0">
                <a:solidFill>
                  <a:srgbClr val="433021"/>
                </a:solidFill>
              </a:rPr>
              <a:t>';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req.data</a:t>
            </a:r>
            <a:r>
              <a:rPr lang="en-US" altLang="ko-KR" sz="1200" dirty="0">
                <a:solidFill>
                  <a:srgbClr val="433021"/>
                </a:solidFill>
              </a:rPr>
              <a:t> = "q=actor";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opts.headers</a:t>
            </a:r>
            <a:r>
              <a:rPr lang="en-US" altLang="ko-KR" sz="1200" dirty="0">
                <a:solidFill>
                  <a:srgbClr val="433021"/>
                </a:solidFill>
              </a:rPr>
              <a:t>['Content-Length'] = </a:t>
            </a:r>
            <a:r>
              <a:rPr lang="en-US" altLang="ko-KR" sz="1200" dirty="0" err="1">
                <a:solidFill>
                  <a:srgbClr val="433021"/>
                </a:solidFill>
              </a:rPr>
              <a:t>req.data.length</a:t>
            </a:r>
            <a:r>
              <a:rPr lang="en-US" altLang="ko-KR" sz="1200" dirty="0">
                <a:solidFill>
                  <a:srgbClr val="433021"/>
                </a:solidFill>
              </a:rPr>
              <a:t>;</a:t>
            </a:r>
          </a:p>
          <a:p>
            <a:pPr marL="0" indent="0">
              <a:buFont typeface="Wingdings"/>
              <a:buNone/>
            </a:pPr>
            <a:endParaRPr lang="en-US" altLang="ko-KR" sz="1200" dirty="0">
              <a:solidFill>
                <a:srgbClr val="433021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req.on</a:t>
            </a:r>
            <a:r>
              <a:rPr lang="en-US" altLang="ko-KR" sz="1200" dirty="0">
                <a:solidFill>
                  <a:srgbClr val="433021"/>
                </a:solidFill>
              </a:rPr>
              <a:t>('error', function(err) {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    console.log("</a:t>
            </a:r>
            <a:r>
              <a:rPr lang="ko-KR" altLang="en-US" sz="1200" dirty="0">
                <a:solidFill>
                  <a:srgbClr val="433021"/>
                </a:solidFill>
              </a:rPr>
              <a:t>오류 발생 </a:t>
            </a:r>
            <a:r>
              <a:rPr lang="en-US" altLang="ko-KR" sz="1200" dirty="0">
                <a:solidFill>
                  <a:srgbClr val="433021"/>
                </a:solidFill>
              </a:rPr>
              <a:t>: " + </a:t>
            </a:r>
            <a:r>
              <a:rPr lang="en-US" altLang="ko-KR" sz="1200" dirty="0" err="1">
                <a:solidFill>
                  <a:srgbClr val="433021"/>
                </a:solidFill>
              </a:rPr>
              <a:t>err.message</a:t>
            </a:r>
            <a:r>
              <a:rPr lang="en-US" altLang="ko-KR" sz="12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});</a:t>
            </a:r>
          </a:p>
          <a:p>
            <a:pPr marL="0" indent="0">
              <a:buFont typeface="Wingdings"/>
              <a:buNone/>
            </a:pPr>
            <a:endParaRPr lang="en-US" altLang="ko-KR" sz="1200" dirty="0">
              <a:solidFill>
                <a:srgbClr val="433021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altLang="ko-KR" sz="1200" dirty="0">
                <a:solidFill>
                  <a:srgbClr val="433021"/>
                </a:solidFill>
              </a:rPr>
              <a:t>//</a:t>
            </a:r>
            <a:r>
              <a:rPr lang="ko-KR" altLang="en-US" sz="1200" dirty="0">
                <a:solidFill>
                  <a:srgbClr val="433021"/>
                </a:solidFill>
              </a:rPr>
              <a:t>요청 전송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req.write</a:t>
            </a:r>
            <a:r>
              <a:rPr lang="en-US" altLang="ko-KR" sz="1200" dirty="0">
                <a:solidFill>
                  <a:srgbClr val="433021"/>
                </a:solidFill>
              </a:rPr>
              <a:t>(</a:t>
            </a:r>
            <a:r>
              <a:rPr lang="en-US" altLang="ko-KR" sz="1200" dirty="0" err="1">
                <a:solidFill>
                  <a:srgbClr val="433021"/>
                </a:solidFill>
              </a:rPr>
              <a:t>req.data</a:t>
            </a:r>
            <a:r>
              <a:rPr lang="en-US" altLang="ko-KR" sz="1200" dirty="0">
                <a:solidFill>
                  <a:srgbClr val="433021"/>
                </a:solidFill>
              </a:rPr>
              <a:t>);</a:t>
            </a:r>
          </a:p>
          <a:p>
            <a:pPr marL="0" indent="0">
              <a:buFont typeface="Wingdings"/>
              <a:buNone/>
            </a:pPr>
            <a:r>
              <a:rPr lang="en-US" altLang="ko-KR" sz="1200" dirty="0" err="1">
                <a:solidFill>
                  <a:srgbClr val="433021"/>
                </a:solidFill>
              </a:rPr>
              <a:t>req.end</a:t>
            </a:r>
            <a:r>
              <a:rPr lang="en-US" altLang="ko-KR" sz="1200" dirty="0">
                <a:solidFill>
                  <a:srgbClr val="433021"/>
                </a:solidFill>
              </a:rPr>
              <a:t>();</a:t>
            </a:r>
            <a:endParaRPr lang="ko-KR" altLang="en-US" sz="1200" dirty="0">
              <a:solidFill>
                <a:srgbClr val="433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94928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실무에서는 웹 서버를 </a:t>
            </a:r>
            <a:r>
              <a:rPr lang="ko-KR" altLang="en-US" dirty="0" err="1" smtClean="0">
                <a:solidFill>
                  <a:srgbClr val="FF0000"/>
                </a:solidFill>
              </a:rPr>
              <a:t>구성할때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express </a:t>
            </a:r>
            <a:r>
              <a:rPr lang="ko-KR" altLang="en-US" dirty="0" smtClean="0">
                <a:solidFill>
                  <a:srgbClr val="FF0000"/>
                </a:solidFill>
              </a:rPr>
              <a:t>모듈을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주로 사용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23" y="2765524"/>
            <a:ext cx="2808312" cy="152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43531" y="4293096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&lt;Brackets</a:t>
            </a:r>
            <a:r>
              <a:rPr lang="ko-KR" altLang="en-US" sz="1200" dirty="0" smtClean="0"/>
              <a:t>에서 실행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80508"/>
            <a:ext cx="3384376" cy="181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60910" y="6191376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&lt;CMD</a:t>
            </a:r>
            <a:r>
              <a:rPr lang="ko-KR" altLang="en-US" sz="1200" dirty="0" smtClean="0"/>
              <a:t>에서 직접 실행 실행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3926868"/>
            <a:ext cx="898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p.149 </a:t>
            </a:r>
            <a:r>
              <a:rPr lang="ko-KR" altLang="en-US" sz="1200" dirty="0" smtClean="0"/>
              <a:t>소스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790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로 웹 서버 만들기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익스프레스</a:t>
            </a:r>
            <a:r>
              <a:rPr lang="en-US" altLang="ko-KR" dirty="0" smtClean="0"/>
              <a:t>(Express)</a:t>
            </a:r>
            <a:r>
              <a:rPr lang="ko-KR" altLang="en-US" dirty="0" smtClean="0"/>
              <a:t>에서 제공하는 </a:t>
            </a:r>
            <a:r>
              <a:rPr lang="ko-KR" altLang="en-US" dirty="0" err="1" smtClean="0"/>
              <a:t>미들웨어와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1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pPr lvl="1"/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설정파일 생성</a:t>
            </a:r>
            <a:endParaRPr lang="en-US" altLang="ko-KR" sz="1400" dirty="0" smtClean="0"/>
          </a:p>
          <a:p>
            <a:pPr lvl="1"/>
            <a:r>
              <a:rPr lang="en-US" altLang="ko-KR" sz="1600" dirty="0" err="1" smtClean="0"/>
              <a:t>cmd</a:t>
            </a:r>
            <a:r>
              <a:rPr lang="ko-KR" altLang="en-US" sz="1600" dirty="0" smtClean="0"/>
              <a:t>를 이용해서 프로젝트 폴더로 이동 후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명령 실행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>
                <a:latin typeface="Consolas" pitchFamily="49" charset="0"/>
              </a:rPr>
              <a:t>npm</a:t>
            </a:r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err="1" smtClean="0">
                <a:latin typeface="Consolas" pitchFamily="49" charset="0"/>
              </a:rPr>
              <a:t>init</a:t>
            </a:r>
            <a:endParaRPr lang="en-US" altLang="ko-KR" sz="1600" dirty="0" smtClean="0">
              <a:latin typeface="Consolas" pitchFamily="49" charset="0"/>
            </a:endParaRPr>
          </a:p>
          <a:p>
            <a:pPr lvl="1"/>
            <a:endParaRPr lang="en-US" altLang="ko-KR" sz="1600" dirty="0">
              <a:latin typeface="Consolas" pitchFamily="49" charset="0"/>
            </a:endParaRPr>
          </a:p>
          <a:p>
            <a:r>
              <a:rPr lang="en-US" altLang="ko-KR" sz="2000" dirty="0" smtClean="0"/>
              <a:t>Express </a:t>
            </a:r>
            <a:r>
              <a:rPr lang="ko-KR" altLang="en-US" sz="2000" dirty="0" smtClean="0"/>
              <a:t>모</a:t>
            </a:r>
            <a:r>
              <a:rPr lang="ko-KR" altLang="en-US" sz="2000" dirty="0"/>
              <a:t>듈</a:t>
            </a:r>
            <a:r>
              <a:rPr lang="ko-KR" altLang="en-US" sz="2000" dirty="0" smtClean="0"/>
              <a:t> 설치</a:t>
            </a:r>
            <a:endParaRPr lang="en-US" altLang="ko-KR" sz="2000" dirty="0" smtClean="0"/>
          </a:p>
          <a:p>
            <a:pPr lvl="1"/>
            <a:r>
              <a:rPr lang="en-US" altLang="ko-KR" sz="2000" b="1" dirty="0" err="1" smtClean="0">
                <a:solidFill>
                  <a:srgbClr val="FF0000"/>
                </a:solidFill>
                <a:latin typeface="Consolas" pitchFamily="49" charset="0"/>
              </a:rPr>
              <a:t>npm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itchFamily="49" charset="0"/>
              </a:rPr>
              <a:t> install express --save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2000" dirty="0" smtClean="0"/>
              <a:t>Express </a:t>
            </a:r>
            <a:r>
              <a:rPr lang="ko-KR" altLang="en-US" sz="2000" dirty="0" smtClean="0"/>
              <a:t>기본 모듈 불러오기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 smtClean="0">
                <a:latin typeface="Consolas" pitchFamily="49" charset="0"/>
              </a:rPr>
              <a:t> express = require('express');</a:t>
            </a:r>
          </a:p>
          <a:p>
            <a:pPr marL="457200" lvl="1" indent="0">
              <a:buNone/>
            </a:pPr>
            <a:r>
              <a:rPr lang="en-US" altLang="ko-KR" sz="1600" dirty="0" err="1" smtClean="0">
                <a:latin typeface="Consolas" pitchFamily="49" charset="0"/>
              </a:rPr>
              <a:t>var</a:t>
            </a:r>
            <a:r>
              <a:rPr lang="en-US" altLang="ko-KR" sz="1600" dirty="0" smtClean="0">
                <a:latin typeface="Consolas" pitchFamily="49" charset="0"/>
              </a:rPr>
              <a:t> http = require('http');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 smtClean="0"/>
              <a:t>require()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파일을 지정하거나 폴더를 지정하면 직접 만든 </a:t>
            </a:r>
            <a:r>
              <a:rPr lang="en-US" altLang="ko-KR" sz="1800" dirty="0" err="1" smtClean="0"/>
              <a:t>js</a:t>
            </a:r>
            <a:r>
              <a:rPr lang="ko-KR" altLang="en-US" sz="1800" dirty="0" smtClean="0"/>
              <a:t>파일도 모듈로 사용 가능하다</a:t>
            </a:r>
            <a:r>
              <a:rPr lang="en-US" altLang="ko-KR" sz="1800" dirty="0" smtClean="0"/>
              <a:t>. </a:t>
            </a:r>
            <a:r>
              <a:rPr lang="ko-KR" altLang="en-US" sz="1800" dirty="0" smtClean="0">
                <a:solidFill>
                  <a:srgbClr val="FF0000"/>
                </a:solidFill>
              </a:rPr>
              <a:t>폴더를 지정 </a:t>
            </a:r>
            <a:r>
              <a:rPr lang="ko-KR" altLang="en-US" sz="1800" dirty="0" smtClean="0"/>
              <a:t>할 경우에는 </a:t>
            </a:r>
            <a:r>
              <a:rPr lang="en-US" altLang="ko-KR" sz="1800" u="sng" dirty="0" smtClean="0"/>
              <a:t>index.js </a:t>
            </a:r>
            <a:r>
              <a:rPr lang="ko-KR" altLang="en-US" sz="1800" u="sng" dirty="0" smtClean="0"/>
              <a:t>파일을 기본 파일로 두어야 한다</a:t>
            </a:r>
            <a:r>
              <a:rPr lang="en-US" altLang="ko-KR" sz="1800" u="sng" dirty="0" smtClean="0"/>
              <a:t>.</a:t>
            </a:r>
            <a:endParaRPr lang="ko-KR" altLang="en-US" sz="1800" u="sng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로 웹 서버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4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59"/>
          </a:xfrm>
        </p:spPr>
        <p:txBody>
          <a:bodyPr/>
          <a:lstStyle/>
          <a:p>
            <a:r>
              <a:rPr lang="en-US" altLang="ko-KR" sz="2000" dirty="0"/>
              <a:t>Express </a:t>
            </a:r>
            <a:r>
              <a:rPr lang="ko-KR" altLang="en-US" sz="2000" dirty="0"/>
              <a:t>모듈 설치</a:t>
            </a:r>
            <a:endParaRPr lang="en-US" altLang="ko-KR" sz="2000" dirty="0"/>
          </a:p>
          <a:p>
            <a:pPr lvl="1"/>
            <a:r>
              <a:rPr lang="en-US" altLang="ko-KR" sz="1600" dirty="0" err="1">
                <a:latin typeface="Consolas" pitchFamily="49" charset="0"/>
              </a:rPr>
              <a:t>npm</a:t>
            </a:r>
            <a:r>
              <a:rPr lang="en-US" altLang="ko-KR" sz="1600" dirty="0">
                <a:latin typeface="Consolas" pitchFamily="49" charset="0"/>
              </a:rPr>
              <a:t> install express --save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express()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호출하여 만든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객체의 주요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</a:t>
            </a:r>
            <a:r>
              <a:rPr lang="ko-KR" altLang="en-US" dirty="0" smtClean="0"/>
              <a:t>서버 시작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26610"/>
              </p:ext>
            </p:extLst>
          </p:nvPr>
        </p:nvGraphicFramePr>
        <p:xfrm>
          <a:off x="611560" y="3140968"/>
          <a:ext cx="8064896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8312"/>
                <a:gridCol w="5256584"/>
              </a:tblGrid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r>
                        <a:rPr lang="ko-KR" altLang="en-US" sz="1600" dirty="0" smtClean="0"/>
                        <a:t>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set(name, value)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 설정을 위한 속성을 지정한다</a:t>
                      </a:r>
                      <a:r>
                        <a:rPr lang="en-US" altLang="ko-KR" sz="1600" dirty="0" smtClean="0"/>
                        <a:t>. set() </a:t>
                      </a:r>
                      <a:r>
                        <a:rPr lang="ko-KR" altLang="en-US" sz="1600" dirty="0" err="1" smtClean="0"/>
                        <a:t>메소드로</a:t>
                      </a:r>
                      <a:r>
                        <a:rPr lang="ko-KR" altLang="en-US" sz="1600" dirty="0" smtClean="0"/>
                        <a:t> 지정한 속성은 </a:t>
                      </a:r>
                      <a:r>
                        <a:rPr lang="en-US" altLang="ko-KR" sz="1600" dirty="0" smtClean="0"/>
                        <a:t>get() </a:t>
                      </a:r>
                      <a:r>
                        <a:rPr lang="ko-KR" altLang="en-US" sz="1600" dirty="0" err="1" smtClean="0"/>
                        <a:t>메소드로</a:t>
                      </a:r>
                      <a:r>
                        <a:rPr lang="ko-KR" altLang="en-US" sz="1600" dirty="0" smtClean="0"/>
                        <a:t> 꺼내어 확인할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get(name)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 설정을 위해 지정한 속성을 꺼내 옴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use([path,]function[,function ...]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미들웨어</a:t>
                      </a:r>
                      <a:r>
                        <a:rPr lang="ko-KR" altLang="en-US" sz="1600" dirty="0" smtClean="0"/>
                        <a:t> 함수를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get([path,]function)</a:t>
                      </a:r>
                      <a:endParaRPr lang="ko-KR" altLang="en-US" sz="1400" dirty="0">
                        <a:latin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패스로 요청된 정보를 처리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4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미리 정해진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객체의 주요 속성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app.set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속성 </a:t>
            </a:r>
            <a:r>
              <a:rPr lang="en-US" altLang="ko-KR" sz="1600" dirty="0" smtClean="0"/>
              <a:t>: port, views, view, engine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98959"/>
              </p:ext>
            </p:extLst>
          </p:nvPr>
        </p:nvGraphicFramePr>
        <p:xfrm>
          <a:off x="611560" y="1988840"/>
          <a:ext cx="8064896" cy="1341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6264"/>
                <a:gridCol w="5688632"/>
              </a:tblGrid>
              <a:tr h="12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속성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env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서버 모드를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views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뷰들이</a:t>
                      </a:r>
                      <a:r>
                        <a:rPr lang="ko-KR" altLang="en-US" sz="1600" dirty="0" smtClean="0"/>
                        <a:t> 들어 있는 폴더 또는 폴더 배열을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view</a:t>
                      </a:r>
                      <a:r>
                        <a:rPr lang="en-US" altLang="ko-KR" sz="1600" baseline="0" dirty="0" smtClean="0"/>
                        <a:t> engine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디폴트로 사용할 </a:t>
                      </a:r>
                      <a:r>
                        <a:rPr lang="ko-KR" altLang="en-US" sz="1600" dirty="0" err="1" smtClean="0"/>
                        <a:t>뷰</a:t>
                      </a:r>
                      <a:r>
                        <a:rPr lang="ko-KR" altLang="en-US" sz="1600" dirty="0" smtClean="0"/>
                        <a:t> 엔진을 설정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3429000"/>
            <a:ext cx="5544616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// Express </a:t>
            </a:r>
            <a:r>
              <a:rPr lang="ko-KR" altLang="en-US" sz="1400" dirty="0">
                <a:solidFill>
                  <a:prstClr val="black"/>
                </a:solidFill>
              </a:rPr>
              <a:t>기본 모듈 불러오기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express=require('express');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http=require('http');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객체 생성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var</a:t>
            </a:r>
            <a:r>
              <a:rPr lang="en-US" altLang="ko-KR" sz="1400" dirty="0">
                <a:solidFill>
                  <a:prstClr val="black"/>
                </a:solidFill>
              </a:rPr>
              <a:t> app = </a:t>
            </a:r>
            <a:r>
              <a:rPr lang="en-US" altLang="ko-KR" dirty="0">
                <a:solidFill>
                  <a:srgbClr val="FF0000"/>
                </a:solidFill>
              </a:rPr>
              <a:t>express();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</a:t>
            </a:r>
            <a:r>
              <a:rPr lang="ko-KR" altLang="en-US" sz="1400" dirty="0">
                <a:solidFill>
                  <a:prstClr val="black"/>
                </a:solidFill>
              </a:rPr>
              <a:t>기본 포트를 </a:t>
            </a:r>
            <a:r>
              <a:rPr lang="en-US" altLang="ko-KR" sz="1400" dirty="0">
                <a:solidFill>
                  <a:prstClr val="black"/>
                </a:solidFill>
              </a:rPr>
              <a:t>app </a:t>
            </a:r>
            <a:r>
              <a:rPr lang="ko-KR" altLang="en-US" sz="1400" dirty="0">
                <a:solidFill>
                  <a:prstClr val="black"/>
                </a:solidFill>
              </a:rPr>
              <a:t>객체에 속성으로 설정</a:t>
            </a:r>
          </a:p>
          <a:p>
            <a:r>
              <a:rPr lang="en-US" altLang="ko-KR" sz="1600" b="1" dirty="0" err="1">
                <a:solidFill>
                  <a:srgbClr val="FF0000"/>
                </a:solidFill>
              </a:rPr>
              <a:t>app.set</a:t>
            </a:r>
            <a:r>
              <a:rPr lang="en-US" altLang="ko-KR" sz="1600" b="1" dirty="0">
                <a:solidFill>
                  <a:srgbClr val="FF0000"/>
                </a:solidFill>
              </a:rPr>
              <a:t>('port', </a:t>
            </a:r>
            <a:r>
              <a:rPr lang="en-US" altLang="ko-KR" sz="1600" b="1" dirty="0" err="1">
                <a:solidFill>
                  <a:srgbClr val="FF0000"/>
                </a:solidFill>
              </a:rPr>
              <a:t>process.env.PORT</a:t>
            </a:r>
            <a:r>
              <a:rPr lang="en-US" altLang="ko-KR" sz="1600" b="1" dirty="0">
                <a:solidFill>
                  <a:srgbClr val="FF0000"/>
                </a:solidFill>
              </a:rPr>
              <a:t> || 3000);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// Express </a:t>
            </a:r>
            <a:r>
              <a:rPr lang="ko-KR" altLang="en-US" sz="1400" dirty="0">
                <a:solidFill>
                  <a:prstClr val="black"/>
                </a:solidFill>
              </a:rPr>
              <a:t>서버 시작 </a:t>
            </a: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객체를 서버 생성시 인자로 사용</a:t>
            </a:r>
          </a:p>
          <a:p>
            <a:r>
              <a:rPr lang="en-US" altLang="ko-KR" sz="1400" dirty="0" err="1">
                <a:solidFill>
                  <a:prstClr val="black"/>
                </a:solidFill>
              </a:rPr>
              <a:t>http.createServer</a:t>
            </a:r>
            <a:r>
              <a:rPr lang="en-US" altLang="ko-KR" sz="1400" dirty="0">
                <a:solidFill>
                  <a:prstClr val="black"/>
                </a:solidFill>
              </a:rPr>
              <a:t>(</a:t>
            </a:r>
            <a:r>
              <a:rPr lang="en-US" altLang="ko-KR" dirty="0">
                <a:solidFill>
                  <a:srgbClr val="FF0000"/>
                </a:solidFill>
              </a:rPr>
              <a:t>app</a:t>
            </a:r>
            <a:r>
              <a:rPr lang="en-US" altLang="ko-KR" sz="1400" dirty="0">
                <a:solidFill>
                  <a:prstClr val="black"/>
                </a:solidFill>
              </a:rPr>
              <a:t>).listen(</a:t>
            </a:r>
            <a:r>
              <a:rPr lang="en-US" altLang="ko-KR" sz="1400" dirty="0" err="1">
                <a:solidFill>
                  <a:prstClr val="black"/>
                </a:solidFill>
              </a:rPr>
              <a:t>app.get</a:t>
            </a:r>
            <a:r>
              <a:rPr lang="en-US" altLang="ko-KR" sz="1400" dirty="0">
                <a:solidFill>
                  <a:prstClr val="black"/>
                </a:solidFill>
              </a:rPr>
              <a:t>('port'), function() {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console.log('</a:t>
            </a:r>
            <a:r>
              <a:rPr lang="ko-KR" altLang="en-US" sz="1400" dirty="0" err="1">
                <a:solidFill>
                  <a:prstClr val="black"/>
                </a:solidFill>
              </a:rPr>
              <a:t>익스프레스</a:t>
            </a:r>
            <a:r>
              <a:rPr lang="ko-KR" altLang="en-US" sz="1400" dirty="0">
                <a:solidFill>
                  <a:prstClr val="black"/>
                </a:solidFill>
              </a:rPr>
              <a:t> 서버를 시작했습니다 </a:t>
            </a:r>
            <a:r>
              <a:rPr lang="en-US" altLang="ko-KR" sz="1400" dirty="0">
                <a:solidFill>
                  <a:prstClr val="black"/>
                </a:solidFill>
              </a:rPr>
              <a:t>: ' + </a:t>
            </a:r>
            <a:r>
              <a:rPr lang="en-US" altLang="ko-KR" sz="1400" dirty="0" err="1">
                <a:solidFill>
                  <a:prstClr val="black"/>
                </a:solidFill>
              </a:rPr>
              <a:t>app.get</a:t>
            </a:r>
            <a:r>
              <a:rPr lang="en-US" altLang="ko-KR" sz="1400" dirty="0">
                <a:solidFill>
                  <a:prstClr val="black"/>
                </a:solidFill>
              </a:rPr>
              <a:t>('port'));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});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45339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65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서버 객체에 속성 설정 및 가져오기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52120" y="2276872"/>
            <a:ext cx="3024336" cy="38164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1092" y="227687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prstClr val="black"/>
                </a:solidFill>
              </a:rPr>
              <a:t>app </a:t>
            </a:r>
            <a:r>
              <a:rPr lang="ko-KR" altLang="en-US" dirty="0" smtClean="0">
                <a:solidFill>
                  <a:prstClr val="black"/>
                </a:solidFill>
              </a:rPr>
              <a:t>객체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22266" y="3068960"/>
            <a:ext cx="1590094" cy="1574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black"/>
                </a:solidFill>
              </a:rPr>
              <a:t>port </a:t>
            </a:r>
            <a:r>
              <a:rPr lang="ko-KR" altLang="en-US" dirty="0" smtClean="0">
                <a:solidFill>
                  <a:prstClr val="black"/>
                </a:solidFill>
              </a:rPr>
              <a:t>속성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646204"/>
            <a:ext cx="2736304" cy="782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app.set</a:t>
            </a:r>
            <a:r>
              <a:rPr lang="en-US" altLang="ko-KR" dirty="0" smtClean="0">
                <a:solidFill>
                  <a:schemeClr val="tx1"/>
                </a:solidFill>
              </a:rPr>
              <a:t>('port', 3000)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3861048"/>
            <a:ext cx="2736304" cy="782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app.get</a:t>
            </a:r>
            <a:r>
              <a:rPr lang="en-US" altLang="ko-KR" dirty="0" smtClean="0">
                <a:solidFill>
                  <a:schemeClr val="tx1"/>
                </a:solidFill>
              </a:rPr>
              <a:t>('port')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3419872" y="3037602"/>
            <a:ext cx="2261220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1"/>
          </p:cNvCxnSpPr>
          <p:nvPr/>
        </p:nvCxnSpPr>
        <p:spPr>
          <a:xfrm flipH="1">
            <a:off x="3419872" y="4185084"/>
            <a:ext cx="2232248" cy="0"/>
          </a:xfrm>
          <a:prstGeom prst="straightConnector1">
            <a:avLst/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912" y="263691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set</a:t>
            </a:r>
            <a:r>
              <a:rPr lang="ko-KR" altLang="en-US" dirty="0" smtClean="0">
                <a:solidFill>
                  <a:srgbClr val="FF0000"/>
                </a:solidFill>
              </a:rPr>
              <a:t>으로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35896" y="38288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r>
              <a:rPr lang="ko-KR" altLang="en-US" dirty="0" smtClean="0">
                <a:solidFill>
                  <a:srgbClr val="FF0000"/>
                </a:solidFill>
              </a:rPr>
              <a:t>으로 가져오기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70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view engine </a:t>
            </a:r>
            <a:r>
              <a:rPr lang="ko-KR" altLang="en-US" sz="2800" dirty="0" smtClean="0"/>
              <a:t>속성</a:t>
            </a:r>
            <a:endParaRPr lang="en-US" altLang="ko-KR" sz="2800" dirty="0" smtClean="0"/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엔진을 설정 하는 것으로 </a:t>
            </a:r>
            <a:r>
              <a:rPr lang="en-US" altLang="ko-KR" sz="2000" dirty="0" err="1" smtClean="0"/>
              <a:t>ejs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pug</a:t>
            </a:r>
            <a:r>
              <a:rPr lang="ko-KR" altLang="en-US" sz="2000" dirty="0" smtClean="0"/>
              <a:t>를 많이 사용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엔진은 사용자 화면에 보여지는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화면의 템플릿이다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엔진에 대해서는 뒤에서 자세히 다룬다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76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미들웨어로</a:t>
            </a:r>
            <a:r>
              <a:rPr lang="ko-KR" altLang="en-US" sz="2000" dirty="0" smtClean="0"/>
              <a:t> 클라이언트에 응답 보내기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익스프레스에서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미들웨어를</a:t>
            </a:r>
            <a:r>
              <a:rPr lang="ko-KR" altLang="en-US" sz="1600" dirty="0" smtClean="0"/>
              <a:t> 사용하는 방식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순차적 실행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83684" y="2420888"/>
            <a:ext cx="8164780" cy="4032448"/>
            <a:chOff x="198864" y="2420888"/>
            <a:chExt cx="8164780" cy="4032448"/>
          </a:xfrm>
        </p:grpSpPr>
        <p:sp>
          <p:nvSpPr>
            <p:cNvPr id="4" name="직사각형 3"/>
            <p:cNvSpPr/>
            <p:nvPr/>
          </p:nvSpPr>
          <p:spPr>
            <a:xfrm>
              <a:off x="1043608" y="2420888"/>
              <a:ext cx="22322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클라이언트 요청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43608" y="3212976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#0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43608" y="3861048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#1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43608" y="4509120"/>
              <a:ext cx="223224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prstClr val="white"/>
                  </a:solidFill>
                </a:rPr>
                <a:t>미들웨어</a:t>
              </a:r>
              <a:r>
                <a:rPr lang="ko-KR" altLang="en-US" dirty="0" smtClean="0">
                  <a:solidFill>
                    <a:prstClr val="white"/>
                  </a:solidFill>
                </a:rPr>
                <a:t>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#...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43608" y="6093296"/>
              <a:ext cx="2232248" cy="3600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클라이언트 응</a:t>
              </a:r>
              <a:r>
                <a:rPr lang="ko-KR" altLang="en-US" dirty="0">
                  <a:solidFill>
                    <a:prstClr val="black"/>
                  </a:solidFill>
                </a:rPr>
                <a:t>답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9552" y="5301208"/>
              <a:ext cx="1425972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요청패턴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/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56508" y="5301208"/>
              <a:ext cx="1930028" cy="36004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prstClr val="white"/>
                  </a:solidFill>
                </a:rPr>
                <a:t>요청패턴 </a:t>
              </a:r>
              <a:r>
                <a:rPr lang="en-US" altLang="ko-KR" dirty="0" smtClean="0">
                  <a:solidFill>
                    <a:prstClr val="white"/>
                  </a:solidFill>
                </a:rPr>
                <a:t>/users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1964240" y="3573016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아래쪽 화살표 12"/>
            <p:cNvSpPr/>
            <p:nvPr/>
          </p:nvSpPr>
          <p:spPr>
            <a:xfrm>
              <a:off x="1964240" y="423982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3068960"/>
              <a:ext cx="2639516" cy="19094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1260" y="5075814"/>
              <a:ext cx="3976724" cy="8454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8864" y="2843644"/>
              <a:ext cx="110799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prstClr val="black"/>
                  </a:solidFill>
                </a:rPr>
                <a:t>미들웨어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673" y="5003884"/>
              <a:ext cx="87716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solidFill>
                    <a:prstClr val="black"/>
                  </a:solidFill>
                </a:rPr>
                <a:t>라우터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71356" y="2902260"/>
              <a:ext cx="2592288" cy="321372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4128" y="292650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app </a:t>
              </a:r>
              <a:r>
                <a:rPr lang="ko-KR" altLang="en-US" dirty="0" smtClean="0">
                  <a:solidFill>
                    <a:prstClr val="black"/>
                  </a:solidFill>
                </a:rPr>
                <a:t>객체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27762" y="3861048"/>
              <a:ext cx="2232248" cy="36004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002060"/>
                  </a:solidFill>
                </a:rPr>
                <a:t>미들웨어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 설정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931730" y="5318531"/>
              <a:ext cx="2232248" cy="36004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002060"/>
                  </a:solidFill>
                </a:rPr>
                <a:t>라우터</a:t>
              </a:r>
              <a:r>
                <a:rPr lang="ko-KR" altLang="en-US" dirty="0" smtClean="0">
                  <a:solidFill>
                    <a:srgbClr val="002060"/>
                  </a:solidFill>
                </a:rPr>
                <a:t> 설정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6" name="직선 화살표 연결선 25"/>
            <p:cNvCxnSpPr>
              <a:endCxn id="5" idx="3"/>
            </p:cNvCxnSpPr>
            <p:nvPr/>
          </p:nvCxnSpPr>
          <p:spPr>
            <a:xfrm flipH="1">
              <a:off x="3275856" y="3392996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6" idx="3"/>
            </p:cNvCxnSpPr>
            <p:nvPr/>
          </p:nvCxnSpPr>
          <p:spPr>
            <a:xfrm flipH="1">
              <a:off x="3275856" y="4041068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7" idx="3"/>
            </p:cNvCxnSpPr>
            <p:nvPr/>
          </p:nvCxnSpPr>
          <p:spPr>
            <a:xfrm flipH="1">
              <a:off x="3275856" y="4689140"/>
              <a:ext cx="24482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4427984" y="5481228"/>
              <a:ext cx="1296144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29604" y="306896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9604" y="370766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29604" y="435581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use()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4838" y="508322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prstClr val="black"/>
                  </a:solidFill>
                </a:rPr>
                <a:t>get()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1964240" y="5824004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2386980" y="494116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594892" y="4941168"/>
              <a:ext cx="390984" cy="269292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1964240" y="2780928"/>
              <a:ext cx="390984" cy="432048"/>
            </a:xfrm>
            <a:prstGeom prst="down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91667" y="352299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91667" y="414908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03004" y="4787860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next()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91296" y="17728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73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lvl="2"/>
            <a:endParaRPr lang="en-US" altLang="ko-KR" sz="1800" dirty="0" smtClean="0">
              <a:latin typeface="Consolas" pitchFamily="49" charset="0"/>
            </a:endParaRPr>
          </a:p>
          <a:p>
            <a:pPr marL="914400" lvl="2" indent="0">
              <a:buNone/>
            </a:pPr>
            <a:r>
              <a:rPr lang="en-US" altLang="ko-KR" sz="1800" dirty="0" err="1" smtClean="0">
                <a:latin typeface="Consolas" pitchFamily="49" charset="0"/>
              </a:rPr>
              <a:t>http.Server</a:t>
            </a:r>
            <a:endParaRPr lang="en-US" altLang="ko-KR" sz="1800" dirty="0" smtClean="0">
              <a:latin typeface="Consolas" pitchFamily="49" charset="0"/>
            </a:endParaRPr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생성</a:t>
            </a:r>
            <a:endParaRPr lang="en-US" altLang="ko-KR" sz="2000" dirty="0" smtClean="0"/>
          </a:p>
          <a:p>
            <a:pPr marL="914400" lvl="2" indent="0">
              <a:buNone/>
            </a:pPr>
            <a:endParaRPr lang="en-US" altLang="ko-KR" sz="1800" dirty="0" smtClean="0">
              <a:latin typeface="Consolas" pitchFamily="49" charset="0"/>
            </a:endParaRPr>
          </a:p>
          <a:p>
            <a:pPr marL="914400" lvl="2" indent="0">
              <a:buNone/>
            </a:pPr>
            <a:r>
              <a:rPr lang="en-US" altLang="ko-KR" sz="1800" dirty="0" err="1" smtClean="0">
                <a:latin typeface="Consolas" pitchFamily="49" charset="0"/>
              </a:rPr>
              <a:t>var</a:t>
            </a:r>
            <a:r>
              <a:rPr lang="en-US" altLang="ko-KR" sz="1800" dirty="0" smtClean="0">
                <a:latin typeface="Consolas" pitchFamily="49" charset="0"/>
              </a:rPr>
              <a:t> server = </a:t>
            </a:r>
            <a:r>
              <a:rPr lang="en-US" altLang="ko-KR" sz="1800" dirty="0" err="1" smtClean="0">
                <a:latin typeface="Consolas" pitchFamily="49" charset="0"/>
              </a:rPr>
              <a:t>http.createServer</a:t>
            </a:r>
            <a:r>
              <a:rPr lang="en-US" altLang="ko-KR" sz="1800" dirty="0" smtClean="0">
                <a:latin typeface="Consolas" pitchFamily="49" charset="0"/>
              </a:rPr>
              <a:t>([</a:t>
            </a:r>
            <a:r>
              <a:rPr lang="en-US" altLang="ko-KR" sz="1800" dirty="0" err="1" smtClean="0">
                <a:latin typeface="Consolas" pitchFamily="49" charset="0"/>
              </a:rPr>
              <a:t>requestListener</a:t>
            </a:r>
            <a:r>
              <a:rPr lang="en-US" altLang="ko-KR" sz="1800" dirty="0" smtClean="0">
                <a:latin typeface="Consolas" pitchFamily="49" charset="0"/>
              </a:rPr>
              <a:t>])</a:t>
            </a:r>
            <a:endParaRPr lang="ko-KR" altLang="en-US" sz="1800" dirty="0">
              <a:latin typeface="Consolas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3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5192" y="1340768"/>
            <a:ext cx="7283152" cy="51845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2000" dirty="0" err="1" smtClean="0"/>
              <a:t>익스프레스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사용 방식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use() </a:t>
            </a:r>
            <a:r>
              <a:rPr lang="ko-KR" altLang="en-US" sz="1600" dirty="0" smtClean="0">
                <a:solidFill>
                  <a:srgbClr val="FF0000"/>
                </a:solidFill>
              </a:rPr>
              <a:t>함수를 이용해서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600" dirty="0" smtClean="0">
                <a:solidFill>
                  <a:srgbClr val="FF0000"/>
                </a:solidFill>
              </a:rPr>
              <a:t> 등록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express = require('express');</a:t>
            </a:r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var</a:t>
            </a:r>
            <a:r>
              <a:rPr lang="en-US" altLang="ko-KR" sz="1600" dirty="0"/>
              <a:t> app = express();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 err="1">
                <a:solidFill>
                  <a:srgbClr val="0070C0"/>
                </a:solidFill>
              </a:rPr>
              <a:t>app.use</a:t>
            </a:r>
            <a:r>
              <a:rPr lang="en-US" altLang="ko-KR" sz="1600" b="1" dirty="0">
                <a:solidFill>
                  <a:srgbClr val="0070C0"/>
                </a:solidFill>
              </a:rPr>
              <a:t>(function(</a:t>
            </a:r>
            <a:r>
              <a:rPr lang="en-US" altLang="ko-KR" sz="1600" b="1" dirty="0" err="1">
                <a:solidFill>
                  <a:srgbClr val="0070C0"/>
                </a:solidFill>
              </a:rPr>
              <a:t>req</a:t>
            </a:r>
            <a:r>
              <a:rPr lang="en-US" altLang="ko-KR" sz="1600" b="1" dirty="0">
                <a:solidFill>
                  <a:srgbClr val="0070C0"/>
                </a:solidFill>
              </a:rPr>
              <a:t>, res, next)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console.log('</a:t>
            </a:r>
            <a:r>
              <a:rPr lang="ko-KR" altLang="en-US" sz="1600" b="1" dirty="0" err="1">
                <a:solidFill>
                  <a:srgbClr val="0070C0"/>
                </a:solidFill>
              </a:rPr>
              <a:t>첫번째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미들웨어에서</a:t>
            </a:r>
            <a:r>
              <a:rPr lang="ko-KR" altLang="en-US" sz="1600" b="1" dirty="0">
                <a:solidFill>
                  <a:srgbClr val="0070C0"/>
                </a:solidFill>
              </a:rPr>
              <a:t> 요청 처리함</a:t>
            </a:r>
            <a:r>
              <a:rPr lang="en-US" altLang="ko-KR" sz="1600" b="1" dirty="0">
                <a:solidFill>
                  <a:srgbClr val="0070C0"/>
                </a:solidFill>
              </a:rPr>
              <a:t>.');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res.writeHead</a:t>
            </a:r>
            <a:r>
              <a:rPr lang="en-US" altLang="ko-KR" sz="1600" b="1" dirty="0">
                <a:solidFill>
                  <a:srgbClr val="0070C0"/>
                </a:solidFill>
              </a:rPr>
              <a:t>('200', {'</a:t>
            </a:r>
            <a:r>
              <a:rPr lang="en-US" altLang="ko-KR" sz="1600" b="1" dirty="0" err="1">
                <a:solidFill>
                  <a:srgbClr val="0070C0"/>
                </a:solidFill>
              </a:rPr>
              <a:t>Content-Type':'text</a:t>
            </a:r>
            <a:r>
              <a:rPr lang="en-US" altLang="ko-KR" sz="1600" b="1" dirty="0">
                <a:solidFill>
                  <a:srgbClr val="0070C0"/>
                </a:solidFill>
              </a:rPr>
              <a:t>/</a:t>
            </a:r>
            <a:r>
              <a:rPr lang="en-US" altLang="ko-KR" sz="1600" b="1" dirty="0" err="1">
                <a:solidFill>
                  <a:srgbClr val="0070C0"/>
                </a:solidFill>
              </a:rPr>
              <a:t>html;charset</a:t>
            </a:r>
            <a:r>
              <a:rPr lang="en-US" altLang="ko-KR" sz="1600" b="1" dirty="0">
                <a:solidFill>
                  <a:srgbClr val="0070C0"/>
                </a:solidFill>
              </a:rPr>
              <a:t>=utf8'});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res.end</a:t>
            </a:r>
            <a:r>
              <a:rPr lang="en-US" altLang="ko-KR" sz="1600" b="1" dirty="0">
                <a:solidFill>
                  <a:srgbClr val="0070C0"/>
                </a:solidFill>
              </a:rPr>
              <a:t>('&lt;h1&gt;Express </a:t>
            </a:r>
            <a:r>
              <a:rPr lang="ko-KR" altLang="en-US" sz="1600" b="1" dirty="0">
                <a:solidFill>
                  <a:srgbClr val="0070C0"/>
                </a:solidFill>
              </a:rPr>
              <a:t>서버에서 응답한 결과입니다</a:t>
            </a:r>
            <a:r>
              <a:rPr lang="en-US" altLang="ko-KR" sz="1600" b="1" dirty="0">
                <a:solidFill>
                  <a:srgbClr val="0070C0"/>
                </a:solidFill>
              </a:rPr>
              <a:t>.&lt;/h1&gt;');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});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http.createServer</a:t>
            </a:r>
            <a:r>
              <a:rPr lang="en-US" altLang="ko-KR" sz="1600" dirty="0"/>
              <a:t>(app).listen(3000, function() {</a:t>
            </a:r>
          </a:p>
          <a:p>
            <a:pPr marL="0" indent="0">
              <a:buNone/>
            </a:pPr>
            <a:r>
              <a:rPr lang="en-US" altLang="ko-KR" sz="1600" dirty="0"/>
              <a:t>    console.log('Express </a:t>
            </a:r>
            <a:r>
              <a:rPr lang="ko-KR" altLang="en-US" sz="1600" dirty="0"/>
              <a:t>서버가 </a:t>
            </a:r>
            <a:r>
              <a:rPr lang="en-US" altLang="ko-KR" sz="1600" dirty="0"/>
              <a:t>3000</a:t>
            </a:r>
            <a:r>
              <a:rPr lang="ko-KR" altLang="en-US" sz="1600" dirty="0"/>
              <a:t>번 포트에서 시작됨</a:t>
            </a:r>
            <a:r>
              <a:rPr lang="en-US" altLang="ko-KR" sz="1600" dirty="0"/>
              <a:t>');</a:t>
            </a:r>
          </a:p>
          <a:p>
            <a:pPr marL="0" indent="0">
              <a:buNone/>
            </a:pPr>
            <a:r>
              <a:rPr lang="en-US" altLang="ko-KR" sz="1600" dirty="0"/>
              <a:t>});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8"/>
            <a:ext cx="39147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3914775" cy="9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206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익스프레스로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웹서버</a:t>
            </a:r>
            <a:r>
              <a:rPr lang="ko-KR" altLang="en-US" sz="2000" dirty="0" smtClean="0"/>
              <a:t> 생성 시 기본 구성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use()</a:t>
            </a:r>
            <a:r>
              <a:rPr lang="ko-KR" altLang="en-US" sz="1600" dirty="0" smtClean="0"/>
              <a:t>함수를 이용해서 </a:t>
            </a:r>
            <a:r>
              <a:rPr lang="ko-KR" altLang="en-US" sz="1600" dirty="0" err="1" smtClean="0"/>
              <a:t>미들웨어</a:t>
            </a:r>
            <a:r>
              <a:rPr lang="ko-KR" altLang="en-US" sz="1600" dirty="0" smtClean="0"/>
              <a:t> 등록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 </a:t>
            </a:r>
            <a:r>
              <a:rPr lang="ko-KR" altLang="en-US" dirty="0"/>
              <a:t>서버 시작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2276872"/>
            <a:ext cx="2376264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express </a:t>
            </a:r>
            <a:r>
              <a:rPr lang="ko-KR" altLang="en-US" dirty="0" smtClean="0">
                <a:solidFill>
                  <a:prstClr val="white"/>
                </a:solidFill>
              </a:rPr>
              <a:t>모듈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6096" y="3284984"/>
            <a:ext cx="237626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app </a:t>
            </a:r>
            <a:r>
              <a:rPr lang="ko-KR" altLang="en-US" dirty="0" smtClean="0">
                <a:solidFill>
                  <a:prstClr val="white"/>
                </a:solidFill>
              </a:rPr>
              <a:t>객체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4293096"/>
            <a:ext cx="403244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5445224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white"/>
                </a:solidFill>
              </a:rPr>
              <a:t>미들웨어</a:t>
            </a:r>
            <a:r>
              <a:rPr lang="ko-KR" altLang="en-US" dirty="0" smtClean="0">
                <a:solidFill>
                  <a:prstClr val="white"/>
                </a:solidFill>
              </a:rPr>
              <a:t> 함수 </a:t>
            </a:r>
            <a:r>
              <a:rPr lang="en-US" altLang="ko-KR" dirty="0" smtClean="0">
                <a:solidFill>
                  <a:prstClr val="white"/>
                </a:solidFill>
              </a:rPr>
              <a:t>#0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9437" y="42930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createServer</a:t>
            </a:r>
            <a:r>
              <a:rPr lang="en-US" altLang="ko-KR" dirty="0" smtClean="0">
                <a:solidFill>
                  <a:prstClr val="black"/>
                </a:solidFill>
              </a:rPr>
              <a:t>(app)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원통 8"/>
          <p:cNvSpPr/>
          <p:nvPr/>
        </p:nvSpPr>
        <p:spPr>
          <a:xfrm rot="16200000">
            <a:off x="3635896" y="4221088"/>
            <a:ext cx="432048" cy="72008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36510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3000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11960" y="4725144"/>
            <a:ext cx="931540" cy="86409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</a:rPr>
              <a:t>WEB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15" name="꺾인 연결선 14"/>
          <p:cNvCxnSpPr>
            <a:stCxn id="11" idx="6"/>
            <a:endCxn id="7" idx="0"/>
          </p:cNvCxnSpPr>
          <p:nvPr/>
        </p:nvCxnSpPr>
        <p:spPr>
          <a:xfrm>
            <a:off x="5143500" y="5157192"/>
            <a:ext cx="1048680" cy="28803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7" idx="2"/>
            <a:endCxn id="9" idx="2"/>
          </p:cNvCxnSpPr>
          <p:nvPr/>
        </p:nvCxnSpPr>
        <p:spPr>
          <a:xfrm rot="5400000" flipH="1">
            <a:off x="4409982" y="4239090"/>
            <a:ext cx="1224136" cy="2340260"/>
          </a:xfrm>
          <a:prstGeom prst="curvedConnector3">
            <a:avLst>
              <a:gd name="adj1" fmla="val -18674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6534" y="4258816"/>
            <a:ext cx="2448272" cy="1119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/>
                </a:solidFill>
              </a:rPr>
              <a:t>클라이언트 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400" dirty="0" smtClean="0">
                <a:solidFill>
                  <a:prstClr val="black"/>
                </a:solidFill>
              </a:rPr>
              <a:t>(</a:t>
            </a:r>
            <a:r>
              <a:rPr lang="ko-KR" altLang="en-US" sz="1400" dirty="0">
                <a:solidFill>
                  <a:prstClr val="black"/>
                </a:solidFill>
              </a:rPr>
              <a:t>웹 브라우저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894806" y="4465682"/>
            <a:ext cx="5970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894806" y="4653136"/>
            <a:ext cx="597074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8141" y="4095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요</a:t>
            </a:r>
            <a:r>
              <a:rPr lang="ko-KR" altLang="en-US" sz="1400" dirty="0">
                <a:solidFill>
                  <a:prstClr val="black"/>
                </a:solidFill>
              </a:rPr>
              <a:t>청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0149" y="47251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응답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486916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400" dirty="0" smtClean="0">
                <a:solidFill>
                  <a:srgbClr val="FF0000"/>
                </a:solidFill>
              </a:rPr>
              <a:t> 요청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96336" y="4640131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(1)use()</a:t>
            </a:r>
            <a:r>
              <a:rPr lang="ko-KR" altLang="en-US" sz="1400" dirty="0" smtClean="0">
                <a:solidFill>
                  <a:srgbClr val="FF0000"/>
                </a:solidFill>
              </a:rPr>
              <a:t>로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ko-KR" altLang="en-US" sz="1400" dirty="0" err="1" smtClean="0">
                <a:solidFill>
                  <a:srgbClr val="FF0000"/>
                </a:solidFill>
              </a:rPr>
              <a:t>미들웨어</a:t>
            </a:r>
            <a:r>
              <a:rPr lang="ko-KR" altLang="en-US" sz="1400" dirty="0" smtClean="0">
                <a:solidFill>
                  <a:srgbClr val="FF0000"/>
                </a:solidFill>
              </a:rPr>
              <a:t> 등록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9" name="꺾인 연결선 28"/>
          <p:cNvCxnSpPr>
            <a:stCxn id="5" idx="3"/>
            <a:endCxn id="7" idx="3"/>
          </p:cNvCxnSpPr>
          <p:nvPr/>
        </p:nvCxnSpPr>
        <p:spPr>
          <a:xfrm flipH="1">
            <a:off x="7380312" y="3573016"/>
            <a:ext cx="432048" cy="2160240"/>
          </a:xfrm>
          <a:prstGeom prst="bentConnector3">
            <a:avLst>
              <a:gd name="adj1" fmla="val -52911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4365" y="62175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응답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4" idx="2"/>
            <a:endCxn id="5" idx="0"/>
          </p:cNvCxnSpPr>
          <p:nvPr/>
        </p:nvCxnSpPr>
        <p:spPr>
          <a:xfrm>
            <a:off x="6624228" y="2852936"/>
            <a:ext cx="0" cy="4320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588224" y="3861048"/>
            <a:ext cx="0" cy="41204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72939" y="2915071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</a:rPr>
              <a:t>express()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9644" y="404620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웹 서버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5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6491064" cy="55446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sz="1800" dirty="0" err="1" smtClean="0"/>
              <a:t>여러개의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미들웨어를</a:t>
            </a:r>
            <a:r>
              <a:rPr lang="ko-KR" altLang="en-US" sz="1800" dirty="0" smtClean="0"/>
              <a:t> 등록하여 </a:t>
            </a:r>
            <a:r>
              <a:rPr lang="ko-KR" altLang="en-US" sz="1800" dirty="0" err="1" smtClean="0"/>
              <a:t>여러가지</a:t>
            </a:r>
            <a:r>
              <a:rPr lang="ko-KR" altLang="en-US" sz="1800" dirty="0" smtClean="0"/>
              <a:t> 기능을 수행</a:t>
            </a:r>
            <a:endParaRPr lang="en-US" altLang="ko-KR" sz="1400" dirty="0" smtClean="0"/>
          </a:p>
          <a:p>
            <a:pPr lvl="1"/>
            <a:r>
              <a:rPr lang="en-US" altLang="ko-KR" sz="1100" dirty="0" smtClean="0">
                <a:solidFill>
                  <a:srgbClr val="FF0000"/>
                </a:solidFill>
              </a:rPr>
              <a:t>next()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100" dirty="0" smtClean="0">
                <a:solidFill>
                  <a:srgbClr val="FF0000"/>
                </a:solidFill>
              </a:rPr>
              <a:t> 호출하여 다음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미들웨어로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처리 결과를 넘긴다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 smtClean="0"/>
              <a:t>...</a:t>
            </a:r>
          </a:p>
          <a:p>
            <a:pPr marL="0" indent="0">
              <a:buNone/>
            </a:pPr>
            <a:r>
              <a:rPr lang="en-US" altLang="ko-KR" sz="1400" dirty="0" err="1" smtClean="0"/>
              <a:t>app.use</a:t>
            </a:r>
            <a:r>
              <a:rPr lang="en-US" altLang="ko-KR" sz="1400" dirty="0" smtClean="0"/>
              <a:t>(function(</a:t>
            </a:r>
            <a:r>
              <a:rPr lang="en-US" altLang="ko-KR" sz="1400" dirty="0" err="1" smtClean="0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 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//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//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("&lt;h1&gt;Express </a:t>
            </a:r>
            <a:r>
              <a:rPr lang="ko-KR" altLang="en-US" sz="1400" dirty="0"/>
              <a:t>서버에서 응답한 결과입니다</a:t>
            </a:r>
            <a:r>
              <a:rPr lang="en-US" altLang="ko-KR" sz="1400" dirty="0"/>
              <a:t>.&lt;/h1&gt;");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req.user</a:t>
            </a:r>
            <a:r>
              <a:rPr lang="en-US" altLang="ko-KR" sz="1400" dirty="0"/>
              <a:t> = 'mike';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next();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두번째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요청을 처리함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Content-Type':"text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=utf8"});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</a:t>
            </a:r>
            <a:r>
              <a:rPr lang="en-US" altLang="ko-KR" sz="1400" dirty="0"/>
              <a:t>' + </a:t>
            </a:r>
            <a:r>
              <a:rPr lang="en-US" altLang="ko-KR" sz="1400" dirty="0" err="1"/>
              <a:t>req.user</a:t>
            </a:r>
            <a:r>
              <a:rPr lang="en-US" altLang="ko-KR" sz="1400" dirty="0"/>
              <a:t> + '</a:t>
            </a:r>
            <a:r>
              <a:rPr lang="ko-KR" altLang="en-US" sz="1400" dirty="0"/>
              <a:t>가 응답한 결과입니다</a:t>
            </a:r>
            <a:r>
              <a:rPr lang="en-US" altLang="ko-KR" sz="1400" dirty="0"/>
              <a:t>.&lt;/h1&gt;');</a:t>
            </a:r>
          </a:p>
          <a:p>
            <a:pPr marL="0" indent="0">
              <a:buNone/>
            </a:pPr>
            <a:r>
              <a:rPr lang="en-US" altLang="ko-KR" sz="1400" dirty="0" smtClean="0"/>
              <a:t>});</a:t>
            </a:r>
          </a:p>
          <a:p>
            <a:pPr marL="0" indent="0">
              <a:buNone/>
            </a:pPr>
            <a:r>
              <a:rPr lang="en-US" altLang="ko-KR" sz="1400" dirty="0" smtClean="0"/>
              <a:t>...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미들웨어를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6792"/>
            <a:ext cx="2987824" cy="112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883" y="3438854"/>
            <a:ext cx="4860032" cy="101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45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익스프레스에서</a:t>
            </a:r>
            <a:r>
              <a:rPr lang="ko-KR" altLang="en-US" sz="1800" dirty="0" smtClean="0"/>
              <a:t> 기본적으로 사용되는 요청 객체와 응답 객체는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모듈에서 사용하는 객체들과 동일하다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익스프레스에서</a:t>
            </a:r>
            <a:r>
              <a:rPr lang="ko-KR" altLang="en-US" sz="1800" dirty="0" smtClean="0"/>
              <a:t> 추가로 사용할 수 있는 응답 객체의 </a:t>
            </a:r>
            <a:r>
              <a:rPr lang="ko-KR" altLang="en-US" sz="1800" dirty="0" err="1" smtClean="0"/>
              <a:t>메소드</a:t>
            </a:r>
            <a:endParaRPr lang="en-US" altLang="ko-KR" sz="1800" dirty="0" smtClean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 </a:t>
            </a:r>
            <a:r>
              <a:rPr lang="ko-KR" altLang="en-US" dirty="0" smtClean="0"/>
              <a:t>요청 객체와 응답 객체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0325"/>
              </p:ext>
            </p:extLst>
          </p:nvPr>
        </p:nvGraphicFramePr>
        <p:xfrm>
          <a:off x="899592" y="2780928"/>
          <a:ext cx="7560840" cy="2667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6304"/>
                <a:gridCol w="48245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send([body])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클라이언트로 데이터를 보냄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HTML, Buffer,</a:t>
                      </a:r>
                      <a:r>
                        <a:rPr lang="en-US" altLang="ko-KR" sz="1400" baseline="0" dirty="0" smtClean="0"/>
                        <a:t> JSON, JSON </a:t>
                      </a:r>
                      <a:r>
                        <a:rPr lang="ko-KR" altLang="en-US" sz="1400" baseline="0" dirty="0" smtClean="0"/>
                        <a:t>배열 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status(code)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 </a:t>
                      </a:r>
                      <a:r>
                        <a:rPr lang="ko-KR" altLang="en-US" sz="1400" dirty="0" smtClean="0"/>
                        <a:t>상태 코드 반환</a:t>
                      </a:r>
                      <a:r>
                        <a:rPr lang="en-US" altLang="ko-KR" sz="140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end() </a:t>
                      </a:r>
                      <a:r>
                        <a:rPr lang="ko-KR" altLang="en-US" sz="1400" dirty="0" smtClean="0"/>
                        <a:t>또는 </a:t>
                      </a:r>
                      <a:r>
                        <a:rPr lang="en-US" altLang="ko-KR" sz="1400" dirty="0" smtClean="0"/>
                        <a:t>send()</a:t>
                      </a:r>
                      <a:r>
                        <a:rPr lang="ko-KR" altLang="en-US" sz="1400" dirty="0" smtClean="0"/>
                        <a:t>와 같은 전송 </a:t>
                      </a:r>
                      <a:r>
                        <a:rPr lang="ko-KR" altLang="en-US" sz="1400" dirty="0" err="1" smtClean="0"/>
                        <a:t>메소드에</a:t>
                      </a:r>
                      <a:r>
                        <a:rPr lang="ko-KR" altLang="en-US" sz="1400" dirty="0" smtClean="0"/>
                        <a:t> 의해 전송 가능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sendStatus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statusCode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 </a:t>
                      </a:r>
                      <a:r>
                        <a:rPr lang="ko-KR" altLang="en-US" sz="1400" dirty="0" smtClean="0"/>
                        <a:t>상태코드 반환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상태코드는 상태 메시지와 함께 전송 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redirect([status]</a:t>
                      </a:r>
                      <a:r>
                        <a:rPr lang="en-US" altLang="ko-KR" sz="1400" baseline="0" dirty="0" smtClean="0"/>
                        <a:t> path)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웹 페이지를 새로운 경로로 갱신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render(view[, locals][,callback])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뷰엔진을</a:t>
                      </a:r>
                      <a:r>
                        <a:rPr lang="ko-KR" altLang="en-US" sz="1400" dirty="0" smtClean="0"/>
                        <a:t> 이용한 문서 생성 후 전송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52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9208" y="1600201"/>
            <a:ext cx="5338936" cy="43490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app = express();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app.set</a:t>
            </a:r>
            <a:r>
              <a:rPr lang="en-US" altLang="ko-KR" sz="1400" dirty="0"/>
              <a:t>('port', </a:t>
            </a:r>
            <a:r>
              <a:rPr lang="en-US" altLang="ko-KR" sz="1400" dirty="0" err="1"/>
              <a:t>process.env.PORT</a:t>
            </a:r>
            <a:r>
              <a:rPr lang="en-US" altLang="ko-KR" sz="1400" dirty="0"/>
              <a:t> || 3000);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res, next) {</a:t>
            </a:r>
          </a:p>
          <a:p>
            <a:pPr marL="0" indent="0">
              <a:buNone/>
            </a:pPr>
            <a:r>
              <a:rPr lang="en-US" altLang="ko-KR" sz="1400" dirty="0"/>
              <a:t>    console.log('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미들웨어에서</a:t>
            </a:r>
            <a:r>
              <a:rPr lang="ko-KR" altLang="en-US" sz="1400" dirty="0"/>
              <a:t> 요청을 처리함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res.send</a:t>
            </a:r>
            <a:r>
              <a:rPr lang="en-US" altLang="ko-KR" sz="1400" dirty="0"/>
              <a:t>({name:'</a:t>
            </a:r>
            <a:r>
              <a:rPr lang="ko-KR" altLang="en-US" sz="1400" dirty="0"/>
              <a:t>방탄소년단</a:t>
            </a:r>
            <a:r>
              <a:rPr lang="en-US" altLang="ko-KR" sz="1400" dirty="0"/>
              <a:t>', age:25});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server = </a:t>
            </a:r>
            <a:r>
              <a:rPr lang="en-US" altLang="ko-KR" sz="1400" dirty="0" err="1"/>
              <a:t>http.createServer</a:t>
            </a:r>
            <a:r>
              <a:rPr lang="en-US" altLang="ko-KR" sz="1400" dirty="0"/>
              <a:t>(app);</a:t>
            </a:r>
          </a:p>
          <a:p>
            <a:pPr marL="0" indent="0">
              <a:buNone/>
            </a:pPr>
            <a:r>
              <a:rPr lang="en-US" altLang="ko-KR" sz="1400" dirty="0" err="1"/>
              <a:t>server.listen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('port'), function() {</a:t>
            </a:r>
          </a:p>
          <a:p>
            <a:pPr marL="0" indent="0">
              <a:buNone/>
            </a:pPr>
            <a:r>
              <a:rPr lang="en-US" altLang="ko-KR" sz="1400" dirty="0"/>
              <a:t>   console.log('</a:t>
            </a:r>
            <a:r>
              <a:rPr lang="ko-KR" altLang="en-US" sz="1400" dirty="0"/>
              <a:t>웹 서버가 시작 되었습니다</a:t>
            </a:r>
            <a:r>
              <a:rPr lang="en-US" altLang="ko-KR" sz="1400" dirty="0"/>
              <a:t>. %d', </a:t>
            </a:r>
            <a:r>
              <a:rPr lang="en-US" altLang="ko-KR" sz="1400" dirty="0" err="1"/>
              <a:t>app.get</a:t>
            </a:r>
            <a:r>
              <a:rPr lang="en-US" altLang="ko-KR" sz="1400" dirty="0"/>
              <a:t>('port')); 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서버에서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객체 응답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767517" cy="218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1268760"/>
            <a:ext cx="49135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데이터만 받아 와서 게시물을 보여 줄 때 </a:t>
            </a:r>
            <a:endParaRPr lang="en-US" altLang="ko-KR" dirty="0" smtClean="0"/>
          </a:p>
          <a:p>
            <a:r>
              <a:rPr lang="ko-KR" altLang="en-US" dirty="0" smtClean="0"/>
              <a:t>해당 데이터만 업데이트하는 것이 효율적이다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7194" y="4941168"/>
            <a:ext cx="299127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res.status</a:t>
            </a:r>
            <a:r>
              <a:rPr lang="en-US" altLang="ko-KR" sz="1400" dirty="0" smtClean="0">
                <a:solidFill>
                  <a:srgbClr val="FF0000"/>
                </a:solidFill>
              </a:rPr>
              <a:t>(403).send('Forbidden')</a:t>
            </a:r>
          </a:p>
          <a:p>
            <a:r>
              <a:rPr lang="ko-KR" altLang="en-US" sz="1400" dirty="0" smtClean="0"/>
              <a:t>혹은</a:t>
            </a:r>
            <a:endParaRPr lang="en-US" altLang="ko-KR" sz="1400" dirty="0" smtClean="0"/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res.sendStatus</a:t>
            </a:r>
            <a:r>
              <a:rPr lang="en-US" altLang="ko-KR" sz="1400" dirty="0" smtClean="0">
                <a:solidFill>
                  <a:srgbClr val="FF0000"/>
                </a:solidFill>
              </a:rPr>
              <a:t>(403)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status()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메소드는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상태코드 작성 기능만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91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웹 페이지 경로를 강제로 이동시킵니다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res.redirect</a:t>
            </a:r>
            <a:r>
              <a:rPr lang="en-US" altLang="ko-KR" dirty="0" smtClean="0"/>
              <a:t>([status,] path)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54336"/>
            <a:ext cx="568863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http = require('http');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express = require('express');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app = express();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app.set</a:t>
            </a:r>
            <a:r>
              <a:rPr lang="en-US" altLang="ko-KR" sz="1600" dirty="0"/>
              <a:t>('port', </a:t>
            </a:r>
            <a:r>
              <a:rPr lang="en-US" altLang="ko-KR" sz="1600" dirty="0" err="1"/>
              <a:t>process.env.PORT</a:t>
            </a:r>
            <a:r>
              <a:rPr lang="en-US" altLang="ko-KR" sz="1600" dirty="0"/>
              <a:t> || 3000);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(function(</a:t>
            </a:r>
            <a:r>
              <a:rPr lang="en-US" altLang="ko-KR" sz="1600" dirty="0" err="1"/>
              <a:t>req</a:t>
            </a:r>
            <a:r>
              <a:rPr lang="en-US" altLang="ko-KR" sz="1600" dirty="0"/>
              <a:t>, res, next) {</a:t>
            </a:r>
          </a:p>
          <a:p>
            <a:r>
              <a:rPr lang="en-US" altLang="ko-KR" sz="1600" dirty="0"/>
              <a:t>    console.log('</a:t>
            </a:r>
            <a:r>
              <a:rPr lang="ko-KR" altLang="en-US" sz="1600" dirty="0" err="1"/>
              <a:t>첫번째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미들웨어에서</a:t>
            </a:r>
            <a:r>
              <a:rPr lang="ko-KR" altLang="en-US" sz="1600" dirty="0"/>
              <a:t> 요청 처리 함</a:t>
            </a:r>
            <a:r>
              <a:rPr lang="en-US" altLang="ko-KR" sz="1600" dirty="0"/>
              <a:t>.');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</a:t>
            </a:r>
            <a:r>
              <a:rPr lang="en-US" altLang="ko-KR" b="1" dirty="0" err="1">
                <a:solidFill>
                  <a:srgbClr val="FF0000"/>
                </a:solidFill>
              </a:rPr>
              <a:t>res.redirect</a:t>
            </a:r>
            <a:r>
              <a:rPr lang="en-US" altLang="ko-KR" b="1" dirty="0">
                <a:solidFill>
                  <a:srgbClr val="FF0000"/>
                </a:solidFill>
              </a:rPr>
              <a:t>('http://google.co.kr');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});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(app);</a:t>
            </a:r>
          </a:p>
          <a:p>
            <a:r>
              <a:rPr lang="en-US" altLang="ko-KR" sz="1600" dirty="0" err="1"/>
              <a:t>server.listen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('port'), function() {</a:t>
            </a:r>
          </a:p>
          <a:p>
            <a:r>
              <a:rPr lang="en-US" altLang="ko-KR" sz="1600" dirty="0"/>
              <a:t>    console.log('</a:t>
            </a:r>
            <a:r>
              <a:rPr lang="ko-KR" altLang="en-US" sz="1600" dirty="0"/>
              <a:t>서버가 실행 되었습니다</a:t>
            </a:r>
            <a:r>
              <a:rPr lang="en-US" altLang="ko-KR" sz="1600" dirty="0"/>
              <a:t>. %d', 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('port'));</a:t>
            </a:r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40821"/>
            <a:ext cx="3218621" cy="205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3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익스프레스에서</a:t>
            </a:r>
            <a:r>
              <a:rPr lang="ko-KR" altLang="en-US" sz="2000" dirty="0" smtClean="0"/>
              <a:t> 요청객체에 추가한 헤더와 </a:t>
            </a:r>
            <a:r>
              <a:rPr lang="ko-KR" altLang="en-US" sz="2000" dirty="0" err="1" smtClean="0"/>
              <a:t>파라미터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요청객체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추가</a:t>
            </a:r>
            <a:r>
              <a:rPr lang="ko-KR" altLang="en-US" sz="4000" dirty="0" smtClean="0"/>
              <a:t> </a:t>
            </a:r>
            <a:r>
              <a:rPr lang="ko-KR" altLang="en-US" dirty="0" smtClean="0"/>
              <a:t>헤더 </a:t>
            </a:r>
            <a:r>
              <a:rPr lang="ko-KR" altLang="en-US" sz="3600" dirty="0" smtClean="0"/>
              <a:t>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22604"/>
              </p:ext>
            </p:extLst>
          </p:nvPr>
        </p:nvGraphicFramePr>
        <p:xfrm>
          <a:off x="899592" y="2204864"/>
          <a:ext cx="7488832" cy="214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04256"/>
                <a:gridCol w="51845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추가한 정보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GET </a:t>
                      </a:r>
                      <a:r>
                        <a:rPr lang="ko-KR" altLang="en-US" sz="1600" dirty="0" smtClean="0"/>
                        <a:t>방식으로 전송한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ex) req.query.name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body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방식으로 전송한 요청 </a:t>
                      </a:r>
                      <a:r>
                        <a:rPr lang="ko-KR" altLang="en-US" sz="1600" baseline="0" dirty="0" err="1" smtClean="0"/>
                        <a:t>파라미터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body-parser</a:t>
                      </a:r>
                      <a:r>
                        <a:rPr lang="ko-KR" altLang="en-US" sz="1600" baseline="0" dirty="0" smtClean="0"/>
                        <a:t>와 같은 외장모듈과 함께 사용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baseline="0" dirty="0" smtClean="0"/>
                        <a:t>ex) req.body.name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header(name)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헤더정보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472514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 측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주소문자열 </a:t>
            </a:r>
            <a:r>
              <a:rPr lang="en-US" altLang="ko-KR" dirty="0" smtClean="0"/>
              <a:t>: </a:t>
            </a:r>
            <a:r>
              <a:rPr lang="ko-KR" altLang="en-US" sz="1600" dirty="0" err="1" smtClean="0"/>
              <a:t>쿼리스트링으로</a:t>
            </a:r>
            <a:r>
              <a:rPr lang="ko-KR" altLang="en-US" sz="1600" dirty="0" smtClean="0"/>
              <a:t> 전송된 </a:t>
            </a:r>
            <a:r>
              <a:rPr lang="ko-KR" altLang="en-US" sz="1600" dirty="0" err="1" smtClean="0"/>
              <a:t>파라미터</a:t>
            </a:r>
            <a:endParaRPr lang="en-US" altLang="ko-KR" dirty="0" smtClean="0"/>
          </a:p>
          <a:p>
            <a:r>
              <a:rPr lang="en-US" altLang="ko-KR" sz="2400" dirty="0" smtClean="0"/>
              <a:t>http://localhost:3000</a:t>
            </a:r>
            <a:r>
              <a:rPr lang="en-US" altLang="ko-KR" sz="2400" dirty="0" smtClean="0">
                <a:solidFill>
                  <a:srgbClr val="FF0000"/>
                </a:solidFill>
              </a:rPr>
              <a:t>/?name=gildong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340768"/>
            <a:ext cx="4824536" cy="50405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 = require('http');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pPr marL="0" indent="0">
              <a:buNone/>
            </a:pPr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res, next) {</a:t>
            </a:r>
          </a:p>
          <a:p>
            <a:pPr marL="0" indent="0">
              <a:buNone/>
            </a:pPr>
            <a:r>
              <a:rPr lang="en-US" altLang="ko-KR" sz="1200" dirty="0"/>
              <a:t>    console.log('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미들웨어에서</a:t>
            </a:r>
            <a:r>
              <a:rPr lang="ko-KR" altLang="en-US" sz="1200" dirty="0"/>
              <a:t> 요청 처리 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req.header</a:t>
            </a:r>
            <a:r>
              <a:rPr lang="en-US" altLang="ko-KR" sz="1200" dirty="0"/>
              <a:t>('User-Agent');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= req.query.name;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('&lt;h1&gt;Express </a:t>
            </a:r>
            <a:r>
              <a:rPr lang="ko-KR" altLang="en-US" sz="1200" dirty="0"/>
              <a:t>서버에서 응답한 결과입니다</a:t>
            </a:r>
            <a:r>
              <a:rPr lang="en-US" altLang="ko-KR" sz="1200" dirty="0"/>
              <a:t>.&lt;/h1&gt;');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('&lt;div&gt;&lt;p&gt;User-Agent: '+ </a:t>
            </a:r>
            <a:r>
              <a:rPr lang="en-US" altLang="ko-KR" sz="1200" dirty="0" err="1"/>
              <a:t>userAgent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name: '+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(app);</a:t>
            </a:r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('port'), function() {</a:t>
            </a:r>
          </a:p>
          <a:p>
            <a:pPr marL="0" indent="0">
              <a:buNone/>
            </a:pPr>
            <a:r>
              <a:rPr lang="en-US" altLang="ko-KR" sz="1200" dirty="0"/>
              <a:t>   console.log('</a:t>
            </a:r>
            <a:r>
              <a:rPr lang="ko-KR" altLang="en-US" sz="1200" dirty="0"/>
              <a:t>서버가 시작 되었습니다</a:t>
            </a:r>
            <a:r>
              <a:rPr lang="en-US" altLang="ko-KR" sz="1200" dirty="0"/>
              <a:t>. %d', 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('port')); 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헤더와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40768"/>
            <a:ext cx="3693800" cy="29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4152" y="4653136"/>
            <a:ext cx="3024336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http://localhost:3000/?name=gildong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320336" y="5418024"/>
            <a:ext cx="1368152" cy="247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57120" y="6098014"/>
            <a:ext cx="1531368" cy="247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req.query.name</a:t>
            </a:r>
            <a:endParaRPr lang="ko-KR" altLang="en-US" sz="1400" dirty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5584159" y="6057382"/>
            <a:ext cx="1008112" cy="328663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gildong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4159" y="437613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주소문자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</a:p>
        </p:txBody>
      </p:sp>
      <p:sp>
        <p:nvSpPr>
          <p:cNvPr id="10" name="오른쪽 화살표 9"/>
          <p:cNvSpPr/>
          <p:nvPr/>
        </p:nvSpPr>
        <p:spPr>
          <a:xfrm rot="5400000">
            <a:off x="7812360" y="5085184"/>
            <a:ext cx="360040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844717" y="5769351"/>
            <a:ext cx="360040" cy="2160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8" idx="1"/>
            <a:endCxn id="7" idx="0"/>
          </p:cNvCxnSpPr>
          <p:nvPr/>
        </p:nvCxnSpPr>
        <p:spPr>
          <a:xfrm flipH="1">
            <a:off x="6592271" y="6221714"/>
            <a:ext cx="56484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6136" y="569734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요청파라미터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990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</a:t>
            </a:r>
            <a:r>
              <a:rPr lang="ko-KR" altLang="en-US" dirty="0" err="1"/>
              <a:t>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69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특정 폴더의 파일들을 특정 패스로 접근 가능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static  = require('serve-static');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('/public',  static(</a:t>
            </a:r>
            <a:r>
              <a:rPr lang="en-US" altLang="ko-KR" sz="1600" dirty="0" err="1" smtClean="0"/>
              <a:t>path.join</a:t>
            </a:r>
            <a:r>
              <a:rPr lang="en-US" altLang="ko-KR" sz="1600" dirty="0" smtClean="0"/>
              <a:t>(__</a:t>
            </a:r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, 'public')) );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2000" dirty="0" smtClean="0"/>
              <a:t>static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외장모듈 설치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serve-static --save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public </a:t>
            </a:r>
            <a:r>
              <a:rPr lang="ko-KR" altLang="en-US" sz="2000" dirty="0" smtClean="0"/>
              <a:t>폴더 안에 있는 파일들을 클라이언트에서 바로 접근 가능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/public/images </a:t>
            </a:r>
            <a:r>
              <a:rPr lang="ko-KR" altLang="en-US" sz="2000" dirty="0" smtClean="0"/>
              <a:t>폴더에 들어 있는 파일을 접근 하는 응답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res.end</a:t>
            </a:r>
            <a:r>
              <a:rPr lang="en-US" altLang="ko-KR" sz="1600" dirty="0" smtClean="0"/>
              <a:t>("&lt;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src</a:t>
            </a:r>
            <a:r>
              <a:rPr lang="en-US" altLang="ko-KR" sz="1600" dirty="0" smtClean="0"/>
              <a:t>='/images/house.png' width='50%'&gt;");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public </a:t>
            </a:r>
            <a:r>
              <a:rPr lang="ko-KR" altLang="en-US" sz="2000" dirty="0" err="1" smtClean="0"/>
              <a:t>포더의</a:t>
            </a:r>
            <a:r>
              <a:rPr lang="ko-KR" altLang="en-US" sz="2000" dirty="0" smtClean="0"/>
              <a:t> 파일을 </a:t>
            </a:r>
            <a:r>
              <a:rPr lang="en-US" altLang="ko-KR" sz="2000" dirty="0" smtClean="0"/>
              <a:t>/public </a:t>
            </a:r>
            <a:r>
              <a:rPr lang="ko-KR" altLang="en-US" sz="2000" dirty="0" smtClean="0"/>
              <a:t>패스로 접근 가능하도록 지정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('/public', static(</a:t>
            </a:r>
            <a:r>
              <a:rPr lang="en-US" altLang="ko-KR" sz="1600" dirty="0" err="1" smtClean="0"/>
              <a:t>path.join</a:t>
            </a:r>
            <a:r>
              <a:rPr lang="en-US" altLang="ko-KR" sz="1600" dirty="0" smtClean="0"/>
              <a:t>(__</a:t>
            </a:r>
            <a:r>
              <a:rPr lang="en-US" altLang="ko-KR" sz="1600" dirty="0" err="1" smtClean="0"/>
              <a:t>dirname</a:t>
            </a:r>
            <a:r>
              <a:rPr lang="en-US" altLang="ko-KR" sz="1600" dirty="0" smtClean="0"/>
              <a:t>, 'public')) );</a:t>
            </a:r>
          </a:p>
          <a:p>
            <a:pPr lvl="1"/>
            <a:endParaRPr lang="en-US" altLang="ko-KR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주요 이벤트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request : </a:t>
            </a:r>
            <a:r>
              <a:rPr lang="ko-KR" altLang="en-US" sz="1800" dirty="0" smtClean="0"/>
              <a:t>클라이언트 요청 도착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connection : </a:t>
            </a:r>
            <a:r>
              <a:rPr lang="ko-KR" altLang="en-US" sz="1800" dirty="0" smtClean="0"/>
              <a:t>소켓 연결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close : </a:t>
            </a:r>
            <a:r>
              <a:rPr lang="ko-KR" altLang="en-US" sz="1800" dirty="0" smtClean="0"/>
              <a:t>서버 종료</a:t>
            </a:r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server.listen</a:t>
            </a:r>
            <a:r>
              <a:rPr lang="en-US" altLang="ko-KR" sz="1800" dirty="0" smtClean="0"/>
              <a:t>()</a:t>
            </a:r>
          </a:p>
          <a:p>
            <a:pPr lvl="2"/>
            <a:r>
              <a:rPr lang="en-US" altLang="ko-KR" sz="1800" dirty="0" err="1" smtClean="0"/>
              <a:t>server.close</a:t>
            </a:r>
            <a:r>
              <a:rPr lang="en-US" altLang="ko-KR" sz="1800" dirty="0" smtClean="0"/>
              <a:t>()</a:t>
            </a:r>
          </a:p>
          <a:p>
            <a:pPr lvl="2"/>
            <a:r>
              <a:rPr lang="en-US" altLang="ko-KR" sz="1800" dirty="0" err="1" smtClean="0"/>
              <a:t>server.setTimeout</a:t>
            </a:r>
            <a:r>
              <a:rPr lang="en-US" altLang="ko-KR" sz="1800" dirty="0" smtClean="0"/>
              <a:t>()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806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68760"/>
            <a:ext cx="2962672" cy="34129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1200" dirty="0" smtClean="0"/>
              <a:t>/public/test.html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&lt;!</a:t>
            </a:r>
            <a:r>
              <a:rPr lang="en-US" altLang="ko-KR" sz="1200" dirty="0"/>
              <a:t>DOCTYPE html&gt;</a:t>
            </a:r>
          </a:p>
          <a:p>
            <a:pPr marL="0" indent="0">
              <a:buNone/>
            </a:pPr>
            <a:r>
              <a:rPr lang="en-US" altLang="ko-KR" sz="1200" dirty="0"/>
              <a:t>&lt;html </a:t>
            </a:r>
            <a:r>
              <a:rPr lang="en-US" altLang="ko-KR" sz="1200" dirty="0" err="1"/>
              <a:t>lang</a:t>
            </a:r>
            <a:r>
              <a:rPr lang="en-US" altLang="ko-KR" sz="1200" dirty="0"/>
              <a:t>="en"&gt;</a:t>
            </a:r>
          </a:p>
          <a:p>
            <a:pPr marL="0" indent="0">
              <a:buNone/>
            </a:pPr>
            <a:r>
              <a:rPr lang="en-US" altLang="ko-KR" sz="1200" dirty="0"/>
              <a:t>&lt;head&gt;</a:t>
            </a:r>
          </a:p>
          <a:p>
            <a:pPr marL="0" indent="0">
              <a:buNone/>
            </a:pPr>
            <a:r>
              <a:rPr lang="en-US" altLang="ko-KR" sz="1200" dirty="0"/>
              <a:t>    &lt;meta charset="UTF-8"&gt;</a:t>
            </a:r>
          </a:p>
          <a:p>
            <a:pPr marL="0" indent="0">
              <a:buNone/>
            </a:pPr>
            <a:r>
              <a:rPr lang="en-US" altLang="ko-KR" sz="1200" dirty="0"/>
              <a:t>    &lt;title&gt;/public/test.html&lt;/title&gt;</a:t>
            </a:r>
          </a:p>
          <a:p>
            <a:pPr marL="0" indent="0">
              <a:buNone/>
            </a:pPr>
            <a:r>
              <a:rPr lang="en-US" altLang="ko-KR" sz="1200" dirty="0"/>
              <a:t>&lt;/head&gt;</a:t>
            </a:r>
          </a:p>
          <a:p>
            <a:pPr marL="0" indent="0">
              <a:buNone/>
            </a:pPr>
            <a:r>
              <a:rPr lang="en-US" altLang="ko-KR" sz="1200" dirty="0"/>
              <a:t>&lt;body&gt;</a:t>
            </a:r>
          </a:p>
          <a:p>
            <a:pPr marL="0" indent="0">
              <a:buNone/>
            </a:pPr>
            <a:r>
              <a:rPr lang="en-US" altLang="ko-KR" sz="1200" dirty="0"/>
              <a:t>   </a:t>
            </a:r>
          </a:p>
          <a:p>
            <a:pPr marL="0" indent="0">
              <a:buNone/>
            </a:pPr>
            <a:r>
              <a:rPr lang="en-US" altLang="ko-KR" sz="1200" dirty="0"/>
              <a:t>   &lt;h1&gt;</a:t>
            </a:r>
            <a:r>
              <a:rPr lang="ko-KR" altLang="en-US" sz="1200" dirty="0" err="1"/>
              <a:t>호수가의</a:t>
            </a:r>
            <a:r>
              <a:rPr lang="ko-KR" altLang="en-US" sz="1200" dirty="0"/>
              <a:t> 오두막</a:t>
            </a:r>
            <a:r>
              <a:rPr lang="en-US" altLang="ko-KR" sz="1200" dirty="0"/>
              <a:t>&lt;/h1&gt;</a:t>
            </a:r>
          </a:p>
          <a:p>
            <a:pPr marL="0" indent="0">
              <a:buNone/>
            </a:pPr>
            <a:r>
              <a:rPr lang="en-US" altLang="ko-KR" sz="1200" dirty="0"/>
              <a:t>  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="./house.jpg" width="200"/&gt;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&lt;/body&gt;</a:t>
            </a:r>
          </a:p>
          <a:p>
            <a:pPr marL="0" indent="0">
              <a:buNone/>
            </a:pPr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 err="1"/>
              <a:t>미들웨어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995936" y="1196752"/>
            <a:ext cx="4464496" cy="4032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/app.js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express=require('express');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http=require('http');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path=require('path');</a:t>
            </a:r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static = require('serve-static');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//static </a:t>
            </a:r>
            <a:r>
              <a:rPr lang="ko-KR" altLang="en-US" sz="1200" dirty="0" err="1"/>
              <a:t>미들웨어로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/>
              <a:t>폴더 지정</a:t>
            </a:r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('/public',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'public')));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var</a:t>
            </a:r>
            <a:r>
              <a:rPr lang="en-US" altLang="ko-KR" sz="1200" dirty="0"/>
              <a:t> server = </a:t>
            </a:r>
            <a:r>
              <a:rPr lang="en-US" altLang="ko-KR" sz="1200" dirty="0" err="1"/>
              <a:t>http.createServer</a:t>
            </a:r>
            <a:r>
              <a:rPr lang="en-US" altLang="ko-KR" sz="1200" dirty="0"/>
              <a:t>(app);</a:t>
            </a:r>
          </a:p>
          <a:p>
            <a:pPr marL="0" indent="0">
              <a:buNone/>
            </a:pPr>
            <a:r>
              <a:rPr lang="en-US" altLang="ko-KR" sz="1200" dirty="0" err="1"/>
              <a:t>server.listen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('port'), function() {</a:t>
            </a:r>
          </a:p>
          <a:p>
            <a:pPr marL="0" indent="0">
              <a:buNone/>
            </a:pPr>
            <a:r>
              <a:rPr lang="en-US" altLang="ko-KR" sz="1200" dirty="0"/>
              <a:t>    console.log('</a:t>
            </a:r>
            <a:r>
              <a:rPr lang="ko-KR" altLang="en-US" sz="1200" dirty="0"/>
              <a:t>서버가 실행 되었습니다</a:t>
            </a:r>
            <a:r>
              <a:rPr lang="en-US" altLang="ko-KR" sz="1200" dirty="0"/>
              <a:t>. %d', </a:t>
            </a:r>
            <a:r>
              <a:rPr lang="en-US" altLang="ko-KR" sz="1200" dirty="0" err="1"/>
              <a:t>app.get</a:t>
            </a:r>
            <a:r>
              <a:rPr lang="en-US" altLang="ko-KR" sz="1200" dirty="0"/>
              <a:t>('port'));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2346331" cy="262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5661248"/>
            <a:ext cx="441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으로 지정한 </a:t>
            </a:r>
            <a:r>
              <a:rPr lang="en-US" altLang="ko-KR" dirty="0" smtClean="0"/>
              <a:t>/public</a:t>
            </a:r>
            <a:r>
              <a:rPr lang="ko-KR" altLang="en-US" dirty="0" smtClean="0"/>
              <a:t>폴더의 파일들은</a:t>
            </a:r>
            <a:endParaRPr lang="en-US" altLang="ko-KR" dirty="0" smtClean="0"/>
          </a:p>
          <a:p>
            <a:r>
              <a:rPr lang="ko-KR" altLang="en-US" dirty="0" smtClean="0"/>
              <a:t>외부에서 바로 접근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" y="4804366"/>
            <a:ext cx="1476690" cy="164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39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요청 패스와 특정 폴더를 </a:t>
            </a:r>
            <a:r>
              <a:rPr lang="en-US" altLang="ko-KR" sz="2000" dirty="0" smtClean="0"/>
              <a:t>static()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매핑</a:t>
            </a:r>
            <a:endParaRPr lang="en-US" altLang="ko-KR" sz="2000" dirty="0" smtClean="0"/>
          </a:p>
          <a:p>
            <a:r>
              <a:rPr lang="ko-KR" altLang="en-US" sz="2000" dirty="0" smtClean="0"/>
              <a:t>클라이언트에서 서버 내부 문서 확인 가능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068960"/>
            <a:ext cx="187220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2060"/>
                </a:solidFill>
              </a:rPr>
              <a:t>클라이언트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ko-KR" altLang="en-US" sz="1400" dirty="0" err="1">
                <a:solidFill>
                  <a:srgbClr val="002060"/>
                </a:solidFill>
              </a:rPr>
              <a:t>웹브라우저</a:t>
            </a:r>
            <a:r>
              <a:rPr lang="en-US" altLang="ko-KR" sz="1400" dirty="0" smtClean="0">
                <a:solidFill>
                  <a:srgbClr val="002060"/>
                </a:solidFill>
              </a:rPr>
              <a:t>)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7984" y="3068960"/>
            <a:ext cx="4248472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24118" y="268365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웹서버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4212522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2060"/>
                </a:solidFill>
              </a:rPr>
              <a:t>/public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12161" y="4212522"/>
            <a:ext cx="253737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프로젝트의 </a:t>
            </a:r>
            <a:r>
              <a:rPr lang="en-US" altLang="ko-KR" dirty="0" smtClean="0">
                <a:solidFill>
                  <a:srgbClr val="C00000"/>
                </a:solidFill>
              </a:rPr>
              <a:t>public </a:t>
            </a:r>
            <a:r>
              <a:rPr lang="ko-KR" altLang="en-US" dirty="0" smtClean="0">
                <a:solidFill>
                  <a:srgbClr val="C00000"/>
                </a:solidFill>
              </a:rPr>
              <a:t>폴더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5580112" y="4464550"/>
            <a:ext cx="43204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55776" y="3446132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555776" y="3789040"/>
            <a:ext cx="18722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71800" y="3080793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요청</a:t>
            </a:r>
            <a:r>
              <a:rPr lang="en-US" altLang="ko-KR" sz="1600" dirty="0" smtClean="0">
                <a:solidFill>
                  <a:srgbClr val="FF0000"/>
                </a:solidFill>
              </a:rPr>
              <a:t>(/public)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4877" y="3789040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응답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72000" y="3212976"/>
            <a:ext cx="936104" cy="877524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2060"/>
                </a:solidFill>
              </a:rPr>
              <a:t>WEB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  <p:sp>
        <p:nvSpPr>
          <p:cNvPr id="25" name="한쪽 모서리가 잘린 사각형 24"/>
          <p:cNvSpPr/>
          <p:nvPr/>
        </p:nvSpPr>
        <p:spPr>
          <a:xfrm>
            <a:off x="6722785" y="5009184"/>
            <a:ext cx="1116125" cy="72008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508104" y="4509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FF0000"/>
                </a:solidFill>
              </a:rPr>
              <a:t>매핑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8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15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74899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POST </a:t>
            </a:r>
            <a:r>
              <a:rPr lang="ko-KR" altLang="en-US" sz="1800" dirty="0" smtClean="0"/>
              <a:t>방식의 요청 </a:t>
            </a:r>
            <a:r>
              <a:rPr lang="ko-KR" altLang="en-US" sz="1800" dirty="0" err="1" smtClean="0"/>
              <a:t>파라미터</a:t>
            </a:r>
            <a:r>
              <a:rPr lang="ko-KR" altLang="en-US" sz="1800" dirty="0" smtClean="0"/>
              <a:t> 확인</a:t>
            </a:r>
            <a:endParaRPr lang="en-US" altLang="ko-KR" sz="1800" dirty="0" smtClean="0"/>
          </a:p>
          <a:p>
            <a:r>
              <a:rPr lang="en-US" altLang="ko-KR" sz="1800" dirty="0" smtClean="0"/>
              <a:t>POST </a:t>
            </a:r>
            <a:r>
              <a:rPr lang="ko-KR" altLang="en-US" sz="1800" dirty="0" smtClean="0"/>
              <a:t>방식은 </a:t>
            </a: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방식과 다르게 본문영역</a:t>
            </a:r>
            <a:r>
              <a:rPr lang="en-US" altLang="ko-KR" sz="1800" dirty="0" smtClean="0"/>
              <a:t>(body)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파라미터가</a:t>
            </a:r>
            <a:r>
              <a:rPr lang="ko-KR" altLang="en-US" sz="1800" dirty="0" smtClean="0"/>
              <a:t> 들어간다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app.js </a:t>
            </a:r>
            <a:r>
              <a:rPr lang="ko-KR" altLang="en-US" sz="1800" dirty="0" smtClean="0"/>
              <a:t>파일과 동일한 경로에 </a:t>
            </a:r>
            <a:r>
              <a:rPr lang="en-US" altLang="ko-KR" sz="1800" dirty="0" smtClean="0"/>
              <a:t>/public </a:t>
            </a:r>
            <a:r>
              <a:rPr lang="ko-KR" altLang="en-US" sz="1800" dirty="0" smtClean="0"/>
              <a:t>폴더와 </a:t>
            </a:r>
            <a:r>
              <a:rPr lang="en-US" altLang="ko-KR" sz="1800" dirty="0" smtClean="0"/>
              <a:t>/public/html </a:t>
            </a:r>
            <a:r>
              <a:rPr lang="ko-KR" altLang="en-US" sz="1800" dirty="0" smtClean="0"/>
              <a:t>파일 생성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public/login.html </a:t>
            </a:r>
            <a:r>
              <a:rPr lang="ko-KR" altLang="en-US" sz="1600" dirty="0" smtClean="0"/>
              <a:t>파일 생성</a:t>
            </a:r>
            <a:endParaRPr lang="en-US" altLang="ko-KR" sz="1600" dirty="0" smtClean="0"/>
          </a:p>
          <a:p>
            <a:r>
              <a:rPr lang="en-US" altLang="ko-KR" sz="2000" dirty="0" smtClean="0"/>
              <a:t>body-parser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모듈 설치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body-parser --save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5472608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로그인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&lt;h1&gt;</a:t>
            </a:r>
            <a:r>
              <a:rPr lang="ko-KR" altLang="en-US" sz="1400" dirty="0"/>
              <a:t>로그인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&lt;form method="post"&gt;</a:t>
            </a:r>
          </a:p>
          <a:p>
            <a:r>
              <a:rPr lang="en-US" altLang="ko-KR" sz="1400" dirty="0"/>
              <a:t>       id : &lt;input type="text" name="id"&gt;&lt;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password : &lt;input type="password" name="password"&gt;&lt;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&lt;input type="submit" value="</a:t>
            </a:r>
            <a:r>
              <a:rPr lang="ko-KR" altLang="en-US" sz="1400" dirty="0"/>
              <a:t>로그인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34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980728"/>
            <a:ext cx="2952328" cy="22322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express=require('express');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http=require('http');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path=require('path');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bodyParser</a:t>
            </a:r>
            <a:r>
              <a:rPr lang="en-US" altLang="ko-KR" sz="1100" dirty="0"/>
              <a:t>=require('body-parser');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static = require('serve-static');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app = express();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app.set</a:t>
            </a:r>
            <a:r>
              <a:rPr lang="en-US" altLang="ko-KR" sz="1100" dirty="0"/>
              <a:t>('port', </a:t>
            </a:r>
            <a:r>
              <a:rPr lang="en-US" altLang="ko-KR" sz="1100" dirty="0" err="1"/>
              <a:t>process.env.PORT</a:t>
            </a:r>
            <a:r>
              <a:rPr lang="en-US" altLang="ko-KR" sz="1100" dirty="0"/>
              <a:t> || 3000);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0"/>
            <a:ext cx="8554805" cy="9087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body-parser </a:t>
            </a:r>
            <a:r>
              <a:rPr lang="ko-KR" altLang="en-US" dirty="0" err="1" smtClean="0"/>
              <a:t>미들웨어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3491881" y="980728"/>
            <a:ext cx="4968552" cy="547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SzPct val="70000"/>
              <a:buFont typeface="Wingdings"/>
              <a:buChar char="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12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//body-parser</a:t>
            </a:r>
            <a:r>
              <a:rPr lang="ko-KR" altLang="en-US" sz="1100" dirty="0"/>
              <a:t>를 사용해서 </a:t>
            </a:r>
            <a:r>
              <a:rPr lang="en-US" altLang="ko-KR" sz="1100" dirty="0"/>
              <a:t>application/x-www-form-</a:t>
            </a:r>
            <a:r>
              <a:rPr lang="en-US" altLang="ko-KR" sz="1100" dirty="0" err="1"/>
              <a:t>urlencoded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파싱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bodyParser.urlencoded</a:t>
            </a:r>
            <a:r>
              <a:rPr lang="en-US" altLang="ko-KR" sz="1100" dirty="0"/>
              <a:t>({extended: false}));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//body-parser</a:t>
            </a:r>
            <a:r>
              <a:rPr lang="ko-KR" altLang="en-US" sz="1100" dirty="0"/>
              <a:t>를 사용해서 </a:t>
            </a:r>
            <a:r>
              <a:rPr lang="en-US" altLang="ko-KR" sz="1100" dirty="0"/>
              <a:t>application/</a:t>
            </a:r>
            <a:r>
              <a:rPr lang="en-US" altLang="ko-KR" sz="1100" dirty="0" err="1"/>
              <a:t>json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파싱</a:t>
            </a: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bodyParser.json</a:t>
            </a:r>
            <a:r>
              <a:rPr lang="en-US" altLang="ko-KR" sz="1100" dirty="0"/>
              <a:t>());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//static </a:t>
            </a:r>
            <a:r>
              <a:rPr lang="ko-KR" altLang="en-US" sz="1100" dirty="0" err="1"/>
              <a:t>미들웨어로</a:t>
            </a:r>
            <a:r>
              <a:rPr lang="ko-KR" altLang="en-US" sz="1100" dirty="0"/>
              <a:t> </a:t>
            </a:r>
            <a:r>
              <a:rPr lang="en-US" altLang="ko-KR" sz="1100" dirty="0"/>
              <a:t>public </a:t>
            </a:r>
            <a:r>
              <a:rPr lang="ko-KR" altLang="en-US" sz="1100" dirty="0"/>
              <a:t>폴더 지정</a:t>
            </a:r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('/public', static(</a:t>
            </a:r>
            <a:r>
              <a:rPr lang="en-US" altLang="ko-KR" sz="1100" dirty="0" err="1"/>
              <a:t>path.join</a:t>
            </a:r>
            <a:r>
              <a:rPr lang="en-US" altLang="ko-KR" sz="1100" dirty="0"/>
              <a:t>(__</a:t>
            </a:r>
            <a:r>
              <a:rPr lang="en-US" altLang="ko-KR" sz="1100" dirty="0" err="1"/>
              <a:t>dirname</a:t>
            </a:r>
            <a:r>
              <a:rPr lang="en-US" altLang="ko-KR" sz="1100" dirty="0"/>
              <a:t>, 'public')));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//</a:t>
            </a:r>
            <a:r>
              <a:rPr lang="ko-KR" altLang="en-US" sz="1100" dirty="0" err="1"/>
              <a:t>미들웨어에서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파라미터</a:t>
            </a:r>
            <a:r>
              <a:rPr lang="ko-KR" altLang="en-US" sz="1100" dirty="0"/>
              <a:t> 확인</a:t>
            </a:r>
          </a:p>
          <a:p>
            <a:pPr marL="0" indent="0">
              <a:buNone/>
            </a:pPr>
            <a:r>
              <a:rPr lang="en-US" altLang="ko-KR" sz="1100" dirty="0" err="1"/>
              <a:t>app.use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req</a:t>
            </a:r>
            <a:r>
              <a:rPr lang="en-US" altLang="ko-KR" sz="1100" dirty="0"/>
              <a:t>, res, next)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 err="1"/>
              <a:t>첫번째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미들웨어에서</a:t>
            </a:r>
            <a:r>
              <a:rPr lang="ko-KR" altLang="en-US" sz="1100" dirty="0"/>
              <a:t> 요청을 처리함</a:t>
            </a:r>
            <a:r>
              <a:rPr lang="en-US" altLang="ko-KR" sz="1100" dirty="0"/>
              <a:t>.');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paramId</a:t>
            </a:r>
            <a:r>
              <a:rPr lang="en-US" altLang="ko-KR" sz="11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paramPassword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req.body.password</a:t>
            </a:r>
            <a:r>
              <a:rPr lang="en-US" altLang="ko-KR" sz="1100" dirty="0"/>
              <a:t> || </a:t>
            </a:r>
            <a:r>
              <a:rPr lang="en-US" altLang="ko-KR" sz="1100" dirty="0" err="1"/>
              <a:t>req.query.password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res.writeHead</a:t>
            </a:r>
            <a:r>
              <a:rPr lang="en-US" altLang="ko-KR" sz="1100" dirty="0"/>
              <a:t>('200', {'</a:t>
            </a:r>
            <a:r>
              <a:rPr lang="en-US" altLang="ko-KR" sz="1100" dirty="0" err="1"/>
              <a:t>Content-Type':'text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html;charset</a:t>
            </a:r>
            <a:r>
              <a:rPr lang="en-US" altLang="ko-KR" sz="1100" dirty="0"/>
              <a:t>=utf8'});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('&lt;h1&gt;Express</a:t>
            </a:r>
            <a:r>
              <a:rPr lang="ko-KR" altLang="en-US" sz="1100" dirty="0"/>
              <a:t>서버 응답 결과</a:t>
            </a:r>
            <a:r>
              <a:rPr lang="en-US" altLang="ko-KR" sz="1100" dirty="0"/>
              <a:t>&lt;/h1&gt;');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('&lt;div&gt;&lt;p&gt;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 id : '+ </a:t>
            </a:r>
            <a:r>
              <a:rPr lang="en-US" altLang="ko-KR" sz="1100" dirty="0" err="1"/>
              <a:t>paramId</a:t>
            </a:r>
            <a:r>
              <a:rPr lang="en-US" altLang="ko-KR" sz="11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res.write</a:t>
            </a:r>
            <a:r>
              <a:rPr lang="en-US" altLang="ko-KR" sz="1100" dirty="0"/>
              <a:t>('&lt;div&gt;&lt;p&gt;</a:t>
            </a:r>
            <a:r>
              <a:rPr lang="en-US" altLang="ko-KR" sz="1100" dirty="0" err="1"/>
              <a:t>Param</a:t>
            </a:r>
            <a:r>
              <a:rPr lang="en-US" altLang="ko-KR" sz="1100" dirty="0"/>
              <a:t> password : '+ </a:t>
            </a:r>
            <a:r>
              <a:rPr lang="en-US" altLang="ko-KR" sz="1100" dirty="0" err="1"/>
              <a:t>paramPassword</a:t>
            </a:r>
            <a:r>
              <a:rPr lang="en-US" altLang="ko-KR" sz="11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res.end</a:t>
            </a:r>
            <a:r>
              <a:rPr lang="en-US" altLang="ko-KR" sz="1100" dirty="0"/>
              <a:t>();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server = </a:t>
            </a:r>
            <a:r>
              <a:rPr lang="en-US" altLang="ko-KR" sz="1100" dirty="0" err="1"/>
              <a:t>http.createServer</a:t>
            </a:r>
            <a:r>
              <a:rPr lang="en-US" altLang="ko-KR" sz="1100" dirty="0"/>
              <a:t>(app);</a:t>
            </a:r>
          </a:p>
          <a:p>
            <a:pPr marL="0" indent="0">
              <a:buNone/>
            </a:pPr>
            <a:r>
              <a:rPr lang="en-US" altLang="ko-KR" sz="1100" dirty="0" err="1"/>
              <a:t>server.listen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app.get</a:t>
            </a:r>
            <a:r>
              <a:rPr lang="en-US" altLang="ko-KR" sz="1100" dirty="0"/>
              <a:t>('port'), function() {</a:t>
            </a:r>
          </a:p>
          <a:p>
            <a:pPr marL="0" indent="0">
              <a:buNone/>
            </a:pPr>
            <a:r>
              <a:rPr lang="en-US" altLang="ko-KR" sz="1100" dirty="0"/>
              <a:t>    console.log('</a:t>
            </a:r>
            <a:r>
              <a:rPr lang="ko-KR" altLang="en-US" sz="1100" dirty="0"/>
              <a:t>서버가 실행 되었습니다</a:t>
            </a:r>
            <a:r>
              <a:rPr lang="en-US" altLang="ko-KR" sz="1100" dirty="0"/>
              <a:t>. %d', </a:t>
            </a:r>
            <a:r>
              <a:rPr lang="en-US" altLang="ko-KR" sz="1100" dirty="0" err="1"/>
              <a:t>app.get</a:t>
            </a:r>
            <a:r>
              <a:rPr lang="en-US" altLang="ko-KR" sz="1100" dirty="0"/>
              <a:t>('port'));</a:t>
            </a:r>
          </a:p>
          <a:p>
            <a:pPr marL="0" indent="0">
              <a:buNone/>
            </a:pPr>
            <a:r>
              <a:rPr lang="en-US" altLang="ko-KR" sz="1100" dirty="0"/>
              <a:t>});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1" y="3501009"/>
            <a:ext cx="1830783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00282"/>
            <a:ext cx="2520280" cy="13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6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73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88032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</a:t>
            </a:r>
            <a:r>
              <a:rPr lang="ko-KR" altLang="en-US" sz="2000" dirty="0" err="1"/>
              <a:t>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</a:t>
            </a:r>
            <a:r>
              <a:rPr lang="en-US" altLang="ko-KR" sz="2000" dirty="0" smtClean="0"/>
              <a:t>(router middleware)</a:t>
            </a:r>
          </a:p>
          <a:p>
            <a:pPr lvl="1"/>
            <a:r>
              <a:rPr lang="ko-KR" altLang="en-US" sz="1600" dirty="0" err="1" smtClean="0"/>
              <a:t>라우터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미들웨어는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익스프레스에</a:t>
            </a:r>
            <a:r>
              <a:rPr lang="ko-KR" altLang="en-US" sz="1600" dirty="0" smtClean="0"/>
              <a:t> 포함되었다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router = </a:t>
            </a:r>
            <a:r>
              <a:rPr lang="en-US" altLang="ko-KR" sz="1600" dirty="0" err="1" smtClean="0"/>
              <a:t>express.Router</a:t>
            </a:r>
            <a:r>
              <a:rPr lang="en-US" altLang="ko-KR" sz="16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router.route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요청패스</a:t>
            </a:r>
            <a:r>
              <a:rPr lang="en-US" altLang="ko-KR" sz="1600" dirty="0" smtClean="0"/>
              <a:t>).get(</a:t>
            </a:r>
            <a:r>
              <a:rPr lang="ko-KR" altLang="en-US" sz="1600" dirty="0" smtClean="0"/>
              <a:t>실행 될 함수</a:t>
            </a:r>
            <a:r>
              <a:rPr lang="en-US" altLang="ko-KR" sz="1600" dirty="0" smtClean="0"/>
              <a:t>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router.route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요청패스</a:t>
            </a:r>
            <a:r>
              <a:rPr lang="en-US" altLang="ko-KR" sz="1600" dirty="0" smtClean="0"/>
              <a:t>).post(</a:t>
            </a:r>
            <a:r>
              <a:rPr lang="ko-KR" altLang="en-US" sz="1600" dirty="0" smtClean="0"/>
              <a:t>실행 될 함수</a:t>
            </a:r>
            <a:r>
              <a:rPr lang="en-US" altLang="ko-KR" sz="1600" dirty="0" smtClean="0"/>
              <a:t>);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app.use</a:t>
            </a:r>
            <a:r>
              <a:rPr lang="en-US" altLang="ko-KR" sz="1600" dirty="0" smtClean="0"/>
              <a:t>('/', router);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라우터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사용시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객체에 추가되는 </a:t>
            </a:r>
            <a:r>
              <a:rPr lang="ko-KR" altLang="en-US" sz="2000" dirty="0" err="1" smtClean="0"/>
              <a:t>메소드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00710"/>
              </p:ext>
            </p:extLst>
          </p:nvPr>
        </p:nvGraphicFramePr>
        <p:xfrm>
          <a:off x="755576" y="4365104"/>
          <a:ext cx="78488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626469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메소드</a:t>
                      </a:r>
                      <a:r>
                        <a:rPr lang="ko-KR" altLang="en-US" sz="1400" dirty="0" smtClean="0"/>
                        <a:t> 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GET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POST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put(callback)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PUT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delete(callback)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DELETE </a:t>
                      </a:r>
                      <a:r>
                        <a:rPr lang="ko-KR" altLang="en-US" sz="1400" baseline="0" dirty="0" smtClean="0"/>
                        <a:t>방식으로 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 지정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all(callback)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모든 요청 방식을 처리하며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특정 패스 요청이 발생했을 때 사용할 </a:t>
                      </a:r>
                      <a:r>
                        <a:rPr lang="ko-KR" altLang="en-US" sz="1400" baseline="0" dirty="0" err="1" smtClean="0"/>
                        <a:t>콜백</a:t>
                      </a:r>
                      <a:r>
                        <a:rPr lang="ko-KR" altLang="en-US" sz="1400" baseline="0" dirty="0" smtClean="0"/>
                        <a:t> 함수를 지정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37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/public/login2.html </a:t>
            </a:r>
            <a:r>
              <a:rPr lang="ko-KR" altLang="en-US" sz="2000" dirty="0" smtClean="0"/>
              <a:t>파일 생성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&lt;form method="post" action="/process/login"&gt;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78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08011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login2.html</a:t>
            </a:r>
          </a:p>
          <a:p>
            <a:pPr lvl="1"/>
            <a:r>
              <a:rPr lang="en-US" altLang="ko-KR" sz="1600" dirty="0" smtClean="0"/>
              <a:t>app.js </a:t>
            </a:r>
            <a:r>
              <a:rPr lang="ko-KR" altLang="en-US" sz="1600" dirty="0" smtClean="0"/>
              <a:t>파일을 먼저 실행하고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브라우저 </a:t>
            </a:r>
            <a:r>
              <a:rPr lang="ko-KR" altLang="en-US" sz="1600" dirty="0" err="1" smtClean="0"/>
              <a:t>주소창에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localhost:3000/public/login2.html </a:t>
            </a:r>
            <a:r>
              <a:rPr lang="ko-KR" altLang="en-US" sz="1600" dirty="0" smtClean="0"/>
              <a:t>경로로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실행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요청라우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6120680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    &lt;meta charset="UTF-8"&gt;</a:t>
            </a:r>
          </a:p>
          <a:p>
            <a:r>
              <a:rPr lang="en-US" altLang="ko-KR" sz="1600" dirty="0"/>
              <a:t>    &lt;title&gt;</a:t>
            </a:r>
            <a:r>
              <a:rPr lang="ko-KR" altLang="en-US" sz="1600" dirty="0"/>
              <a:t>로그인 테스트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&lt;h1&gt;</a:t>
            </a:r>
            <a:r>
              <a:rPr lang="ko-KR" altLang="en-US" sz="1600" dirty="0"/>
              <a:t>로그인</a:t>
            </a:r>
            <a:r>
              <a:rPr lang="en-US" altLang="ko-KR" sz="1600" dirty="0"/>
              <a:t>&lt;/h1&gt;</a:t>
            </a:r>
          </a:p>
          <a:p>
            <a:r>
              <a:rPr lang="en-US" altLang="ko-KR" sz="1600" dirty="0"/>
              <a:t>   &lt;form method="post" action="/process/login"&gt;</a:t>
            </a:r>
          </a:p>
          <a:p>
            <a:r>
              <a:rPr lang="en-US" altLang="ko-KR" sz="1600" dirty="0"/>
              <a:t>       id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password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23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6275040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bodyParser.urlencoded</a:t>
            </a:r>
            <a:r>
              <a:rPr lang="en-US" altLang="ko-KR" sz="1400" dirty="0"/>
              <a:t>({extended : false}));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bodyParser.json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('/public', static(</a:t>
            </a:r>
            <a:r>
              <a:rPr lang="en-US" altLang="ko-KR" sz="1400" dirty="0" err="1"/>
              <a:t>path.join</a:t>
            </a:r>
            <a:r>
              <a:rPr lang="en-US" altLang="ko-KR" sz="1400" dirty="0"/>
              <a:t>(__</a:t>
            </a:r>
            <a:r>
              <a:rPr lang="en-US" altLang="ko-KR" sz="1400" dirty="0" err="1"/>
              <a:t>dirname</a:t>
            </a:r>
            <a:r>
              <a:rPr lang="en-US" altLang="ko-KR" sz="1400" dirty="0"/>
              <a:t>, 'public')));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('/process/login').post(function(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console.log('/process/login </a:t>
            </a:r>
            <a:r>
              <a:rPr lang="ko-KR" altLang="en-US" sz="1400" dirty="0"/>
              <a:t>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req.body.password</a:t>
            </a:r>
            <a:r>
              <a:rPr lang="en-US" altLang="ko-KR" sz="1400" dirty="0"/>
              <a:t> || </a:t>
            </a:r>
            <a:r>
              <a:rPr lang="en-US" altLang="ko-KR" sz="1400" dirty="0" err="1"/>
              <a:t>req.query.password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응답</a:t>
            </a:r>
            <a:r>
              <a:rPr lang="en-US" altLang="ko-KR" sz="1400" dirty="0"/>
              <a:t>&lt;/h1&gt;');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ID : '+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Password : '+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='/public/login2.html'&gt;</a:t>
            </a:r>
            <a:r>
              <a:rPr lang="ko-KR" altLang="en-US" sz="1400" dirty="0"/>
              <a:t>로그인 페이지</a:t>
            </a:r>
            <a:r>
              <a:rPr lang="en-US" altLang="ko-KR" sz="1400" dirty="0"/>
              <a:t>&lt;/a&gt;");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112952"/>
            <a:ext cx="8554805" cy="939784"/>
          </a:xfrm>
        </p:spPr>
        <p:txBody>
          <a:bodyPr/>
          <a:lstStyle/>
          <a:p>
            <a:r>
              <a:rPr lang="ko-KR" altLang="en-US" dirty="0" err="1" smtClean="0"/>
              <a:t>요청라우</a:t>
            </a:r>
            <a:r>
              <a:rPr lang="ko-KR" altLang="en-US" dirty="0" err="1"/>
              <a:t>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49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39433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5594496" y="909836"/>
            <a:ext cx="3381375" cy="2015108"/>
            <a:chOff x="5594496" y="908720"/>
            <a:chExt cx="3381375" cy="201510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496" y="980728"/>
              <a:ext cx="3381375" cy="194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483805" y="908720"/>
              <a:ext cx="2431182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183" y="2924944"/>
            <a:ext cx="2555215" cy="1873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997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HTTP </a:t>
            </a:r>
            <a:r>
              <a:rPr lang="ko-KR" altLang="en-US" sz="2800" dirty="0" smtClean="0"/>
              <a:t>서버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 동작 시키기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서버 객체 생성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클라이언트 접속 대기</a:t>
            </a:r>
            <a:r>
              <a:rPr lang="en-US" altLang="ko-KR" sz="2000" dirty="0" smtClean="0"/>
              <a:t>(listening)</a:t>
            </a:r>
          </a:p>
          <a:p>
            <a:pPr marL="1371600" lvl="3" indent="0">
              <a:buNone/>
            </a:pPr>
            <a:endParaRPr lang="en-US" altLang="ko-KR" sz="2000" dirty="0" smtClean="0">
              <a:latin typeface="Consolas" pitchFamily="49" charset="0"/>
            </a:endParaRPr>
          </a:p>
          <a:p>
            <a:pPr marL="1371600" lvl="3" indent="0">
              <a:buNone/>
            </a:pPr>
            <a:r>
              <a:rPr lang="en-US" altLang="ko-KR" sz="2000" dirty="0" err="1" smtClean="0">
                <a:latin typeface="Consolas" pitchFamily="49" charset="0"/>
              </a:rPr>
              <a:t>var</a:t>
            </a:r>
            <a:r>
              <a:rPr lang="en-US" altLang="ko-KR" sz="2000" dirty="0" smtClean="0">
                <a:latin typeface="Consolas" pitchFamily="49" charset="0"/>
              </a:rPr>
              <a:t> server = </a:t>
            </a:r>
            <a:r>
              <a:rPr lang="en-US" altLang="ko-KR" sz="2000" dirty="0" err="1" smtClean="0">
                <a:latin typeface="Consolas" pitchFamily="49" charset="0"/>
              </a:rPr>
              <a:t>http.createServer</a:t>
            </a:r>
            <a:r>
              <a:rPr lang="en-US" altLang="ko-KR" sz="2000" dirty="0" smtClean="0">
                <a:latin typeface="Consolas" pitchFamily="49" charset="0"/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000" dirty="0" err="1" smtClean="0">
                <a:latin typeface="Consolas" pitchFamily="49" charset="0"/>
              </a:rPr>
              <a:t>server.listen</a:t>
            </a:r>
            <a:r>
              <a:rPr lang="en-US" altLang="ko-KR" sz="2000" dirty="0" smtClean="0">
                <a:latin typeface="Consolas" pitchFamily="49" charset="0"/>
              </a:rPr>
              <a:t>(PORT)</a:t>
            </a:r>
            <a:endParaRPr lang="ko-KR" altLang="en-US" sz="2000" dirty="0">
              <a:latin typeface="Consolas" pitchFamily="49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72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en-US" sz="2000" dirty="0" smtClean="0"/>
              <a:t>뒤에 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쿼리 </a:t>
            </a:r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방식 외에 </a:t>
            </a:r>
            <a:r>
              <a:rPr lang="en-US" altLang="ko-KR" sz="2000" dirty="0" smtClean="0"/>
              <a:t>URL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방식 사용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</a:p>
          <a:p>
            <a:pPr marL="457200" lvl="1" indent="0">
              <a:buNone/>
            </a:pPr>
            <a:r>
              <a:rPr lang="en-US" altLang="ko-KR" sz="1600" dirty="0" smtClean="0"/>
              <a:t>&lt;form method="post" action="/process/login/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1600" dirty="0" smtClean="0"/>
              <a:t>"&gt;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 smtClean="0"/>
              <a:t>...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/process/login/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kim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전달하고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/process/login/</a:t>
            </a:r>
            <a:r>
              <a:rPr lang="en-US" altLang="ko-KR" sz="1600" dirty="0" smtClean="0">
                <a:solidFill>
                  <a:srgbClr val="FF0000"/>
                </a:solidFill>
              </a:rPr>
              <a:t>:name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응답 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122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토큰</a:t>
            </a:r>
            <a:r>
              <a:rPr lang="en-US" altLang="ko-KR" sz="2000" dirty="0" smtClean="0"/>
              <a:t>(Token) </a:t>
            </a:r>
          </a:p>
          <a:p>
            <a:pPr lvl="1"/>
            <a:r>
              <a:rPr lang="en-US" altLang="ko-KR" sz="1800" dirty="0" smtClean="0"/>
              <a:t>:name </a:t>
            </a:r>
            <a:r>
              <a:rPr lang="ko-KR" altLang="en-US" sz="1800" dirty="0" smtClean="0"/>
              <a:t>으로 전달 된 값은 </a:t>
            </a:r>
            <a:r>
              <a:rPr lang="en-US" altLang="ko-KR" sz="1800" dirty="0" smtClean="0"/>
              <a:t>req.params.name </a:t>
            </a:r>
            <a:r>
              <a:rPr lang="ko-KR" altLang="en-US" sz="1800" dirty="0" smtClean="0"/>
              <a:t>속성으로 접근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 err="1"/>
              <a:t>파라미터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420888"/>
            <a:ext cx="6120680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 </a:t>
            </a:r>
            <a:r>
              <a:rPr lang="en-US" altLang="ko-KR" sz="1600" dirty="0" err="1"/>
              <a:t>lang</a:t>
            </a:r>
            <a:r>
              <a:rPr lang="en-US" altLang="ko-KR" sz="1600" dirty="0"/>
              <a:t>="en"&gt;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    &lt;meta charset="UTF-8"&gt;</a:t>
            </a:r>
          </a:p>
          <a:p>
            <a:r>
              <a:rPr lang="en-US" altLang="ko-KR" sz="1600" dirty="0"/>
              <a:t>    &lt;title&gt;</a:t>
            </a:r>
            <a:r>
              <a:rPr lang="ko-KR" altLang="en-US" sz="1600" dirty="0"/>
              <a:t>로그인 테스트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   &lt;h1&gt;</a:t>
            </a:r>
            <a:r>
              <a:rPr lang="ko-KR" altLang="en-US" sz="1600" dirty="0"/>
              <a:t>로그인</a:t>
            </a:r>
            <a:r>
              <a:rPr lang="en-US" altLang="ko-KR" sz="1600" dirty="0"/>
              <a:t>&lt;/h1&gt;</a:t>
            </a:r>
          </a:p>
          <a:p>
            <a:r>
              <a:rPr lang="en-US" altLang="ko-KR" sz="1600" dirty="0"/>
              <a:t>   &lt;form method="post" action="/process/login/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    id : &lt;input type="text" name="id"&gt;&lt;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password : &lt;input type="password" name="password"&gt;&lt;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    &lt;input type="submit" value="</a:t>
            </a:r>
            <a:r>
              <a:rPr lang="ko-KR" altLang="en-US" sz="1600" dirty="0"/>
              <a:t>로그인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   &lt;/form&gt;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51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06563"/>
            <a:ext cx="3219450" cy="191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77072"/>
            <a:ext cx="1714830" cy="23762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6435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4784"/>
            <a:ext cx="6347048" cy="48574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('/process/login/:name').post(function(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console.log('/process/login/:name </a:t>
            </a:r>
            <a:r>
              <a:rPr lang="ko-KR" altLang="en-US" sz="1400" dirty="0"/>
              <a:t>처리함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paramName</a:t>
            </a:r>
            <a:r>
              <a:rPr lang="en-US" altLang="ko-KR" sz="1400" dirty="0"/>
              <a:t> = req.params.name;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req.body.password</a:t>
            </a:r>
            <a:r>
              <a:rPr lang="en-US" altLang="ko-KR" sz="1400" dirty="0"/>
              <a:t> || </a:t>
            </a:r>
            <a:r>
              <a:rPr lang="en-US" altLang="ko-KR" sz="1400" dirty="0" err="1"/>
              <a:t>req.query.password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응답</a:t>
            </a:r>
            <a:r>
              <a:rPr lang="en-US" altLang="ko-KR" sz="1400" dirty="0"/>
              <a:t>&lt;/h1&gt;');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name : '+ </a:t>
            </a:r>
            <a:r>
              <a:rPr lang="en-US" altLang="ko-KR" sz="1400" dirty="0" err="1"/>
              <a:t>paramName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ID : '+ </a:t>
            </a:r>
            <a:r>
              <a:rPr lang="en-US" altLang="ko-KR" sz="1400" dirty="0" err="1"/>
              <a:t>paramId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Password : '+ </a:t>
            </a:r>
            <a:r>
              <a:rPr lang="en-US" altLang="ko-KR" sz="1400" dirty="0" err="1"/>
              <a:t>paramPassword</a:t>
            </a:r>
            <a:r>
              <a:rPr lang="en-US" altLang="ko-KR" sz="14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='/public/login2.html'&gt;</a:t>
            </a:r>
            <a:r>
              <a:rPr lang="ko-KR" altLang="en-US" sz="1400" dirty="0"/>
              <a:t>로그인 페이지</a:t>
            </a:r>
            <a:r>
              <a:rPr lang="en-US" altLang="ko-KR" sz="1400" dirty="0"/>
              <a:t>&lt;/a&gt;");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 err="1"/>
              <a:t>파라미터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52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707904" y="2132856"/>
            <a:ext cx="4945414" cy="1077218"/>
            <a:chOff x="3707904" y="2132856"/>
            <a:chExt cx="4945414" cy="1077218"/>
          </a:xfrm>
        </p:grpSpPr>
        <p:grpSp>
          <p:nvGrpSpPr>
            <p:cNvPr id="8" name="그룹 7"/>
            <p:cNvGrpSpPr/>
            <p:nvPr/>
          </p:nvGrpSpPr>
          <p:grpSpPr>
            <a:xfrm>
              <a:off x="3707904" y="2132856"/>
              <a:ext cx="4945414" cy="1077218"/>
              <a:chOff x="3707904" y="2132856"/>
              <a:chExt cx="4945414" cy="107721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036622" y="2132856"/>
                <a:ext cx="3616696" cy="1077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/process/login/</a:t>
                </a:r>
                <a:r>
                  <a:rPr lang="en-US" altLang="ko-KR" sz="1600" dirty="0" err="1">
                    <a:solidFill>
                      <a:srgbClr val="FF0000"/>
                    </a:solidFill>
                  </a:rPr>
                  <a:t>kim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전달하고</a:t>
                </a:r>
                <a:endParaRPr lang="en-US" altLang="ko-KR" sz="1600" dirty="0"/>
              </a:p>
              <a:p>
                <a:r>
                  <a:rPr lang="en-US" altLang="ko-KR" sz="1600" dirty="0"/>
                  <a:t>/process/login/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:name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로 응답 받는다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 err="1"/>
                  <a:t>var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paramName</a:t>
                </a:r>
                <a:r>
                  <a:rPr lang="en-US" altLang="ko-KR" sz="1600" dirty="0"/>
                  <a:t> =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req.params.name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;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 flipH="1">
                <a:off x="3707904" y="2132856"/>
                <a:ext cx="1328718" cy="5386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/>
          </p:nvCxnSpPr>
          <p:spPr>
            <a:xfrm flipH="1">
              <a:off x="3707904" y="2276872"/>
              <a:ext cx="1328718" cy="394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99593" y="149608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62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앞에서 작성한 </a:t>
            </a:r>
            <a:r>
              <a:rPr lang="en-US" altLang="ko-KR" sz="2000" dirty="0" smtClean="0"/>
              <a:t>post()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 아래쪽에 다음과 같이 </a:t>
            </a:r>
            <a:r>
              <a:rPr lang="en-US" altLang="ko-KR" sz="2000" dirty="0" smtClean="0"/>
              <a:t>all()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호출 부분을 추가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오류페이지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53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1" y="4581128"/>
            <a:ext cx="54578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564904"/>
            <a:ext cx="79208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...</a:t>
            </a:r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등록되지 않은 패스에 대해 페이지 오류 응답</a:t>
            </a:r>
          </a:p>
          <a:p>
            <a:r>
              <a:rPr lang="en-US" altLang="ko-KR" dirty="0" err="1"/>
              <a:t>app.all</a:t>
            </a:r>
            <a:r>
              <a:rPr lang="en-US" altLang="ko-KR" dirty="0"/>
              <a:t>('*', function(</a:t>
            </a:r>
            <a:r>
              <a:rPr lang="en-US" altLang="ko-KR" dirty="0" err="1"/>
              <a:t>req</a:t>
            </a:r>
            <a:r>
              <a:rPr lang="en-US" altLang="ko-KR" dirty="0"/>
              <a:t>, res)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res.status</a:t>
            </a:r>
            <a:r>
              <a:rPr lang="en-US" altLang="ko-KR" dirty="0"/>
              <a:t>(404).send('&lt;h1&gt;ERROR - </a:t>
            </a:r>
            <a:r>
              <a:rPr lang="ko-KR" altLang="en-US" dirty="0"/>
              <a:t>페이지를 찾을 수 없습니다</a:t>
            </a:r>
            <a:r>
              <a:rPr lang="en-US" altLang="ko-KR" dirty="0"/>
              <a:t>.&lt;/h1&gt;')</a:t>
            </a:r>
          </a:p>
          <a:p>
            <a:r>
              <a:rPr lang="en-US" altLang="ko-KR" dirty="0"/>
              <a:t>});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54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express-error-handler </a:t>
            </a:r>
            <a:r>
              <a:rPr lang="ko-KR" altLang="en-US" sz="2000" dirty="0" smtClean="0"/>
              <a:t>모듈 설치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install express-error-handler --save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2200" dirty="0" smtClean="0"/>
              <a:t>express-error-handler </a:t>
            </a:r>
            <a:r>
              <a:rPr lang="ko-KR" altLang="en-US" sz="2200" dirty="0" err="1" smtClean="0"/>
              <a:t>미들웨어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오류페이지 보여주기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54</a:t>
            </a:fld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3084183"/>
            <a:ext cx="3923928" cy="2565925"/>
            <a:chOff x="179512" y="3084002"/>
            <a:chExt cx="3923928" cy="2565925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3356992"/>
              <a:ext cx="3923928" cy="22929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&lt;!</a:t>
              </a:r>
              <a:r>
                <a:rPr lang="en-US" altLang="ko-KR" sz="1100" dirty="0"/>
                <a:t>DOCTYPE html&gt;</a:t>
              </a:r>
            </a:p>
            <a:p>
              <a:r>
                <a:rPr lang="en-US" altLang="ko-KR" sz="1100" dirty="0"/>
                <a:t>&lt;html </a:t>
              </a:r>
              <a:r>
                <a:rPr lang="en-US" altLang="ko-KR" sz="1100" dirty="0" err="1"/>
                <a:t>lang</a:t>
              </a:r>
              <a:r>
                <a:rPr lang="en-US" altLang="ko-KR" sz="1100" dirty="0"/>
                <a:t>="en"&gt;</a:t>
              </a:r>
            </a:p>
            <a:p>
              <a:r>
                <a:rPr lang="en-US" altLang="ko-KR" sz="1100" dirty="0"/>
                <a:t>&lt;head&gt;</a:t>
              </a:r>
            </a:p>
            <a:p>
              <a:r>
                <a:rPr lang="en-US" altLang="ko-KR" sz="1100" dirty="0"/>
                <a:t>    &lt;meta charset="UTF-8"&gt;</a:t>
              </a:r>
            </a:p>
            <a:p>
              <a:r>
                <a:rPr lang="en-US" altLang="ko-KR" sz="1100" dirty="0"/>
                <a:t>    &lt;title&gt;</a:t>
              </a:r>
              <a:r>
                <a:rPr lang="ko-KR" altLang="en-US" sz="1100" dirty="0"/>
                <a:t>오류페이지</a:t>
              </a:r>
              <a:r>
                <a:rPr lang="en-US" altLang="ko-KR" sz="1100" dirty="0"/>
                <a:t>&lt;/title&gt;</a:t>
              </a:r>
            </a:p>
            <a:p>
              <a:r>
                <a:rPr lang="en-US" altLang="ko-KR" sz="1100" dirty="0"/>
                <a:t>&lt;/head&gt;</a:t>
              </a:r>
            </a:p>
            <a:p>
              <a:r>
                <a:rPr lang="en-US" altLang="ko-KR" sz="1100" dirty="0"/>
                <a:t>&lt;body&gt;</a:t>
              </a:r>
            </a:p>
            <a:p>
              <a:r>
                <a:rPr lang="en-US" altLang="ko-KR" sz="1100" dirty="0"/>
                <a:t>   </a:t>
              </a:r>
            </a:p>
            <a:p>
              <a:r>
                <a:rPr lang="en-US" altLang="ko-KR" sz="1100" dirty="0"/>
                <a:t>   &lt;h3&gt;Error - </a:t>
              </a:r>
              <a:r>
                <a:rPr lang="ko-KR" altLang="en-US" sz="1100" dirty="0"/>
                <a:t>페이지를 </a:t>
              </a:r>
              <a:r>
                <a:rPr lang="ko-KR" altLang="en-US" sz="1100" dirty="0" err="1"/>
                <a:t>찾을수</a:t>
              </a:r>
              <a:r>
                <a:rPr lang="ko-KR" altLang="en-US" sz="1100" dirty="0"/>
                <a:t> 없습니다</a:t>
              </a:r>
              <a:r>
                <a:rPr lang="en-US" altLang="ko-KR" sz="1100" dirty="0"/>
                <a:t>.&lt;/h3&gt;</a:t>
              </a:r>
            </a:p>
            <a:p>
              <a:r>
                <a:rPr lang="en-US" altLang="ko-KR" sz="1100" dirty="0"/>
                <a:t>   &lt;h4&gt;Express-error-handler </a:t>
              </a:r>
              <a:r>
                <a:rPr lang="ko-KR" altLang="en-US" sz="1100" dirty="0" err="1"/>
                <a:t>미들웨어</a:t>
              </a:r>
              <a:r>
                <a:rPr lang="ko-KR" altLang="en-US" sz="1100" dirty="0"/>
                <a:t> 오류 페이지</a:t>
              </a:r>
              <a:r>
                <a:rPr lang="en-US" altLang="ko-KR" sz="1100" dirty="0"/>
                <a:t>&lt;/h4&gt;</a:t>
              </a:r>
            </a:p>
            <a:p>
              <a:r>
                <a:rPr lang="en-US" altLang="ko-KR" sz="1100" dirty="0"/>
                <a:t>    </a:t>
              </a:r>
            </a:p>
            <a:p>
              <a:r>
                <a:rPr lang="en-US" altLang="ko-KR" sz="1100" dirty="0"/>
                <a:t>&lt;/body&gt;</a:t>
              </a:r>
            </a:p>
            <a:p>
              <a:r>
                <a:rPr lang="en-US" altLang="ko-KR" sz="1100" dirty="0"/>
                <a:t>&lt;/html&gt;</a:t>
              </a:r>
              <a:endParaRPr lang="ko-KR" altLang="en-US" sz="11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12" y="3084002"/>
              <a:ext cx="1382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/public/404.html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44008" y="3080174"/>
            <a:ext cx="4176464" cy="2743221"/>
            <a:chOff x="4716016" y="3080174"/>
            <a:chExt cx="4176464" cy="2743221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3361182"/>
              <a:ext cx="4176464" cy="24622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...</a:t>
              </a:r>
            </a:p>
            <a:p>
              <a:r>
                <a:rPr lang="en-US" altLang="ko-KR" sz="1100" dirty="0" smtClean="0"/>
                <a:t>//</a:t>
              </a:r>
              <a:r>
                <a:rPr lang="ko-KR" altLang="en-US" sz="1100" dirty="0"/>
                <a:t>오류 </a:t>
              </a:r>
              <a:r>
                <a:rPr lang="ko-KR" altLang="en-US" sz="1100" dirty="0" err="1"/>
                <a:t>핸들러</a:t>
              </a:r>
              <a:r>
                <a:rPr lang="ko-KR" altLang="en-US" sz="1100" dirty="0"/>
                <a:t> 모듈 사용</a:t>
              </a:r>
            </a:p>
            <a:p>
              <a:r>
                <a:rPr lang="en-US" altLang="ko-KR" sz="1100" dirty="0" err="1"/>
                <a:t>var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expressErrorHandler</a:t>
              </a:r>
              <a:r>
                <a:rPr lang="en-US" altLang="ko-KR" sz="1100" dirty="0"/>
                <a:t> = require('express-error-handler');</a:t>
              </a:r>
            </a:p>
            <a:p>
              <a:endParaRPr lang="en-US" altLang="ko-KR" sz="1100" dirty="0"/>
            </a:p>
            <a:p>
              <a:r>
                <a:rPr lang="en-US" altLang="ko-KR" sz="1100" dirty="0"/>
                <a:t>//</a:t>
              </a:r>
              <a:r>
                <a:rPr lang="ko-KR" altLang="en-US" sz="1100" dirty="0"/>
                <a:t>모든 </a:t>
              </a:r>
              <a:r>
                <a:rPr lang="ko-KR" altLang="en-US" sz="1100" dirty="0" err="1"/>
                <a:t>라우터</a:t>
              </a:r>
              <a:r>
                <a:rPr lang="ko-KR" altLang="en-US" sz="1100" dirty="0"/>
                <a:t> 처리 후 </a:t>
              </a:r>
              <a:r>
                <a:rPr lang="en-US" altLang="ko-KR" sz="1100" dirty="0"/>
                <a:t>404 </a:t>
              </a:r>
              <a:r>
                <a:rPr lang="ko-KR" altLang="en-US" sz="1100" dirty="0"/>
                <a:t>오류 페이지 처리</a:t>
              </a:r>
            </a:p>
            <a:p>
              <a:r>
                <a:rPr lang="en-US" altLang="ko-KR" sz="1100" dirty="0" err="1"/>
                <a:t>var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errorHandler</a:t>
              </a:r>
              <a:r>
                <a:rPr lang="en-US" altLang="ko-KR" sz="1100" dirty="0"/>
                <a:t> = </a:t>
              </a:r>
              <a:r>
                <a:rPr lang="en-US" altLang="ko-KR" sz="1100" dirty="0" err="1"/>
                <a:t>expressErrorHandler</a:t>
              </a:r>
              <a:r>
                <a:rPr lang="en-US" altLang="ko-KR" sz="1100" dirty="0"/>
                <a:t>({</a:t>
              </a:r>
            </a:p>
            <a:p>
              <a:r>
                <a:rPr lang="en-US" altLang="ko-KR" sz="1100" dirty="0"/>
                <a:t>    static : {</a:t>
              </a:r>
            </a:p>
            <a:p>
              <a:r>
                <a:rPr lang="en-US" altLang="ko-KR" sz="1100" dirty="0"/>
                <a:t>        '404':'./public/404.html'</a:t>
              </a:r>
            </a:p>
            <a:p>
              <a:r>
                <a:rPr lang="en-US" altLang="ko-KR" sz="1100" dirty="0"/>
                <a:t>    }</a:t>
              </a:r>
            </a:p>
            <a:p>
              <a:r>
                <a:rPr lang="en-US" altLang="ko-KR" sz="1100" dirty="0"/>
                <a:t>});</a:t>
              </a:r>
            </a:p>
            <a:p>
              <a:endParaRPr lang="en-US" altLang="ko-KR" sz="1100" dirty="0"/>
            </a:p>
            <a:p>
              <a:r>
                <a:rPr lang="en-US" altLang="ko-KR" sz="1100" dirty="0" err="1"/>
                <a:t>app.use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expressErrorHandler.httpError</a:t>
              </a:r>
              <a:r>
                <a:rPr lang="en-US" altLang="ko-KR" sz="1100" dirty="0"/>
                <a:t>(404) );</a:t>
              </a:r>
            </a:p>
            <a:p>
              <a:r>
                <a:rPr lang="en-US" altLang="ko-KR" sz="1100" dirty="0" err="1"/>
                <a:t>app.use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errorHandler</a:t>
              </a:r>
              <a:r>
                <a:rPr lang="en-US" altLang="ko-KR" sz="1100" dirty="0"/>
                <a:t> </a:t>
              </a:r>
              <a:r>
                <a:rPr lang="en-US" altLang="ko-KR" sz="1100" dirty="0" smtClean="0"/>
                <a:t>);</a:t>
              </a:r>
            </a:p>
            <a:p>
              <a:r>
                <a:rPr lang="en-US" altLang="ko-KR" sz="1100" dirty="0" smtClean="0"/>
                <a:t>...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16016" y="3080174"/>
              <a:ext cx="22381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router </a:t>
              </a:r>
              <a:r>
                <a:rPr lang="ko-KR" altLang="en-US" sz="1200" dirty="0" smtClean="0"/>
                <a:t>설정 </a:t>
              </a:r>
              <a:r>
                <a:rPr lang="en-US" altLang="ko-KR" sz="1200" dirty="0" smtClean="0"/>
                <a:t>post() </a:t>
              </a:r>
              <a:r>
                <a:rPr lang="ko-KR" altLang="en-US" sz="1200" dirty="0" smtClean="0"/>
                <a:t>아래에 추가</a:t>
              </a:r>
              <a:endParaRPr lang="ko-KR" altLang="en-US" sz="1200" dirty="0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81" y="1556792"/>
            <a:ext cx="2905291" cy="117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796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027981"/>
            <a:ext cx="5626968" cy="35612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</a:t>
            </a:r>
            <a:r>
              <a:rPr lang="en-US" altLang="ko-KR" sz="1400" dirty="0" smtClean="0"/>
              <a:t>process/users/</a:t>
            </a:r>
            <a:r>
              <a:rPr lang="en-US" altLang="ko-KR" sz="1400" dirty="0" smtClean="0">
                <a:solidFill>
                  <a:srgbClr val="FF0000"/>
                </a:solidFill>
              </a:rPr>
              <a:t>:id</a:t>
            </a:r>
            <a:r>
              <a:rPr lang="en-US" altLang="ko-KR" sz="1400" dirty="0" smtClean="0"/>
              <a:t>').</a:t>
            </a:r>
            <a:r>
              <a:rPr lang="en-US" altLang="ko-KR" sz="1800" dirty="0">
                <a:solidFill>
                  <a:srgbClr val="FF0000"/>
                </a:solidFill>
              </a:rPr>
              <a:t>get</a:t>
            </a:r>
            <a:r>
              <a:rPr lang="en-US" altLang="ko-KR" sz="1400" dirty="0"/>
              <a:t>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</a:t>
            </a:r>
            <a:r>
              <a:rPr lang="en-US" altLang="ko-KR" sz="1400" dirty="0" smtClean="0"/>
              <a:t>process/users/:id </a:t>
            </a:r>
            <a:r>
              <a:rPr lang="ko-KR" altLang="en-US" sz="1400" dirty="0"/>
              <a:t>처리함</a:t>
            </a:r>
            <a:r>
              <a:rPr lang="en-US" altLang="ko-KR" sz="1400" dirty="0" smtClean="0"/>
              <a:t>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paramId</a:t>
            </a:r>
            <a:r>
              <a:rPr lang="en-US" altLang="ko-KR" sz="1400" dirty="0" smtClean="0"/>
              <a:t> = </a:t>
            </a:r>
            <a:r>
              <a:rPr lang="en-US" altLang="ko-KR" sz="1400" dirty="0" smtClean="0">
                <a:solidFill>
                  <a:srgbClr val="FF0000"/>
                </a:solidFill>
              </a:rPr>
              <a:t>req.params.id;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res.writeHead</a:t>
            </a:r>
            <a:r>
              <a:rPr lang="en-US" altLang="ko-KR" sz="1400" dirty="0"/>
              <a:t>('200', {'</a:t>
            </a:r>
            <a:r>
              <a:rPr lang="en-US" altLang="ko-KR" sz="1400" dirty="0" err="1"/>
              <a:t>Content-Type':'text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html;charset</a:t>
            </a:r>
            <a:r>
              <a:rPr lang="en-US" altLang="ko-KR" sz="1400" dirty="0"/>
              <a:t>=utf8'});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res.write</a:t>
            </a:r>
            <a:r>
              <a:rPr lang="en-US" altLang="ko-KR" sz="1400" dirty="0"/>
              <a:t>('&lt;h1&gt;Express </a:t>
            </a:r>
            <a:r>
              <a:rPr lang="ko-KR" altLang="en-US" sz="1400" dirty="0"/>
              <a:t>서버에서 </a:t>
            </a:r>
            <a:r>
              <a:rPr lang="ko-KR" altLang="en-US" sz="1400" dirty="0" smtClean="0"/>
              <a:t>응답 결</a:t>
            </a:r>
            <a:r>
              <a:rPr lang="ko-KR" altLang="en-US" sz="1400" dirty="0"/>
              <a:t>과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h1&gt;');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res.write</a:t>
            </a:r>
            <a:r>
              <a:rPr lang="en-US" altLang="ko-KR" sz="1400" dirty="0"/>
              <a:t>('&lt;div&gt;&lt;p&gt;</a:t>
            </a:r>
            <a:r>
              <a:rPr lang="en-US" altLang="ko-KR" sz="1400" dirty="0" err="1"/>
              <a:t>Param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id: </a:t>
            </a:r>
            <a:r>
              <a:rPr lang="en-US" altLang="ko-KR" sz="1400" dirty="0"/>
              <a:t>'+ </a:t>
            </a:r>
            <a:r>
              <a:rPr lang="en-US" altLang="ko-KR" sz="1400" dirty="0" err="1" smtClean="0"/>
              <a:t>paramId</a:t>
            </a:r>
            <a:r>
              <a:rPr lang="en-US" altLang="ko-KR" sz="1400" dirty="0" smtClean="0"/>
              <a:t>+'&lt;/</a:t>
            </a:r>
            <a:r>
              <a:rPr lang="en-US" altLang="ko-KR" sz="1400" dirty="0"/>
              <a:t>p&gt;&lt;/div</a:t>
            </a:r>
            <a:r>
              <a:rPr lang="en-US" altLang="ko-KR" sz="1400" dirty="0" smtClean="0"/>
              <a:t>&gt;');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res.end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('/', router);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토큰과 함께 요청한 정보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565" y="1700808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get() </a:t>
            </a:r>
            <a:r>
              <a:rPr lang="ko-KR" altLang="en-US" sz="1400" dirty="0" err="1" smtClean="0"/>
              <a:t>메소드로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URL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전달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41168"/>
            <a:ext cx="33337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667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쿠키와 세션 관리하기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76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5"/>
            <a:ext cx="5112568" cy="151216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쿠키는 클라이언트 </a:t>
            </a:r>
            <a:r>
              <a:rPr lang="ko-KR" altLang="en-US" sz="2000" dirty="0" err="1" smtClean="0"/>
              <a:t>웹브라우저에</a:t>
            </a:r>
            <a:r>
              <a:rPr lang="ko-KR" altLang="en-US" sz="2000" dirty="0" smtClean="0"/>
              <a:t> 저장</a:t>
            </a:r>
            <a:endParaRPr lang="en-US" altLang="ko-KR" sz="2000" dirty="0" smtClean="0"/>
          </a:p>
          <a:p>
            <a:r>
              <a:rPr lang="ko-KR" altLang="en-US" sz="2000" dirty="0" smtClean="0"/>
              <a:t>세션은 웹 서버에 저장</a:t>
            </a:r>
            <a:endParaRPr lang="en-US" altLang="ko-KR" sz="2000" dirty="0" smtClean="0"/>
          </a:p>
          <a:p>
            <a:r>
              <a:rPr lang="en-US" altLang="ko-KR" sz="2000" dirty="0" smtClean="0"/>
              <a:t>cookie-parser </a:t>
            </a:r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cookie-parser --save</a:t>
            </a:r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쿠키 처리하기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453650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 = require('cookie-parser');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() 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router = </a:t>
            </a:r>
            <a:r>
              <a:rPr lang="en-US" altLang="ko-KR" sz="1200" dirty="0" err="1"/>
              <a:t>express.Router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').get(function(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    console.log('/process/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res.send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req.cookies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setUserCookie</a:t>
            </a:r>
            <a:r>
              <a:rPr lang="en-US" altLang="ko-KR" sz="1200" dirty="0"/>
              <a:t>').get(function(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// </a:t>
            </a:r>
            <a:r>
              <a:rPr lang="ko-KR" altLang="en-US" sz="1200" dirty="0" err="1"/>
              <a:t>쿠기</a:t>
            </a:r>
            <a:r>
              <a:rPr lang="ko-KR" altLang="en-US" sz="1200" dirty="0"/>
              <a:t> 설정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res.cookie</a:t>
            </a:r>
            <a:r>
              <a:rPr lang="en-US" altLang="ko-KR" sz="1200" dirty="0"/>
              <a:t>('user',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id:'KIM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name:'</a:t>
            </a:r>
            <a:r>
              <a:rPr lang="ko-KR" altLang="en-US" sz="1200" dirty="0"/>
              <a:t>방탄소년단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authorized:true</a:t>
            </a:r>
            <a:endParaRPr lang="en-US" altLang="ko-KR" sz="1200" dirty="0"/>
          </a:p>
          <a:p>
            <a:r>
              <a:rPr lang="en-US" altLang="ko-KR" sz="1200" dirty="0"/>
              <a:t>    });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// redirect</a:t>
            </a:r>
            <a:r>
              <a:rPr lang="ko-KR" altLang="en-US" sz="1200" dirty="0"/>
              <a:t>로 응답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('/process/</a:t>
            </a:r>
            <a:r>
              <a:rPr lang="en-US" altLang="ko-KR" sz="1200" dirty="0" err="1"/>
              <a:t>showCookie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2" y="3176337"/>
            <a:ext cx="3943350" cy="7905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92" y="4509121"/>
            <a:ext cx="3943350" cy="19541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85392" y="2780928"/>
            <a:ext cx="370005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http://localhost:3000/process/setUserCookie 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56611" y="4149080"/>
            <a:ext cx="267733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개발자 도구에서 쿠키 설정 결과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83699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cookie-parser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express-session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express-session --save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처리하기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82" y="2950286"/>
            <a:ext cx="2724730" cy="140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04" y="2950287"/>
            <a:ext cx="2120264" cy="15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50287"/>
            <a:ext cx="2525423" cy="16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184482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p.182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49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978896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());</a:t>
            </a:r>
          </a:p>
          <a:p>
            <a:pPr marL="0" indent="0">
              <a:buNone/>
            </a:pPr>
            <a:r>
              <a:rPr lang="en-US" altLang="ko-KR" sz="1400" dirty="0" err="1"/>
              <a:t>app.use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({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secret:'my</a:t>
            </a:r>
            <a:r>
              <a:rPr lang="en-US" altLang="ko-KR" sz="1400" dirty="0"/>
              <a:t> key',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resave:true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saveUninitialized:true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}));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상품정보 </a:t>
            </a:r>
            <a:r>
              <a:rPr lang="ko-KR" altLang="en-US" sz="1400" dirty="0" err="1"/>
              <a:t>라우팅</a:t>
            </a: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 err="1"/>
              <a:t>router.route</a:t>
            </a:r>
            <a:r>
              <a:rPr lang="en-US" altLang="ko-KR" sz="1400" dirty="0"/>
              <a:t>('/process/product').get(function(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pPr marL="0" indent="0">
              <a:buNone/>
            </a:pPr>
            <a:r>
              <a:rPr lang="en-US" altLang="ko-KR" sz="1400" dirty="0"/>
              <a:t>    console.log('/process/product </a:t>
            </a:r>
            <a:r>
              <a:rPr lang="ko-KR" altLang="en-US" sz="1400" dirty="0"/>
              <a:t>호출</a:t>
            </a:r>
            <a:r>
              <a:rPr lang="en-US" altLang="ko-KR" sz="1400" dirty="0"/>
              <a:t>.');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</a:p>
          <a:p>
            <a:pPr marL="0" indent="0">
              <a:buNone/>
            </a:pPr>
            <a:r>
              <a:rPr lang="en-US" altLang="ko-KR" sz="1400" dirty="0"/>
              <a:t>    if(</a:t>
            </a:r>
            <a:r>
              <a:rPr lang="en-US" altLang="ko-KR" sz="1400" dirty="0" err="1"/>
              <a:t>req.session.user</a:t>
            </a:r>
            <a:r>
              <a:rPr lang="en-US" altLang="ko-KR" sz="1400" dirty="0"/>
              <a:t> === undefined){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pPr marL="0" indent="0">
              <a:buNone/>
            </a:pPr>
            <a:r>
              <a:rPr lang="en-US" altLang="ko-KR" sz="1400" dirty="0"/>
              <a:t>    } else {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('/public/product.html');</a:t>
            </a:r>
          </a:p>
          <a:p>
            <a:pPr marL="0" indent="0">
              <a:buNone/>
            </a:pPr>
            <a:r>
              <a:rPr lang="en-US" altLang="ko-KR" sz="1400" dirty="0"/>
              <a:t>    }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59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2044441"/>
            <a:ext cx="48830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express-session </a:t>
            </a:r>
            <a:r>
              <a:rPr lang="ko-KR" altLang="en-US" dirty="0" smtClean="0"/>
              <a:t>설정 및 상품 정보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app.use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en-US" altLang="ko-KR" dirty="0" err="1" smtClean="0">
                <a:solidFill>
                  <a:srgbClr val="FF0000"/>
                </a:solidFill>
              </a:rPr>
              <a:t>expressSession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서버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포트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0~1023 : well-known port. </a:t>
            </a:r>
            <a:r>
              <a:rPr lang="ko-KR" altLang="en-US" sz="1800" dirty="0" smtClean="0"/>
              <a:t>미리 정의된 포트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관리자 권한 필요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1024~49151 : registered port</a:t>
            </a:r>
          </a:p>
          <a:p>
            <a:pPr lvl="2"/>
            <a:r>
              <a:rPr lang="en-US" altLang="ko-KR" sz="1800" dirty="0" smtClean="0"/>
              <a:t>49152~65535 : </a:t>
            </a:r>
            <a:r>
              <a:rPr lang="en-US" altLang="ko-KR" sz="1800" dirty="0" err="1" smtClean="0"/>
              <a:t>bynamic</a:t>
            </a:r>
            <a:r>
              <a:rPr lang="en-US" altLang="ko-KR" sz="1800" dirty="0" smtClean="0"/>
              <a:t> port</a:t>
            </a:r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1"/>
            <a:r>
              <a:rPr lang="ko-KR" altLang="en-US" sz="2000" dirty="0" smtClean="0"/>
              <a:t>포트 바인딩 실패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이미 사용 중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권한 없음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51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770984" cy="54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로그인 </a:t>
            </a:r>
            <a:r>
              <a:rPr lang="ko-KR" altLang="en-US" sz="1200" dirty="0" err="1"/>
              <a:t>라우팅</a:t>
            </a:r>
            <a:r>
              <a:rPr lang="ko-KR" altLang="en-US" sz="1200" dirty="0"/>
              <a:t> 함수 </a:t>
            </a:r>
            <a:r>
              <a:rPr lang="en-US" altLang="ko-KR" sz="1200" dirty="0"/>
              <a:t>- </a:t>
            </a:r>
            <a:r>
              <a:rPr lang="ko-KR" altLang="en-US" sz="1200" dirty="0"/>
              <a:t>로그인 후 세션 저장함</a:t>
            </a:r>
          </a:p>
          <a:p>
            <a:pPr marL="0" indent="0">
              <a:buNone/>
            </a:pPr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('/process/login').post(function(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   console.log('/process/login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</a:p>
          <a:p>
            <a:pPr marL="0" indent="0">
              <a:buNone/>
            </a:pPr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console.log('</a:t>
            </a:r>
            <a:r>
              <a:rPr lang="ko-KR" altLang="en-US" sz="1200" dirty="0"/>
              <a:t>이미 로그인 되어 상품 페이지로 이동 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('/public/product.html');</a:t>
            </a:r>
          </a:p>
          <a:p>
            <a:pPr marL="0" indent="0">
              <a:buNone/>
            </a:pPr>
            <a:r>
              <a:rPr lang="en-US" altLang="ko-KR" sz="1200" dirty="0"/>
              <a:t>    } else {</a:t>
            </a:r>
          </a:p>
          <a:p>
            <a:pPr marL="0" indent="0">
              <a:buNone/>
            </a:pPr>
            <a:r>
              <a:rPr lang="en-US" altLang="ko-KR" sz="1200" dirty="0"/>
              <a:t>        // </a:t>
            </a:r>
            <a:r>
              <a:rPr lang="ko-KR" altLang="en-US" sz="1200" dirty="0"/>
              <a:t>세션 저장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 =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id:paramId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           name:'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',</a:t>
            </a:r>
          </a:p>
          <a:p>
            <a:pPr marL="0" indent="0">
              <a:buNone/>
            </a:pPr>
            <a:r>
              <a:rPr lang="en-US" altLang="ko-KR" sz="1200" dirty="0"/>
              <a:t>            authorized: true</a:t>
            </a:r>
          </a:p>
          <a:p>
            <a:pPr marL="0" indent="0">
              <a:buNone/>
            </a:pPr>
            <a:r>
              <a:rPr lang="en-US" altLang="ko-KR" sz="1200" dirty="0"/>
              <a:t>        };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ID : '+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('&lt;div&gt;&lt;p&gt;</a:t>
            </a:r>
            <a:r>
              <a:rPr lang="en-US" altLang="ko-KR" sz="1200" dirty="0" err="1"/>
              <a:t>Param</a:t>
            </a:r>
            <a:r>
              <a:rPr lang="en-US" altLang="ko-KR" sz="1200" dirty="0"/>
              <a:t> Password : '+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+'&lt;/p&gt;&lt;/div&gt;');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='/process/product'&gt;</a:t>
            </a:r>
            <a:r>
              <a:rPr lang="ko-KR" altLang="en-US" sz="1200" dirty="0"/>
              <a:t>상품 페이지</a:t>
            </a:r>
            <a:r>
              <a:rPr lang="en-US" altLang="ko-KR" sz="1200" dirty="0"/>
              <a:t>&lt;/a&gt;");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88640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7" y="3284984"/>
            <a:ext cx="4875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함수 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후 세션 저장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이미 로그인 되었다면 상품페이지로 이동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로그인 페이지 호출 되면 세션에 로그인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49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4402832" cy="4608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// </a:t>
            </a:r>
            <a:r>
              <a:rPr lang="ko-KR" altLang="en-US" sz="1200" dirty="0"/>
              <a:t>로그아웃 </a:t>
            </a:r>
            <a:r>
              <a:rPr lang="ko-KR" altLang="en-US" sz="1200" dirty="0" err="1"/>
              <a:t>라우팅</a:t>
            </a:r>
            <a:r>
              <a:rPr lang="ko-KR" altLang="en-US" sz="1200" dirty="0"/>
              <a:t> 함수 </a:t>
            </a:r>
            <a:r>
              <a:rPr lang="en-US" altLang="ko-KR" sz="1200" dirty="0"/>
              <a:t>- </a:t>
            </a:r>
            <a:r>
              <a:rPr lang="ko-KR" altLang="en-US" sz="1200" dirty="0"/>
              <a:t>로그아웃 후 세션 삭제함</a:t>
            </a:r>
          </a:p>
          <a:p>
            <a:pPr marL="0" indent="0">
              <a:buNone/>
            </a:pPr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('/process/logout').get(function(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pPr marL="0" indent="0">
              <a:buNone/>
            </a:pPr>
            <a:r>
              <a:rPr lang="en-US" altLang="ko-KR" sz="1200" dirty="0"/>
              <a:t>    console.log('/process/logout </a:t>
            </a:r>
            <a:r>
              <a:rPr lang="ko-KR" altLang="en-US" sz="1200" dirty="0"/>
              <a:t>호출됨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){</a:t>
            </a:r>
          </a:p>
          <a:p>
            <a:pPr marL="0" indent="0">
              <a:buNone/>
            </a:pPr>
            <a:r>
              <a:rPr lang="en-US" altLang="ko-KR" sz="1200" dirty="0"/>
              <a:t>        //</a:t>
            </a:r>
            <a:r>
              <a:rPr lang="ko-KR" altLang="en-US" sz="1200" dirty="0"/>
              <a:t>로그인 된 상태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로그아웃 합니다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req.session.destroy</a:t>
            </a:r>
            <a:r>
              <a:rPr lang="en-US" altLang="ko-KR" sz="1200" dirty="0"/>
              <a:t>(function(err) {</a:t>
            </a:r>
          </a:p>
          <a:p>
            <a:pPr marL="0" indent="0">
              <a:buNone/>
            </a:pPr>
            <a:r>
              <a:rPr lang="en-US" altLang="ko-KR" sz="1200" dirty="0"/>
              <a:t>            if(err) { throw err;}</a:t>
            </a:r>
          </a:p>
          <a:p>
            <a:pPr marL="0" indent="0">
              <a:buNone/>
            </a:pPr>
            <a:r>
              <a:rPr lang="en-US" altLang="ko-KR" sz="1200" dirty="0"/>
              <a:t>            console.log('</a:t>
            </a:r>
            <a:r>
              <a:rPr lang="ko-KR" altLang="en-US" sz="1200" dirty="0"/>
              <a:t>세션을 삭제하고 로그아웃 되었습니다</a:t>
            </a:r>
            <a:r>
              <a:rPr lang="en-US" altLang="ko-KR" sz="1200" dirty="0"/>
              <a:t>.');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('/public/login2.html');</a:t>
            </a:r>
          </a:p>
          <a:p>
            <a:pPr marL="0" indent="0">
              <a:buNone/>
            </a:pPr>
            <a:r>
              <a:rPr lang="en-US" altLang="ko-KR" sz="1200" dirty="0"/>
              <a:t>        });</a:t>
            </a:r>
          </a:p>
          <a:p>
            <a:pPr marL="0" indent="0">
              <a:buNone/>
            </a:pPr>
            <a:r>
              <a:rPr lang="en-US" altLang="ko-KR" sz="1200" dirty="0"/>
              <a:t>    }else{</a:t>
            </a:r>
          </a:p>
          <a:p>
            <a:pPr marL="0" indent="0">
              <a:buNone/>
            </a:pPr>
            <a:r>
              <a:rPr lang="en-US" altLang="ko-KR" sz="1200" dirty="0"/>
              <a:t>        //</a:t>
            </a:r>
            <a:r>
              <a:rPr lang="ko-KR" altLang="en-US" sz="1200" dirty="0"/>
              <a:t>로그인 안된 상태</a:t>
            </a:r>
          </a:p>
          <a:p>
            <a:pPr marL="0" indent="0"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console.log('</a:t>
            </a:r>
            <a:r>
              <a:rPr lang="ko-KR" altLang="en-US" sz="1200" dirty="0"/>
              <a:t>아직 </a:t>
            </a:r>
            <a:r>
              <a:rPr lang="ko-KR" altLang="en-US" sz="1200" dirty="0" err="1"/>
              <a:t>로그인되어</a:t>
            </a:r>
            <a:r>
              <a:rPr lang="ko-KR" altLang="en-US" sz="1200" dirty="0"/>
              <a:t> 있지 않습니다</a:t>
            </a:r>
            <a:r>
              <a:rPr lang="en-US" altLang="ko-KR" sz="1200" dirty="0"/>
              <a:t>.')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('/public/login2.html');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app.use</a:t>
            </a:r>
            <a:r>
              <a:rPr lang="en-US" altLang="ko-KR" sz="1200" dirty="0"/>
              <a:t>('/', router);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328976"/>
            <a:ext cx="8554805" cy="939784"/>
          </a:xfrm>
        </p:spPr>
        <p:txBody>
          <a:bodyPr/>
          <a:lstStyle/>
          <a:p>
            <a:r>
              <a:rPr lang="ko-KR" altLang="en-US" dirty="0"/>
              <a:t>세션 처리하기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952" y="2173506"/>
            <a:ext cx="4419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로그아웃 설정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로그아웃 후 세션 삭제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세션 정보는 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개발자도구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ko-KR" altLang="en-US" dirty="0" smtClean="0">
                <a:solidFill>
                  <a:srgbClr val="FF0000"/>
                </a:solidFill>
              </a:rPr>
              <a:t>에서 확인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04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멀티파트 폼 </a:t>
            </a:r>
            <a:r>
              <a:rPr lang="ko-KR" altLang="en-US" dirty="0" err="1" smtClean="0"/>
              <a:t>데이타</a:t>
            </a:r>
            <a:endParaRPr lang="en-US" altLang="ko-KR" dirty="0" smtClean="0"/>
          </a:p>
          <a:p>
            <a:r>
              <a:rPr lang="en-US" altLang="ko-KR" dirty="0" err="1" smtClean="0"/>
              <a:t>cors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크로스 도메인 문제 해결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84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크로스 도메인 문제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66" y="1897937"/>
            <a:ext cx="4374822" cy="124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72000" y="1506270"/>
            <a:ext cx="367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크로스 도메인 문제에서의 에러문구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285" y="1514821"/>
            <a:ext cx="3623791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/>
              <a:t>크로스 도메인 문제란</a:t>
            </a:r>
            <a:r>
              <a:rPr lang="en-US" altLang="ko-KR" sz="2000" dirty="0" smtClean="0"/>
              <a:t>?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ko-KR" altLang="en-US" sz="1600" dirty="0" smtClean="0"/>
              <a:t>보안상의 이유로 웹 서버의 서로 다른 도메인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데이터를 주고 받을 수 없도록 규제하는 것을 말한다</a:t>
            </a:r>
            <a:r>
              <a:rPr lang="en-US" altLang="ko-KR" sz="16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ko-KR" altLang="en-US" sz="1600" dirty="0" smtClean="0"/>
              <a:t>서로 다른 도메인에서 서로 다른 포트 번호를 할당하여 동작하고 있기 때문에 서로 접근이 불가능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8" y="4238057"/>
            <a:ext cx="3389554" cy="178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3988077" y="3760110"/>
            <a:ext cx="4648869" cy="2405194"/>
            <a:chOff x="3988077" y="3760110"/>
            <a:chExt cx="4648869" cy="2405194"/>
          </a:xfrm>
        </p:grpSpPr>
        <p:grpSp>
          <p:nvGrpSpPr>
            <p:cNvPr id="3" name="그룹 2"/>
            <p:cNvGrpSpPr/>
            <p:nvPr/>
          </p:nvGrpSpPr>
          <p:grpSpPr>
            <a:xfrm>
              <a:off x="3995935" y="3760110"/>
              <a:ext cx="4641011" cy="2405194"/>
              <a:chOff x="1259632" y="1772816"/>
              <a:chExt cx="6912768" cy="3744416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1259632" y="3176972"/>
                <a:ext cx="1080120" cy="1224136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3635896" y="2471847"/>
                <a:ext cx="1521018" cy="25922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prstClr val="white"/>
                    </a:solidFill>
                  </a:rPr>
                  <a:t>Tomcat </a:t>
                </a:r>
                <a:r>
                  <a:rPr lang="ko-KR" altLang="en-US" sz="1100" dirty="0" smtClean="0">
                    <a:solidFill>
                      <a:prstClr val="white"/>
                    </a:solidFill>
                  </a:rPr>
                  <a:t>서버</a:t>
                </a:r>
                <a:endParaRPr lang="en-US" altLang="ko-KR" sz="1100" dirty="0" smtClean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100" dirty="0" smtClean="0">
                    <a:solidFill>
                      <a:prstClr val="white"/>
                    </a:solidFill>
                  </a:rPr>
                  <a:t>(8080</a:t>
                </a:r>
                <a:r>
                  <a:rPr lang="ko-KR" altLang="en-US" sz="1100" dirty="0" smtClean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100" dirty="0" smtClean="0">
                    <a:solidFill>
                      <a:prstClr val="white"/>
                    </a:solidFill>
                  </a:rPr>
                  <a:t>)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660232" y="1772816"/>
                <a:ext cx="1440160" cy="129614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prstClr val="white"/>
                    </a:solidFill>
                  </a:rPr>
                  <a:t>NodeJS</a:t>
                </a:r>
                <a:endParaRPr lang="en-US" altLang="ko-KR" sz="1200" dirty="0" smtClean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prstClr val="white"/>
                    </a:solidFill>
                  </a:rPr>
                  <a:t>(3000</a:t>
                </a:r>
                <a:r>
                  <a:rPr lang="ko-KR" altLang="en-US" sz="1200" dirty="0" smtClean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200" dirty="0" smtClean="0">
                    <a:solidFill>
                      <a:prstClr val="white"/>
                    </a:solidFill>
                  </a:rPr>
                  <a:t>)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60232" y="4221088"/>
                <a:ext cx="1512168" cy="1296144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</a:rPr>
                  <a:t>Tomcat </a:t>
                </a:r>
                <a:r>
                  <a:rPr lang="ko-KR" altLang="en-US" sz="1200" dirty="0">
                    <a:solidFill>
                      <a:prstClr val="white"/>
                    </a:solidFill>
                  </a:rPr>
                  <a:t>서버</a:t>
                </a:r>
                <a:endParaRPr lang="en-US" altLang="ko-KR" sz="1200" dirty="0">
                  <a:solidFill>
                    <a:prstClr val="white"/>
                  </a:solidFill>
                </a:endParaRPr>
              </a:p>
              <a:p>
                <a:pPr algn="ctr"/>
                <a:r>
                  <a:rPr lang="en-US" altLang="ko-KR" sz="1200" dirty="0">
                    <a:solidFill>
                      <a:prstClr val="white"/>
                    </a:solidFill>
                  </a:rPr>
                  <a:t>(8080</a:t>
                </a:r>
                <a:r>
                  <a:rPr lang="ko-KR" altLang="en-US" sz="1200" dirty="0">
                    <a:solidFill>
                      <a:prstClr val="white"/>
                    </a:solidFill>
                  </a:rPr>
                  <a:t>포트</a:t>
                </a:r>
                <a:r>
                  <a:rPr lang="en-US" altLang="ko-KR" sz="1200" dirty="0">
                    <a:solidFill>
                      <a:prstClr val="white"/>
                    </a:solidFill>
                  </a:rPr>
                  <a:t>)</a:t>
                </a:r>
              </a:p>
              <a:p>
                <a:pPr algn="ctr"/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왼쪽/오른쪽 화살표 7"/>
              <p:cNvSpPr/>
              <p:nvPr/>
            </p:nvSpPr>
            <p:spPr>
              <a:xfrm>
                <a:off x="2483768" y="3501008"/>
                <a:ext cx="1080120" cy="432048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왼쪽/오른쪽 화살표 8"/>
              <p:cNvSpPr/>
              <p:nvPr/>
            </p:nvSpPr>
            <p:spPr>
              <a:xfrm rot="1225463">
                <a:off x="5200104" y="4119856"/>
                <a:ext cx="1224136" cy="468052"/>
              </a:xfrm>
              <a:prstGeom prst="left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 rot="20579420">
                <a:off x="5220072" y="2644258"/>
                <a:ext cx="1247358" cy="504056"/>
                <a:chOff x="5220072" y="2132856"/>
                <a:chExt cx="1247358" cy="504056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10" name="오른쪽 화살표 9"/>
                <p:cNvSpPr/>
                <p:nvPr/>
              </p:nvSpPr>
              <p:spPr>
                <a:xfrm>
                  <a:off x="5940152" y="2132856"/>
                  <a:ext cx="527278" cy="504056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왼쪽 화살표 10"/>
                <p:cNvSpPr/>
                <p:nvPr/>
              </p:nvSpPr>
              <p:spPr>
                <a:xfrm>
                  <a:off x="5220072" y="2132856"/>
                  <a:ext cx="504056" cy="504056"/>
                </a:xfrm>
                <a:prstGeom prst="lef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곱셈 기호 12"/>
              <p:cNvSpPr/>
              <p:nvPr/>
            </p:nvSpPr>
            <p:spPr>
              <a:xfrm>
                <a:off x="5347222" y="2378081"/>
                <a:ext cx="950315" cy="10547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988077" y="485986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41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서버에서 다른 도메인의 접근 허용</a:t>
            </a:r>
            <a:endParaRPr lang="en-US" altLang="ko-KR" sz="2000" dirty="0" smtClean="0"/>
          </a:p>
          <a:p>
            <a:r>
              <a:rPr lang="ko-KR" altLang="en-US" sz="2000" dirty="0" smtClean="0"/>
              <a:t>웹 페이지와 서버가 다른 도메인에 저장 되어 있는 경우에서 서버에서 다른 도메인의 접근을 허용하여 요청을 받게 할 수 있다</a:t>
            </a:r>
            <a:endParaRPr lang="en-US" altLang="ko-KR" sz="2000" dirty="0" smtClean="0"/>
          </a:p>
          <a:p>
            <a:r>
              <a:rPr lang="ko-KR" altLang="en-US" sz="2000" dirty="0" smtClean="0"/>
              <a:t>서버에서 </a:t>
            </a:r>
            <a:r>
              <a:rPr lang="en-US" altLang="ko-KR" sz="2000" dirty="0" smtClean="0"/>
              <a:t>header </a:t>
            </a:r>
            <a:r>
              <a:rPr lang="ko-KR" altLang="en-US" sz="2000" dirty="0" smtClean="0"/>
              <a:t>설정으로 크로스 도메인 문제 해결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(CORS </a:t>
            </a:r>
            <a:r>
              <a:rPr lang="ko-KR" altLang="en-US" sz="1600" dirty="0" smtClean="0">
                <a:solidFill>
                  <a:srgbClr val="FF0000"/>
                </a:solidFill>
              </a:rPr>
              <a:t>모듈 대신 사용 가능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하나 </a:t>
            </a:r>
            <a:r>
              <a:rPr lang="en-US" altLang="ko-KR" sz="1600" dirty="0" smtClean="0">
                <a:solidFill>
                  <a:srgbClr val="FF0000"/>
                </a:solidFill>
              </a:rPr>
              <a:t>CORS </a:t>
            </a:r>
            <a:r>
              <a:rPr lang="ko-KR" altLang="en-US" sz="1600" dirty="0" smtClean="0">
                <a:solidFill>
                  <a:srgbClr val="FF0000"/>
                </a:solidFill>
              </a:rPr>
              <a:t>모듈 사용을 권장 한다</a:t>
            </a:r>
            <a:r>
              <a:rPr lang="en-US" altLang="ko-KR" sz="1600" dirty="0" smtClean="0">
                <a:solidFill>
                  <a:srgbClr val="FF0000"/>
                </a:solidFill>
              </a:rPr>
              <a:t>.)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크로스 도메인 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645024"/>
            <a:ext cx="82089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/* Cross Domain </a:t>
            </a:r>
            <a:r>
              <a:rPr lang="ko-KR" altLang="en-US" sz="1600" dirty="0" smtClean="0">
                <a:solidFill>
                  <a:srgbClr val="00B050"/>
                </a:solidFill>
                <a:latin typeface="Consolas" pitchFamily="49" charset="0"/>
              </a:rPr>
              <a:t>문제 해결 </a:t>
            </a:r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- CORS </a:t>
            </a:r>
            <a:r>
              <a:rPr lang="ko-KR" altLang="en-US" sz="1600" dirty="0" smtClean="0">
                <a:solidFill>
                  <a:srgbClr val="00B050"/>
                </a:solidFill>
                <a:latin typeface="Consolas" pitchFamily="49" charset="0"/>
              </a:rPr>
              <a:t>모둘 대신 사용 가능 </a:t>
            </a:r>
            <a:r>
              <a:rPr lang="en-US" altLang="ko-KR" sz="1600" dirty="0" smtClean="0">
                <a:solidFill>
                  <a:srgbClr val="00B050"/>
                </a:solidFill>
                <a:latin typeface="Consolas" pitchFamily="49" charset="0"/>
              </a:rPr>
              <a:t>*/</a:t>
            </a:r>
          </a:p>
          <a:p>
            <a:r>
              <a:rPr lang="en-US" altLang="ko-KR" sz="1600" dirty="0" err="1" smtClean="0">
                <a:latin typeface="Consolas" pitchFamily="49" charset="0"/>
              </a:rPr>
              <a:t>app.use</a:t>
            </a:r>
            <a:r>
              <a:rPr lang="en-US" altLang="ko-KR" sz="1600" dirty="0" smtClean="0">
                <a:latin typeface="Consolas" pitchFamily="49" charset="0"/>
              </a:rPr>
              <a:t>(function(</a:t>
            </a:r>
            <a:r>
              <a:rPr lang="en-US" altLang="ko-KR" sz="1600" dirty="0" err="1" smtClean="0">
                <a:latin typeface="Consolas" pitchFamily="49" charset="0"/>
              </a:rPr>
              <a:t>req</a:t>
            </a:r>
            <a:r>
              <a:rPr lang="en-US" altLang="ko-KR" sz="1600" dirty="0" smtClean="0">
                <a:latin typeface="Consolas" pitchFamily="49" charset="0"/>
              </a:rPr>
              <a:t>, res, next) {</a:t>
            </a:r>
          </a:p>
          <a:p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</a:rPr>
              <a:t>res.header</a:t>
            </a:r>
            <a:r>
              <a:rPr lang="en-US" altLang="ko-KR" sz="1600" dirty="0" smtClean="0">
                <a:latin typeface="Consolas" pitchFamily="49" charset="0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"Access-Control-Allow-Origin"</a:t>
            </a:r>
            <a:r>
              <a:rPr lang="en-US" altLang="ko-KR" sz="1600" dirty="0" smtClean="0">
                <a:latin typeface="Consolas" pitchFamily="49" charset="0"/>
              </a:rPr>
              <a:t>, </a:t>
            </a:r>
            <a:r>
              <a:rPr lang="en-US" altLang="ko-KR" sz="1600" dirty="0" smtClean="0">
                <a:solidFill>
                  <a:srgbClr val="FF0000"/>
                </a:solidFill>
                <a:latin typeface="Consolas" pitchFamily="49" charset="0"/>
              </a:rPr>
              <a:t>"*"</a:t>
            </a:r>
            <a:r>
              <a:rPr lang="en-US" altLang="ko-KR" sz="16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itchFamily="49" charset="0"/>
              </a:rPr>
              <a:t>    </a:t>
            </a:r>
            <a:r>
              <a:rPr lang="en-US" altLang="ko-KR" sz="1600" dirty="0" err="1" smtClean="0">
                <a:latin typeface="Consolas" pitchFamily="49" charset="0"/>
              </a:rPr>
              <a:t>res.header</a:t>
            </a:r>
            <a:r>
              <a:rPr lang="en-US" altLang="ko-KR" sz="1600" dirty="0" smtClean="0">
                <a:latin typeface="Consolas" pitchFamily="49" charset="0"/>
              </a:rPr>
              <a:t>(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</a:rPr>
              <a:t>"Access-Control-Allow-Headers"</a:t>
            </a:r>
            <a:r>
              <a:rPr lang="en-US" altLang="ko-KR" sz="1100" dirty="0" smtClean="0">
                <a:latin typeface="Consolas" pitchFamily="49" charset="0"/>
              </a:rPr>
              <a:t>,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</a:rPr>
              <a:t>"Origin, X-Requested-With, Content-Type, Accept"</a:t>
            </a:r>
            <a:r>
              <a:rPr lang="en-US" altLang="ko-KR" sz="1600" dirty="0" smtClean="0">
                <a:latin typeface="Consolas" pitchFamily="49" charset="0"/>
              </a:rPr>
              <a:t>);</a:t>
            </a:r>
          </a:p>
          <a:p>
            <a:r>
              <a:rPr lang="en-US" altLang="ko-KR" sz="1600" dirty="0">
                <a:latin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</a:rPr>
              <a:t>   next();</a:t>
            </a:r>
            <a:endParaRPr lang="en-US" altLang="ko-KR" sz="1600" dirty="0">
              <a:latin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</a:rPr>
              <a:t>});</a:t>
            </a:r>
            <a:endParaRPr lang="ko-KR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34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779176"/>
            <a:ext cx="7056785" cy="3499783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CORS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534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CORS </a:t>
            </a:r>
            <a:r>
              <a:rPr lang="ko-KR" altLang="en-US" dirty="0" smtClean="0"/>
              <a:t>모듈을 사용해서 크로스 도메인 문제 해결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cors</a:t>
            </a:r>
            <a:r>
              <a:rPr lang="en-US" altLang="ko-KR" dirty="0" smtClean="0"/>
              <a:t> --save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988840"/>
            <a:ext cx="460851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cors</a:t>
            </a:r>
            <a:r>
              <a:rPr lang="en-US" altLang="ko-KR" dirty="0"/>
              <a:t> = require('</a:t>
            </a:r>
            <a:r>
              <a:rPr lang="en-US" altLang="ko-KR" dirty="0" err="1"/>
              <a:t>cors</a:t>
            </a:r>
            <a:r>
              <a:rPr lang="en-US" altLang="ko-KR" dirty="0"/>
              <a:t>');</a:t>
            </a:r>
          </a:p>
          <a:p>
            <a:r>
              <a:rPr lang="en-US" altLang="ko-KR" dirty="0" err="1"/>
              <a:t>app.use</a:t>
            </a:r>
            <a:r>
              <a:rPr lang="en-US" altLang="ko-KR" dirty="0"/>
              <a:t>(</a:t>
            </a:r>
            <a:r>
              <a:rPr lang="en-US" altLang="ko-KR" dirty="0" err="1"/>
              <a:t>cors</a:t>
            </a:r>
            <a:r>
              <a:rPr lang="en-US" altLang="ko-KR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58676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멀티파트</a:t>
            </a:r>
            <a:r>
              <a:rPr lang="en-US" altLang="ko-KR" sz="2400" dirty="0" smtClean="0"/>
              <a:t>(multipart) </a:t>
            </a:r>
            <a:r>
              <a:rPr lang="ko-KR" altLang="en-US" sz="2400" dirty="0" smtClean="0"/>
              <a:t>포맷으로 파일 업로드 기능 사용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1800" dirty="0" smtClean="0"/>
              <a:t>음악이나 이미지 파일 등을 일반 데이터와 함께 서버로 보내는 표준</a:t>
            </a:r>
            <a:r>
              <a:rPr lang="en-US" altLang="ko-KR" sz="18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클라이언트에서 </a:t>
            </a:r>
            <a:r>
              <a:rPr lang="en-US" altLang="ko-KR" sz="2400" dirty="0" smtClean="0"/>
              <a:t>POST </a:t>
            </a:r>
            <a:r>
              <a:rPr lang="ko-KR" altLang="en-US" sz="2400" dirty="0" smtClean="0"/>
              <a:t>방식으로 전송 하므로 </a:t>
            </a:r>
            <a:r>
              <a:rPr lang="en-US" altLang="ko-KR" sz="2400" dirty="0" smtClean="0"/>
              <a:t>body-parser </a:t>
            </a:r>
            <a:r>
              <a:rPr lang="ko-KR" altLang="en-US" sz="2400" dirty="0" err="1" smtClean="0"/>
              <a:t>미들웨어를</a:t>
            </a:r>
            <a:r>
              <a:rPr lang="ko-KR" altLang="en-US" sz="2400" dirty="0" smtClean="0"/>
              <a:t> 함께 사용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1800" dirty="0" err="1" smtClean="0"/>
              <a:t>미들웨어의</a:t>
            </a:r>
            <a:r>
              <a:rPr lang="ko-KR" altLang="en-US" sz="1800" dirty="0" smtClean="0"/>
              <a:t> 순서가 바뀌면 에러 발생</a:t>
            </a:r>
            <a:r>
              <a:rPr lang="en-US" altLang="ko-KR" sz="18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멀터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multer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smtClean="0"/>
              <a:t> 설치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multer</a:t>
            </a:r>
            <a:r>
              <a:rPr lang="en-US" altLang="ko-KR" sz="2000" dirty="0" smtClean="0"/>
              <a:t> --save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p.189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061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74868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필요한 </a:t>
            </a:r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모듈 호출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590465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Express </a:t>
            </a:r>
            <a:r>
              <a:rPr lang="ko-KR" altLang="en-US" sz="1400" dirty="0">
                <a:solidFill>
                  <a:srgbClr val="00B050"/>
                </a:solidFill>
              </a:rPr>
              <a:t>기본 모듈 불러오기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path = require('path');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Express</a:t>
            </a:r>
            <a:r>
              <a:rPr lang="ko-KR" altLang="en-US" sz="1400" dirty="0">
                <a:solidFill>
                  <a:srgbClr val="00B050"/>
                </a:solidFill>
              </a:rPr>
              <a:t>의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r>
              <a:rPr lang="ko-KR" altLang="en-US" sz="1400" dirty="0">
                <a:solidFill>
                  <a:srgbClr val="00B050"/>
                </a:solidFill>
              </a:rPr>
              <a:t> 불러오기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bodyParser</a:t>
            </a:r>
            <a:r>
              <a:rPr lang="en-US" altLang="ko-KR" sz="1400" dirty="0"/>
              <a:t> = require('body-parser');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static = require('serve-static');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errorhandler</a:t>
            </a:r>
            <a:r>
              <a:rPr lang="en-US" altLang="ko-KR" sz="1400" dirty="0" smtClean="0"/>
              <a:t>');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에러 </a:t>
            </a:r>
            <a:r>
              <a:rPr lang="ko-KR" altLang="en-US" sz="1400" dirty="0" err="1"/>
              <a:t>핸들러</a:t>
            </a:r>
            <a:r>
              <a:rPr lang="ko-KR" altLang="en-US" sz="1400" dirty="0"/>
              <a:t> 모듈 사용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expressErrorHandler</a:t>
            </a:r>
            <a:r>
              <a:rPr lang="en-US" altLang="ko-KR" sz="1400" dirty="0"/>
              <a:t> = require('express-error-handler');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쿠키와 세션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파일 업로드용 </a:t>
            </a:r>
            <a:r>
              <a:rPr lang="ko-KR" altLang="en-US" sz="1400" dirty="0" err="1">
                <a:solidFill>
                  <a:srgbClr val="00B050"/>
                </a:solidFill>
              </a:rPr>
              <a:t>미들웨어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multer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multer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fs</a:t>
            </a:r>
            <a:r>
              <a:rPr lang="en-US" altLang="ko-KR" sz="1400" dirty="0"/>
              <a:t>');</a:t>
            </a:r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00B050"/>
                </a:solidFill>
              </a:rPr>
              <a:t>// CORD(</a:t>
            </a:r>
            <a:r>
              <a:rPr lang="ko-KR" altLang="en-US" sz="1400" dirty="0">
                <a:solidFill>
                  <a:srgbClr val="00B050"/>
                </a:solidFill>
              </a:rPr>
              <a:t>다중 서버 접속</a:t>
            </a:r>
            <a:r>
              <a:rPr lang="en-US" altLang="ko-KR" sz="1400" dirty="0">
                <a:solidFill>
                  <a:srgbClr val="00B050"/>
                </a:solidFill>
              </a:rPr>
              <a:t>) </a:t>
            </a:r>
            <a:r>
              <a:rPr lang="ko-KR" altLang="en-US" sz="1400" dirty="0">
                <a:solidFill>
                  <a:srgbClr val="00B050"/>
                </a:solidFill>
              </a:rPr>
              <a:t>지원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- </a:t>
            </a:r>
            <a:r>
              <a:rPr lang="ko-KR" altLang="en-US" sz="1400" dirty="0">
                <a:solidFill>
                  <a:srgbClr val="00B050"/>
                </a:solidFill>
              </a:rPr>
              <a:t>클라이언트에서 </a:t>
            </a:r>
            <a:r>
              <a:rPr lang="en-US" altLang="ko-KR" sz="1400" dirty="0">
                <a:solidFill>
                  <a:srgbClr val="00B050"/>
                </a:solidFill>
              </a:rPr>
              <a:t>Ajax </a:t>
            </a:r>
            <a:r>
              <a:rPr lang="ko-KR" altLang="en-US" sz="1400" dirty="0">
                <a:solidFill>
                  <a:srgbClr val="00B050"/>
                </a:solidFill>
              </a:rPr>
              <a:t>요청 시 필요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cors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cors</a:t>
            </a:r>
            <a:r>
              <a:rPr lang="en-US" altLang="ko-KR" sz="1400" dirty="0" smtClean="0"/>
              <a:t>');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14" y="1628800"/>
            <a:ext cx="3897339" cy="100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필요한 외장 모듈은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</a:t>
            </a:r>
            <a:r>
              <a:rPr lang="ko-KR" altLang="en-US" sz="1400" dirty="0" smtClean="0"/>
              <a:t>명령으로 설치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14" y="2780928"/>
            <a:ext cx="3868866" cy="579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270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04056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미들웨어</a:t>
            </a:r>
            <a:r>
              <a:rPr lang="ko-KR" altLang="en-US" sz="2000" dirty="0" smtClean="0"/>
              <a:t> 설정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28800"/>
            <a:ext cx="4283545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smtClean="0"/>
              <a:t>...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en-US" altLang="ko-KR" sz="1200" dirty="0"/>
              <a:t>Express </a:t>
            </a:r>
            <a:r>
              <a:rPr lang="ko-KR" altLang="en-US" sz="1200" dirty="0"/>
              <a:t>객체 생성 및 기본 속성 설정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app = express();</a:t>
            </a:r>
          </a:p>
          <a:p>
            <a:r>
              <a:rPr lang="en-US" altLang="ko-KR" sz="1200" dirty="0" err="1"/>
              <a:t>app.set</a:t>
            </a:r>
            <a:r>
              <a:rPr lang="en-US" altLang="ko-KR" sz="1200" dirty="0"/>
              <a:t>('port', </a:t>
            </a:r>
            <a:r>
              <a:rPr lang="en-US" altLang="ko-KR" sz="1200" dirty="0" err="1"/>
              <a:t>process.env.PORT</a:t>
            </a:r>
            <a:r>
              <a:rPr lang="en-US" altLang="ko-KR" sz="1200" dirty="0"/>
              <a:t> || 3000);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body-parser</a:t>
            </a:r>
            <a:r>
              <a:rPr lang="ko-KR" altLang="en-US" sz="1200" dirty="0"/>
              <a:t>를 사용해서 </a:t>
            </a:r>
            <a:r>
              <a:rPr lang="ko-KR" altLang="en-US" sz="1200" dirty="0" err="1"/>
              <a:t>파싱</a:t>
            </a:r>
            <a:endParaRPr lang="ko-KR" altLang="en-US" sz="1200" dirty="0"/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bodyParser.urlencoded</a:t>
            </a:r>
            <a:r>
              <a:rPr lang="en-US" altLang="ko-KR" sz="1200" dirty="0"/>
              <a:t>({extended : false}));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bodyParser.json</a:t>
            </a:r>
            <a:r>
              <a:rPr lang="en-US" altLang="ko-KR" sz="1200" dirty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static </a:t>
            </a:r>
            <a:r>
              <a:rPr lang="ko-KR" altLang="en-US" sz="1200" dirty="0" err="1"/>
              <a:t>미들웨어로</a:t>
            </a:r>
            <a:r>
              <a:rPr lang="ko-KR" altLang="en-US" sz="1200" dirty="0"/>
              <a:t> </a:t>
            </a:r>
            <a:r>
              <a:rPr lang="en-US" altLang="ko-KR" sz="1200" dirty="0"/>
              <a:t>public </a:t>
            </a:r>
            <a:r>
              <a:rPr lang="ko-KR" altLang="en-US" sz="1200" dirty="0"/>
              <a:t>폴더와 </a:t>
            </a:r>
            <a:r>
              <a:rPr lang="en-US" altLang="ko-KR" sz="1200" dirty="0"/>
              <a:t>uploads </a:t>
            </a:r>
            <a:r>
              <a:rPr lang="ko-KR" altLang="en-US" sz="1200" dirty="0"/>
              <a:t>폴더 오픈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('/public',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'public')));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('/uploads', static(</a:t>
            </a:r>
            <a:r>
              <a:rPr lang="en-US" altLang="ko-KR" sz="1200" dirty="0" err="1"/>
              <a:t>path.join</a:t>
            </a:r>
            <a:r>
              <a:rPr lang="en-US" altLang="ko-KR" sz="1200" dirty="0"/>
              <a:t>(__</a:t>
            </a:r>
            <a:r>
              <a:rPr lang="en-US" altLang="ko-KR" sz="1200" dirty="0" err="1"/>
              <a:t>dirname</a:t>
            </a:r>
            <a:r>
              <a:rPr lang="en-US" altLang="ko-KR" sz="1200" dirty="0"/>
              <a:t>, 'uploads')));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cookie-parser</a:t>
            </a:r>
            <a:r>
              <a:rPr lang="ko-KR" altLang="en-US" sz="1200" dirty="0"/>
              <a:t>와 </a:t>
            </a:r>
            <a:r>
              <a:rPr lang="en-US" altLang="ko-KR" sz="1200" dirty="0"/>
              <a:t>session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설정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cookieParser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expressSession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secret:'my</a:t>
            </a:r>
            <a:r>
              <a:rPr lang="en-US" altLang="ko-KR" sz="1200" dirty="0"/>
              <a:t> key',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resave:true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saveUninitialized:true</a:t>
            </a:r>
            <a:endParaRPr lang="en-US" altLang="ko-KR" sz="1200" dirty="0"/>
          </a:p>
          <a:p>
            <a:r>
              <a:rPr lang="en-US" altLang="ko-KR" sz="1200" dirty="0"/>
              <a:t>}));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CORS(</a:t>
            </a:r>
            <a:r>
              <a:rPr lang="ko-KR" altLang="en-US" sz="1200" dirty="0"/>
              <a:t>다중 서버 접속</a:t>
            </a:r>
            <a:r>
              <a:rPr lang="en-US" altLang="ko-KR" sz="1200" dirty="0"/>
              <a:t>)</a:t>
            </a:r>
            <a:r>
              <a:rPr lang="ko-KR" altLang="en-US" sz="1200" dirty="0"/>
              <a:t>지원 설정</a:t>
            </a:r>
          </a:p>
          <a:p>
            <a:r>
              <a:rPr lang="en-US" altLang="ko-KR" sz="1200" dirty="0" err="1"/>
              <a:t>app.use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cors</a:t>
            </a:r>
            <a:r>
              <a:rPr lang="en-US" altLang="ko-KR" sz="1200" dirty="0" smtClean="0"/>
              <a:t>());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15738" y="1628800"/>
            <a:ext cx="3632726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사용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미들웨어</a:t>
            </a:r>
            <a:r>
              <a:rPr lang="ko-KR" altLang="en-US" sz="1200" dirty="0"/>
              <a:t> 사용 순서 </a:t>
            </a:r>
          </a:p>
          <a:p>
            <a:r>
              <a:rPr lang="en-US" altLang="ko-KR" sz="1200" dirty="0"/>
              <a:t>// body-parser -&gt;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 -&gt; router </a:t>
            </a:r>
            <a:r>
              <a:rPr lang="ko-KR" altLang="en-US" sz="1200" dirty="0"/>
              <a:t>순으로 실행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storage = </a:t>
            </a:r>
            <a:r>
              <a:rPr lang="en-US" altLang="ko-KR" sz="1200" dirty="0" err="1"/>
              <a:t>multer.diskStorage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destination: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file, callback) {</a:t>
            </a:r>
          </a:p>
          <a:p>
            <a:r>
              <a:rPr lang="en-US" altLang="ko-KR" sz="1200" dirty="0"/>
              <a:t>        callback(null, 'uploads');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filename: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file, callback) {</a:t>
            </a:r>
          </a:p>
          <a:p>
            <a:r>
              <a:rPr lang="en-US" altLang="ko-KR" sz="1200" dirty="0"/>
              <a:t>        callback(null, </a:t>
            </a:r>
            <a:r>
              <a:rPr lang="en-US" altLang="ko-KR" sz="1200" dirty="0" err="1"/>
              <a:t>file.originalname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Date.now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파일 제한</a:t>
            </a:r>
            <a:r>
              <a:rPr lang="en-US" altLang="ko-KR" sz="1200" dirty="0"/>
              <a:t>: 10</a:t>
            </a:r>
            <a:r>
              <a:rPr lang="ko-KR" altLang="en-US" sz="1200" dirty="0"/>
              <a:t>개</a:t>
            </a:r>
            <a:r>
              <a:rPr lang="en-US" altLang="ko-KR" sz="1200" dirty="0"/>
              <a:t>, 1G </a:t>
            </a:r>
            <a:r>
              <a:rPr lang="ko-KR" altLang="en-US" sz="1200" dirty="0"/>
              <a:t>이하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upload = </a:t>
            </a:r>
            <a:r>
              <a:rPr lang="en-US" altLang="ko-KR" sz="1200" dirty="0" err="1"/>
              <a:t>multer</a:t>
            </a:r>
            <a:r>
              <a:rPr lang="en-US" altLang="ko-KR" sz="1200" dirty="0"/>
              <a:t>({</a:t>
            </a:r>
          </a:p>
          <a:p>
            <a:r>
              <a:rPr lang="en-US" altLang="ko-KR" sz="1200" dirty="0"/>
              <a:t>    storage: storage,</a:t>
            </a:r>
          </a:p>
          <a:p>
            <a:r>
              <a:rPr lang="en-US" altLang="ko-KR" sz="1200" dirty="0"/>
              <a:t>    limits: {</a:t>
            </a:r>
          </a:p>
          <a:p>
            <a:r>
              <a:rPr lang="en-US" altLang="ko-KR" sz="1200" dirty="0"/>
              <a:t>        files: 10,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fileSize</a:t>
            </a:r>
            <a:r>
              <a:rPr lang="en-US" altLang="ko-KR" sz="1200" dirty="0"/>
              <a:t>: 1024 * 1024 * 1024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 err="1"/>
              <a:t>라우터</a:t>
            </a:r>
            <a:r>
              <a:rPr lang="ko-KR" altLang="en-US" sz="1200" dirty="0"/>
              <a:t> 함수 등록</a:t>
            </a:r>
          </a:p>
          <a:p>
            <a:r>
              <a:rPr lang="en-US" altLang="ko-KR" sz="1200" dirty="0" err="1"/>
              <a:t>var</a:t>
            </a:r>
            <a:r>
              <a:rPr lang="en-US" altLang="ko-KR" sz="1200" dirty="0"/>
              <a:t> router = </a:t>
            </a:r>
            <a:r>
              <a:rPr lang="en-US" altLang="ko-KR" sz="1200" dirty="0" err="1"/>
              <a:t>express.Router</a:t>
            </a:r>
            <a:r>
              <a:rPr lang="en-US" altLang="ko-KR" sz="1200" dirty="0"/>
              <a:t>();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...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679081" y="1628800"/>
            <a:ext cx="436657" cy="45243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151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639341"/>
            <a:ext cx="8676456" cy="1356522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multer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미들웨어를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사용할때</a:t>
            </a:r>
            <a:r>
              <a:rPr lang="ko-KR" altLang="en-US" sz="2400" dirty="0" smtClean="0"/>
              <a:t> 설정하는 주요 속성과 </a:t>
            </a:r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간단하게 </a:t>
            </a:r>
            <a:r>
              <a:rPr lang="en-US" altLang="ko-KR" sz="2000" dirty="0" smtClean="0"/>
              <a:t>destination </a:t>
            </a:r>
            <a:r>
              <a:rPr lang="ko-KR" altLang="en-US" sz="2000" dirty="0" smtClean="0"/>
              <a:t>속성에 파일 저장 폴더만 지정해도 동작 함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destination</a:t>
            </a:r>
            <a:r>
              <a:rPr lang="ko-KR" altLang="en-US" sz="2000" dirty="0" smtClean="0"/>
              <a:t>에 지정한 업로드 폴더는 프로젝트 내에 존재 해야 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69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8811"/>
              </p:ext>
            </p:extLst>
          </p:nvPr>
        </p:nvGraphicFramePr>
        <p:xfrm>
          <a:off x="899592" y="3323952"/>
          <a:ext cx="7879824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248"/>
                <a:gridCol w="5647576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메소드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destination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업로드한</a:t>
                      </a:r>
                      <a:r>
                        <a:rPr lang="ko-KR" altLang="en-US" dirty="0" smtClean="0"/>
                        <a:t> 파일이 저장될 폴더를 지정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업로드 한 파일의 이름 변경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limits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크기나 파일 개수 등의 제한 </a:t>
                      </a:r>
                      <a:r>
                        <a:rPr lang="ko-KR" altLang="en-US" dirty="0" err="1" smtClean="0"/>
                        <a:t>속서을</a:t>
                      </a:r>
                      <a:r>
                        <a:rPr lang="ko-KR" altLang="en-US" dirty="0" smtClean="0"/>
                        <a:t> 설정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85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서버와 이벤트</a:t>
            </a:r>
            <a:endParaRPr lang="en-US" altLang="ko-KR" sz="2800" dirty="0" smtClean="0"/>
          </a:p>
          <a:p>
            <a:pPr lvl="1"/>
            <a:r>
              <a:rPr lang="ko-KR" altLang="en-US" sz="2000" dirty="0" smtClean="0"/>
              <a:t>서버와 이벤트 </a:t>
            </a:r>
            <a:r>
              <a:rPr lang="ko-KR" altLang="en-US" sz="2000" dirty="0" err="1" smtClean="0"/>
              <a:t>리스너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7344816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 http = require('http');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 server = </a:t>
            </a:r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http.createServer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('request', function(request, response) 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response.end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('Hello');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});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('connection',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function(request, response) 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console.log('connection event');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});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server.on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('close',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function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() 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{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	console.log('close');</a:t>
            </a:r>
            <a:endParaRPr lang="en-US" altLang="ko-KR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});</a:t>
            </a:r>
          </a:p>
          <a:p>
            <a:r>
              <a:rPr lang="en-US" altLang="ko-KR" dirty="0" err="1" smtClean="0">
                <a:solidFill>
                  <a:prstClr val="black"/>
                </a:solidFill>
                <a:latin typeface="Consolas" pitchFamily="49" charset="0"/>
              </a:rPr>
              <a:t>server.listen</a:t>
            </a:r>
            <a:r>
              <a:rPr lang="en-US" altLang="ko-KR" dirty="0" smtClean="0">
                <a:solidFill>
                  <a:prstClr val="black"/>
                </a:solidFill>
                <a:latin typeface="Consolas" pitchFamily="49" charset="0"/>
              </a:rPr>
              <a:t>(3000);</a:t>
            </a:r>
            <a:endParaRPr lang="ko-KR" alt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71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/public/photo.html </a:t>
            </a:r>
            <a:r>
              <a:rPr lang="ko-KR" altLang="en-US" sz="2000" dirty="0" smtClean="0"/>
              <a:t>파일 추가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900671"/>
            <a:ext cx="7056784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="en"&gt;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    &lt;meta charset="UTF-8"&gt;</a:t>
            </a:r>
          </a:p>
          <a:p>
            <a:r>
              <a:rPr lang="en-US" altLang="ko-KR" sz="1400" dirty="0"/>
              <a:t>    &lt;title&gt;</a:t>
            </a:r>
            <a:r>
              <a:rPr lang="ko-KR" altLang="en-US" sz="1400" dirty="0"/>
              <a:t>파일 업로드 테스트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&lt;h1&gt;</a:t>
            </a:r>
            <a:r>
              <a:rPr lang="ko-KR" altLang="en-US" sz="1400" dirty="0"/>
              <a:t>파일 업로드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&lt;form action="/process/photo" method="post" </a:t>
            </a:r>
            <a:r>
              <a:rPr lang="en-US" altLang="ko-KR" sz="1400" dirty="0" err="1"/>
              <a:t>enctype</a:t>
            </a:r>
            <a:r>
              <a:rPr lang="en-US" altLang="ko-KR" sz="1400" dirty="0"/>
              <a:t>="multipart/form-data"&gt;</a:t>
            </a:r>
          </a:p>
          <a:p>
            <a:r>
              <a:rPr lang="en-US" altLang="ko-KR" sz="1400" dirty="0"/>
              <a:t>        &lt;table&gt;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&lt;td&gt;&lt;label for="photo"&gt;</a:t>
            </a:r>
            <a:r>
              <a:rPr lang="ko-KR" altLang="en-US" sz="1400" dirty="0"/>
              <a:t>파일</a:t>
            </a:r>
            <a:r>
              <a:rPr lang="en-US" altLang="ko-KR" sz="1400" dirty="0"/>
              <a:t>&lt;/label&gt;&lt;/td&gt;</a:t>
            </a:r>
          </a:p>
          <a:p>
            <a:r>
              <a:rPr lang="en-US" altLang="ko-KR" sz="1400" dirty="0"/>
              <a:t>                &lt;td&gt;&lt;input type="file" name="photo" id="photo"&gt;&lt;/td&gt;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    &lt;input type="submit" value="</a:t>
            </a:r>
            <a:r>
              <a:rPr lang="ko-KR" altLang="en-US" sz="1400" dirty="0"/>
              <a:t>업로드</a:t>
            </a:r>
            <a:r>
              <a:rPr lang="en-US" altLang="ko-KR" sz="1400" dirty="0"/>
              <a:t>" name="</a:t>
            </a:r>
            <a:r>
              <a:rPr lang="ko-KR" altLang="en-US" sz="1400" dirty="0"/>
              <a:t>전송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    &lt;/form&gt;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5222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9844" y="908720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app.js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구현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340768"/>
            <a:ext cx="777686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파일 업로드 </a:t>
            </a:r>
            <a:r>
              <a:rPr lang="ko-KR" altLang="en-US" sz="1200" dirty="0" err="1">
                <a:solidFill>
                  <a:srgbClr val="00B050"/>
                </a:solidFill>
              </a:rPr>
              <a:t>라우팅</a:t>
            </a:r>
            <a:r>
              <a:rPr lang="ko-KR" altLang="en-US" sz="1200" dirty="0">
                <a:solidFill>
                  <a:srgbClr val="00B050"/>
                </a:solidFill>
              </a:rPr>
              <a:t> 함수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로그인 후 세션 저장함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('/process/photo').post(</a:t>
            </a:r>
            <a:r>
              <a:rPr lang="en-US" altLang="ko-KR" sz="1200" dirty="0" err="1"/>
              <a:t>upload.array</a:t>
            </a:r>
            <a:r>
              <a:rPr lang="en-US" altLang="ko-KR" sz="1200" dirty="0"/>
              <a:t>('photo', 1), function(</a:t>
            </a:r>
            <a:r>
              <a:rPr lang="en-US" altLang="ko-KR" sz="1200" dirty="0" err="1"/>
              <a:t>req</a:t>
            </a:r>
            <a:r>
              <a:rPr lang="en-US" altLang="ko-KR" sz="1200" dirty="0"/>
              <a:t>, res) {</a:t>
            </a:r>
          </a:p>
          <a:p>
            <a:r>
              <a:rPr lang="en-US" altLang="ko-KR" sz="1200" dirty="0"/>
              <a:t>	console.log('/process/photo </a:t>
            </a:r>
            <a:r>
              <a:rPr lang="ko-KR" altLang="en-US" sz="1200" dirty="0"/>
              <a:t>호출됨</a:t>
            </a:r>
            <a:r>
              <a:rPr lang="en-US" altLang="ko-KR" sz="1200" dirty="0" smtClean="0"/>
              <a:t>.');</a:t>
            </a:r>
            <a:endParaRPr lang="en-US" altLang="ko-KR" sz="1200" dirty="0"/>
          </a:p>
          <a:p>
            <a:r>
              <a:rPr lang="en-US" altLang="ko-KR" sz="1200" dirty="0"/>
              <a:t>	try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files = </a:t>
            </a:r>
            <a:r>
              <a:rPr lang="en-US" altLang="ko-KR" sz="1200" dirty="0" err="1"/>
              <a:t>req.files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/>
              <a:t>('#===== </a:t>
            </a:r>
            <a:r>
              <a:rPr lang="ko-KR" altLang="en-US" sz="1200" dirty="0" err="1"/>
              <a:t>업로드된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파일 정보 </a:t>
            </a:r>
            <a:r>
              <a:rPr lang="en-US" altLang="ko-KR" sz="1200" dirty="0"/>
              <a:t>=====#')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req.files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console.dir</a:t>
            </a:r>
            <a:r>
              <a:rPr lang="en-US" altLang="ko-KR" sz="1200" dirty="0"/>
              <a:t>('#=====#')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현재의 파일 정보를 저장할 변수 선언</a:t>
            </a:r>
          </a:p>
          <a:p>
            <a:r>
              <a:rPr lang="ko-KR" altLang="en-US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filename </a:t>
            </a:r>
            <a:r>
              <a:rPr lang="en-US" altLang="ko-KR" sz="1200" dirty="0"/>
              <a:t>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 smtClean="0"/>
              <a:t>mimetype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'',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size </a:t>
            </a:r>
            <a:r>
              <a:rPr lang="en-US" altLang="ko-KR" sz="1200" dirty="0"/>
              <a:t>= 0;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smtClean="0"/>
              <a:t> 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Array.isArray</a:t>
            </a:r>
            <a:r>
              <a:rPr lang="en-US" altLang="ko-KR" sz="1200" dirty="0"/>
              <a:t>(files)) {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                         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배열에 들어가 있는 경우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설정에서 </a:t>
            </a:r>
            <a:r>
              <a:rPr lang="en-US" altLang="ko-KR" sz="1200" dirty="0">
                <a:solidFill>
                  <a:srgbClr val="00B050"/>
                </a:solidFill>
              </a:rPr>
              <a:t>1</a:t>
            </a:r>
            <a:r>
              <a:rPr lang="ko-KR" altLang="en-US" sz="1200" dirty="0">
                <a:solidFill>
                  <a:srgbClr val="00B050"/>
                </a:solidFill>
              </a:rPr>
              <a:t>개의 파일도 배열에 넣게 했음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                   console.log</a:t>
            </a:r>
            <a:r>
              <a:rPr lang="en-US" altLang="ko-KR" sz="1200" dirty="0"/>
              <a:t>("</a:t>
            </a:r>
            <a:r>
              <a:rPr lang="ko-KR" altLang="en-US" sz="1200" dirty="0"/>
              <a:t>배열에 들어있는 파일 </a:t>
            </a:r>
            <a:r>
              <a:rPr lang="ko-KR" altLang="en-US" sz="1200" dirty="0" err="1"/>
              <a:t>갯수</a:t>
            </a:r>
            <a:r>
              <a:rPr lang="ko-KR" altLang="en-US" sz="1200" dirty="0"/>
              <a:t> </a:t>
            </a:r>
            <a:r>
              <a:rPr lang="en-US" altLang="ko-KR" sz="1200" dirty="0"/>
              <a:t>: %d", </a:t>
            </a:r>
            <a:r>
              <a:rPr lang="en-US" altLang="ko-KR" sz="1200" dirty="0" err="1"/>
              <a:t>files.length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        </a:t>
            </a:r>
          </a:p>
          <a:p>
            <a:r>
              <a:rPr lang="en-US" altLang="ko-KR" sz="1200" dirty="0"/>
              <a:t>	      </a:t>
            </a:r>
            <a:r>
              <a:rPr lang="en-US" altLang="ko-KR" sz="1200" dirty="0" smtClean="0"/>
              <a:t>                                     </a:t>
            </a:r>
            <a:r>
              <a:rPr lang="en-US" altLang="ko-KR" sz="1200" dirty="0"/>
              <a:t>for 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index = 0; index &lt; </a:t>
            </a:r>
            <a:r>
              <a:rPr lang="en-US" altLang="ko-KR" sz="1200" dirty="0" err="1"/>
              <a:t>files.length</a:t>
            </a:r>
            <a:r>
              <a:rPr lang="en-US" altLang="ko-KR" sz="1200" dirty="0"/>
              <a:t>; index++) {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 err="1" smtClean="0"/>
              <a:t>originalname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files[index].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filename </a:t>
            </a:r>
            <a:r>
              <a:rPr lang="en-US" altLang="ko-KR" sz="1200" dirty="0"/>
              <a:t>= files[index].filename;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</a:t>
            </a:r>
            <a:r>
              <a:rPr lang="en-US" altLang="ko-KR" sz="1200" dirty="0" err="1" smtClean="0"/>
              <a:t>mimetype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files[index].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    	</a:t>
            </a:r>
            <a:r>
              <a:rPr lang="en-US" altLang="ko-KR" sz="1200" dirty="0" smtClean="0"/>
              <a:t>                                    size </a:t>
            </a:r>
            <a:r>
              <a:rPr lang="en-US" altLang="ko-KR" sz="1200" dirty="0"/>
              <a:t>= files[index].size;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                 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of  for</a:t>
            </a:r>
            <a:endParaRPr lang="en-US" altLang="ko-KR" sz="1200" dirty="0"/>
          </a:p>
          <a:p>
            <a:r>
              <a:rPr lang="en-US" altLang="ko-KR" sz="1200" dirty="0"/>
              <a:t>	   </a:t>
            </a:r>
            <a:r>
              <a:rPr lang="en-US" altLang="ko-KR" sz="1200" dirty="0" smtClean="0"/>
              <a:t>                        } else{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6168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19844" y="908720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app.js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84" y="1340768"/>
            <a:ext cx="7796572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	    </a:t>
            </a:r>
            <a:r>
              <a:rPr lang="en-US" altLang="ko-KR" sz="1200" dirty="0" smtClean="0"/>
              <a:t>                  </a:t>
            </a:r>
            <a:r>
              <a:rPr lang="en-US" altLang="ko-KR" sz="1200" dirty="0" smtClean="0">
                <a:solidFill>
                  <a:srgbClr val="00B050"/>
                </a:solidFill>
              </a:rPr>
              <a:t> // else  </a:t>
            </a:r>
            <a:r>
              <a:rPr lang="ko-KR" altLang="en-US" sz="1200" dirty="0" smtClean="0">
                <a:solidFill>
                  <a:srgbClr val="00B050"/>
                </a:solidFill>
              </a:rPr>
              <a:t>부분 계속 이어서 작성 </a:t>
            </a:r>
            <a:r>
              <a:rPr lang="en-US" altLang="ko-KR" sz="1200" dirty="0" smtClean="0">
                <a:solidFill>
                  <a:srgbClr val="00B050"/>
                </a:solidFill>
              </a:rPr>
              <a:t>....</a:t>
            </a:r>
          </a:p>
          <a:p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                                               // </a:t>
            </a:r>
            <a:r>
              <a:rPr lang="ko-KR" altLang="en-US" sz="1200" dirty="0">
                <a:solidFill>
                  <a:srgbClr val="00B050"/>
                </a:solidFill>
              </a:rPr>
              <a:t>배열에 들어가 있지 않은 경우 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현재 설정에서는 해당 없음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smtClean="0"/>
              <a:t>                console.log</a:t>
            </a:r>
            <a:r>
              <a:rPr lang="en-US" altLang="ko-KR" sz="1200" dirty="0"/>
              <a:t>("</a:t>
            </a:r>
            <a:r>
              <a:rPr lang="ko-KR" altLang="en-US" sz="1200" dirty="0"/>
              <a:t>파일 </a:t>
            </a:r>
            <a:r>
              <a:rPr lang="ko-KR" altLang="en-US" sz="1200" dirty="0" err="1"/>
              <a:t>갯수</a:t>
            </a:r>
            <a:r>
              <a:rPr lang="ko-KR" altLang="en-US" sz="1200" dirty="0"/>
              <a:t> </a:t>
            </a:r>
            <a:r>
              <a:rPr lang="en-US" altLang="ko-KR" sz="1200" dirty="0"/>
              <a:t>: 1 ");</a:t>
            </a:r>
          </a:p>
          <a:p>
            <a:r>
              <a:rPr lang="en-US" altLang="ko-KR" sz="1200" dirty="0"/>
              <a:t>	        </a:t>
            </a:r>
          </a:p>
          <a:p>
            <a:r>
              <a:rPr lang="en-US" altLang="ko-KR" sz="1200" dirty="0"/>
              <a:t>	    	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= files[index].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	filename = files[index].name;</a:t>
            </a:r>
          </a:p>
          <a:p>
            <a:r>
              <a:rPr lang="en-US" altLang="ko-KR" sz="1200" dirty="0"/>
              <a:t>	    	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= files[index].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    	size = files[index].size;</a:t>
            </a:r>
          </a:p>
          <a:p>
            <a:r>
              <a:rPr lang="en-US" altLang="ko-KR" sz="1200" dirty="0"/>
              <a:t>	    </a:t>
            </a:r>
            <a:r>
              <a:rPr lang="en-US" altLang="ko-KR" sz="1200" dirty="0" smtClean="0"/>
              <a:t>    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 of 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if~else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console.log</a:t>
            </a:r>
            <a:r>
              <a:rPr lang="en-US" altLang="ko-KR" sz="1200" dirty="0"/>
              <a:t>('</a:t>
            </a:r>
            <a:r>
              <a:rPr lang="ko-KR" altLang="en-US" sz="1200" dirty="0"/>
              <a:t>현재 파일 정보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+ ', ' + filename + ', </a:t>
            </a:r>
            <a:r>
              <a:rPr lang="en-US" altLang="ko-KR" sz="1200" dirty="0" smtClean="0"/>
              <a:t>' + 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+ ', ' + size);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클라이언트에 응답 전송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smtClean="0"/>
              <a:t>         </a:t>
            </a:r>
            <a:r>
              <a:rPr lang="en-US" altLang="ko-KR" sz="1200" dirty="0" err="1" smtClean="0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('&lt;h3&gt;</a:t>
            </a:r>
            <a:r>
              <a:rPr lang="ko-KR" altLang="en-US" sz="1200" dirty="0"/>
              <a:t>파일 업로드 성공</a:t>
            </a:r>
            <a:r>
              <a:rPr lang="en-US" altLang="ko-KR" sz="1200" dirty="0"/>
              <a:t>&lt;/h3&gt;');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/&gt;');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</a:t>
            </a:r>
            <a:r>
              <a:rPr lang="ko-KR" altLang="en-US" sz="1200" dirty="0"/>
              <a:t>원본 파일명 </a:t>
            </a:r>
            <a:r>
              <a:rPr lang="en-US" altLang="ko-KR" sz="1200" dirty="0"/>
              <a:t>: ' + </a:t>
            </a:r>
            <a:r>
              <a:rPr lang="en-US" altLang="ko-KR" sz="1200" dirty="0" err="1"/>
              <a:t>originalname</a:t>
            </a:r>
            <a:r>
              <a:rPr lang="en-US" altLang="ko-KR" sz="1200" dirty="0"/>
              <a:t> + ' -&gt; </a:t>
            </a:r>
            <a:r>
              <a:rPr lang="ko-KR" altLang="en-US" sz="1200" dirty="0"/>
              <a:t>저장 파일명 </a:t>
            </a:r>
            <a:r>
              <a:rPr lang="en-US" altLang="ko-KR" sz="1200" dirty="0"/>
              <a:t>: ' + filename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('&lt;p&gt;MIME TYPE : ' + </a:t>
            </a:r>
            <a:r>
              <a:rPr lang="en-US" altLang="ko-KR" sz="1200" dirty="0" err="1"/>
              <a:t>mimetype</a:t>
            </a:r>
            <a:r>
              <a:rPr lang="en-US" altLang="ko-KR" sz="1200" dirty="0"/>
              <a:t>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res.write</a:t>
            </a:r>
            <a:r>
              <a:rPr lang="en-US" altLang="ko-KR" sz="1200" dirty="0"/>
              <a:t>('&lt;p&gt;</a:t>
            </a:r>
            <a:r>
              <a:rPr lang="ko-KR" altLang="en-US" sz="1200" dirty="0"/>
              <a:t>파일 크기 </a:t>
            </a:r>
            <a:r>
              <a:rPr lang="en-US" altLang="ko-KR" sz="1200" dirty="0"/>
              <a:t>: ' + size + '&lt;/p&gt;');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	} catch(err)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err.stack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 </a:t>
            </a:r>
            <a:r>
              <a:rPr lang="en-US" altLang="ko-KR" sz="1200" dirty="0" smtClean="0">
                <a:solidFill>
                  <a:srgbClr val="00B050"/>
                </a:solidFill>
              </a:rPr>
              <a:t>// end of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try~catch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	</a:t>
            </a:r>
          </a:p>
          <a:p>
            <a:r>
              <a:rPr lang="en-US" altLang="ko-KR" sz="1200" dirty="0"/>
              <a:t>});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// </a:t>
            </a:r>
            <a:r>
              <a:rPr lang="en-US" altLang="ko-KR" sz="1200" dirty="0">
                <a:solidFill>
                  <a:srgbClr val="00B050"/>
                </a:solidFill>
              </a:rPr>
              <a:t>end of </a:t>
            </a:r>
            <a:r>
              <a:rPr lang="en-US" altLang="ko-KR" sz="1200" dirty="0" err="1">
                <a:solidFill>
                  <a:srgbClr val="00B050"/>
                </a:solidFill>
              </a:rPr>
              <a:t>router.route</a:t>
            </a:r>
            <a:r>
              <a:rPr lang="en-US" altLang="ko-KR" sz="1200" dirty="0">
                <a:solidFill>
                  <a:srgbClr val="00B050"/>
                </a:solidFill>
              </a:rPr>
              <a:t>('/process/photo')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899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업로드 기능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5" y="1713203"/>
            <a:ext cx="4608512" cy="201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005064"/>
            <a:ext cx="4032448" cy="198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98804"/>
            <a:ext cx="2057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79712" y="5805264"/>
            <a:ext cx="2016224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237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9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8926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파일 다운로드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https://www.mongodb.com</a:t>
            </a:r>
          </a:p>
          <a:p>
            <a:pPr lvl="1"/>
            <a:r>
              <a:rPr lang="en-US" altLang="ko-KR" sz="1600" dirty="0"/>
              <a:t>SOLUTIONS &gt; Download Center &gt; </a:t>
            </a:r>
            <a:r>
              <a:rPr lang="ko-KR" altLang="en-US" sz="1600" dirty="0"/>
              <a:t>윈도우용 설치파일 다운로드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02035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12160" y="2276872"/>
            <a:ext cx="1051803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9712" y="3933056"/>
            <a:ext cx="1051803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6296" y="5619891"/>
            <a:ext cx="124349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09473" y="191683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7025" y="35637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9849" y="525055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(3)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4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Package </a:t>
            </a:r>
            <a:r>
              <a:rPr lang="ko-KR" altLang="en-US" sz="2800" dirty="0" smtClean="0"/>
              <a:t>항목을 </a:t>
            </a:r>
            <a:r>
              <a:rPr lang="en-US" altLang="ko-KR" sz="2800" dirty="0" smtClean="0"/>
              <a:t>MIS</a:t>
            </a:r>
            <a:r>
              <a:rPr lang="ko-KR" altLang="en-US" sz="2800" dirty="0" smtClean="0"/>
              <a:t>로 변경하고 다운로드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MongoDB </a:t>
            </a:r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4" y="2276872"/>
            <a:ext cx="83402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5735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설치가 끝나면 </a:t>
            </a:r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경로의 </a:t>
            </a:r>
            <a:r>
              <a:rPr lang="en-US" altLang="ko-KR" sz="2000" dirty="0" smtClean="0"/>
              <a:t>bin </a:t>
            </a:r>
            <a:r>
              <a:rPr lang="ko-KR" altLang="en-US" sz="2000" dirty="0" smtClean="0"/>
              <a:t>폴더를 </a:t>
            </a:r>
            <a:r>
              <a:rPr lang="en-US" altLang="ko-KR" sz="2000" dirty="0" smtClean="0"/>
              <a:t>Path</a:t>
            </a:r>
            <a:r>
              <a:rPr lang="ko-KR" altLang="en-US" sz="2000" dirty="0" smtClean="0"/>
              <a:t>환경변수에 등록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컴퓨터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우클릭</a:t>
            </a:r>
            <a:r>
              <a:rPr lang="en-US" altLang="ko-KR" sz="1600" dirty="0" smtClean="0"/>
              <a:t>) &gt;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고급시스템설정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시스템속성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고급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환경변</a:t>
            </a:r>
            <a:r>
              <a:rPr lang="ko-KR" altLang="en-US" sz="1600" dirty="0"/>
              <a:t>수</a:t>
            </a:r>
            <a:endParaRPr lang="en-US" altLang="ko-KR" sz="16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윈도우 사용자 폴더 아래에 </a:t>
            </a:r>
            <a:r>
              <a:rPr lang="en-US" altLang="ko-KR" sz="2000" dirty="0" smtClean="0"/>
              <a:t>[database] </a:t>
            </a:r>
            <a:r>
              <a:rPr lang="ko-KR" altLang="en-US" sz="2000" dirty="0" smtClean="0"/>
              <a:t>폴더를 만들고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그 안에 다시 </a:t>
            </a:r>
            <a:r>
              <a:rPr lang="en-US" altLang="ko-KR" sz="2000" dirty="0" smtClean="0"/>
              <a:t>[local] </a:t>
            </a:r>
            <a:r>
              <a:rPr lang="ko-KR" altLang="en-US" sz="2000" dirty="0" smtClean="0"/>
              <a:t>폴더를 만든다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>
                <a:solidFill>
                  <a:srgbClr val="FF0000"/>
                </a:solidFill>
              </a:rPr>
              <a:t>mongod</a:t>
            </a:r>
            <a:r>
              <a:rPr lang="en-US" altLang="ko-KR" sz="2000" dirty="0" smtClean="0">
                <a:solidFill>
                  <a:srgbClr val="FF0000"/>
                </a:solidFill>
              </a:rPr>
              <a:t> --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dbpath</a:t>
            </a:r>
            <a:r>
              <a:rPr lang="en-US" altLang="ko-KR" sz="2000" dirty="0" smtClean="0">
                <a:solidFill>
                  <a:srgbClr val="FF0000"/>
                </a:solidFill>
              </a:rPr>
              <a:t> /Users/user/database/local</a:t>
            </a:r>
          </a:p>
          <a:p>
            <a:pPr lvl="1"/>
            <a:r>
              <a:rPr lang="ko-KR" altLang="en-US" sz="1600" dirty="0" smtClean="0"/>
              <a:t>경로는 영문으로 이루어 지도록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데이터 베이스가 시작되면 </a:t>
            </a:r>
            <a:r>
              <a:rPr lang="en-US" altLang="ko-KR" sz="1600" dirty="0" smtClean="0"/>
              <a:t>27017  </a:t>
            </a:r>
            <a:r>
              <a:rPr lang="ko-KR" altLang="en-US" sz="1600" dirty="0" smtClean="0"/>
              <a:t>포트에서 접속 대기된다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C:\Users\user\database\local </a:t>
            </a:r>
            <a:r>
              <a:rPr lang="ko-KR" altLang="en-US" sz="1600" dirty="0" smtClean="0"/>
              <a:t>폴더에서 생성된 파일과 폴더 확인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803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패스 환경변수</a:t>
            </a:r>
            <a:endParaRPr lang="en-US" altLang="ko-KR" sz="1800" dirty="0" smtClean="0"/>
          </a:p>
          <a:p>
            <a:pPr lvl="1"/>
            <a:r>
              <a:rPr lang="ko-KR" altLang="en-US" sz="1400" dirty="0" err="1"/>
              <a:t>몽고디비</a:t>
            </a:r>
            <a:r>
              <a:rPr lang="ko-KR" altLang="en-US" sz="1400" dirty="0"/>
              <a:t> 설치경로를 </a:t>
            </a:r>
            <a:r>
              <a:rPr lang="en-US" altLang="ko-KR" sz="1400" dirty="0"/>
              <a:t>Path </a:t>
            </a:r>
            <a:r>
              <a:rPr lang="ko-KR" altLang="en-US" sz="1400" dirty="0"/>
              <a:t>환경변수에 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400" dirty="0" err="1" smtClean="0"/>
              <a:t>내컴퓨터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우클릭</a:t>
            </a:r>
            <a:r>
              <a:rPr lang="en-US" altLang="ko-KR" sz="1400" dirty="0" smtClean="0"/>
              <a:t>) &gt; </a:t>
            </a:r>
            <a:r>
              <a:rPr lang="ko-KR" altLang="en-US" sz="1400" dirty="0" smtClean="0"/>
              <a:t>고급시스템 설정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환경변수 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실행하기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사용자 폴더 아래에 </a:t>
            </a:r>
            <a:r>
              <a:rPr lang="en-US" altLang="ko-KR" sz="1400" dirty="0" smtClean="0"/>
              <a:t>database </a:t>
            </a:r>
            <a:r>
              <a:rPr lang="ko-KR" altLang="en-US" sz="1400" dirty="0" smtClean="0"/>
              <a:t>폴더 생성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mongod</a:t>
            </a:r>
            <a:r>
              <a:rPr lang="en-US" altLang="ko-KR" sz="1400" dirty="0" smtClean="0"/>
              <a:t> --</a:t>
            </a:r>
            <a:r>
              <a:rPr lang="en-US" altLang="ko-KR" sz="1400" dirty="0" err="1" smtClean="0"/>
              <a:t>dbpath</a:t>
            </a:r>
            <a:r>
              <a:rPr lang="en-US" altLang="ko-KR" sz="1400" dirty="0" smtClean="0"/>
              <a:t> /Users/user/database/local</a:t>
            </a:r>
          </a:p>
          <a:p>
            <a:pPr lvl="1"/>
            <a:r>
              <a:rPr lang="en-US" altLang="ko-KR" sz="1400" dirty="0" smtClean="0"/>
              <a:t>(</a:t>
            </a:r>
            <a:r>
              <a:rPr lang="en-US" altLang="ko-KR" sz="1400" dirty="0"/>
              <a:t>/</a:t>
            </a:r>
            <a:r>
              <a:rPr lang="en-US" altLang="ko-KR" sz="1400" dirty="0" smtClean="0"/>
              <a:t>Users/user</a:t>
            </a:r>
            <a:r>
              <a:rPr lang="ko-KR" altLang="en-US" sz="1400" dirty="0" smtClean="0"/>
              <a:t>는 사용자 계정 홈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임</a:t>
            </a:r>
            <a:r>
              <a:rPr lang="en-US" altLang="ko-KR" sz="1400" dirty="0" smtClean="0"/>
              <a:t>.)</a:t>
            </a:r>
          </a:p>
          <a:p>
            <a:pPr lvl="1"/>
            <a:r>
              <a:rPr lang="en-US" altLang="ko-KR" sz="1400" dirty="0" err="1" smtClean="0"/>
              <a:t>dbpath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여러 파일이 자동 생성 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주의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언제든 명령프롬프트에서 </a:t>
            </a:r>
            <a:r>
              <a:rPr lang="en-US" altLang="ko-KR" sz="1400" dirty="0" err="1" smtClean="0"/>
              <a:t>MongoDB</a:t>
            </a:r>
            <a:r>
              <a:rPr lang="ko-KR" altLang="en-US" sz="1400" dirty="0" smtClean="0"/>
              <a:t>가 실행 되어 있어야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접속이 가능하다</a:t>
            </a:r>
            <a:r>
              <a:rPr lang="en-US" altLang="ko-KR" sz="1400" dirty="0" smtClean="0"/>
              <a:t>.</a:t>
            </a:r>
          </a:p>
          <a:p>
            <a:pPr lvl="1"/>
            <a:endParaRPr lang="ko-KR" altLang="en-US" sz="14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93" y="1484784"/>
            <a:ext cx="265537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96" y="4452530"/>
            <a:ext cx="2843468" cy="214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52530"/>
            <a:ext cx="3528392" cy="214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8140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에서 데이터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모든 데이터 관련 형식은 모두 </a:t>
            </a:r>
            <a:r>
              <a:rPr lang="en-US" altLang="ko-KR" sz="1800" dirty="0" smtClean="0"/>
              <a:t>JSON</a:t>
            </a:r>
            <a:r>
              <a:rPr lang="ko-KR" altLang="en-US" sz="1800" dirty="0" smtClean="0"/>
              <a:t>형태이다</a:t>
            </a: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66424"/>
              </p:ext>
            </p:extLst>
          </p:nvPr>
        </p:nvGraphicFramePr>
        <p:xfrm>
          <a:off x="899592" y="2060848"/>
          <a:ext cx="777686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COLLECTION(</a:t>
                      </a:r>
                      <a:r>
                        <a:rPr lang="ko-KR" altLang="en-US" dirty="0" smtClean="0"/>
                        <a:t>컬렉션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DOCUMENT(</a:t>
                      </a:r>
                      <a:r>
                        <a:rPr lang="ko-KR" altLang="en-US" dirty="0" smtClean="0"/>
                        <a:t>도큐먼트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문서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FIELD(</a:t>
                      </a:r>
                      <a:r>
                        <a:rPr lang="ko-KR" altLang="en-US" dirty="0" smtClean="0"/>
                        <a:t>필드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OBJECT_ID</a:t>
                      </a:r>
                      <a:r>
                        <a:rPr lang="en-US" altLang="ko-KR" baseline="0" dirty="0" smtClean="0"/>
                        <a:t> Field(</a:t>
                      </a:r>
                      <a:r>
                        <a:rPr lang="ko-KR" altLang="en-US" baseline="0" dirty="0" smtClean="0"/>
                        <a:t>오브젝트 </a:t>
                      </a:r>
                      <a:r>
                        <a:rPr lang="en-US" altLang="ko-KR" baseline="0" dirty="0" smtClean="0"/>
                        <a:t>ID </a:t>
                      </a:r>
                      <a:r>
                        <a:rPr lang="ko-KR" altLang="en-US" baseline="0" dirty="0" smtClean="0"/>
                        <a:t>필드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EMBEDED &amp; LINK(</a:t>
                      </a:r>
                      <a:r>
                        <a:rPr lang="ko-KR" altLang="en-US" dirty="0" err="1" smtClean="0"/>
                        <a:t>임베디드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링크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467544" y="4653136"/>
            <a:ext cx="8229600" cy="53265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/>
              <a:buChar char="p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140000"/>
              <a:buFont typeface="Wingdings"/>
              <a:buChar char="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12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110000"/>
              <a:buFont typeface="Wingdings"/>
              <a:buChar char="§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9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/>
              <a:t>RDB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MongoDB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쿼리 비교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11260"/>
              </p:ext>
            </p:extLst>
          </p:nvPr>
        </p:nvGraphicFramePr>
        <p:xfrm>
          <a:off x="827584" y="5085184"/>
          <a:ext cx="78695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4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MongoDB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r>
                        <a:rPr lang="en-US" altLang="ko-KR" baseline="0" dirty="0" smtClean="0"/>
                        <a:t> table </a:t>
                      </a:r>
                      <a:r>
                        <a:rPr lang="en-US" altLang="ko-KR" baseline="0" dirty="0" err="1" smtClean="0"/>
                        <a:t>emp</a:t>
                      </a:r>
                      <a:r>
                        <a:rPr lang="en-US" altLang="ko-KR" baseline="0" dirty="0" smtClean="0"/>
                        <a:t>(no number(3) 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db.createCollection</a:t>
                      </a:r>
                      <a:r>
                        <a:rPr lang="en-US" altLang="ko-KR" dirty="0" smtClean="0"/>
                        <a:t>({"</a:t>
                      </a:r>
                      <a:r>
                        <a:rPr lang="en-US" altLang="ko-KR" dirty="0" err="1" smtClean="0"/>
                        <a:t>emp</a:t>
                      </a:r>
                      <a:r>
                        <a:rPr lang="en-US" altLang="ko-KR" dirty="0" smtClean="0"/>
                        <a:t>"})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8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서버 이벤트 코드</a:t>
            </a:r>
            <a:endParaRPr lang="en-US" altLang="ko-KR" sz="2400" dirty="0" smtClean="0"/>
          </a:p>
          <a:p>
            <a:pPr lvl="1"/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 </a:t>
            </a:r>
            <a:r>
              <a:rPr lang="en-US" altLang="ko-KR" sz="1800" dirty="0" smtClean="0"/>
              <a:t>request </a:t>
            </a:r>
            <a:r>
              <a:rPr lang="ko-KR" altLang="en-US" sz="1800" dirty="0" smtClean="0"/>
              <a:t>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r>
              <a:rPr lang="ko-KR" altLang="en-US" sz="1800" dirty="0" err="1" smtClean="0"/>
              <a:t>웹브라우저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주소창에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http://127.0.0.1:3000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2876743"/>
            <a:ext cx="71287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http = require('http');</a:t>
            </a:r>
          </a:p>
          <a:p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server = 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http.createServer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(function(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req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, res) {</a:t>
            </a: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US" altLang="ko-KR" dirty="0" err="1">
                <a:solidFill>
                  <a:prstClr val="black"/>
                </a:solidFill>
                <a:latin typeface="Consolas" pitchFamily="49" charset="0"/>
              </a:rPr>
              <a:t>res.end</a:t>
            </a:r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('Hello World');</a:t>
            </a:r>
          </a:p>
          <a:p>
            <a:r>
              <a:rPr lang="en-US" altLang="ko-KR" dirty="0">
                <a:solidFill>
                  <a:prstClr val="black"/>
                </a:solidFill>
                <a:latin typeface="Consolas" pitchFamily="49" charset="0"/>
              </a:rPr>
              <a:t>}).listen(3000);</a:t>
            </a:r>
            <a:endParaRPr lang="ko-KR" alt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39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59"/>
            <a:ext cx="8229600" cy="2736305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설치 확인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mongo</a:t>
            </a:r>
          </a:p>
          <a:p>
            <a:r>
              <a:rPr lang="ko-KR" altLang="en-US" sz="2000" dirty="0" smtClean="0"/>
              <a:t>데이터베이스 지정 </a:t>
            </a:r>
            <a:r>
              <a:rPr lang="en-US" altLang="ko-KR" sz="1600" dirty="0" smtClean="0">
                <a:solidFill>
                  <a:srgbClr val="FF0000"/>
                </a:solidFill>
              </a:rPr>
              <a:t>(use </a:t>
            </a:r>
            <a:r>
              <a:rPr lang="ko-KR" altLang="en-US" sz="1600" dirty="0" smtClean="0">
                <a:solidFill>
                  <a:srgbClr val="FF0000"/>
                </a:solidFill>
              </a:rPr>
              <a:t>명령어를 사용 하면 </a:t>
            </a:r>
            <a:r>
              <a:rPr lang="en-US" altLang="ko-KR" sz="1600" dirty="0" smtClean="0">
                <a:solidFill>
                  <a:srgbClr val="FF0000"/>
                </a:solidFill>
              </a:rPr>
              <a:t>DB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자동 생성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/>
              <a:t>use local</a:t>
            </a:r>
          </a:p>
          <a:p>
            <a:r>
              <a:rPr lang="en-US" altLang="ko-KR" sz="2000" dirty="0" err="1" smtClean="0"/>
              <a:t>db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users</a:t>
            </a:r>
            <a:r>
              <a:rPr lang="ko-KR" altLang="en-US" sz="2000" dirty="0" smtClean="0"/>
              <a:t> 컬렉션 만들고 문서 </a:t>
            </a:r>
            <a:r>
              <a:rPr lang="en-US" altLang="ko-KR" sz="2000" dirty="0" smtClean="0"/>
              <a:t>insert</a:t>
            </a:r>
          </a:p>
          <a:p>
            <a:pPr lvl="1"/>
            <a:r>
              <a:rPr lang="en-US" altLang="ko-KR" sz="1600" dirty="0" err="1" smtClean="0"/>
              <a:t>db.users.insert</a:t>
            </a:r>
            <a:r>
              <a:rPr lang="en-US" altLang="ko-KR" sz="1600" dirty="0" smtClean="0"/>
              <a:t>({name:'</a:t>
            </a:r>
            <a:r>
              <a:rPr lang="ko-KR" altLang="en-US" sz="1600" dirty="0" smtClean="0"/>
              <a:t>방탄소년단</a:t>
            </a:r>
            <a:r>
              <a:rPr lang="en-US" altLang="ko-KR" sz="1600" dirty="0" smtClean="0"/>
              <a:t>', age:21})</a:t>
            </a:r>
          </a:p>
          <a:p>
            <a:r>
              <a:rPr lang="en-US" altLang="ko-KR" sz="2000" dirty="0" smtClean="0"/>
              <a:t>users</a:t>
            </a:r>
            <a:r>
              <a:rPr lang="ko-KR" altLang="en-US" sz="2000" dirty="0" smtClean="0"/>
              <a:t>컬렉션에 있는 모든 문서 객체들 반환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db.users.find</a:t>
            </a:r>
            <a:r>
              <a:rPr lang="en-US" altLang="ko-KR" sz="1600" dirty="0" smtClean="0"/>
              <a:t>().pretty()</a:t>
            </a:r>
          </a:p>
          <a:p>
            <a:pPr lvl="1"/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99896"/>
            <a:ext cx="4608512" cy="240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4073163"/>
            <a:ext cx="25651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pretty</a:t>
            </a:r>
            <a:r>
              <a:rPr lang="ko-KR" altLang="en-US" sz="1400" dirty="0" smtClean="0">
                <a:solidFill>
                  <a:srgbClr val="0070C0"/>
                </a:solidFill>
              </a:rPr>
              <a:t>의 사전적 의미는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err="1" smtClean="0">
                <a:solidFill>
                  <a:srgbClr val="0070C0"/>
                </a:solidFill>
              </a:rPr>
              <a:t>어느정도</a:t>
            </a:r>
            <a:r>
              <a:rPr lang="en-US" altLang="ko-KR" sz="1400" dirty="0" smtClean="0">
                <a:solidFill>
                  <a:srgbClr val="0070C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꽤라는</a:t>
            </a:r>
            <a:r>
              <a:rPr lang="ko-KR" altLang="en-US" sz="1400" dirty="0" smtClean="0">
                <a:solidFill>
                  <a:srgbClr val="0070C0"/>
                </a:solidFill>
              </a:rPr>
              <a:t> 의미도 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25144"/>
            <a:ext cx="3240360" cy="82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571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</a:t>
            </a:r>
            <a:r>
              <a:rPr lang="ko-KR" altLang="en-US" sz="2000" dirty="0" smtClean="0"/>
              <a:t> 실행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mongo</a:t>
            </a:r>
          </a:p>
          <a:p>
            <a:r>
              <a:rPr lang="ko-KR" altLang="en-US" sz="2000" dirty="0" smtClean="0"/>
              <a:t>데이터베이스 생성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use [</a:t>
            </a:r>
            <a:r>
              <a:rPr lang="ko-KR" altLang="en-US" sz="1600" dirty="0" err="1" smtClean="0"/>
              <a:t>데이터베이스명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명령 사용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use vehicle</a:t>
            </a:r>
          </a:p>
          <a:p>
            <a:r>
              <a:rPr lang="ko-KR" altLang="en-US" sz="2000" dirty="0" smtClean="0"/>
              <a:t>현재 사용중인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명 출력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</a:t>
            </a:r>
            <a:endParaRPr lang="en-US" altLang="ko-KR" sz="1600" dirty="0" smtClean="0"/>
          </a:p>
          <a:p>
            <a:r>
              <a:rPr lang="ko-KR" altLang="en-US" sz="2000" dirty="0" smtClean="0"/>
              <a:t>컬렉션에 데이터 저장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save({}) </a:t>
            </a:r>
            <a:r>
              <a:rPr lang="ko-KR" altLang="en-US" sz="1600" dirty="0" smtClean="0"/>
              <a:t>명령 사용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 smtClean="0"/>
              <a:t>({name:'SM5',price:1000,company:'SAMSUNG',year:2013});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:'Sonata',price:2000,company:'HYUNDAI',year:2012});</a:t>
            </a:r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:'BMW',price:3000,company:'BMW',year:2012});</a:t>
            </a:r>
            <a:endParaRPr lang="en-US" altLang="ko-KR" sz="1600" dirty="0"/>
          </a:p>
          <a:p>
            <a:pPr lvl="1"/>
            <a:r>
              <a:rPr lang="en-US" altLang="ko-KR" sz="1600" dirty="0" err="1" smtClean="0"/>
              <a:t>db.car.save</a:t>
            </a:r>
            <a:r>
              <a:rPr lang="en-US" altLang="ko-KR" sz="1600" dirty="0"/>
              <a:t>({name</a:t>
            </a:r>
            <a:r>
              <a:rPr lang="en-US" altLang="ko-KR" sz="1600" dirty="0" smtClean="0"/>
              <a:t>:'K7',price:3000,company:'KIA',</a:t>
            </a:r>
            <a:r>
              <a:rPr lang="en-US" altLang="ko-KR" sz="1600" dirty="0"/>
              <a:t>year:2013});</a:t>
            </a:r>
          </a:p>
          <a:p>
            <a:r>
              <a:rPr lang="ko-KR" altLang="en-US" sz="2000" dirty="0" smtClean="0"/>
              <a:t>컬렉션에 있는 모든 문서객체 반환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db.car.find</a:t>
            </a:r>
            <a:r>
              <a:rPr lang="en-US" altLang="ko-KR" sz="1600" dirty="0" smtClean="0"/>
              <a:t>().pretty();</a:t>
            </a: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4413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다양한 </a:t>
            </a:r>
            <a:r>
              <a:rPr lang="en-US" altLang="ko-KR" sz="2000" dirty="0" smtClean="0"/>
              <a:t>find()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({name:'K7</a:t>
            </a:r>
            <a:r>
              <a:rPr lang="en-US" altLang="ko-KR" sz="1800" dirty="0" smtClean="0"/>
              <a:t>'});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({name:'K7'},</a:t>
            </a:r>
            <a:r>
              <a:rPr lang="en-US" altLang="ko-KR" sz="1800" dirty="0">
                <a:solidFill>
                  <a:srgbClr val="FF0000"/>
                </a:solidFill>
              </a:rPr>
              <a:t>{_</a:t>
            </a:r>
            <a:r>
              <a:rPr lang="en-US" altLang="ko-KR" sz="1800" dirty="0" err="1">
                <a:solidFill>
                  <a:srgbClr val="FF0000"/>
                </a:solidFill>
              </a:rPr>
              <a:t>id:false</a:t>
            </a:r>
            <a:r>
              <a:rPr lang="en-US" altLang="ko-KR" sz="1800" dirty="0" smtClean="0">
                <a:solidFill>
                  <a:srgbClr val="FF0000"/>
                </a:solidFill>
              </a:rPr>
              <a:t>}</a:t>
            </a:r>
            <a:r>
              <a:rPr lang="en-US" altLang="ko-KR" sz="1800" dirty="0" smtClean="0"/>
              <a:t>);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</a:t>
            </a:r>
            <a:r>
              <a:rPr lang="en-US" altLang="ko-KR" sz="1800" dirty="0">
                <a:solidFill>
                  <a:srgbClr val="FF0000"/>
                </a:solidFill>
              </a:rPr>
              <a:t>{$gte:2000}</a:t>
            </a:r>
            <a:r>
              <a:rPr lang="en-US" altLang="ko-KR" sz="1800" dirty="0"/>
              <a:t>},{_</a:t>
            </a:r>
            <a:r>
              <a:rPr lang="en-US" altLang="ko-KR" sz="1800" dirty="0" err="1"/>
              <a:t>id:false</a:t>
            </a:r>
            <a:r>
              <a:rPr lang="en-US" altLang="ko-KR" sz="1800" dirty="0" smtClean="0"/>
              <a:t>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({price:{</a:t>
            </a:r>
            <a:r>
              <a:rPr lang="en-US" altLang="ko-KR" sz="1800" dirty="0">
                <a:solidFill>
                  <a:srgbClr val="FF0000"/>
                </a:solidFill>
              </a:rPr>
              <a:t>$gt</a:t>
            </a:r>
            <a:r>
              <a:rPr lang="en-US" altLang="ko-KR" sz="1800" dirty="0"/>
              <a:t>:2000}},{_</a:t>
            </a:r>
            <a:r>
              <a:rPr lang="en-US" altLang="ko-KR" sz="1800" dirty="0" err="1"/>
              <a:t>id:false</a:t>
            </a:r>
            <a:r>
              <a:rPr lang="en-US" altLang="ko-KR" sz="1800" dirty="0" smtClean="0"/>
              <a:t>});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</a:t>
            </a:r>
            <a:r>
              <a:rPr lang="en-US" altLang="ko-KR" sz="1800" dirty="0" smtClean="0"/>
              <a:t>:{</a:t>
            </a:r>
            <a:r>
              <a:rPr lang="en-US" altLang="ko-KR" sz="1800" dirty="0" smtClean="0">
                <a:solidFill>
                  <a:srgbClr val="FF0000"/>
                </a:solidFill>
              </a:rPr>
              <a:t>$lte</a:t>
            </a:r>
            <a:r>
              <a:rPr lang="en-US" altLang="ko-KR" sz="1800" dirty="0" smtClean="0"/>
              <a:t>:2000</a:t>
            </a:r>
            <a:r>
              <a:rPr lang="en-US" altLang="ko-KR" sz="1800" dirty="0"/>
              <a:t>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</a:t>
            </a:r>
            <a:r>
              <a:rPr lang="en-US" altLang="ko-KR" sz="1800" dirty="0" smtClean="0"/>
              <a:t>:{</a:t>
            </a:r>
            <a:r>
              <a:rPr lang="en-US" altLang="ko-KR" sz="1800" dirty="0" smtClean="0">
                <a:solidFill>
                  <a:srgbClr val="FF0000"/>
                </a:solidFill>
              </a:rPr>
              <a:t>$lt</a:t>
            </a:r>
            <a:r>
              <a:rPr lang="en-US" altLang="ko-KR" sz="1800" dirty="0" smtClean="0"/>
              <a:t>:2000</a:t>
            </a:r>
            <a:r>
              <a:rPr lang="en-US" altLang="ko-KR" sz="1800" dirty="0"/>
              <a:t>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});</a:t>
            </a:r>
            <a:endParaRPr lang="ko-KR" altLang="en-US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({price:{$gte:2000}},{_</a:t>
            </a:r>
            <a:r>
              <a:rPr lang="en-US" altLang="ko-KR" sz="1800" dirty="0" err="1"/>
              <a:t>id:false</a:t>
            </a:r>
            <a:r>
              <a:rPr lang="en-US" altLang="ko-KR" sz="1800" dirty="0"/>
              <a:t>}).</a:t>
            </a:r>
            <a:r>
              <a:rPr lang="en-US" altLang="ko-KR" sz="1800" dirty="0">
                <a:solidFill>
                  <a:srgbClr val="FF0000"/>
                </a:solidFill>
              </a:rPr>
              <a:t>count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en-US" altLang="ko-KR" sz="1800" dirty="0" smtClean="0"/>
              <a:t>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</a:t>
            </a:r>
            <a:r>
              <a:rPr lang="en-US" altLang="ko-KR" sz="1800" dirty="0" err="1">
                <a:solidFill>
                  <a:srgbClr val="FF0000"/>
                </a:solidFill>
              </a:rPr>
              <a:t>findOne</a:t>
            </a:r>
            <a:r>
              <a:rPr lang="en-US" altLang="ko-KR" sz="1800" dirty="0" smtClean="0">
                <a:solidFill>
                  <a:srgbClr val="FF0000"/>
                </a:solidFill>
              </a:rPr>
              <a:t>()</a:t>
            </a:r>
            <a:r>
              <a:rPr lang="en-US" altLang="ko-KR" sz="1800" dirty="0" smtClean="0"/>
              <a:t>;</a:t>
            </a:r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().</a:t>
            </a:r>
            <a:r>
              <a:rPr lang="en-US" altLang="ko-KR" sz="1800" dirty="0">
                <a:solidFill>
                  <a:srgbClr val="FF0000"/>
                </a:solidFill>
              </a:rPr>
              <a:t>sort({name:1</a:t>
            </a:r>
            <a:r>
              <a:rPr lang="en-US" altLang="ko-KR" sz="1800" dirty="0" smtClean="0">
                <a:solidFill>
                  <a:srgbClr val="FF0000"/>
                </a:solidFill>
              </a:rPr>
              <a:t>})</a:t>
            </a:r>
            <a:r>
              <a:rPr lang="en-US" altLang="ko-KR" sz="1800" dirty="0" smtClean="0"/>
              <a:t>;</a:t>
            </a:r>
          </a:p>
          <a:p>
            <a:pPr lvl="1"/>
            <a:r>
              <a:rPr lang="en-US" altLang="ko-KR" sz="1800" dirty="0" err="1"/>
              <a:t>db.car.find</a:t>
            </a:r>
            <a:r>
              <a:rPr lang="en-US" altLang="ko-KR" sz="1800" dirty="0"/>
              <a:t>().sort({name:-1});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029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도큐먼트의 값 수정하기</a:t>
            </a:r>
            <a:endParaRPr lang="en-US" altLang="ko-KR" sz="2000" dirty="0" smtClean="0"/>
          </a:p>
          <a:p>
            <a:pPr lvl="1"/>
            <a:r>
              <a:rPr lang="en-US" altLang="ko-KR" sz="1800" dirty="0" err="1"/>
              <a:t>db.car.update</a:t>
            </a:r>
            <a:r>
              <a:rPr lang="en-US" altLang="ko-KR" sz="1800" dirty="0"/>
              <a:t>({name:'K7'},</a:t>
            </a:r>
            <a:r>
              <a:rPr lang="en-US" altLang="ko-KR" sz="1800" dirty="0">
                <a:solidFill>
                  <a:srgbClr val="FF0000"/>
                </a:solidFill>
              </a:rPr>
              <a:t>{$set:{price:1000}}</a:t>
            </a:r>
            <a:r>
              <a:rPr lang="en-US" altLang="ko-KR" sz="1800" dirty="0"/>
              <a:t>,</a:t>
            </a:r>
            <a:r>
              <a:rPr lang="en-US" altLang="ko-KR" sz="1800" dirty="0" err="1"/>
              <a:t>false,false</a:t>
            </a:r>
            <a:r>
              <a:rPr lang="en-US" altLang="ko-KR" sz="1800" dirty="0" smtClean="0"/>
              <a:t>);</a:t>
            </a:r>
          </a:p>
          <a:p>
            <a:pPr lvl="1"/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검색조건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변경할 내용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일치하는 항목 없을 경우 새로 생성 여부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네번째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일치하는 항목이 </a:t>
            </a:r>
            <a:r>
              <a:rPr lang="ko-KR" altLang="en-US" sz="1600" dirty="0" err="1" smtClean="0"/>
              <a:t>여러개일</a:t>
            </a:r>
            <a:r>
              <a:rPr lang="ko-KR" altLang="en-US" sz="1600" dirty="0" smtClean="0"/>
              <a:t> 경우 모두 수정할지 여부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도큐먼트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db.car.remove</a:t>
            </a:r>
            <a:r>
              <a:rPr lang="en-US" altLang="ko-KR" sz="1600" dirty="0" smtClean="0"/>
              <a:t>({price:</a:t>
            </a:r>
            <a:r>
              <a:rPr lang="en-US" altLang="ko-KR" sz="1600" dirty="0" smtClean="0">
                <a:solidFill>
                  <a:srgbClr val="FF0000"/>
                </a:solidFill>
              </a:rPr>
              <a:t>{$lte:1000}</a:t>
            </a:r>
            <a:r>
              <a:rPr lang="en-US" altLang="ko-KR" sz="1600" dirty="0" smtClean="0"/>
              <a:t>});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새로운 컬렉션 생성</a:t>
            </a:r>
            <a:r>
              <a:rPr lang="en-US" altLang="ko-KR" sz="2000" dirty="0" smtClean="0"/>
              <a:t>(use </a:t>
            </a:r>
            <a:r>
              <a:rPr lang="ko-KR" altLang="en-US" sz="2000" dirty="0" smtClean="0"/>
              <a:t>명령에 포함 되었다</a:t>
            </a:r>
            <a:r>
              <a:rPr lang="en-US" altLang="ko-KR" sz="2000" dirty="0" smtClean="0"/>
              <a:t>.)</a:t>
            </a:r>
          </a:p>
          <a:p>
            <a:pPr lvl="1"/>
            <a:r>
              <a:rPr lang="en-US" altLang="ko-KR" sz="1600" dirty="0" err="1" smtClean="0"/>
              <a:t>db.createCollection</a:t>
            </a:r>
            <a:r>
              <a:rPr lang="en-US" altLang="ko-KR" sz="1600" dirty="0" smtClean="0"/>
              <a:t>('</a:t>
            </a:r>
            <a:r>
              <a:rPr lang="en-US" altLang="ko-KR" sz="1600" dirty="0" err="1" smtClean="0"/>
              <a:t>newCar</a:t>
            </a:r>
            <a:r>
              <a:rPr lang="en-US" altLang="ko-KR" sz="1600" dirty="0" smtClean="0"/>
              <a:t>');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모든 컬렉션 목록 보기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db.getCollectionNames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2698844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에서 컬렉션 제거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db.car.drop</a:t>
            </a:r>
            <a:r>
              <a:rPr lang="en-US" altLang="ko-KR" sz="1800" dirty="0" smtClean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현재 접속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제거</a:t>
            </a:r>
            <a:endParaRPr lang="en-US" altLang="ko-KR" sz="2000" dirty="0" smtClean="0"/>
          </a:p>
          <a:p>
            <a:pPr lvl="1"/>
            <a:r>
              <a:rPr lang="en-US" altLang="ko-KR" sz="1800" dirty="0" err="1" smtClean="0"/>
              <a:t>db.dropDatabase</a:t>
            </a:r>
            <a:r>
              <a:rPr lang="en-US" altLang="ko-KR" sz="1800" dirty="0" smtClean="0"/>
              <a:t>()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 err="1"/>
              <a:t>빠</a:t>
            </a:r>
            <a:r>
              <a:rPr lang="ko-KR" altLang="en-US" sz="2200" dirty="0" err="1" smtClean="0"/>
              <a:t>져나오기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exit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526240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mongojs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모듈 설치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npm</a:t>
            </a:r>
            <a:r>
              <a:rPr lang="en-US" altLang="ko-KR" sz="2000" dirty="0" smtClean="0"/>
              <a:t> install </a:t>
            </a:r>
            <a:r>
              <a:rPr lang="en-US" altLang="ko-KR" sz="2000" dirty="0" err="1" smtClean="0"/>
              <a:t>mongojs</a:t>
            </a:r>
            <a:r>
              <a:rPr lang="en-US" altLang="ko-KR" sz="2000" dirty="0" smtClean="0"/>
              <a:t> --save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352839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B050"/>
                </a:solidFill>
              </a:rPr>
              <a:t>// Node.js</a:t>
            </a:r>
            <a:r>
              <a:rPr lang="ko-KR" altLang="en-US" sz="1600" dirty="0">
                <a:solidFill>
                  <a:srgbClr val="00B050"/>
                </a:solidFill>
              </a:rPr>
              <a:t>에서 </a:t>
            </a:r>
            <a:r>
              <a:rPr lang="en-US" altLang="ko-KR" sz="1600" dirty="0" err="1">
                <a:solidFill>
                  <a:srgbClr val="00B050"/>
                </a:solidFill>
              </a:rPr>
              <a:t>MongoDB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</a:rPr>
              <a:t>사용하기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 = require('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');</a:t>
            </a:r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db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mongojs</a:t>
            </a:r>
            <a:r>
              <a:rPr lang="en-US" altLang="ko-KR" sz="1600" dirty="0"/>
              <a:t>('vehicle',['car']);</a:t>
            </a:r>
          </a:p>
          <a:p>
            <a:r>
              <a:rPr lang="en-US" altLang="ko-KR" sz="1600" dirty="0" err="1"/>
              <a:t>db.car.find</a:t>
            </a:r>
            <a:r>
              <a:rPr lang="en-US" altLang="ko-KR" sz="1600" dirty="0"/>
              <a:t>(function(err, data) 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console.log(data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24" y="2636912"/>
            <a:ext cx="3800026" cy="38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888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몽고디비</a:t>
            </a:r>
            <a:r>
              <a:rPr lang="ko-KR" altLang="en-US" sz="1800" dirty="0" smtClean="0"/>
              <a:t> 모듈 설치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</a:t>
            </a:r>
            <a:r>
              <a:rPr lang="en-US" altLang="ko-KR" sz="1600" dirty="0" err="1" smtClean="0"/>
              <a:t>mongodb</a:t>
            </a:r>
            <a:r>
              <a:rPr lang="en-US" altLang="ko-KR" sz="1600" dirty="0" smtClean="0"/>
              <a:t> --save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 err="1" smtClean="0"/>
              <a:t>그외</a:t>
            </a:r>
            <a:r>
              <a:rPr lang="ko-KR" altLang="en-US" sz="2000" dirty="0" smtClean="0"/>
              <a:t> 함께 설치해야 할 모듈 들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install express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http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path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body-parser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cookie-parser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serve-static --save</a:t>
            </a:r>
          </a:p>
          <a:p>
            <a:pPr lvl="1"/>
            <a:r>
              <a:rPr lang="en-US" altLang="ko-KR" sz="1600" dirty="0" err="1" smtClean="0"/>
              <a:t>npm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errorhandler</a:t>
            </a:r>
            <a:r>
              <a:rPr lang="en-US" altLang="ko-KR" sz="1600" dirty="0" smtClean="0"/>
              <a:t> --save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express-session --</a:t>
            </a:r>
            <a:r>
              <a:rPr lang="en-US" altLang="ko-KR" sz="1600" dirty="0"/>
              <a:t>save</a:t>
            </a:r>
            <a:endParaRPr lang="ko-KR" altLang="en-US" sz="1600" dirty="0"/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smtClean="0"/>
              <a:t>express-error-handler --save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 smtClean="0"/>
              <a:t>--save </a:t>
            </a:r>
            <a:r>
              <a:rPr lang="ko-KR" altLang="en-US" sz="2000" dirty="0" smtClean="0"/>
              <a:t>옵션은 </a:t>
            </a:r>
            <a:r>
              <a:rPr lang="en-US" altLang="ko-KR" sz="2000" dirty="0" err="1" smtClean="0"/>
              <a:t>package.json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파일이 없으면 </a:t>
            </a:r>
            <a:r>
              <a:rPr lang="en-US" altLang="ko-KR" sz="2000" dirty="0" smtClean="0"/>
              <a:t>error</a:t>
            </a:r>
            <a:r>
              <a:rPr lang="ko-KR" altLang="en-US" sz="2000" dirty="0" smtClean="0"/>
              <a:t>를 표시한다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400" dirty="0" smtClean="0"/>
              <a:t>모듈 설치 전에 해당 프로젝트에서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명령을 실행해서 </a:t>
            </a:r>
            <a:r>
              <a:rPr lang="en-US" altLang="ko-KR" sz="1400" dirty="0" err="1" smtClean="0"/>
              <a:t>package.json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생성한다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익스프레스에서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몽고디비</a:t>
            </a:r>
            <a:r>
              <a:rPr lang="ko-KR" altLang="en-US" dirty="0" smtClean="0"/>
              <a:t> 사용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0775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0" y="2204864"/>
            <a:ext cx="5862840" cy="35569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 err="1"/>
              <a:t>MongoClient.connect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://</a:t>
            </a:r>
            <a:r>
              <a:rPr lang="en-US" altLang="ko-KR" sz="1400" dirty="0" err="1"/>
              <a:t>localhost</a:t>
            </a:r>
            <a:r>
              <a:rPr lang="en-US" altLang="ko-KR" sz="1400" dirty="0"/>
              <a:t>', function (err, client) { </a:t>
            </a:r>
          </a:p>
          <a:p>
            <a:pPr marL="0" indent="0">
              <a:buNone/>
            </a:pPr>
            <a:r>
              <a:rPr lang="en-US" altLang="ko-KR" sz="1400" dirty="0"/>
              <a:t>    if (err) throw err;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client.db</a:t>
            </a:r>
            <a:r>
              <a:rPr lang="en-US" altLang="ko-KR" sz="1600" dirty="0">
                <a:solidFill>
                  <a:srgbClr val="FF0000"/>
                </a:solidFill>
              </a:rPr>
              <a:t>('vehicle'); 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db.collection</a:t>
            </a:r>
            <a:r>
              <a:rPr lang="en-US" altLang="ko-KR" sz="1400" dirty="0"/>
              <a:t>('car').</a:t>
            </a:r>
            <a:r>
              <a:rPr lang="en-US" altLang="ko-KR" sz="1400" dirty="0" err="1"/>
              <a:t>findOne</a:t>
            </a:r>
            <a:r>
              <a:rPr lang="en-US" altLang="ko-KR" sz="1400" dirty="0"/>
              <a:t>({}, function (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, result) { </a:t>
            </a:r>
          </a:p>
          <a:p>
            <a:pPr marL="0" indent="0">
              <a:buNone/>
            </a:pPr>
            <a:r>
              <a:rPr lang="en-US" altLang="ko-KR" sz="1400" dirty="0"/>
              <a:t>        if (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) throw </a:t>
            </a:r>
            <a:r>
              <a:rPr lang="en-US" altLang="ko-KR" sz="1400" dirty="0" err="1"/>
              <a:t>findErr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        console.log(result.name); </a:t>
            </a:r>
          </a:p>
          <a:p>
            <a:pPr marL="0" indent="0">
              <a:buNone/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client.close</a:t>
            </a:r>
            <a:r>
              <a:rPr lang="en-US" altLang="ko-KR" sz="1400" dirty="0"/>
              <a:t>(); </a:t>
            </a:r>
          </a:p>
          <a:p>
            <a:pPr marL="0" indent="0">
              <a:buNone/>
            </a:pPr>
            <a:r>
              <a:rPr lang="en-US" altLang="ko-KR" sz="1400" dirty="0"/>
              <a:t>    }); </a:t>
            </a:r>
          </a:p>
          <a:p>
            <a:pPr marL="0" indent="0">
              <a:buNone/>
            </a:pPr>
            <a:r>
              <a:rPr lang="en-US" altLang="ko-KR" sz="1400" dirty="0"/>
              <a:t>});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</a:t>
            </a:r>
            <a:r>
              <a:rPr lang="ko-KR" altLang="en-US" dirty="0"/>
              <a:t>에서 </a:t>
            </a:r>
            <a:r>
              <a:rPr lang="ko-KR" altLang="en-US" dirty="0" err="1"/>
              <a:t>몽고디비</a:t>
            </a:r>
            <a:r>
              <a:rPr lang="ko-KR" altLang="en-US" dirty="0"/>
              <a:t> 사용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484784"/>
            <a:ext cx="763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몽고디비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명을 적어도 되었으나</a:t>
            </a:r>
            <a:endParaRPr lang="en-US" altLang="ko-KR" dirty="0" smtClean="0"/>
          </a:p>
          <a:p>
            <a:r>
              <a:rPr lang="ko-KR" altLang="en-US" dirty="0" err="1" smtClean="0"/>
              <a:t>몽고디비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에서는 </a:t>
            </a:r>
            <a:r>
              <a:rPr lang="en-US" altLang="ko-KR" dirty="0" err="1">
                <a:solidFill>
                  <a:srgbClr val="FF0000"/>
                </a:solidFill>
              </a:rPr>
              <a:t>client.db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/>
              <a:t>함수를 이용해서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명을 지정해 주어야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21" y="4005064"/>
            <a:ext cx="4524880" cy="102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21" y="5157192"/>
            <a:ext cx="4608512" cy="140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9206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7715200" cy="49685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 Express</a:t>
            </a:r>
            <a:r>
              <a:rPr lang="ko-KR" altLang="en-US" sz="1100" dirty="0">
                <a:solidFill>
                  <a:srgbClr val="00B050"/>
                </a:solidFill>
              </a:rPr>
              <a:t>에서 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ko-KR" altLang="en-US" sz="1100" dirty="0">
                <a:solidFill>
                  <a:srgbClr val="00B050"/>
                </a:solidFill>
              </a:rPr>
              <a:t> 사용</a:t>
            </a:r>
            <a:r>
              <a:rPr lang="en-US" altLang="ko-KR" sz="1100" dirty="0">
                <a:solidFill>
                  <a:srgbClr val="00B050"/>
                </a:solidFill>
              </a:rPr>
              <a:t>-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ko-KR" altLang="en-US" sz="1100" dirty="0">
                <a:solidFill>
                  <a:srgbClr val="00B050"/>
                </a:solidFill>
              </a:rPr>
              <a:t> 모듈 사용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MongoClient</a:t>
            </a:r>
            <a:r>
              <a:rPr lang="en-US" altLang="ko-KR" sz="1100" dirty="0"/>
              <a:t> = require('</a:t>
            </a:r>
            <a:r>
              <a:rPr lang="en-US" altLang="ko-KR" sz="1100" dirty="0" err="1"/>
              <a:t>mongodb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MongoClient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객체를 위한 변수 선언</a:t>
            </a:r>
          </a:p>
          <a:p>
            <a:pPr marL="0" indent="0">
              <a:buNone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db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rgbClr val="00B050"/>
                </a:solidFill>
              </a:rPr>
              <a:t>//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데이터베이스에 연결</a:t>
            </a:r>
          </a:p>
          <a:p>
            <a:pPr marL="0" indent="0">
              <a:buNone/>
            </a:pPr>
            <a:r>
              <a:rPr lang="en-US" altLang="ko-KR" sz="1100" dirty="0"/>
              <a:t>function </a:t>
            </a:r>
            <a:r>
              <a:rPr lang="en-US" altLang="ko-KR" sz="1100" dirty="0" err="1"/>
              <a:t>connectDB</a:t>
            </a:r>
            <a:r>
              <a:rPr lang="en-US" altLang="ko-KR" sz="1100" dirty="0"/>
              <a:t>() {</a:t>
            </a:r>
          </a:p>
          <a:p>
            <a:pPr marL="0" indent="0">
              <a:buNone/>
            </a:pPr>
            <a:r>
              <a:rPr lang="en-US" altLang="ko-KR" sz="1100" dirty="0" smtClean="0"/>
              <a:t>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연결 정보</a:t>
            </a:r>
          </a:p>
          <a:p>
            <a:pPr marL="0" indent="0">
              <a:buNone/>
            </a:pPr>
            <a:r>
              <a:rPr lang="ko-KR" altLang="en-US" sz="1100" dirty="0" smtClean="0"/>
              <a:t>    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databaseUrl</a:t>
            </a:r>
            <a:r>
              <a:rPr lang="en-US" altLang="ko-KR" sz="1100" dirty="0"/>
              <a:t> = '</a:t>
            </a:r>
            <a:r>
              <a:rPr lang="en-US" altLang="ko-KR" sz="1100" dirty="0" err="1"/>
              <a:t>mongodb</a:t>
            </a:r>
            <a:r>
              <a:rPr lang="en-US" altLang="ko-KR" sz="1100" dirty="0"/>
              <a:t>://localhost:27017';</a:t>
            </a:r>
          </a:p>
          <a:p>
            <a:pPr marL="0" indent="0">
              <a:buNone/>
            </a:pPr>
            <a:r>
              <a:rPr lang="en-US" altLang="ko-KR" sz="1100" dirty="0" smtClean="0"/>
              <a:t>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>
                <a:solidFill>
                  <a:srgbClr val="00B050"/>
                </a:solidFill>
              </a:rPr>
              <a:t>데이터베이스 연결</a:t>
            </a:r>
          </a:p>
          <a:p>
            <a:pPr marL="0" indent="0">
              <a:buNone/>
            </a:pPr>
            <a:r>
              <a:rPr lang="ko-KR" altLang="en-US" sz="1100" dirty="0" smtClean="0"/>
              <a:t>    </a:t>
            </a:r>
            <a:r>
              <a:rPr lang="en-US" altLang="ko-KR" sz="1100" dirty="0" err="1" smtClean="0"/>
              <a:t>MongoClient.connect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databaseUrl</a:t>
            </a:r>
            <a:r>
              <a:rPr lang="en-US" altLang="ko-KR" sz="1100" dirty="0"/>
              <a:t>, function(err, database) {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if </a:t>
            </a:r>
            <a:r>
              <a:rPr lang="en-US" altLang="ko-KR" sz="1100" dirty="0"/>
              <a:t>(err) </a:t>
            </a:r>
            <a:r>
              <a:rPr lang="en-US" altLang="ko-KR" sz="1100" dirty="0" smtClean="0"/>
              <a:t> { throw </a:t>
            </a:r>
            <a:r>
              <a:rPr lang="en-US" altLang="ko-KR" sz="1100" dirty="0"/>
              <a:t>err</a:t>
            </a:r>
            <a:r>
              <a:rPr lang="en-US" altLang="ko-KR" sz="1100" dirty="0" smtClean="0"/>
              <a:t>; }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            console.log</a:t>
            </a:r>
            <a:r>
              <a:rPr lang="en-US" altLang="ko-KR" sz="1100" dirty="0"/>
              <a:t>('</a:t>
            </a:r>
            <a:r>
              <a:rPr lang="ko-KR" altLang="en-US" sz="1100" dirty="0"/>
              <a:t>데이터베이스에 연결되었습니다</a:t>
            </a:r>
            <a:r>
              <a:rPr lang="en-US" altLang="ko-KR" sz="1100" dirty="0"/>
              <a:t>. : ' + </a:t>
            </a:r>
            <a:r>
              <a:rPr lang="en-US" altLang="ko-KR" sz="1100" dirty="0" err="1"/>
              <a:t>databaseUrl</a:t>
            </a:r>
            <a:r>
              <a:rPr lang="en-US" altLang="ko-KR" sz="1100" dirty="0"/>
              <a:t>);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en-US" altLang="ko-KR" sz="1100" dirty="0">
                <a:solidFill>
                  <a:srgbClr val="00B050"/>
                </a:solidFill>
              </a:rPr>
              <a:t>database </a:t>
            </a:r>
            <a:r>
              <a:rPr lang="ko-KR" altLang="en-US" sz="1100" dirty="0">
                <a:solidFill>
                  <a:srgbClr val="00B050"/>
                </a:solidFill>
              </a:rPr>
              <a:t>변수에 </a:t>
            </a:r>
            <a:r>
              <a:rPr lang="ko-KR" altLang="en-US" sz="1100" dirty="0" err="1">
                <a:solidFill>
                  <a:srgbClr val="00B050"/>
                </a:solidFill>
              </a:rPr>
              <a:t>할당할때</a:t>
            </a:r>
            <a:endParaRPr lang="ko-KR" altLang="en-US" sz="11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00B050"/>
                </a:solidFill>
              </a:rPr>
              <a:t>            </a:t>
            </a:r>
            <a:r>
              <a:rPr lang="en-US" altLang="ko-KR" sz="1100" dirty="0" smtClean="0">
                <a:solidFill>
                  <a:srgbClr val="00B050"/>
                </a:solidFill>
              </a:rPr>
              <a:t>// </a:t>
            </a:r>
            <a:r>
              <a:rPr lang="ko-KR" altLang="en-US" sz="1100" dirty="0" err="1">
                <a:solidFill>
                  <a:srgbClr val="00B050"/>
                </a:solidFill>
              </a:rPr>
              <a:t>몽고디비</a:t>
            </a:r>
            <a:r>
              <a:rPr lang="en-US" altLang="ko-KR" sz="1100" dirty="0" smtClean="0">
                <a:solidFill>
                  <a:srgbClr val="00B050"/>
                </a:solidFill>
              </a:rPr>
              <a:t>3 </a:t>
            </a:r>
            <a:r>
              <a:rPr lang="ko-KR" altLang="en-US" sz="1100" dirty="0" smtClean="0">
                <a:solidFill>
                  <a:srgbClr val="00B050"/>
                </a:solidFill>
              </a:rPr>
              <a:t>이상에서는 </a:t>
            </a:r>
            <a:r>
              <a:rPr lang="en-US" altLang="ko-KR" sz="1100" dirty="0" err="1">
                <a:solidFill>
                  <a:srgbClr val="00B050"/>
                </a:solidFill>
              </a:rPr>
              <a:t>db</a:t>
            </a:r>
            <a:r>
              <a:rPr lang="ko-KR" altLang="en-US" sz="1100" dirty="0">
                <a:solidFill>
                  <a:srgbClr val="00B050"/>
                </a:solidFill>
              </a:rPr>
              <a:t>명을 지정해 주어야 한다</a:t>
            </a:r>
            <a:r>
              <a:rPr lang="en-US" altLang="ko-KR" sz="1100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      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= </a:t>
            </a:r>
            <a:r>
              <a:rPr lang="en-US" altLang="ko-KR" sz="1400" dirty="0" err="1">
                <a:solidFill>
                  <a:srgbClr val="FF0000"/>
                </a:solidFill>
              </a:rPr>
              <a:t>database.db</a:t>
            </a:r>
            <a:r>
              <a:rPr lang="en-US" altLang="ko-KR" sz="1400" dirty="0">
                <a:solidFill>
                  <a:srgbClr val="FF0000"/>
                </a:solidFill>
              </a:rPr>
              <a:t>('vehicle');</a:t>
            </a:r>
          </a:p>
          <a:p>
            <a:pPr marL="0" indent="0">
              <a:buNone/>
            </a:pPr>
            <a:r>
              <a:rPr lang="en-US" altLang="ko-KR" sz="1100" dirty="0" smtClean="0"/>
              <a:t>     });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authUser</a:t>
            </a:r>
            <a:r>
              <a:rPr lang="en-US" altLang="ko-KR" sz="1100" dirty="0"/>
              <a:t> = function(database, callback) {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car = </a:t>
            </a:r>
            <a:r>
              <a:rPr lang="en-US" altLang="ko-KR" sz="1100" dirty="0" err="1"/>
              <a:t>database.collection</a:t>
            </a:r>
            <a:r>
              <a:rPr lang="en-US" altLang="ko-KR" sz="1100" dirty="0"/>
              <a:t>('car');   </a:t>
            </a:r>
          </a:p>
          <a:p>
            <a:pPr marL="0" indent="0">
              <a:buNone/>
            </a:pPr>
            <a:r>
              <a:rPr lang="en-US" altLang="ko-KR" sz="1100" dirty="0"/>
              <a:t>    </a:t>
            </a:r>
            <a:r>
              <a:rPr lang="en-US" altLang="ko-KR" sz="1100" dirty="0" err="1"/>
              <a:t>car.find</a:t>
            </a:r>
            <a:r>
              <a:rPr lang="en-US" altLang="ko-KR" sz="1100" dirty="0"/>
              <a:t>({"name": "BMW"}).</a:t>
            </a:r>
            <a:r>
              <a:rPr lang="en-US" altLang="ko-KR" sz="1100" dirty="0" err="1"/>
              <a:t>toArray</a:t>
            </a:r>
            <a:r>
              <a:rPr lang="en-US" altLang="ko-KR" sz="1100" dirty="0"/>
              <a:t>(function(err, docs){</a:t>
            </a:r>
          </a:p>
          <a:p>
            <a:pPr marL="0" indent="0">
              <a:buNone/>
            </a:pPr>
            <a:r>
              <a:rPr lang="en-US" altLang="ko-KR" sz="1100" dirty="0"/>
              <a:t>        console.log(docs);</a:t>
            </a:r>
          </a:p>
          <a:p>
            <a:pPr marL="0" indent="0">
              <a:buNone/>
            </a:pPr>
            <a:r>
              <a:rPr lang="en-US" altLang="ko-KR" sz="1100" dirty="0"/>
              <a:t>    });</a:t>
            </a:r>
          </a:p>
          <a:p>
            <a:pPr marL="0" indent="0">
              <a:buNone/>
            </a:pPr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몽고디비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823" y="4554681"/>
            <a:ext cx="3179837" cy="125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4164" y="2539208"/>
            <a:ext cx="301236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connectDB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setTimeout</a:t>
            </a:r>
            <a:r>
              <a:rPr lang="en-US" altLang="ko-KR" sz="1200" dirty="0"/>
              <a:t>(function(){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authUser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, function(err, docs) {</a:t>
            </a:r>
          </a:p>
          <a:p>
            <a:r>
              <a:rPr lang="en-US" altLang="ko-KR" sz="1200" dirty="0"/>
              <a:t>            if(err) throw err;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},2000</a:t>
            </a:r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654165" y="2276872"/>
            <a:ext cx="301236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선언한 함수 호출 </a:t>
            </a:r>
            <a:r>
              <a:rPr lang="en-US" altLang="ko-KR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나중에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라우팅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함수에 적용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545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mogodb</a:t>
            </a:r>
            <a:r>
              <a:rPr lang="ko-KR" altLang="en-US" sz="2400" dirty="0" smtClean="0"/>
              <a:t>에 로그인 정보 입력</a:t>
            </a:r>
            <a:endParaRPr lang="en-US" altLang="ko-KR" sz="2400" dirty="0" smtClean="0"/>
          </a:p>
          <a:p>
            <a:r>
              <a:rPr lang="ko-KR" altLang="en-US" sz="2400" dirty="0" err="1"/>
              <a:t>몽고디비</a:t>
            </a:r>
            <a:r>
              <a:rPr lang="ko-KR" altLang="en-US" sz="2400" dirty="0"/>
              <a:t> 실행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&gt; mongo</a:t>
            </a:r>
          </a:p>
          <a:p>
            <a:pPr lvl="1"/>
            <a:r>
              <a:rPr lang="en-US" altLang="ko-KR" sz="1800" dirty="0" err="1" smtClean="0"/>
              <a:t>cls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use local</a:t>
            </a:r>
          </a:p>
          <a:p>
            <a:pPr lvl="1"/>
            <a:r>
              <a:rPr lang="en-US" altLang="ko-KR" sz="1800" dirty="0" err="1" smtClean="0"/>
              <a:t>db.users.remove</a:t>
            </a:r>
            <a:r>
              <a:rPr lang="en-US" altLang="ko-KR" sz="1800" dirty="0" smtClean="0"/>
              <a:t>({name:/</a:t>
            </a:r>
            <a:r>
              <a:rPr lang="ko-KR" altLang="en-US" sz="1800" dirty="0" smtClean="0"/>
              <a:t>방</a:t>
            </a:r>
            <a:r>
              <a:rPr lang="ko-KR" altLang="en-US" sz="1800" dirty="0"/>
              <a:t>탄</a:t>
            </a:r>
            <a:r>
              <a:rPr lang="en-US" altLang="ko-KR" sz="1800" dirty="0" smtClean="0"/>
              <a:t>/})</a:t>
            </a:r>
          </a:p>
          <a:p>
            <a:pPr lvl="1"/>
            <a:r>
              <a:rPr lang="en-US" altLang="ko-KR" sz="1800" dirty="0" err="1" smtClean="0"/>
              <a:t>db.users.find</a:t>
            </a:r>
            <a:r>
              <a:rPr lang="en-US" altLang="ko-KR" sz="1800" dirty="0" smtClean="0"/>
              <a:t>().pretty()</a:t>
            </a:r>
          </a:p>
          <a:p>
            <a:pPr lvl="1"/>
            <a:r>
              <a:rPr lang="en-US" altLang="ko-KR" sz="1800" dirty="0" err="1" smtClean="0"/>
              <a:t>db.users.insert</a:t>
            </a:r>
            <a:r>
              <a:rPr lang="en-US" altLang="ko-KR" sz="1800" dirty="0" smtClean="0"/>
              <a:t>({id:'test01', name:'</a:t>
            </a:r>
            <a:r>
              <a:rPr lang="ko-KR" altLang="en-US" sz="1800" dirty="0" smtClean="0"/>
              <a:t>소녀시대</a:t>
            </a:r>
            <a:r>
              <a:rPr lang="en-US" altLang="ko-KR" sz="1800" dirty="0" smtClean="0"/>
              <a:t>', password:'123456'})</a:t>
            </a:r>
          </a:p>
          <a:p>
            <a:pPr lvl="1"/>
            <a:r>
              <a:rPr lang="en-US" altLang="ko-KR" sz="1800" dirty="0" err="1" smtClean="0"/>
              <a:t>db.users.find</a:t>
            </a:r>
            <a:r>
              <a:rPr lang="en-US" altLang="ko-KR" sz="1800" dirty="0" smtClean="0"/>
              <a:t>().pretty()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89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8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HTTP </a:t>
            </a:r>
            <a:r>
              <a:rPr lang="ko-KR" altLang="en-US" sz="2400" dirty="0" smtClean="0"/>
              <a:t>클라이언트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클라이언트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사용하지 </a:t>
            </a:r>
            <a:r>
              <a:rPr lang="ko-KR" altLang="en-US" sz="2000" dirty="0" err="1" smtClean="0"/>
              <a:t>말것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err="1" smtClean="0"/>
              <a:t>http.createClient</a:t>
            </a:r>
            <a:r>
              <a:rPr lang="en-US" altLang="ko-KR" sz="1800" dirty="0" smtClean="0"/>
              <a:t>([port][, host])   // deprecated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클라이언트 요청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권장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800" dirty="0" err="1" smtClean="0"/>
              <a:t>http.request</a:t>
            </a:r>
            <a:r>
              <a:rPr lang="en-US" altLang="ko-KR" sz="1800" dirty="0" smtClean="0"/>
              <a:t>(options[, callback])</a:t>
            </a:r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/>
              <a:t>바디 없이 요청 보내기</a:t>
            </a:r>
            <a:r>
              <a:rPr lang="en-US" altLang="ko-KR" sz="2000" dirty="0" smtClean="0"/>
              <a:t>(GET)</a:t>
            </a:r>
          </a:p>
          <a:p>
            <a:pPr lvl="2"/>
            <a:r>
              <a:rPr lang="en-US" altLang="ko-KR" sz="1800" dirty="0" err="1" smtClean="0"/>
              <a:t>http.get</a:t>
            </a:r>
            <a:r>
              <a:rPr lang="en-US" altLang="ko-KR" sz="1800" dirty="0" smtClean="0"/>
              <a:t>(options[, callback])</a:t>
            </a:r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1"/>
            <a:r>
              <a:rPr lang="ko-KR" altLang="en-US" sz="2000" dirty="0" smtClean="0">
                <a:solidFill>
                  <a:srgbClr val="0070C0"/>
                </a:solidFill>
              </a:rPr>
              <a:t>크롬 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 smtClean="0">
                <a:solidFill>
                  <a:srgbClr val="0070C0"/>
                </a:solidFill>
              </a:rPr>
              <a:t> 개발자 도구 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Network </a:t>
            </a:r>
            <a:r>
              <a:rPr lang="ko-KR" altLang="en-US" sz="2000" dirty="0" smtClean="0">
                <a:solidFill>
                  <a:srgbClr val="0070C0"/>
                </a:solidFill>
              </a:rPr>
              <a:t>탭에서 다양한 응답 정보 확인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81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규현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7600"/>
            <a:ext cx="6912768" cy="4420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1484784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몽고디비에</a:t>
            </a:r>
            <a:r>
              <a:rPr lang="ko-KR" altLang="en-US" dirty="0" smtClean="0"/>
              <a:t> 사용자 계정 정보 입력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8114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작업 순서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/public </a:t>
            </a:r>
            <a:r>
              <a:rPr lang="ko-KR" altLang="en-US" sz="2400" dirty="0" smtClean="0"/>
              <a:t>폴더를 </a:t>
            </a:r>
            <a:r>
              <a:rPr lang="en-US" altLang="ko-KR" sz="2400" dirty="0" smtClean="0"/>
              <a:t>static</a:t>
            </a:r>
            <a:r>
              <a:rPr lang="ko-KR" altLang="en-US" sz="2400" dirty="0" smtClean="0"/>
              <a:t>으로 설정하고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페이지 생성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2. router </a:t>
            </a:r>
            <a:r>
              <a:rPr lang="ko-KR" altLang="en-US" sz="2400" dirty="0"/>
              <a:t>기능을 이용해서 </a:t>
            </a:r>
            <a:r>
              <a:rPr lang="en-US" altLang="ko-KR" sz="2400" dirty="0" err="1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매핑한다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3. html </a:t>
            </a:r>
            <a:r>
              <a:rPr lang="ko-KR" altLang="en-US" sz="2400" dirty="0" smtClean="0"/>
              <a:t>페이지에서 입력한 로그인 정보가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되도록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en-US" altLang="ko-KR" sz="2400" dirty="0" err="1" smtClean="0"/>
              <a:t>mogodb</a:t>
            </a:r>
            <a:r>
              <a:rPr lang="ko-KR" altLang="en-US" sz="2400" dirty="0" smtClean="0"/>
              <a:t>와 연동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5. body-parser </a:t>
            </a:r>
            <a:r>
              <a:rPr lang="ko-KR" altLang="en-US" sz="2400" dirty="0" err="1" smtClean="0"/>
              <a:t>미들웨어</a:t>
            </a:r>
            <a:r>
              <a:rPr lang="ko-KR" altLang="en-US" sz="2400" dirty="0" err="1"/>
              <a:t>로</a:t>
            </a:r>
            <a:r>
              <a:rPr lang="ko-KR" altLang="en-US" sz="2400" dirty="0" smtClean="0"/>
              <a:t> 로그인 정보를 받아온다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로그인이</a:t>
            </a:r>
            <a:r>
              <a:rPr lang="ko-KR" altLang="en-US" sz="2400" dirty="0" smtClean="0"/>
              <a:t> 되도록 </a:t>
            </a:r>
            <a:r>
              <a:rPr lang="en-US" altLang="ko-KR" sz="2400" dirty="0" smtClean="0"/>
              <a:t>session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등록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7. </a:t>
            </a:r>
            <a:r>
              <a:rPr lang="ko-KR" altLang="en-US" sz="2400" dirty="0" err="1" smtClean="0"/>
              <a:t>로그인이</a:t>
            </a:r>
            <a:r>
              <a:rPr lang="ko-KR" altLang="en-US" sz="2400" dirty="0" smtClean="0"/>
              <a:t> 되면 상품 목록 페이지가 보여지도록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996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772816"/>
            <a:ext cx="6275040" cy="47525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기본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http = require('http');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path = require('path');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express = require('express');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app = express();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static = require('serve-static');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세션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쿠키</a:t>
            </a:r>
            <a:r>
              <a:rPr lang="en-US" altLang="ko-KR" sz="1400" dirty="0">
                <a:solidFill>
                  <a:srgbClr val="00B050"/>
                </a:solidFill>
              </a:rPr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로그인 관련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bodyParser</a:t>
            </a:r>
            <a:r>
              <a:rPr lang="en-US" altLang="ko-KR" sz="1400" dirty="0"/>
              <a:t> = require('body-parser');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cookieParser</a:t>
            </a:r>
            <a:r>
              <a:rPr lang="en-US" altLang="ko-KR" sz="1400" dirty="0"/>
              <a:t> = require('cookie-parser');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expressSession</a:t>
            </a:r>
            <a:r>
              <a:rPr lang="en-US" altLang="ko-KR" sz="1400" dirty="0"/>
              <a:t> = require('express-session');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에러처리 관련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errorhandler</a:t>
            </a:r>
            <a:r>
              <a:rPr lang="en-US" altLang="ko-KR" sz="1400" dirty="0"/>
              <a:t>');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expressErrorHandler</a:t>
            </a:r>
            <a:r>
              <a:rPr lang="en-US" altLang="ko-KR" sz="1400" dirty="0"/>
              <a:t> = require('express-error-handler');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라우팅</a:t>
            </a: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</a:rPr>
              <a:t>매핑을</a:t>
            </a:r>
            <a:r>
              <a:rPr lang="ko-KR" altLang="en-US" sz="1400" dirty="0">
                <a:solidFill>
                  <a:srgbClr val="00B050"/>
                </a:solidFill>
              </a:rPr>
              <a:t> 위한 모듈</a:t>
            </a:r>
          </a:p>
          <a:p>
            <a:pPr marL="0" indent="0">
              <a:buNone/>
            </a:pPr>
            <a:r>
              <a:rPr lang="en-US" altLang="ko-KR" sz="1400" dirty="0" err="1"/>
              <a:t>var</a:t>
            </a:r>
            <a:r>
              <a:rPr lang="en-US" altLang="ko-KR" sz="1400" dirty="0"/>
              <a:t> router = </a:t>
            </a:r>
            <a:r>
              <a:rPr lang="en-US" altLang="ko-KR" sz="1400" dirty="0" err="1"/>
              <a:t>express.Router</a:t>
            </a:r>
            <a:r>
              <a:rPr lang="en-US" altLang="ko-KR" sz="1400" dirty="0"/>
              <a:t>();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기능에 필요한 모듈을 불러온다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6136" y="2132856"/>
            <a:ext cx="24208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앞의 </a:t>
            </a:r>
            <a:r>
              <a:rPr lang="en-US" altLang="ko-KR" dirty="0" smtClean="0">
                <a:solidFill>
                  <a:srgbClr val="FF0000"/>
                </a:solidFill>
              </a:rPr>
              <a:t>session</a:t>
            </a:r>
            <a:r>
              <a:rPr lang="ko-KR" altLang="en-US" dirty="0" smtClean="0">
                <a:solidFill>
                  <a:srgbClr val="FF0000"/>
                </a:solidFill>
              </a:rPr>
              <a:t>예제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4248" y="259626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p.208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7639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1273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/public </a:t>
            </a:r>
            <a:r>
              <a:rPr lang="ko-KR" altLang="en-US" sz="2400" dirty="0" smtClean="0"/>
              <a:t>폴더를 </a:t>
            </a:r>
            <a:r>
              <a:rPr lang="en-US" altLang="ko-KR" sz="2400" dirty="0" smtClean="0"/>
              <a:t>static</a:t>
            </a:r>
            <a:r>
              <a:rPr lang="ko-KR" altLang="en-US" sz="2400" dirty="0" smtClean="0"/>
              <a:t>으로 지정</a:t>
            </a:r>
            <a:endParaRPr lang="en-US" altLang="ko-KR" sz="2400" dirty="0" smtClean="0"/>
          </a:p>
          <a:p>
            <a:pPr lvl="1"/>
            <a:r>
              <a:rPr lang="ko-KR" altLang="en-US" sz="1800" dirty="0" smtClean="0"/>
              <a:t>외부의 브라우저에서 </a:t>
            </a:r>
            <a:r>
              <a:rPr lang="en-US" altLang="ko-KR" sz="1800" dirty="0" smtClean="0"/>
              <a:t>public </a:t>
            </a:r>
            <a:r>
              <a:rPr lang="ko-KR" altLang="en-US" sz="1800" dirty="0" smtClean="0"/>
              <a:t>폴더의 파일을 바로 접근 가능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55490"/>
            <a:ext cx="5647700" cy="3077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...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app.set</a:t>
            </a:r>
            <a:r>
              <a:rPr lang="en-US" altLang="ko-KR" sz="1600" dirty="0"/>
              <a:t>('port', </a:t>
            </a:r>
            <a:r>
              <a:rPr lang="en-US" altLang="ko-KR" sz="1600" dirty="0" err="1"/>
              <a:t>process.env.PORT</a:t>
            </a:r>
            <a:r>
              <a:rPr lang="en-US" altLang="ko-KR" sz="1600" dirty="0"/>
              <a:t> || 3000);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app.use</a:t>
            </a:r>
            <a:r>
              <a:rPr lang="en-US" altLang="ko-KR" sz="1600" dirty="0"/>
              <a:t>('/public', static(</a:t>
            </a:r>
            <a:r>
              <a:rPr lang="en-US" altLang="ko-KR" sz="1600" dirty="0" err="1"/>
              <a:t>path.join</a:t>
            </a:r>
            <a:r>
              <a:rPr lang="en-US" altLang="ko-KR" sz="1600" dirty="0"/>
              <a:t>(__</a:t>
            </a:r>
            <a:r>
              <a:rPr lang="en-US" altLang="ko-KR" sz="1600" dirty="0" err="1"/>
              <a:t>dirname</a:t>
            </a:r>
            <a:r>
              <a:rPr lang="en-US" altLang="ko-KR" sz="1600" dirty="0"/>
              <a:t>, 'public')));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server = </a:t>
            </a:r>
            <a:r>
              <a:rPr lang="en-US" altLang="ko-KR" sz="1600" dirty="0" err="1"/>
              <a:t>http.createServer</a:t>
            </a:r>
            <a:r>
              <a:rPr lang="en-US" altLang="ko-KR" sz="1600" dirty="0"/>
              <a:t>(app);</a:t>
            </a:r>
          </a:p>
          <a:p>
            <a:r>
              <a:rPr lang="en-US" altLang="ko-KR" sz="1600" dirty="0" err="1"/>
              <a:t>server.listen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('port'), function() {</a:t>
            </a:r>
          </a:p>
          <a:p>
            <a:r>
              <a:rPr lang="en-US" altLang="ko-KR" sz="1600" dirty="0"/>
              <a:t>   console.log('</a:t>
            </a:r>
            <a:r>
              <a:rPr lang="ko-KR" altLang="en-US" sz="1600" dirty="0"/>
              <a:t>서버가 실행 되었습니다</a:t>
            </a:r>
            <a:r>
              <a:rPr lang="en-US" altLang="ko-KR" sz="1600" dirty="0"/>
              <a:t>. %d', </a:t>
            </a:r>
            <a:r>
              <a:rPr lang="en-US" altLang="ko-KR" sz="1600" dirty="0" err="1"/>
              <a:t>app.get</a:t>
            </a:r>
            <a:r>
              <a:rPr lang="en-US" altLang="ko-KR" sz="1600" dirty="0"/>
              <a:t>('port')); </a:t>
            </a:r>
          </a:p>
          <a:p>
            <a:r>
              <a:rPr lang="en-US" altLang="ko-KR" sz="1600" dirty="0"/>
              <a:t>});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89" y="4797152"/>
            <a:ext cx="253489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166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94829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라우팅</a:t>
            </a:r>
            <a:r>
              <a:rPr lang="en-US" altLang="ko-KR" sz="2000" dirty="0" smtClean="0"/>
              <a:t>: router </a:t>
            </a:r>
            <a:r>
              <a:rPr lang="ko-KR" altLang="en-US" sz="2000" dirty="0" smtClean="0"/>
              <a:t>기능을 이용해서 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앞의 </a:t>
            </a:r>
            <a:r>
              <a:rPr lang="en-US" altLang="ko-KR" sz="1600" dirty="0" smtClean="0">
                <a:solidFill>
                  <a:srgbClr val="FF0000"/>
                </a:solidFill>
              </a:rPr>
              <a:t>session</a:t>
            </a:r>
            <a:r>
              <a:rPr lang="ko-KR" altLang="en-US" sz="1600" dirty="0" smtClean="0">
                <a:solidFill>
                  <a:srgbClr val="FF0000"/>
                </a:solidFill>
              </a:rPr>
              <a:t>예제를 복사해서 사용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600" dirty="0" smtClean="0"/>
              <a:t>/process/login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매핑</a:t>
            </a:r>
            <a:r>
              <a:rPr lang="ko-KR" altLang="en-US" sz="1600" dirty="0" smtClean="0"/>
              <a:t> 되도록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이부분에서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몽고디비의</a:t>
            </a:r>
            <a:r>
              <a:rPr lang="ko-KR" altLang="en-US" sz="1600" dirty="0" smtClean="0"/>
              <a:t>  사용자계정 아이디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패스워드를 받아와서 비교한다</a:t>
            </a:r>
            <a:r>
              <a:rPr lang="en-US" altLang="ko-KR" sz="1600" dirty="0" smtClean="0"/>
              <a:t>.</a:t>
            </a:r>
          </a:p>
          <a:p>
            <a:pPr lvl="1"/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94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3475" y="116632"/>
            <a:ext cx="8554805" cy="939784"/>
          </a:xfrm>
        </p:spPr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73037"/>
            <a:ext cx="54006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</a:t>
            </a:r>
            <a:r>
              <a:rPr lang="ko-KR" altLang="en-US" sz="1200" dirty="0">
                <a:solidFill>
                  <a:srgbClr val="00B050"/>
                </a:solidFill>
              </a:rPr>
              <a:t>로그인 </a:t>
            </a:r>
            <a:r>
              <a:rPr lang="ko-KR" altLang="en-US" sz="1200" dirty="0" err="1">
                <a:solidFill>
                  <a:srgbClr val="00B050"/>
                </a:solidFill>
              </a:rPr>
              <a:t>라우팅</a:t>
            </a:r>
            <a:r>
              <a:rPr lang="ko-KR" altLang="en-US" sz="1200" dirty="0">
                <a:solidFill>
                  <a:srgbClr val="00B050"/>
                </a:solidFill>
              </a:rPr>
              <a:t> 함수 </a:t>
            </a:r>
            <a:r>
              <a:rPr lang="en-US" altLang="ko-KR" sz="1200" dirty="0">
                <a:solidFill>
                  <a:srgbClr val="00B050"/>
                </a:solidFill>
              </a:rPr>
              <a:t>- </a:t>
            </a:r>
            <a:r>
              <a:rPr lang="ko-KR" altLang="en-US" sz="1200" dirty="0">
                <a:solidFill>
                  <a:srgbClr val="00B050"/>
                </a:solidFill>
              </a:rPr>
              <a:t>로그인 후 세션 저장함</a:t>
            </a:r>
          </a:p>
          <a:p>
            <a:r>
              <a:rPr lang="en-US" altLang="ko-KR" sz="1200" dirty="0" err="1"/>
              <a:t>router.route</a:t>
            </a:r>
            <a:r>
              <a:rPr lang="en-US" altLang="ko-KR" sz="1200" dirty="0"/>
              <a:t>('/process/login').post(function(</a:t>
            </a:r>
            <a:r>
              <a:rPr lang="en-US" altLang="ko-KR" sz="1200" dirty="0" err="1"/>
              <a:t>req,res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 console.log('/process/login </a:t>
            </a:r>
            <a:r>
              <a:rPr lang="ko-KR" altLang="en-US" sz="1200" dirty="0"/>
              <a:t>호출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console.log('</a:t>
            </a:r>
            <a:r>
              <a:rPr lang="ko-KR" altLang="en-US" sz="1200" dirty="0"/>
              <a:t>이미 로그인 되어 상품 페이지로 이동 함</a:t>
            </a:r>
            <a:r>
              <a:rPr lang="en-US" altLang="ko-KR" sz="1200" dirty="0"/>
              <a:t>.');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res.redirect</a:t>
            </a:r>
            <a:r>
              <a:rPr lang="en-US" altLang="ko-KR" sz="1200" dirty="0"/>
              <a:t>('/public/product.html');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세션 저장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err="1"/>
              <a:t>req.session.user</a:t>
            </a:r>
            <a:r>
              <a:rPr lang="en-US" altLang="ko-KR" sz="1200" dirty="0"/>
              <a:t> =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id:paramId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name:'</a:t>
            </a:r>
            <a:r>
              <a:rPr lang="ko-KR" altLang="en-US" sz="1200" dirty="0"/>
              <a:t>소녀시대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    authorized: true</a:t>
            </a:r>
          </a:p>
          <a:p>
            <a:r>
              <a:rPr lang="en-US" altLang="ko-KR" sz="1200" dirty="0"/>
              <a:t>        };</a:t>
            </a:r>
          </a:p>
          <a:p>
            <a:r>
              <a:rPr lang="en-US" altLang="ko-KR" sz="1200" dirty="0"/>
              <a:t>       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('&lt;p&gt;'+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+', '+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+'&lt;/p&gt;')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1638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1216" y="1340769"/>
            <a:ext cx="8229600" cy="72008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로그아웃 </a:t>
            </a:r>
            <a:r>
              <a:rPr lang="en-US" altLang="ko-KR" sz="2000" dirty="0" smtClean="0"/>
              <a:t>/process/logout </a:t>
            </a:r>
            <a:r>
              <a:rPr lang="ko-KR" altLang="en-US" sz="2000" dirty="0" smtClean="0"/>
              <a:t>으로 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되도록 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한다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632" y="2060848"/>
            <a:ext cx="552859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로그아웃 </a:t>
            </a:r>
            <a:r>
              <a:rPr lang="ko-KR" altLang="en-US" sz="1400" dirty="0" err="1">
                <a:solidFill>
                  <a:srgbClr val="00B050"/>
                </a:solidFill>
              </a:rPr>
              <a:t>라우팅</a:t>
            </a:r>
            <a:r>
              <a:rPr lang="ko-KR" altLang="en-US" sz="1400" dirty="0">
                <a:solidFill>
                  <a:srgbClr val="00B050"/>
                </a:solidFill>
              </a:rPr>
              <a:t> 함수 </a:t>
            </a:r>
            <a:r>
              <a:rPr lang="en-US" altLang="ko-KR" sz="1400" dirty="0">
                <a:solidFill>
                  <a:srgbClr val="00B050"/>
                </a:solidFill>
              </a:rPr>
              <a:t>- </a:t>
            </a:r>
            <a:r>
              <a:rPr lang="ko-KR" altLang="en-US" sz="1400" dirty="0">
                <a:solidFill>
                  <a:srgbClr val="00B050"/>
                </a:solidFill>
              </a:rPr>
              <a:t>로그아웃 후 세션 삭제함</a:t>
            </a:r>
          </a:p>
          <a:p>
            <a:r>
              <a:rPr lang="en-US" altLang="ko-KR" sz="1400" dirty="0" err="1"/>
              <a:t>router.route</a:t>
            </a:r>
            <a:r>
              <a:rPr lang="en-US" altLang="ko-KR" sz="1400" dirty="0"/>
              <a:t>('/process/logout').get(function(</a:t>
            </a:r>
            <a:r>
              <a:rPr lang="en-US" altLang="ko-KR" sz="1400" dirty="0" err="1"/>
              <a:t>req</a:t>
            </a:r>
            <a:r>
              <a:rPr lang="en-US" altLang="ko-KR" sz="1400" dirty="0"/>
              <a:t>, res) {</a:t>
            </a:r>
          </a:p>
          <a:p>
            <a:r>
              <a:rPr lang="en-US" altLang="ko-KR" sz="1400" dirty="0"/>
              <a:t>    console.log('/process/logout </a:t>
            </a:r>
            <a:r>
              <a:rPr lang="ko-KR" altLang="en-US" sz="1400" dirty="0"/>
              <a:t>호출됨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if(</a:t>
            </a:r>
            <a:r>
              <a:rPr lang="en-US" altLang="ko-KR" sz="1400" dirty="0" err="1"/>
              <a:t>req.session.user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로그인 된 상태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console.log('</a:t>
            </a:r>
            <a:r>
              <a:rPr lang="ko-KR" altLang="en-US" sz="1400" dirty="0"/>
              <a:t>로그아웃 합니다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req.session.destroy</a:t>
            </a:r>
            <a:r>
              <a:rPr lang="en-US" altLang="ko-KR" sz="1400" dirty="0"/>
              <a:t>(function(err) {</a:t>
            </a:r>
          </a:p>
          <a:p>
            <a:r>
              <a:rPr lang="en-US" altLang="ko-KR" sz="1400" dirty="0"/>
              <a:t>            if(err) { throw err;}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세션을 삭제하고 로그아웃 되었습니다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r>
              <a:rPr lang="en-US" altLang="ko-KR" sz="1400" dirty="0"/>
              <a:t>        });</a:t>
            </a:r>
          </a:p>
          <a:p>
            <a:r>
              <a:rPr lang="en-US" altLang="ko-KR" sz="1400" dirty="0"/>
              <a:t>    }else{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로그인 안된 상태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console.log('</a:t>
            </a:r>
            <a:r>
              <a:rPr lang="ko-KR" altLang="en-US" sz="1400" dirty="0"/>
              <a:t>아직 </a:t>
            </a:r>
            <a:r>
              <a:rPr lang="ko-KR" altLang="en-US" sz="1400" dirty="0" err="1"/>
              <a:t>로그인되어</a:t>
            </a:r>
            <a:r>
              <a:rPr lang="ko-KR" altLang="en-US" sz="1400" dirty="0"/>
              <a:t> 있지 않습니다</a:t>
            </a:r>
            <a:r>
              <a:rPr lang="en-US" altLang="ko-KR" sz="1400" dirty="0"/>
              <a:t>.')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res.redirect</a:t>
            </a:r>
            <a:r>
              <a:rPr lang="en-US" altLang="ko-KR" sz="1400" dirty="0"/>
              <a:t>('/public/login2.html');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07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139675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몽고디비와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connection </a:t>
            </a:r>
            <a:r>
              <a:rPr lang="ko-KR" altLang="en-US" sz="2000" dirty="0" smtClean="0"/>
              <a:t>함</a:t>
            </a:r>
            <a:r>
              <a:rPr lang="ko-KR" altLang="en-US" sz="2000" dirty="0"/>
              <a:t>수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MongoClient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err="1" smtClean="0"/>
              <a:t>몽고디비와</a:t>
            </a:r>
            <a:r>
              <a:rPr lang="ko-KR" altLang="en-US" sz="1600" dirty="0" smtClean="0"/>
              <a:t> 연결한 </a:t>
            </a:r>
            <a:r>
              <a:rPr lang="en-US" altLang="ko-KR" sz="1600" dirty="0" err="1" smtClean="0"/>
              <a:t>db</a:t>
            </a:r>
            <a:r>
              <a:rPr lang="ko-KR" altLang="en-US" sz="1600" dirty="0" smtClean="0"/>
              <a:t>정보를 전역에 저장해서 </a:t>
            </a:r>
            <a:r>
              <a:rPr lang="en-US" altLang="ko-KR" sz="1600" dirty="0" smtClean="0"/>
              <a:t>router </a:t>
            </a:r>
            <a:r>
              <a:rPr lang="ko-KR" altLang="en-US" sz="1600" dirty="0" smtClean="0"/>
              <a:t>기능에서 사용 하도록 한다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err="1" smtClean="0"/>
              <a:t>몽고디비</a:t>
            </a:r>
            <a:r>
              <a:rPr lang="ko-KR" altLang="en-US" sz="1600" dirty="0" smtClean="0"/>
              <a:t> 접속 후 전역에 </a:t>
            </a:r>
            <a:r>
              <a:rPr lang="en-US" altLang="ko-KR" sz="1600" dirty="0" err="1" smtClean="0"/>
              <a:t>db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참조 하기 할 때 이름을 명확히 해준다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/>
            <a:r>
              <a:rPr lang="en-US" altLang="ko-KR" sz="1800" b="1" dirty="0" err="1" smtClean="0"/>
              <a:t>db</a:t>
            </a:r>
            <a:r>
              <a:rPr lang="en-US" altLang="ko-KR" sz="1800" b="1" dirty="0" smtClean="0"/>
              <a:t> </a:t>
            </a:r>
            <a:r>
              <a:rPr lang="en-US" altLang="ko-KR" sz="1800" b="1" dirty="0"/>
              <a:t>= </a:t>
            </a:r>
            <a:r>
              <a:rPr lang="en-US" altLang="ko-KR" sz="1800" b="1" dirty="0" err="1"/>
              <a:t>database.db</a:t>
            </a:r>
            <a:r>
              <a:rPr lang="en-US" altLang="ko-KR" sz="1800" b="1" dirty="0"/>
              <a:t>('users');</a:t>
            </a:r>
            <a:endParaRPr lang="ko-KR" altLang="en-US" sz="1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780928"/>
            <a:ext cx="7488832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 = require('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').</a:t>
            </a:r>
            <a:r>
              <a:rPr lang="en-US" altLang="ko-KR" sz="1400" dirty="0" err="1"/>
              <a:t>MongoClient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객체를 위한 변수 선언</a:t>
            </a:r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데이터베이스에 연결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connectDB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연결 정보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 = '</a:t>
            </a:r>
            <a:r>
              <a:rPr lang="en-US" altLang="ko-KR" sz="1400" dirty="0" err="1"/>
              <a:t>mongodb</a:t>
            </a:r>
            <a:r>
              <a:rPr lang="en-US" altLang="ko-KR" sz="1400" dirty="0"/>
              <a:t>://localhost:27017';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데이터베이스 연결</a:t>
            </a:r>
          </a:p>
          <a:p>
            <a:r>
              <a:rPr lang="ko-KR" altLang="en-US" sz="1400" dirty="0"/>
              <a:t>	</a:t>
            </a:r>
            <a:r>
              <a:rPr lang="en-US" altLang="ko-KR" sz="1400" dirty="0" err="1"/>
              <a:t>MongoClient.connect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, function(err, </a:t>
            </a:r>
            <a:r>
              <a:rPr lang="en-US" altLang="ko-KR" sz="1400" dirty="0" err="1"/>
              <a:t>db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	if (err) throw err;</a:t>
            </a:r>
          </a:p>
          <a:p>
            <a:r>
              <a:rPr lang="en-US" altLang="ko-KR" sz="1400" dirty="0"/>
              <a:t>		console.log('</a:t>
            </a:r>
            <a:r>
              <a:rPr lang="ko-KR" altLang="en-US" sz="1400" dirty="0"/>
              <a:t>데이터베이스에 연결되었습니다</a:t>
            </a:r>
            <a:r>
              <a:rPr lang="en-US" altLang="ko-KR" sz="1400" dirty="0"/>
              <a:t>. : ' + </a:t>
            </a:r>
            <a:r>
              <a:rPr lang="en-US" altLang="ko-KR" sz="1400" dirty="0" err="1"/>
              <a:t>databaseUrl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database </a:t>
            </a:r>
            <a:r>
              <a:rPr lang="ko-KR" altLang="en-US" sz="1400" dirty="0">
                <a:solidFill>
                  <a:srgbClr val="00B050"/>
                </a:solidFill>
              </a:rPr>
              <a:t>변수에 </a:t>
            </a:r>
            <a:r>
              <a:rPr lang="ko-KR" altLang="en-US" sz="1400" dirty="0" smtClean="0">
                <a:solidFill>
                  <a:srgbClr val="00B050"/>
                </a:solidFill>
              </a:rPr>
              <a:t>할당 할 때</a:t>
            </a:r>
            <a:endParaRPr lang="ko-KR" altLang="en-US" sz="1400" dirty="0">
              <a:solidFill>
                <a:srgbClr val="00B050"/>
              </a:solidFill>
            </a:endParaRPr>
          </a:p>
          <a:p>
            <a:r>
              <a:rPr lang="ko-KR" altLang="en-US" sz="1400" dirty="0"/>
              <a:t>	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 err="1">
                <a:solidFill>
                  <a:srgbClr val="00B050"/>
                </a:solidFill>
              </a:rPr>
              <a:t>몽고디비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에서는 </a:t>
            </a:r>
            <a:r>
              <a:rPr lang="en-US" altLang="ko-KR" sz="1400" dirty="0" err="1">
                <a:solidFill>
                  <a:srgbClr val="00B050"/>
                </a:solidFill>
              </a:rPr>
              <a:t>db</a:t>
            </a:r>
            <a:r>
              <a:rPr lang="ko-KR" altLang="en-US" sz="1400" dirty="0">
                <a:solidFill>
                  <a:srgbClr val="00B050"/>
                </a:solidFill>
              </a:rPr>
              <a:t>명을 지정해 주어야 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                               </a:t>
            </a:r>
            <a:r>
              <a:rPr lang="en-US" altLang="ko-KR" sz="1400" dirty="0" err="1" smtClean="0"/>
              <a:t>db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600" dirty="0" err="1">
                <a:solidFill>
                  <a:srgbClr val="FF0000"/>
                </a:solidFill>
              </a:rPr>
              <a:t>database.db</a:t>
            </a:r>
            <a:r>
              <a:rPr lang="en-US" altLang="ko-KR" sz="1600" dirty="0" smtClean="0">
                <a:solidFill>
                  <a:srgbClr val="FF0000"/>
                </a:solidFill>
              </a:rPr>
              <a:t>('local');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	});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88530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smtClean="0"/>
              <a:t>session</a:t>
            </a:r>
            <a:r>
              <a:rPr lang="ko-KR" altLang="en-US" sz="2400" dirty="0" smtClean="0"/>
              <a:t>에 저장하기 전에 비교한다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사용자가 보내온 아이디와 비밀번호 비교하기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60848"/>
            <a:ext cx="655272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authUser</a:t>
            </a:r>
            <a:r>
              <a:rPr lang="en-US" altLang="ko-KR" sz="1400" dirty="0"/>
              <a:t> = function(database, id, password, callback) {</a:t>
            </a:r>
          </a:p>
          <a:p>
            <a:r>
              <a:rPr lang="en-US" altLang="ko-KR" sz="1400" dirty="0"/>
              <a:t>    console.log('</a:t>
            </a:r>
            <a:r>
              <a:rPr lang="en-US" altLang="ko-KR" sz="1400" dirty="0" err="1"/>
              <a:t>authUser</a:t>
            </a:r>
            <a:r>
              <a:rPr lang="en-US" altLang="ko-KR" sz="1400" dirty="0"/>
              <a:t> </a:t>
            </a:r>
            <a:r>
              <a:rPr lang="ko-KR" altLang="en-US" sz="1400" dirty="0"/>
              <a:t>호출됨</a:t>
            </a:r>
            <a:r>
              <a:rPr lang="en-US" altLang="ko-KR" sz="1400" dirty="0"/>
              <a:t>.');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solidFill>
                  <a:srgbClr val="00B050"/>
                </a:solidFill>
              </a:rPr>
              <a:t>//</a:t>
            </a:r>
            <a:r>
              <a:rPr lang="ko-KR" altLang="en-US" sz="1400" dirty="0">
                <a:solidFill>
                  <a:srgbClr val="00B050"/>
                </a:solidFill>
              </a:rPr>
              <a:t>컬렉션 참조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users = </a:t>
            </a:r>
            <a:r>
              <a:rPr lang="en-US" altLang="ko-KR" sz="1400" dirty="0" err="1"/>
              <a:t>database.collection</a:t>
            </a:r>
            <a:r>
              <a:rPr lang="en-US" altLang="ko-KR" sz="1400" dirty="0"/>
              <a:t>('users');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    //</a:t>
            </a:r>
            <a:r>
              <a:rPr lang="ko-KR" altLang="en-US" sz="1400" dirty="0">
                <a:solidFill>
                  <a:srgbClr val="00B050"/>
                </a:solidFill>
              </a:rPr>
              <a:t>아이디와 비밀번호를 사용해서 </a:t>
            </a:r>
            <a:r>
              <a:rPr lang="en-US" altLang="ko-KR" sz="1400" dirty="0" err="1">
                <a:solidFill>
                  <a:srgbClr val="00B050"/>
                </a:solidFill>
              </a:rPr>
              <a:t>db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r>
              <a:rPr lang="ko-KR" altLang="en-US" sz="1400" dirty="0">
                <a:solidFill>
                  <a:srgbClr val="00B050"/>
                </a:solidFill>
              </a:rPr>
              <a:t>검색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 err="1"/>
              <a:t>users.find</a:t>
            </a:r>
            <a:r>
              <a:rPr lang="en-US" altLang="ko-KR" sz="1400" dirty="0"/>
              <a:t>({"</a:t>
            </a:r>
            <a:r>
              <a:rPr lang="en-US" altLang="ko-KR" sz="1400" dirty="0" err="1"/>
              <a:t>id":id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password":password</a:t>
            </a:r>
            <a:r>
              <a:rPr lang="en-US" altLang="ko-KR" sz="1400" dirty="0"/>
              <a:t>}).</a:t>
            </a:r>
            <a:r>
              <a:rPr lang="en-US" altLang="ko-KR" sz="1400" dirty="0" err="1"/>
              <a:t>toArray</a:t>
            </a:r>
            <a:r>
              <a:rPr lang="en-US" altLang="ko-KR" sz="1400" dirty="0"/>
              <a:t>(function(err, docs) {</a:t>
            </a:r>
          </a:p>
          <a:p>
            <a:r>
              <a:rPr lang="en-US" altLang="ko-KR" sz="1400" dirty="0"/>
              <a:t>       if(err) {</a:t>
            </a:r>
          </a:p>
          <a:p>
            <a:r>
              <a:rPr lang="en-US" altLang="ko-KR" sz="1400" dirty="0"/>
              <a:t>           callback(err, null);</a:t>
            </a:r>
          </a:p>
          <a:p>
            <a:r>
              <a:rPr lang="en-US" altLang="ko-KR" sz="1400" dirty="0"/>
              <a:t>           return;</a:t>
            </a:r>
          </a:p>
          <a:p>
            <a:r>
              <a:rPr lang="en-US" altLang="ko-KR" sz="1400" dirty="0"/>
              <a:t>       }</a:t>
            </a:r>
          </a:p>
          <a:p>
            <a:r>
              <a:rPr lang="en-US" altLang="ko-KR" sz="1400" dirty="0"/>
              <a:t>        if(</a:t>
            </a:r>
            <a:r>
              <a:rPr lang="en-US" altLang="ko-KR" sz="1400" dirty="0" err="1"/>
              <a:t>docs.length</a:t>
            </a:r>
            <a:r>
              <a:rPr lang="en-US" altLang="ko-KR" sz="1400" dirty="0"/>
              <a:t> &gt; 0)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아이디 </a:t>
            </a:r>
            <a:r>
              <a:rPr lang="en-US" altLang="ko-KR" sz="1400" dirty="0"/>
              <a:t>[%s], </a:t>
            </a:r>
            <a:r>
              <a:rPr lang="ko-KR" altLang="en-US" sz="1400" dirty="0"/>
              <a:t>비밀번호 </a:t>
            </a:r>
            <a:r>
              <a:rPr lang="en-US" altLang="ko-KR" sz="1400" dirty="0"/>
              <a:t>[%s]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.', id, password);</a:t>
            </a:r>
          </a:p>
          <a:p>
            <a:r>
              <a:rPr lang="en-US" altLang="ko-KR" sz="1400" dirty="0"/>
              <a:t>            callback(null, docs);</a:t>
            </a:r>
          </a:p>
          <a:p>
            <a:r>
              <a:rPr lang="en-US" altLang="ko-KR" sz="1400" dirty="0"/>
              <a:t>        } else {</a:t>
            </a:r>
          </a:p>
          <a:p>
            <a:r>
              <a:rPr lang="en-US" altLang="ko-KR" sz="1400" dirty="0"/>
              <a:t>            console.log('</a:t>
            </a:r>
            <a:r>
              <a:rPr lang="ko-KR" altLang="en-US" sz="1400" dirty="0"/>
              <a:t>사용자가 없다</a:t>
            </a:r>
            <a:r>
              <a:rPr lang="en-US" altLang="ko-KR" sz="1400" dirty="0"/>
              <a:t>');</a:t>
            </a:r>
          </a:p>
          <a:p>
            <a:r>
              <a:rPr lang="en-US" altLang="ko-KR" sz="1400" dirty="0"/>
              <a:t>            callback(null, null);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});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26264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10632" y="1232756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함수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authUser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 함수에서 보낸 로그인 결과 확인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기능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3429000"/>
            <a:ext cx="30575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3057525" cy="178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628800"/>
            <a:ext cx="54006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 = req.body.id || req.query.id;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req.body.password</a:t>
            </a:r>
            <a:r>
              <a:rPr lang="en-US" altLang="ko-KR" sz="1200" dirty="0"/>
              <a:t> || </a:t>
            </a:r>
            <a:r>
              <a:rPr lang="en-US" altLang="ko-KR" sz="1200" dirty="0" err="1"/>
              <a:t>req.query.password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authUser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paramPassword</a:t>
            </a:r>
            <a:r>
              <a:rPr lang="en-US" altLang="ko-KR" sz="1200" dirty="0"/>
              <a:t>, function(err, docs){</a:t>
            </a:r>
          </a:p>
          <a:p>
            <a:r>
              <a:rPr lang="en-US" altLang="ko-KR" sz="1200" dirty="0"/>
              <a:t>            if(err) { throw err; }</a:t>
            </a:r>
          </a:p>
          <a:p>
            <a:r>
              <a:rPr lang="en-US" altLang="ko-KR" sz="1200" dirty="0"/>
              <a:t>            </a:t>
            </a:r>
          </a:p>
          <a:p>
            <a:r>
              <a:rPr lang="en-US" altLang="ko-KR" sz="1200" dirty="0"/>
              <a:t>            if(docs)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console.dir</a:t>
            </a:r>
            <a:r>
              <a:rPr lang="en-US" altLang="ko-KR" sz="1200" dirty="0"/>
              <a:t>(docs);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username = docs[0].name;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성공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('&lt;p&gt;'+username+' / '+</a:t>
            </a:r>
            <a:r>
              <a:rPr lang="en-US" altLang="ko-KR" sz="1200" dirty="0" err="1"/>
              <a:t>paramId</a:t>
            </a:r>
            <a:r>
              <a:rPr lang="en-US" altLang="ko-KR" sz="1200" dirty="0"/>
              <a:t>+'&lt;/p&gt;');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="/public/login2.html"&gt;</a:t>
            </a:r>
            <a:r>
              <a:rPr lang="ko-KR" altLang="en-US" sz="1200" dirty="0"/>
              <a:t>다시 로그인 하기</a:t>
            </a:r>
            <a:r>
              <a:rPr lang="en-US" altLang="ko-KR" sz="1200" dirty="0"/>
              <a:t>&lt;/a&gt;');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 else 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로그인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="/public/login2.html"&gt;</a:t>
            </a:r>
            <a:r>
              <a:rPr lang="ko-KR" altLang="en-US" sz="1200" dirty="0"/>
              <a:t>다시 로그인 하기</a:t>
            </a:r>
            <a:r>
              <a:rPr lang="en-US" altLang="ko-KR" sz="1200" dirty="0"/>
              <a:t>&lt;/a&gt;');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}</a:t>
            </a:r>
          </a:p>
          <a:p>
            <a:r>
              <a:rPr lang="en-US" altLang="ko-KR" sz="1200" dirty="0"/>
              <a:t>        });</a:t>
            </a:r>
          </a:p>
          <a:p>
            <a:r>
              <a:rPr lang="en-US" altLang="ko-KR" sz="1200" dirty="0"/>
              <a:t>    } else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res.writeHead</a:t>
            </a:r>
            <a:r>
              <a:rPr lang="en-US" altLang="ko-KR" sz="1200" dirty="0"/>
              <a:t>('200', {'</a:t>
            </a:r>
            <a:r>
              <a:rPr lang="en-US" altLang="ko-KR" sz="1200" dirty="0" err="1"/>
              <a:t>Content-Type':'text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=utf8'});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res.write</a:t>
            </a:r>
            <a:r>
              <a:rPr lang="en-US" altLang="ko-KR" sz="1200" dirty="0"/>
              <a:t>('&lt;h1&gt;</a:t>
            </a:r>
            <a:r>
              <a:rPr lang="ko-KR" altLang="en-US" sz="1200" dirty="0"/>
              <a:t>데이터 베이스 연결 실패</a:t>
            </a:r>
            <a:r>
              <a:rPr lang="en-US" altLang="ko-KR" sz="1200" dirty="0"/>
              <a:t>&lt;/h1&gt;');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res.end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}</a:t>
            </a:r>
            <a:endParaRPr lang="ko-KR" altLang="en-US" sz="1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85373"/>
            <a:ext cx="3057525" cy="119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6308489" y="3296108"/>
            <a:ext cx="448642" cy="64807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39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z="2800" dirty="0" smtClean="0"/>
              <a:t>작업 순서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1. /public/adduser.html </a:t>
            </a:r>
            <a:r>
              <a:rPr lang="ko-KR" altLang="en-US" sz="2400" dirty="0" smtClean="0"/>
              <a:t>파일 생성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라우팅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함수 </a:t>
            </a:r>
            <a:r>
              <a:rPr lang="en-US" altLang="ko-KR" sz="2400" dirty="0" smtClean="0"/>
              <a:t>: /process/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로 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매핑</a:t>
            </a:r>
            <a:r>
              <a:rPr lang="ko-KR" altLang="en-US" sz="2400" dirty="0" smtClean="0"/>
              <a:t> 되도록 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사용자를 추가하는 함수 선언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4. </a:t>
            </a:r>
            <a:r>
              <a:rPr lang="ko-KR" altLang="en-US" sz="2400" dirty="0" err="1" smtClean="0"/>
              <a:t>라우팅</a:t>
            </a:r>
            <a:r>
              <a:rPr lang="ko-KR" altLang="en-US" sz="2400" dirty="0" smtClean="0"/>
              <a:t> 함수에서 </a:t>
            </a:r>
            <a:r>
              <a:rPr lang="en-US" altLang="ko-KR" sz="2400" dirty="0" err="1" smtClean="0"/>
              <a:t>addUser</a:t>
            </a:r>
            <a:r>
              <a:rPr lang="en-US" altLang="ko-KR" sz="2400" dirty="0" smtClean="0"/>
              <a:t>() </a:t>
            </a:r>
            <a:r>
              <a:rPr lang="ko-KR" altLang="en-US" sz="2400" dirty="0" smtClean="0"/>
              <a:t>함수를 호출 하여 사용자 추가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99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추가 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6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8579</Words>
  <Application>Microsoft Office PowerPoint</Application>
  <PresentationFormat>화면 슬라이드 쇼(4:3)</PresentationFormat>
  <Paragraphs>1991</Paragraphs>
  <Slides>116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116</vt:i4>
      </vt:variant>
    </vt:vector>
  </HeadingPairs>
  <TitlesOfParts>
    <vt:vector size="118" baseType="lpstr">
      <vt:lpstr>고구려 벽화</vt:lpstr>
      <vt:lpstr>1_고구려 벽화</vt:lpstr>
      <vt:lpstr>NodeJS 프로그래밍</vt:lpstr>
      <vt:lpstr>2주차 목차</vt:lpstr>
      <vt:lpstr>HTTP 서버</vt:lpstr>
      <vt:lpstr>HTTP 서버</vt:lpstr>
      <vt:lpstr>HTTP 서버</vt:lpstr>
      <vt:lpstr>HTTP 서버</vt:lpstr>
      <vt:lpstr>HTTP 서버</vt:lpstr>
      <vt:lpstr>HTTP 서버</vt:lpstr>
      <vt:lpstr>HTTP 서버</vt:lpstr>
      <vt:lpstr>클라이언트 요청 이벤트 처리</vt:lpstr>
      <vt:lpstr>클라이언트 요청 이벤트 처리</vt:lpstr>
      <vt:lpstr>클라이언트에서 요청 응답 과정</vt:lpstr>
      <vt:lpstr>응답 객체의 주요 메소드</vt:lpstr>
      <vt:lpstr>이미지 파일을 읽어 응답</vt:lpstr>
      <vt:lpstr>이미지 파일을 읽어 응답</vt:lpstr>
      <vt:lpstr>대표적인 MIME Type</vt:lpstr>
      <vt:lpstr>버퍼에 담아서 파일 읽기</vt:lpstr>
      <vt:lpstr>파일을 스트림으로 읽어 응답</vt:lpstr>
      <vt:lpstr>파일을 버퍼에 담아 일부분 응답</vt:lpstr>
      <vt:lpstr>외부 사이트 데이터 가져오기</vt:lpstr>
      <vt:lpstr>외부 서버의 데이터 요청</vt:lpstr>
      <vt:lpstr>post 방식으로 외부 웹 가져오기</vt:lpstr>
      <vt:lpstr>Express로 웹 서버 만들기</vt:lpstr>
      <vt:lpstr>Express로 웹 서버 만들기</vt:lpstr>
      <vt:lpstr>Express 서버 시작</vt:lpstr>
      <vt:lpstr>Express 서버 시작</vt:lpstr>
      <vt:lpstr>Express 서버 시작</vt:lpstr>
      <vt:lpstr>Express 서버 시작</vt:lpstr>
      <vt:lpstr>Express 서버 시작</vt:lpstr>
      <vt:lpstr>Express 서버 시작</vt:lpstr>
      <vt:lpstr>Express 서버 시작</vt:lpstr>
      <vt:lpstr>여러 개의 미들웨어를 등록</vt:lpstr>
      <vt:lpstr>Express 요청 객체와 응답 객체</vt:lpstr>
      <vt:lpstr>웹 서버에서 JSON 객체 응답</vt:lpstr>
      <vt:lpstr>res.redirect([status,] path)</vt:lpstr>
      <vt:lpstr>요청객체 추가 헤더 및 파라미터</vt:lpstr>
      <vt:lpstr>헤더와 요청 파라미터 확인</vt:lpstr>
      <vt:lpstr>static 미들웨어</vt:lpstr>
      <vt:lpstr>static 미들웨어</vt:lpstr>
      <vt:lpstr>static 미들웨어</vt:lpstr>
      <vt:lpstr>static 미들웨어</vt:lpstr>
      <vt:lpstr>body-parser 미들웨어</vt:lpstr>
      <vt:lpstr>body-parser 미들웨어</vt:lpstr>
      <vt:lpstr>body-parser 미들웨어</vt:lpstr>
      <vt:lpstr>요청라우팅</vt:lpstr>
      <vt:lpstr>요청라우팅</vt:lpstr>
      <vt:lpstr>요청라우팅</vt:lpstr>
      <vt:lpstr>요청라우팅</vt:lpstr>
      <vt:lpstr>요청라우팅</vt:lpstr>
      <vt:lpstr>URL 파라미터 사용하기</vt:lpstr>
      <vt:lpstr>URL 파라미터 사용하기</vt:lpstr>
      <vt:lpstr>URL 파라미터 사용하기</vt:lpstr>
      <vt:lpstr>오류페이지 보여주기</vt:lpstr>
      <vt:lpstr>오류페이지 보여주기</vt:lpstr>
      <vt:lpstr>토큰과 함께 요청한 정보 처리</vt:lpstr>
      <vt:lpstr>쿠키와 세션 관리하기</vt:lpstr>
      <vt:lpstr>쿠키 처리하기</vt:lpstr>
      <vt:lpstr>세션 처리하기</vt:lpstr>
      <vt:lpstr>세션 처리하기</vt:lpstr>
      <vt:lpstr>세션 처리하기</vt:lpstr>
      <vt:lpstr>세션 처리하기</vt:lpstr>
      <vt:lpstr>파일 업로드 기능</vt:lpstr>
      <vt:lpstr>크로스 도메인 문제</vt:lpstr>
      <vt:lpstr>크로스 도메인 문제</vt:lpstr>
      <vt:lpstr>CORS 모듈 사용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파일 업로드 기능</vt:lpstr>
      <vt:lpstr>몽고디비 사용하기</vt:lpstr>
      <vt:lpstr>몽고디비 설치</vt:lpstr>
      <vt:lpstr>MongoDB 다운로드</vt:lpstr>
      <vt:lpstr>몽고디비 설치</vt:lpstr>
      <vt:lpstr>MongoDB 실행</vt:lpstr>
      <vt:lpstr>MongoDB에서 데이터 다루기</vt:lpstr>
      <vt:lpstr>몽고디비 사용</vt:lpstr>
      <vt:lpstr>몽고디비 사용</vt:lpstr>
      <vt:lpstr>몽고디비 사용</vt:lpstr>
      <vt:lpstr>몽고디비 사용</vt:lpstr>
      <vt:lpstr>몽고디비 사용</vt:lpstr>
      <vt:lpstr>Node.js에서 MongoDB 사용</vt:lpstr>
      <vt:lpstr>익스프레스에서 몽고디비 사용 </vt:lpstr>
      <vt:lpstr>Express에서 몽고디비 사용</vt:lpstr>
      <vt:lpstr>Express에서 몽고디비 사용</vt:lpstr>
      <vt:lpstr>로그인 기능 구현</vt:lpstr>
      <vt:lpstr>로그인 기능 규현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로그인 기능 구현</vt:lpstr>
      <vt:lpstr>사용자 추가 기능 구현</vt:lpstr>
      <vt:lpstr>사용자 추가 기능 구현</vt:lpstr>
      <vt:lpstr>사용자 추가 기능 구현</vt:lpstr>
      <vt:lpstr>사용자 추가 기능 구현</vt:lpstr>
      <vt:lpstr>사용자 추가 기능 구현</vt:lpstr>
      <vt:lpstr>데이터베이스 관리 도구</vt:lpstr>
      <vt:lpstr>My-sql db 연동</vt:lpstr>
      <vt:lpstr>MySQL 사용하기</vt:lpstr>
      <vt:lpstr>MySQL 설치 하기</vt:lpstr>
      <vt:lpstr>MySQL DB 사용하기</vt:lpstr>
      <vt:lpstr>MySQL DB 사용하기</vt:lpstr>
      <vt:lpstr>MySQL DB 사용자 추가 기능</vt:lpstr>
      <vt:lpstr>MySQL 모듈 사용하기</vt:lpstr>
      <vt:lpstr>MySQL 모듈 사용하기</vt:lpstr>
      <vt:lpstr>MySQL에 사용자 입력</vt:lpstr>
      <vt:lpstr>MySQL에 사용자 입력</vt:lpstr>
      <vt:lpstr>MySQL에 사용자 입력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사용자</cp:lastModifiedBy>
  <cp:revision>621</cp:revision>
  <dcterms:created xsi:type="dcterms:W3CDTF">2018-08-05T05:03:07Z</dcterms:created>
  <dcterms:modified xsi:type="dcterms:W3CDTF">2018-10-14T00:50:27Z</dcterms:modified>
</cp:coreProperties>
</file>