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14"/>
  </p:notesMasterIdLst>
  <p:sldIdLst>
    <p:sldId id="256" r:id="rId2"/>
    <p:sldId id="257" r:id="rId3"/>
    <p:sldId id="362" r:id="rId4"/>
    <p:sldId id="258" r:id="rId5"/>
    <p:sldId id="260" r:id="rId6"/>
    <p:sldId id="272" r:id="rId7"/>
    <p:sldId id="273" r:id="rId8"/>
    <p:sldId id="274" r:id="rId9"/>
    <p:sldId id="275" r:id="rId10"/>
    <p:sldId id="276" r:id="rId11"/>
    <p:sldId id="277" r:id="rId12"/>
    <p:sldId id="361" r:id="rId13"/>
    <p:sldId id="262" r:id="rId14"/>
    <p:sldId id="263" r:id="rId15"/>
    <p:sldId id="278" r:id="rId16"/>
    <p:sldId id="279" r:id="rId17"/>
    <p:sldId id="363" r:id="rId18"/>
    <p:sldId id="264" r:id="rId19"/>
    <p:sldId id="360" r:id="rId20"/>
    <p:sldId id="265" r:id="rId21"/>
    <p:sldId id="280" r:id="rId22"/>
    <p:sldId id="359" r:id="rId23"/>
    <p:sldId id="281" r:id="rId24"/>
    <p:sldId id="282" r:id="rId25"/>
    <p:sldId id="283" r:id="rId26"/>
    <p:sldId id="358" r:id="rId27"/>
    <p:sldId id="266" r:id="rId28"/>
    <p:sldId id="284" r:id="rId29"/>
    <p:sldId id="355" r:id="rId30"/>
    <p:sldId id="357" r:id="rId31"/>
    <p:sldId id="267" r:id="rId32"/>
    <p:sldId id="285" r:id="rId33"/>
    <p:sldId id="286" r:id="rId34"/>
    <p:sldId id="356" r:id="rId35"/>
    <p:sldId id="268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364" r:id="rId44"/>
    <p:sldId id="269" r:id="rId45"/>
    <p:sldId id="294" r:id="rId46"/>
    <p:sldId id="365" r:id="rId47"/>
    <p:sldId id="295" r:id="rId48"/>
    <p:sldId id="366" r:id="rId49"/>
    <p:sldId id="301" r:id="rId50"/>
    <p:sldId id="298" r:id="rId51"/>
    <p:sldId id="299" r:id="rId52"/>
    <p:sldId id="300" r:id="rId53"/>
    <p:sldId id="302" r:id="rId54"/>
    <p:sldId id="303" r:id="rId55"/>
    <p:sldId id="304" r:id="rId56"/>
    <p:sldId id="367" r:id="rId57"/>
    <p:sldId id="305" r:id="rId58"/>
    <p:sldId id="307" r:id="rId59"/>
    <p:sldId id="308" r:id="rId60"/>
    <p:sldId id="309" r:id="rId61"/>
    <p:sldId id="310" r:id="rId62"/>
    <p:sldId id="311" r:id="rId63"/>
    <p:sldId id="312" r:id="rId64"/>
    <p:sldId id="306" r:id="rId65"/>
    <p:sldId id="314" r:id="rId66"/>
    <p:sldId id="315" r:id="rId67"/>
    <p:sldId id="316" r:id="rId68"/>
    <p:sldId id="317" r:id="rId69"/>
    <p:sldId id="318" r:id="rId70"/>
    <p:sldId id="320" r:id="rId71"/>
    <p:sldId id="321" r:id="rId72"/>
    <p:sldId id="368" r:id="rId73"/>
    <p:sldId id="319" r:id="rId74"/>
    <p:sldId id="322" r:id="rId75"/>
    <p:sldId id="323" r:id="rId76"/>
    <p:sldId id="324" r:id="rId77"/>
    <p:sldId id="325" r:id="rId78"/>
    <p:sldId id="326" r:id="rId79"/>
    <p:sldId id="313" r:id="rId80"/>
    <p:sldId id="327" r:id="rId81"/>
    <p:sldId id="329" r:id="rId82"/>
    <p:sldId id="369" r:id="rId83"/>
    <p:sldId id="271" r:id="rId84"/>
    <p:sldId id="296" r:id="rId85"/>
    <p:sldId id="297" r:id="rId86"/>
    <p:sldId id="370" r:id="rId87"/>
    <p:sldId id="328" r:id="rId88"/>
    <p:sldId id="330" r:id="rId89"/>
    <p:sldId id="331" r:id="rId90"/>
    <p:sldId id="332" r:id="rId91"/>
    <p:sldId id="333" r:id="rId92"/>
    <p:sldId id="334" r:id="rId93"/>
    <p:sldId id="335" r:id="rId94"/>
    <p:sldId id="337" r:id="rId95"/>
    <p:sldId id="336" r:id="rId96"/>
    <p:sldId id="338" r:id="rId97"/>
    <p:sldId id="339" r:id="rId98"/>
    <p:sldId id="340" r:id="rId99"/>
    <p:sldId id="341" r:id="rId100"/>
    <p:sldId id="342" r:id="rId101"/>
    <p:sldId id="344" r:id="rId102"/>
    <p:sldId id="345" r:id="rId103"/>
    <p:sldId id="346" r:id="rId104"/>
    <p:sldId id="343" r:id="rId105"/>
    <p:sldId id="349" r:id="rId106"/>
    <p:sldId id="347" r:id="rId107"/>
    <p:sldId id="351" r:id="rId108"/>
    <p:sldId id="350" r:id="rId109"/>
    <p:sldId id="352" r:id="rId110"/>
    <p:sldId id="353" r:id="rId111"/>
    <p:sldId id="348" r:id="rId112"/>
    <p:sldId id="354" r:id="rId1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A4D42-A4EA-4CC9-8D10-0E984C775F11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F6A0-D816-4356-A6EF-EBB2752681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637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73AD-0CDF-4405-BEFA-5B34DD8F3DDF}" type="datetime1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12F8-10D2-4F67-8DEF-15A886A04CFC}" type="datetime1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2C02-3151-49CB-A363-0FD8FDF278CD}" type="datetime1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0A63-1699-46AF-90FD-25CC21C39DED}" type="datetime1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89640A0-E8CD-4305-A389-54525A9158D7}" type="datetime1">
              <a:rPr lang="ko-KR" altLang="en-US" smtClean="0"/>
              <a:t>2018-10-28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F6ED-EEDF-4635-8ACC-9EB773AA76D7}" type="datetime1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92AC-4B5E-4C40-A4DA-35C2FDB1E164}" type="datetime1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9AC5-FB80-4BBC-93B4-D5F1A154367A}" type="datetime1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B7B1-C5AF-4760-89B7-13D1A3743A50}" type="datetime1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D5DD-DC4F-4725-B012-A32F0B31C71D}" type="datetime1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368A-5EB9-4756-9F3B-3F86CCDCCDB7}" type="datetime1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1A6B106-9A10-474F-A5B8-D46D0DF2C687}" type="datetime1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AC30296-E1D3-468A-96D7-DCA91B7250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NodeJS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Step 0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823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process </a:t>
            </a:r>
            <a:r>
              <a:rPr lang="ko-KR" altLang="en-US" sz="2000" dirty="0"/>
              <a:t>객체 </a:t>
            </a:r>
            <a:r>
              <a:rPr lang="en-US" altLang="ko-KR" sz="2000" dirty="0"/>
              <a:t>: </a:t>
            </a:r>
            <a:r>
              <a:rPr lang="ko-KR" altLang="en-US" sz="2000" dirty="0"/>
              <a:t>프로그램을 </a:t>
            </a:r>
            <a:r>
              <a:rPr lang="ko-KR" altLang="en-US" sz="2000" dirty="0" err="1"/>
              <a:t>실행했을때</a:t>
            </a:r>
            <a:r>
              <a:rPr lang="ko-KR" altLang="en-US" sz="2000" dirty="0"/>
              <a:t> 만들어지는 프로세스 정보</a:t>
            </a:r>
          </a:p>
          <a:p>
            <a:r>
              <a:rPr lang="en-US" altLang="ko-KR" sz="2000" dirty="0" smtClean="0"/>
              <a:t>process </a:t>
            </a:r>
            <a:r>
              <a:rPr lang="ko-KR" altLang="en-US" sz="2000" dirty="0"/>
              <a:t>객체의 주요 속성</a:t>
            </a:r>
            <a:r>
              <a:rPr lang="en-US" altLang="ko-KR" sz="2000" dirty="0"/>
              <a:t>/</a:t>
            </a:r>
            <a:r>
              <a:rPr lang="ko-KR" altLang="en-US" sz="2000" dirty="0" err="1"/>
              <a:t>메소드</a:t>
            </a:r>
            <a:endParaRPr lang="ko-KR" altLang="en-US" sz="2000" dirty="0"/>
          </a:p>
          <a:p>
            <a:pPr marL="0" indent="0">
              <a:buNone/>
            </a:pPr>
            <a:r>
              <a:rPr lang="ko-KR" altLang="en-US" sz="2000" dirty="0"/>
              <a:t>    </a:t>
            </a:r>
            <a:r>
              <a:rPr lang="en-US" altLang="ko-KR" sz="2000" dirty="0"/>
              <a:t>- </a:t>
            </a:r>
            <a:r>
              <a:rPr lang="en-US" altLang="ko-KR" sz="2000" dirty="0" err="1"/>
              <a:t>argv</a:t>
            </a:r>
            <a:r>
              <a:rPr lang="en-US" altLang="ko-KR" sz="2000" dirty="0"/>
              <a:t> : </a:t>
            </a:r>
            <a:r>
              <a:rPr lang="ko-KR" altLang="en-US" sz="2000" dirty="0"/>
              <a:t>프로세스를 실행할 때 전달되는 </a:t>
            </a:r>
            <a:r>
              <a:rPr lang="ko-KR" altLang="en-US" sz="2000" dirty="0" err="1"/>
              <a:t>파라미터</a:t>
            </a:r>
            <a:r>
              <a:rPr lang="en-US" altLang="ko-KR" sz="2000" dirty="0"/>
              <a:t>(</a:t>
            </a:r>
            <a:r>
              <a:rPr lang="ko-KR" altLang="en-US" sz="2000" dirty="0"/>
              <a:t>매개변수</a:t>
            </a:r>
            <a:r>
              <a:rPr lang="en-US" altLang="ko-KR" sz="2000" dirty="0"/>
              <a:t>) </a:t>
            </a:r>
            <a:r>
              <a:rPr lang="ko-KR" altLang="en-US" sz="2000" dirty="0"/>
              <a:t>정보</a:t>
            </a:r>
          </a:p>
          <a:p>
            <a:pPr marL="0" indent="0">
              <a:buNone/>
            </a:pPr>
            <a:r>
              <a:rPr lang="ko-KR" altLang="en-US" sz="2000" dirty="0"/>
              <a:t>    </a:t>
            </a:r>
            <a:r>
              <a:rPr lang="en-US" altLang="ko-KR" sz="2000" dirty="0"/>
              <a:t>- </a:t>
            </a:r>
            <a:r>
              <a:rPr lang="en-US" altLang="ko-KR" sz="2000" dirty="0" err="1"/>
              <a:t>env</a:t>
            </a:r>
            <a:r>
              <a:rPr lang="en-US" altLang="ko-KR" sz="2000" dirty="0"/>
              <a:t> : </a:t>
            </a:r>
            <a:r>
              <a:rPr lang="ko-KR" altLang="en-US" sz="2000" dirty="0"/>
              <a:t>환경 변수 정보</a:t>
            </a:r>
          </a:p>
          <a:p>
            <a:pPr marL="0" indent="0">
              <a:buNone/>
            </a:pPr>
            <a:r>
              <a:rPr lang="ko-KR" altLang="en-US" sz="2000" dirty="0"/>
              <a:t>    </a:t>
            </a:r>
            <a:r>
              <a:rPr lang="en-US" altLang="ko-KR" sz="2000" dirty="0"/>
              <a:t>- exit() : </a:t>
            </a:r>
            <a:r>
              <a:rPr lang="ko-KR" altLang="en-US" sz="2000" dirty="0"/>
              <a:t>프로세스 끝내는 </a:t>
            </a:r>
            <a:r>
              <a:rPr lang="ko-KR" altLang="en-US" sz="2000" dirty="0" err="1"/>
              <a:t>메소드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객체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44506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상태 코드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상태코드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서버의 응답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대 분류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1xx : </a:t>
            </a:r>
            <a:r>
              <a:rPr lang="ko-KR" altLang="en-US" sz="1800" dirty="0" smtClean="0"/>
              <a:t>정보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2xx : </a:t>
            </a:r>
            <a:r>
              <a:rPr lang="ko-KR" altLang="en-US" sz="1800" dirty="0" smtClean="0"/>
              <a:t>성공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3xx : </a:t>
            </a:r>
            <a:r>
              <a:rPr lang="ko-KR" altLang="en-US" sz="1800" dirty="0" err="1" smtClean="0"/>
              <a:t>리다이렉션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4xx or 5xx : </a:t>
            </a:r>
            <a:r>
              <a:rPr lang="ko-KR" altLang="en-US" sz="1800" dirty="0" smtClean="0"/>
              <a:t>오류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응</a:t>
            </a:r>
            <a:r>
              <a:rPr lang="ko-KR" altLang="en-US" dirty="0"/>
              <a:t>답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5358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상태 코드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상태 코드 </a:t>
            </a:r>
            <a:r>
              <a:rPr lang="en-US" altLang="ko-KR" sz="2000" dirty="0" smtClean="0"/>
              <a:t>: 2xx</a:t>
            </a:r>
          </a:p>
          <a:p>
            <a:pPr lvl="2"/>
            <a:r>
              <a:rPr lang="en-US" altLang="ko-KR" sz="2000" dirty="0" smtClean="0"/>
              <a:t>200 : OK. </a:t>
            </a:r>
            <a:r>
              <a:rPr lang="ko-KR" altLang="en-US" sz="2000" dirty="0" smtClean="0"/>
              <a:t>요청 성공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201 : Created. </a:t>
            </a:r>
            <a:r>
              <a:rPr lang="ko-KR" altLang="en-US" sz="2000" dirty="0" smtClean="0"/>
              <a:t>생성 요청 성공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202 : Accepted : </a:t>
            </a:r>
            <a:r>
              <a:rPr lang="ko-KR" altLang="en-US" sz="2000" dirty="0" smtClean="0"/>
              <a:t>요청 수락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요청 처리는 보장 안됨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203 : Non-</a:t>
            </a:r>
            <a:r>
              <a:rPr lang="en-US" altLang="ko-KR" sz="2000" dirty="0" err="1" smtClean="0"/>
              <a:t>authoritavive</a:t>
            </a:r>
            <a:r>
              <a:rPr lang="en-US" altLang="ko-KR" sz="2000" dirty="0" smtClean="0"/>
              <a:t> Information</a:t>
            </a:r>
          </a:p>
          <a:p>
            <a:pPr lvl="2"/>
            <a:r>
              <a:rPr lang="en-US" altLang="ko-KR" sz="2000" dirty="0" smtClean="0"/>
              <a:t>204 : Non Content ...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응</a:t>
            </a:r>
            <a:r>
              <a:rPr lang="ko-KR" altLang="en-US" dirty="0"/>
              <a:t>답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56485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상태 코드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상태 코드 </a:t>
            </a:r>
            <a:r>
              <a:rPr lang="en-US" altLang="ko-KR" sz="2000" dirty="0" smtClean="0"/>
              <a:t>: 3xx</a:t>
            </a:r>
          </a:p>
          <a:p>
            <a:pPr lvl="2"/>
            <a:r>
              <a:rPr lang="en-US" altLang="ko-KR" sz="1800" dirty="0" smtClean="0"/>
              <a:t>300 : Multiple choices. </a:t>
            </a:r>
            <a:r>
              <a:rPr lang="ko-KR" altLang="en-US" sz="1800" dirty="0" smtClean="0"/>
              <a:t>여러 리소스에 대한 요청 결과 목록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301, 302, 303 : Redirect. </a:t>
            </a:r>
            <a:r>
              <a:rPr lang="ko-KR" altLang="en-US" sz="1800" dirty="0" smtClean="0"/>
              <a:t>리소스 위치가 변경된 상태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304 : Not </a:t>
            </a:r>
            <a:r>
              <a:rPr lang="en-US" altLang="ko-KR" sz="1800" dirty="0" err="1" smtClean="0"/>
              <a:t>Motified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리소스가 수정되지 않았음 </a:t>
            </a:r>
            <a:r>
              <a:rPr lang="en-US" altLang="ko-KR" sz="1800" dirty="0" smtClean="0"/>
              <a:t>...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응</a:t>
            </a:r>
            <a:r>
              <a:rPr lang="ko-KR" altLang="en-US" dirty="0"/>
              <a:t>답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61675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상태코드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상태 코드 </a:t>
            </a:r>
            <a:r>
              <a:rPr lang="en-US" altLang="ko-KR" sz="2000" dirty="0" smtClean="0"/>
              <a:t>: 4xx</a:t>
            </a:r>
          </a:p>
          <a:p>
            <a:pPr lvl="2"/>
            <a:r>
              <a:rPr lang="en-US" altLang="ko-KR" sz="1800" dirty="0" smtClean="0"/>
              <a:t>400 : Bad Request. </a:t>
            </a:r>
            <a:r>
              <a:rPr lang="ko-KR" altLang="en-US" sz="1800" dirty="0" smtClean="0"/>
              <a:t>요청 오류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401 : Unauthorized. </a:t>
            </a:r>
            <a:r>
              <a:rPr lang="ko-KR" altLang="en-US" sz="1800" dirty="0" smtClean="0"/>
              <a:t>권한 없는 상태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403 : Forbidden. </a:t>
            </a:r>
            <a:r>
              <a:rPr lang="ko-KR" altLang="en-US" sz="1800" dirty="0" smtClean="0"/>
              <a:t>요청 거부 상태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404 : Not Found. </a:t>
            </a:r>
            <a:r>
              <a:rPr lang="ko-KR" altLang="en-US" sz="1800" dirty="0" smtClean="0"/>
              <a:t>리소스가 없는 상태 </a:t>
            </a:r>
            <a:r>
              <a:rPr lang="en-US" altLang="ko-KR" sz="1800" dirty="0" smtClean="0"/>
              <a:t>...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응</a:t>
            </a:r>
            <a:r>
              <a:rPr lang="ko-KR" altLang="en-US" dirty="0"/>
              <a:t>답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82126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상태 코드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상태 코드 </a:t>
            </a:r>
            <a:r>
              <a:rPr lang="en-US" altLang="ko-KR" sz="2000" dirty="0" smtClean="0"/>
              <a:t>: 5xx</a:t>
            </a:r>
          </a:p>
          <a:p>
            <a:pPr lvl="2"/>
            <a:r>
              <a:rPr lang="en-US" altLang="ko-KR" sz="1800" dirty="0" smtClean="0"/>
              <a:t>500 : Internal Server Error. </a:t>
            </a:r>
            <a:r>
              <a:rPr lang="ko-KR" altLang="en-US" sz="1800" dirty="0" smtClean="0"/>
              <a:t>서버가 요청 처리를 못하는 상태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501 : Not Implemented. </a:t>
            </a:r>
            <a:r>
              <a:rPr lang="ko-KR" altLang="en-US" sz="1800" dirty="0" smtClean="0"/>
              <a:t>서버가 지원하지 않는 요청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503 : Server Unavailable. </a:t>
            </a:r>
            <a:r>
              <a:rPr lang="ko-KR" altLang="en-US" sz="1600" dirty="0" smtClean="0"/>
              <a:t>과부하 등으로 당장 서비스가 불가능한 상태</a:t>
            </a:r>
            <a:r>
              <a:rPr lang="en-US" altLang="ko-KR" sz="1600" dirty="0" smtClean="0"/>
              <a:t>...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응</a:t>
            </a:r>
            <a:r>
              <a:rPr lang="ko-KR" altLang="en-US" dirty="0"/>
              <a:t>답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5627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응답 메시지 헤더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응답 메시지 헤더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주요 헤더 필드</a:t>
            </a:r>
            <a:endParaRPr lang="en-US" altLang="ko-KR" sz="2400" dirty="0" smtClean="0"/>
          </a:p>
          <a:p>
            <a:pPr lvl="2"/>
            <a:r>
              <a:rPr lang="en-US" altLang="ko-KR" sz="2200" dirty="0" smtClean="0"/>
              <a:t>Content-Type : </a:t>
            </a:r>
            <a:r>
              <a:rPr lang="ko-KR" altLang="en-US" sz="2200" dirty="0" smtClean="0"/>
              <a:t>바디 데이터의 타입</a:t>
            </a:r>
            <a:endParaRPr lang="en-US" altLang="ko-KR" sz="2200" dirty="0" smtClean="0"/>
          </a:p>
          <a:p>
            <a:pPr lvl="2"/>
            <a:r>
              <a:rPr lang="en-US" altLang="ko-KR" sz="2200" dirty="0" smtClean="0"/>
              <a:t>Content-Length : </a:t>
            </a:r>
            <a:r>
              <a:rPr lang="ko-KR" altLang="en-US" sz="2200" dirty="0" smtClean="0"/>
              <a:t>바디 데이터 크기</a:t>
            </a:r>
            <a:endParaRPr lang="en-US" altLang="ko-KR" sz="2200" dirty="0" smtClean="0"/>
          </a:p>
          <a:p>
            <a:pPr lvl="2"/>
            <a:r>
              <a:rPr lang="en-US" altLang="ko-KR" sz="2200" dirty="0" smtClean="0"/>
              <a:t>Set-Cookie : </a:t>
            </a:r>
            <a:r>
              <a:rPr lang="ko-KR" altLang="en-US" sz="2200" dirty="0" smtClean="0"/>
              <a:t>쿠키 설정</a:t>
            </a:r>
            <a:endParaRPr lang="en-US" altLang="ko-KR" sz="2200" dirty="0" smtClean="0"/>
          </a:p>
          <a:p>
            <a:pPr lvl="2"/>
            <a:r>
              <a:rPr lang="en-US" altLang="ko-KR" sz="2200" dirty="0" err="1" smtClean="0"/>
              <a:t>ETag</a:t>
            </a:r>
            <a:r>
              <a:rPr lang="en-US" altLang="ko-KR" sz="2200" dirty="0" smtClean="0"/>
              <a:t> : </a:t>
            </a:r>
            <a:r>
              <a:rPr lang="ko-KR" altLang="en-US" sz="2200" dirty="0" err="1" smtClean="0"/>
              <a:t>엔티티</a:t>
            </a:r>
            <a:r>
              <a:rPr lang="ko-KR" altLang="en-US" sz="2200" dirty="0" smtClean="0"/>
              <a:t> 태그</a:t>
            </a:r>
            <a:endParaRPr lang="ko-KR" altLang="en-US" sz="2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응</a:t>
            </a:r>
            <a:r>
              <a:rPr lang="ko-KR" altLang="en-US" dirty="0"/>
              <a:t>답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92811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응답 메시지 바디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바디 데이터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HTML</a:t>
            </a:r>
          </a:p>
          <a:p>
            <a:pPr lvl="2"/>
            <a:r>
              <a:rPr lang="en-US" altLang="ko-KR" sz="1800" dirty="0" smtClean="0"/>
              <a:t>XML/JSON</a:t>
            </a:r>
          </a:p>
          <a:p>
            <a:pPr lvl="2"/>
            <a:r>
              <a:rPr lang="en-US" altLang="ko-KR" sz="1800" dirty="0" smtClean="0"/>
              <a:t>Octet Stream </a:t>
            </a:r>
            <a:r>
              <a:rPr lang="ko-KR" altLang="en-US" sz="1800" dirty="0" smtClean="0"/>
              <a:t>등</a:t>
            </a:r>
            <a:endParaRPr lang="en-US" altLang="ko-KR" sz="1800" dirty="0" smtClean="0"/>
          </a:p>
          <a:p>
            <a:pPr lvl="2"/>
            <a:endParaRPr lang="en-US" altLang="ko-KR" sz="1800" dirty="0"/>
          </a:p>
          <a:p>
            <a:pPr lvl="1"/>
            <a:r>
              <a:rPr lang="ko-KR" altLang="en-US" sz="2000" dirty="0" smtClean="0"/>
              <a:t>바디 기록 방식 </a:t>
            </a:r>
            <a:r>
              <a:rPr lang="en-US" altLang="ko-KR" sz="2000" dirty="0" smtClean="0"/>
              <a:t>: Content-Type </a:t>
            </a:r>
            <a:r>
              <a:rPr lang="ko-KR" altLang="en-US" sz="2000" dirty="0" smtClean="0"/>
              <a:t>헤더 필드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응</a:t>
            </a:r>
            <a:r>
              <a:rPr lang="ko-KR" altLang="en-US" dirty="0"/>
              <a:t>답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561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응답 메시지</a:t>
            </a:r>
            <a:endParaRPr lang="en-US" altLang="ko-KR" sz="2400" dirty="0" smtClean="0"/>
          </a:p>
          <a:p>
            <a:pPr lvl="1"/>
            <a:r>
              <a:rPr lang="ko-KR" altLang="en-US" sz="2000" dirty="0" err="1" smtClean="0"/>
              <a:t>컨텐츠</a:t>
            </a:r>
            <a:r>
              <a:rPr lang="ko-KR" altLang="en-US" sz="2000" dirty="0" smtClean="0"/>
              <a:t> 타입 </a:t>
            </a:r>
            <a:r>
              <a:rPr lang="en-US" altLang="ko-KR" sz="2000" dirty="0" smtClean="0">
                <a:solidFill>
                  <a:srgbClr val="FF0000"/>
                </a:solidFill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</a:rPr>
              <a:t>중요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ko-KR" altLang="en-US" sz="1800" dirty="0" smtClean="0"/>
              <a:t>메시지 헤더에 기록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필드 이름 </a:t>
            </a:r>
            <a:r>
              <a:rPr lang="en-US" altLang="ko-KR" sz="1800" dirty="0" smtClean="0"/>
              <a:t>content-type</a:t>
            </a:r>
          </a:p>
          <a:p>
            <a:pPr lvl="2"/>
            <a:r>
              <a:rPr lang="ko-KR" altLang="en-US" sz="1800" dirty="0" err="1" smtClean="0"/>
              <a:t>대분류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소분류</a:t>
            </a:r>
            <a:endParaRPr lang="en-US" altLang="ko-KR" sz="1800" dirty="0" smtClean="0"/>
          </a:p>
          <a:p>
            <a:pPr lvl="2"/>
            <a:endParaRPr lang="en-US" altLang="ko-KR" sz="1800" dirty="0"/>
          </a:p>
          <a:p>
            <a:pPr lvl="1"/>
            <a:r>
              <a:rPr lang="ko-KR" altLang="en-US" sz="2000" dirty="0" smtClean="0"/>
              <a:t>주요 </a:t>
            </a:r>
            <a:r>
              <a:rPr lang="ko-KR" altLang="en-US" sz="2000" dirty="0" err="1" smtClean="0"/>
              <a:t>컨텐츠</a:t>
            </a:r>
            <a:r>
              <a:rPr lang="ko-KR" altLang="en-US" sz="2000" dirty="0" smtClean="0"/>
              <a:t> 타입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text/plain, text/html</a:t>
            </a:r>
          </a:p>
          <a:p>
            <a:pPr lvl="2"/>
            <a:r>
              <a:rPr lang="en-US" altLang="ko-KR" sz="1800" dirty="0" smtClean="0"/>
              <a:t>application/xml, application/</a:t>
            </a:r>
            <a:r>
              <a:rPr lang="en-US" altLang="ko-KR" sz="1800" dirty="0" err="1" smtClean="0"/>
              <a:t>json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image/</a:t>
            </a:r>
            <a:r>
              <a:rPr lang="en-US" altLang="ko-KR" sz="1800" dirty="0" err="1" smtClean="0"/>
              <a:t>png</a:t>
            </a:r>
            <a:r>
              <a:rPr lang="en-US" altLang="ko-KR" sz="1800" dirty="0" smtClean="0"/>
              <a:t>, image/jpg</a:t>
            </a:r>
          </a:p>
          <a:p>
            <a:pPr lvl="2"/>
            <a:r>
              <a:rPr lang="en-US" altLang="ko-KR" sz="1800" dirty="0" smtClean="0"/>
              <a:t>audio/mp3, video/mp4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응</a:t>
            </a:r>
            <a:r>
              <a:rPr lang="ko-KR" altLang="en-US" dirty="0"/>
              <a:t>답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92282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응답 메시지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HTML </a:t>
            </a:r>
            <a:r>
              <a:rPr lang="ko-KR" altLang="en-US" sz="2000" dirty="0" smtClean="0"/>
              <a:t>응답 메시지 헤더</a:t>
            </a:r>
            <a:endParaRPr lang="en-US" altLang="ko-KR" sz="2000" dirty="0" smtClean="0"/>
          </a:p>
          <a:p>
            <a:pPr lvl="2"/>
            <a:r>
              <a:rPr lang="en-US" altLang="ko-KR" sz="1800" dirty="0" err="1" smtClean="0"/>
              <a:t>content-type:text</a:t>
            </a:r>
            <a:r>
              <a:rPr lang="en-US" altLang="ko-KR" sz="1800" dirty="0" smtClean="0"/>
              <a:t>/html</a:t>
            </a:r>
          </a:p>
          <a:p>
            <a:pPr lvl="2"/>
            <a:endParaRPr lang="en-US" altLang="ko-KR" sz="1800" dirty="0"/>
          </a:p>
          <a:p>
            <a:pPr lvl="1"/>
            <a:r>
              <a:rPr lang="en-US" altLang="ko-KR" sz="2000" dirty="0" smtClean="0"/>
              <a:t>HTML </a:t>
            </a:r>
            <a:r>
              <a:rPr lang="ko-KR" altLang="en-US" sz="2000" dirty="0" smtClean="0"/>
              <a:t>응답 메시지 바디</a:t>
            </a:r>
            <a:endParaRPr lang="en-US" altLang="ko-KR" sz="2000" dirty="0" smtClean="0"/>
          </a:p>
          <a:p>
            <a:pPr lvl="1"/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응</a:t>
            </a:r>
            <a:r>
              <a:rPr lang="ko-KR" altLang="en-US" dirty="0"/>
              <a:t>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573016"/>
            <a:ext cx="576064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&lt;html&gt;</a:t>
            </a:r>
          </a:p>
          <a:p>
            <a:r>
              <a:rPr lang="en-US" altLang="ko-KR" dirty="0" smtClean="0"/>
              <a:t>	&lt;body&gt;</a:t>
            </a:r>
          </a:p>
          <a:p>
            <a:r>
              <a:rPr lang="en-US" altLang="ko-KR" dirty="0" smtClean="0"/>
              <a:t>		&lt;h1&gt;Hello Node.js&lt;/h1&gt;</a:t>
            </a:r>
            <a:endParaRPr lang="en-US" altLang="ko-KR" dirty="0"/>
          </a:p>
          <a:p>
            <a:r>
              <a:rPr lang="en-US" altLang="ko-KR" dirty="0" smtClean="0"/>
              <a:t>	&lt;/body&gt;</a:t>
            </a:r>
            <a:endParaRPr lang="en-US" altLang="ko-KR" dirty="0"/>
          </a:p>
          <a:p>
            <a:r>
              <a:rPr lang="en-US" altLang="ko-KR" dirty="0" smtClean="0"/>
              <a:t>&lt;/html&gt;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44678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응답 메시지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HTML </a:t>
            </a:r>
            <a:r>
              <a:rPr lang="ko-KR" altLang="en-US" sz="2000" dirty="0" smtClean="0"/>
              <a:t>응답 메시지 헤더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content-length: 73228</a:t>
            </a:r>
          </a:p>
          <a:p>
            <a:pPr lvl="2"/>
            <a:r>
              <a:rPr lang="en-US" altLang="ko-KR" sz="1800" dirty="0" smtClean="0"/>
              <a:t>content-type : image/jpeg</a:t>
            </a:r>
          </a:p>
          <a:p>
            <a:pPr lvl="2"/>
            <a:endParaRPr lang="en-US" altLang="ko-KR" sz="1800" dirty="0"/>
          </a:p>
          <a:p>
            <a:pPr lvl="1"/>
            <a:r>
              <a:rPr lang="en-US" altLang="ko-KR" sz="2000" dirty="0" smtClean="0"/>
              <a:t>HTML</a:t>
            </a:r>
            <a:r>
              <a:rPr lang="ko-KR" altLang="en-US" sz="2000" dirty="0" smtClean="0"/>
              <a:t>응답 메시지 바디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이미지 등의 응답 메시지 </a:t>
            </a:r>
            <a:r>
              <a:rPr lang="en-US" altLang="ko-KR" sz="1800" dirty="0" smtClean="0"/>
              <a:t>......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응</a:t>
            </a:r>
            <a:r>
              <a:rPr lang="ko-KR" altLang="en-US" dirty="0"/>
              <a:t>답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641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process.argv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속성 값 확인 하기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console.log(</a:t>
            </a:r>
            <a:r>
              <a:rPr lang="en-US" altLang="ko-KR" sz="1800" dirty="0" err="1" smtClean="0"/>
              <a:t>process.argv.length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/>
              <a:t>console.log(</a:t>
            </a:r>
            <a:r>
              <a:rPr lang="en-US" altLang="ko-KR" sz="1800" dirty="0" err="1"/>
              <a:t>process.argv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if(</a:t>
            </a:r>
            <a:r>
              <a:rPr lang="en-US" altLang="ko-KR" sz="1800" dirty="0" err="1"/>
              <a:t>process.argv.length</a:t>
            </a:r>
            <a:r>
              <a:rPr lang="en-US" altLang="ko-KR" sz="1800" dirty="0"/>
              <a:t> &gt; 2) {</a:t>
            </a:r>
          </a:p>
          <a:p>
            <a:pPr marL="0" indent="0">
              <a:buNone/>
            </a:pPr>
            <a:r>
              <a:rPr lang="en-US" altLang="ko-KR" sz="1800" dirty="0"/>
              <a:t>    console.log('</a:t>
            </a:r>
            <a:r>
              <a:rPr lang="ko-KR" altLang="en-US" sz="1800" dirty="0"/>
              <a:t>세 번째 </a:t>
            </a:r>
            <a:r>
              <a:rPr lang="ko-KR" altLang="en-US" sz="1800" dirty="0" err="1"/>
              <a:t>파라미터의</a:t>
            </a:r>
            <a:r>
              <a:rPr lang="ko-KR" altLang="en-US" sz="1800" dirty="0"/>
              <a:t> 값 </a:t>
            </a:r>
            <a:r>
              <a:rPr lang="en-US" altLang="ko-KR" sz="1800" dirty="0"/>
              <a:t>: %s', </a:t>
            </a:r>
            <a:r>
              <a:rPr lang="en-US" altLang="ko-KR" sz="1800" dirty="0" err="1"/>
              <a:t>process.argv</a:t>
            </a:r>
            <a:r>
              <a:rPr lang="en-US" altLang="ko-KR" sz="1800" dirty="0"/>
              <a:t>[2]);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process.argv.forEach</a:t>
            </a:r>
            <a:r>
              <a:rPr lang="en-US" altLang="ko-KR" sz="1800" dirty="0"/>
              <a:t>(function(item, index) {</a:t>
            </a:r>
          </a:p>
          <a:p>
            <a:pPr marL="0" indent="0">
              <a:buNone/>
            </a:pPr>
            <a:r>
              <a:rPr lang="en-US" altLang="ko-KR" sz="1800" dirty="0"/>
              <a:t>   console.log(index + ' : ', item); </a:t>
            </a:r>
          </a:p>
          <a:p>
            <a:pPr marL="0" indent="0">
              <a:buNone/>
            </a:pPr>
            <a:r>
              <a:rPr lang="en-US" altLang="ko-KR" sz="1800" dirty="0" smtClean="0"/>
              <a:t>});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//</a:t>
            </a:r>
            <a:r>
              <a:rPr lang="en-US" altLang="ko-KR" sz="1800" dirty="0" err="1"/>
              <a:t>console.dir</a:t>
            </a:r>
            <a:r>
              <a:rPr lang="en-US" altLang="ko-KR" sz="1800" dirty="0"/>
              <a:t>(</a:t>
            </a:r>
            <a:r>
              <a:rPr lang="en-US" altLang="ko-KR" sz="1800" dirty="0" err="1"/>
              <a:t>process.env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/>
              <a:t>console.log('</a:t>
            </a:r>
            <a:r>
              <a:rPr lang="en-US" altLang="ko-KR" sz="1800" dirty="0" err="1"/>
              <a:t>os</a:t>
            </a:r>
            <a:r>
              <a:rPr lang="ko-KR" altLang="en-US" sz="1800" dirty="0"/>
              <a:t>환경변수의 값</a:t>
            </a:r>
            <a:r>
              <a:rPr lang="en-US" altLang="ko-KR" sz="1800" dirty="0"/>
              <a:t>: ', </a:t>
            </a:r>
            <a:r>
              <a:rPr lang="en-US" altLang="ko-KR" sz="1800" dirty="0" err="1"/>
              <a:t>process.env</a:t>
            </a:r>
            <a:r>
              <a:rPr lang="en-US" altLang="ko-KR" sz="1800" dirty="0"/>
              <a:t>['</a:t>
            </a:r>
            <a:r>
              <a:rPr lang="en-US" altLang="ko-KR" sz="1800" dirty="0" err="1"/>
              <a:t>os</a:t>
            </a:r>
            <a:r>
              <a:rPr lang="en-US" altLang="ko-KR" sz="1800" dirty="0"/>
              <a:t>'])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속성값 확인 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85033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응답 메시지</a:t>
            </a:r>
            <a:endParaRPr lang="en-US" altLang="ko-KR" sz="2800" dirty="0" smtClean="0"/>
          </a:p>
          <a:p>
            <a:pPr lvl="1"/>
            <a:r>
              <a:rPr lang="ko-KR" altLang="en-US" sz="2400" dirty="0" err="1" smtClean="0"/>
              <a:t>컨테츠</a:t>
            </a:r>
            <a:r>
              <a:rPr lang="ko-KR" altLang="en-US" sz="2400" dirty="0" smtClean="0"/>
              <a:t> 타입이 안 맞으면</a:t>
            </a:r>
            <a:r>
              <a:rPr lang="en-US" altLang="ko-KR" sz="2400" dirty="0" smtClean="0"/>
              <a:t>? </a:t>
            </a:r>
            <a:r>
              <a:rPr lang="ko-KR" altLang="en-US" sz="2400" dirty="0" smtClean="0">
                <a:solidFill>
                  <a:srgbClr val="FF0000"/>
                </a:solidFill>
              </a:rPr>
              <a:t>내용이나 글자가 깨진다</a:t>
            </a:r>
            <a:r>
              <a:rPr lang="en-US" altLang="ko-KR" sz="2400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ko-KR" altLang="en-US" sz="2400" dirty="0" err="1" smtClean="0"/>
              <a:t>컨텐츠</a:t>
            </a:r>
            <a:r>
              <a:rPr lang="ko-KR" altLang="en-US" sz="2400" dirty="0" smtClean="0"/>
              <a:t> 타입 </a:t>
            </a:r>
            <a:r>
              <a:rPr lang="en-US" altLang="ko-KR" sz="2400" dirty="0" smtClean="0"/>
              <a:t>: application/</a:t>
            </a:r>
            <a:r>
              <a:rPr lang="en-US" altLang="ko-KR" sz="2400" dirty="0" err="1" smtClean="0"/>
              <a:t>json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실제 바디 데이터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이미지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제대로 표현하지 못한다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응</a:t>
            </a:r>
            <a:r>
              <a:rPr lang="ko-KR" altLang="en-US" dirty="0"/>
              <a:t>답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56259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HTTP </a:t>
            </a:r>
            <a:r>
              <a:rPr lang="ko-KR" altLang="en-US" sz="2400" dirty="0" smtClean="0"/>
              <a:t>모듈</a:t>
            </a:r>
            <a:endParaRPr lang="en-US" altLang="ko-KR" sz="2400" dirty="0" smtClean="0"/>
          </a:p>
          <a:p>
            <a:pPr lvl="1"/>
            <a:r>
              <a:rPr lang="en-US" altLang="ko-KR" sz="1800" dirty="0" smtClean="0"/>
              <a:t>HTTP </a:t>
            </a:r>
            <a:r>
              <a:rPr lang="ko-KR" altLang="en-US" sz="1800" dirty="0" smtClean="0"/>
              <a:t>모듈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기본 모듈</a:t>
            </a:r>
            <a:endParaRPr lang="en-US" altLang="ko-KR" sz="1800" dirty="0" smtClean="0"/>
          </a:p>
          <a:p>
            <a:pPr lvl="2"/>
            <a:r>
              <a:rPr lang="en-US" altLang="ko-KR" sz="1600" dirty="0" err="1" smtClean="0">
                <a:latin typeface="Consolas" pitchFamily="49" charset="0"/>
              </a:rPr>
              <a:t>var</a:t>
            </a:r>
            <a:r>
              <a:rPr lang="en-US" altLang="ko-KR" sz="1600" dirty="0">
                <a:latin typeface="Consolas" pitchFamily="49" charset="0"/>
              </a:rPr>
              <a:t> </a:t>
            </a:r>
            <a:r>
              <a:rPr lang="en-US" altLang="ko-KR" sz="1600" dirty="0" smtClean="0">
                <a:latin typeface="Consolas" pitchFamily="49" charset="0"/>
              </a:rPr>
              <a:t>http = </a:t>
            </a:r>
            <a:r>
              <a:rPr lang="en-US" altLang="ko-KR" sz="1600" dirty="0" err="1" smtClean="0">
                <a:latin typeface="Consolas" pitchFamily="49" charset="0"/>
              </a:rPr>
              <a:t>reqire</a:t>
            </a:r>
            <a:r>
              <a:rPr lang="en-US" altLang="ko-KR" sz="1600" dirty="0" smtClean="0">
                <a:latin typeface="Consolas" pitchFamily="49" charset="0"/>
              </a:rPr>
              <a:t>('http');</a:t>
            </a:r>
          </a:p>
          <a:p>
            <a:pPr lvl="2"/>
            <a:endParaRPr lang="en-US" altLang="ko-KR" sz="1600" dirty="0">
              <a:latin typeface="Consolas" pitchFamily="49" charset="0"/>
            </a:endParaRPr>
          </a:p>
          <a:p>
            <a:pPr lvl="1"/>
            <a:r>
              <a:rPr lang="en-US" altLang="ko-KR" sz="1800" dirty="0" smtClean="0"/>
              <a:t>HTTP </a:t>
            </a:r>
            <a:r>
              <a:rPr lang="ko-KR" altLang="en-US" sz="1800" dirty="0" smtClean="0"/>
              <a:t>서버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클라이언트의 요청 메시지 수신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클라이언트에게 응답 메시지 전송</a:t>
            </a:r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1"/>
            <a:r>
              <a:rPr lang="en-US" altLang="ko-KR" sz="1800" dirty="0" smtClean="0"/>
              <a:t>HTTP </a:t>
            </a:r>
            <a:r>
              <a:rPr lang="ko-KR" altLang="en-US" sz="1800" dirty="0" smtClean="0"/>
              <a:t>클라이언트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서버로 요청 메시지 전송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서버의 응답 메시지 수신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모</a:t>
            </a:r>
            <a:r>
              <a:rPr lang="ko-KR" altLang="en-US" dirty="0"/>
              <a:t>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66448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HTTP </a:t>
            </a:r>
            <a:r>
              <a:rPr lang="ko-KR" altLang="en-US" sz="2400" dirty="0" smtClean="0"/>
              <a:t>모듈 클래스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서버용 클래스</a:t>
            </a:r>
            <a:endParaRPr lang="en-US" altLang="ko-KR" sz="2000" dirty="0" smtClean="0"/>
          </a:p>
          <a:p>
            <a:pPr lvl="2"/>
            <a:r>
              <a:rPr lang="en-US" altLang="ko-KR" sz="1800" dirty="0" err="1" smtClean="0"/>
              <a:t>http.Server</a:t>
            </a:r>
            <a:r>
              <a:rPr lang="en-US" altLang="ko-KR" sz="1800" dirty="0" smtClean="0"/>
              <a:t> : HTTP </a:t>
            </a:r>
            <a:r>
              <a:rPr lang="ko-KR" altLang="en-US" sz="1800" dirty="0" smtClean="0"/>
              <a:t>서버</a:t>
            </a:r>
            <a:endParaRPr lang="en-US" altLang="ko-KR" sz="1800" dirty="0" smtClean="0"/>
          </a:p>
          <a:p>
            <a:pPr lvl="2"/>
            <a:r>
              <a:rPr lang="en-US" altLang="ko-KR" sz="1800" dirty="0" err="1" smtClean="0"/>
              <a:t>http.IncomingMessage</a:t>
            </a:r>
            <a:r>
              <a:rPr lang="en-US" altLang="ko-KR" sz="1800" dirty="0" smtClean="0"/>
              <a:t> :</a:t>
            </a:r>
            <a:r>
              <a:rPr lang="en-US" altLang="ko-KR" sz="1600" dirty="0" smtClean="0"/>
              <a:t> HTTP </a:t>
            </a:r>
            <a:r>
              <a:rPr lang="ko-KR" altLang="en-US" sz="1600" dirty="0" smtClean="0"/>
              <a:t>서버의 요청 메시지</a:t>
            </a:r>
            <a:r>
              <a:rPr lang="en-US" altLang="ko-KR" sz="1600" dirty="0" smtClean="0"/>
              <a:t>, Readable Stream</a:t>
            </a:r>
          </a:p>
          <a:p>
            <a:pPr lvl="2"/>
            <a:r>
              <a:rPr lang="en-US" altLang="ko-KR" sz="1800" dirty="0" err="1" smtClean="0"/>
              <a:t>http.ServerResponse</a:t>
            </a:r>
            <a:r>
              <a:rPr lang="en-US" altLang="ko-KR" sz="1800" dirty="0" smtClean="0"/>
              <a:t> : HTTP </a:t>
            </a:r>
            <a:r>
              <a:rPr lang="ko-KR" altLang="en-US" sz="1800" dirty="0" smtClean="0"/>
              <a:t>서버의 응답 클래스</a:t>
            </a:r>
            <a:endParaRPr lang="en-US" altLang="ko-KR" sz="1800" dirty="0" smtClean="0"/>
          </a:p>
          <a:p>
            <a:pPr lvl="2"/>
            <a:endParaRPr lang="en-US" altLang="ko-KR" sz="1800" dirty="0"/>
          </a:p>
          <a:p>
            <a:pPr lvl="1"/>
            <a:r>
              <a:rPr lang="en-US" altLang="ko-KR" sz="2000" dirty="0" smtClean="0"/>
              <a:t>HTTP </a:t>
            </a:r>
            <a:r>
              <a:rPr lang="ko-KR" altLang="en-US" sz="2000" dirty="0" smtClean="0"/>
              <a:t>클라이언</a:t>
            </a:r>
            <a:r>
              <a:rPr lang="ko-KR" altLang="en-US" sz="2000" dirty="0"/>
              <a:t>트</a:t>
            </a:r>
            <a:endParaRPr lang="en-US" altLang="ko-KR" sz="2000" dirty="0" smtClean="0"/>
          </a:p>
          <a:p>
            <a:pPr lvl="2"/>
            <a:r>
              <a:rPr lang="en-US" altLang="ko-KR" sz="1800" dirty="0" err="1" smtClean="0"/>
              <a:t>http.Client</a:t>
            </a:r>
            <a:r>
              <a:rPr lang="en-US" altLang="ko-KR" sz="1800" dirty="0" smtClean="0"/>
              <a:t> : HTTP </a:t>
            </a:r>
            <a:r>
              <a:rPr lang="ko-KR" altLang="en-US" sz="1800" dirty="0" smtClean="0"/>
              <a:t>클라이언트</a:t>
            </a:r>
            <a:endParaRPr lang="en-US" altLang="ko-KR" sz="1800" dirty="0" smtClean="0"/>
          </a:p>
          <a:p>
            <a:pPr lvl="2"/>
            <a:r>
              <a:rPr lang="en-US" altLang="ko-KR" sz="1800" dirty="0" err="1" smtClean="0"/>
              <a:t>http.ClientRequest</a:t>
            </a:r>
            <a:r>
              <a:rPr lang="en-US" altLang="ko-KR" sz="1800" dirty="0" smtClean="0"/>
              <a:t> : HTTP </a:t>
            </a:r>
            <a:r>
              <a:rPr lang="ko-KR" altLang="en-US" sz="1800" dirty="0" smtClean="0"/>
              <a:t>클라이언트 요청 메시지</a:t>
            </a:r>
            <a:endParaRPr lang="en-US" altLang="ko-KR" sz="1800" dirty="0" smtClean="0"/>
          </a:p>
          <a:p>
            <a:pPr lvl="2"/>
            <a:r>
              <a:rPr lang="en-US" altLang="ko-KR" sz="1800" dirty="0" err="1" smtClean="0"/>
              <a:t>http.IncomingMessage</a:t>
            </a:r>
            <a:r>
              <a:rPr lang="en-US" altLang="ko-KR" sz="1800" dirty="0" smtClean="0"/>
              <a:t> :</a:t>
            </a:r>
            <a:r>
              <a:rPr lang="en-US" altLang="ko-KR" sz="1600" dirty="0" smtClean="0"/>
              <a:t> HTTP </a:t>
            </a:r>
            <a:r>
              <a:rPr lang="ko-KR" altLang="en-US" sz="1600" dirty="0" smtClean="0"/>
              <a:t>서버의 응답 메시지</a:t>
            </a:r>
            <a:r>
              <a:rPr lang="en-US" altLang="ko-KR" sz="1600" dirty="0" smtClean="0"/>
              <a:t>, Readable Stream</a:t>
            </a:r>
          </a:p>
          <a:p>
            <a:pPr lvl="2"/>
            <a:endParaRPr lang="en-US" altLang="ko-KR" sz="1600" dirty="0" smtClean="0"/>
          </a:p>
          <a:p>
            <a:pPr marL="914400" lvl="2" indent="0">
              <a:buNone/>
            </a:pPr>
            <a:r>
              <a:rPr lang="en-US" altLang="ko-KR" sz="1600" dirty="0" smtClean="0"/>
              <a:t>       (Client)                                                (Server)</a:t>
            </a:r>
            <a:endParaRPr lang="en-US" altLang="ko-KR" sz="1600" dirty="0"/>
          </a:p>
          <a:p>
            <a:pPr marL="914400" lvl="2" indent="0">
              <a:buNone/>
            </a:pPr>
            <a:r>
              <a:rPr lang="en-US" altLang="ko-KR" sz="1800" dirty="0" err="1" smtClean="0"/>
              <a:t>ClientRequest</a:t>
            </a:r>
            <a:r>
              <a:rPr lang="en-US" altLang="ko-KR" sz="1800" dirty="0" smtClean="0"/>
              <a:t>           -------&gt;    </a:t>
            </a:r>
            <a:r>
              <a:rPr lang="en-US" altLang="ko-KR" sz="1800" dirty="0" err="1" smtClean="0"/>
              <a:t>IncomingMessage</a:t>
            </a:r>
            <a:endParaRPr lang="en-US" altLang="ko-KR" sz="1800" dirty="0" smtClean="0"/>
          </a:p>
          <a:p>
            <a:pPr marL="914400" lvl="2" indent="0">
              <a:buNone/>
            </a:pPr>
            <a:r>
              <a:rPr lang="en-US" altLang="ko-KR" sz="1800" dirty="0" err="1" smtClean="0"/>
              <a:t>IncomingMessage</a:t>
            </a:r>
            <a:r>
              <a:rPr lang="en-US" altLang="ko-KR" sz="1800" dirty="0" smtClean="0"/>
              <a:t>   &lt;-------     </a:t>
            </a:r>
            <a:r>
              <a:rPr lang="en-US" altLang="ko-KR" sz="1800" dirty="0" err="1" smtClean="0"/>
              <a:t>ServerReponse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모</a:t>
            </a:r>
            <a:r>
              <a:rPr lang="ko-KR" altLang="en-US" dirty="0"/>
              <a:t>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14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사용하기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423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node_weekend01_ex03.js </a:t>
            </a:r>
            <a:r>
              <a:rPr lang="ko-KR" altLang="en-US" sz="1800" dirty="0" smtClean="0"/>
              <a:t>파일</a:t>
            </a:r>
            <a:endParaRPr lang="en-US" altLang="ko-KR" sz="1800" dirty="0" smtClean="0"/>
          </a:p>
          <a:p>
            <a:pPr marL="400050" lvl="1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calc</a:t>
            </a:r>
            <a:r>
              <a:rPr lang="en-US" altLang="ko-KR" sz="1400" dirty="0"/>
              <a:t> = {}</a:t>
            </a:r>
          </a:p>
          <a:p>
            <a:pPr marL="400050" lvl="1" indent="0">
              <a:buNone/>
            </a:pPr>
            <a:r>
              <a:rPr lang="en-US" altLang="ko-KR" sz="1400" dirty="0" err="1"/>
              <a:t>calc.minus</a:t>
            </a:r>
            <a:r>
              <a:rPr lang="en-US" altLang="ko-KR" sz="1400" dirty="0"/>
              <a:t> = function(a, b) {</a:t>
            </a:r>
          </a:p>
          <a:p>
            <a:pPr marL="400050" lvl="1" indent="0">
              <a:buNone/>
            </a:pPr>
            <a:r>
              <a:rPr lang="en-US" altLang="ko-KR" sz="1400" dirty="0"/>
              <a:t>    return a - b;</a:t>
            </a:r>
          </a:p>
          <a:p>
            <a:pPr marL="400050" lvl="1" indent="0">
              <a:buNone/>
            </a:pPr>
            <a:r>
              <a:rPr lang="en-US" altLang="ko-KR" sz="1400" dirty="0"/>
              <a:t>}</a:t>
            </a: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00B050"/>
                </a:solidFill>
              </a:rPr>
              <a:t>//console.log('</a:t>
            </a:r>
            <a:r>
              <a:rPr lang="en-US" altLang="ko-KR" sz="1400" dirty="0" err="1">
                <a:solidFill>
                  <a:srgbClr val="00B050"/>
                </a:solidFill>
              </a:rPr>
              <a:t>calc.minus</a:t>
            </a:r>
            <a:r>
              <a:rPr lang="en-US" altLang="ko-KR" sz="1400" dirty="0">
                <a:solidFill>
                  <a:srgbClr val="00B050"/>
                </a:solidFill>
              </a:rPr>
              <a:t>(1,2) =&gt; ', </a:t>
            </a:r>
            <a:r>
              <a:rPr lang="en-US" altLang="ko-KR" sz="1400" dirty="0" err="1">
                <a:solidFill>
                  <a:srgbClr val="00B050"/>
                </a:solidFill>
              </a:rPr>
              <a:t>calc.minus</a:t>
            </a:r>
            <a:r>
              <a:rPr lang="en-US" altLang="ko-KR" sz="1400" dirty="0">
                <a:solidFill>
                  <a:srgbClr val="00B050"/>
                </a:solidFill>
              </a:rPr>
              <a:t>(1,2));</a:t>
            </a:r>
          </a:p>
          <a:p>
            <a:pPr marL="400050" lvl="1" indent="0">
              <a:buNone/>
            </a:pPr>
            <a:endParaRPr lang="en-US" altLang="ko-KR" sz="1400" dirty="0"/>
          </a:p>
          <a:p>
            <a:pPr marL="400050" lvl="1" indent="0">
              <a:buNone/>
            </a:pPr>
            <a:r>
              <a:rPr lang="en-US" altLang="ko-KR" sz="1600" dirty="0" err="1">
                <a:solidFill>
                  <a:srgbClr val="FF0000"/>
                </a:solidFill>
              </a:rPr>
              <a:t>module.exports</a:t>
            </a:r>
            <a:r>
              <a:rPr lang="en-US" altLang="ko-KR" sz="1600" dirty="0">
                <a:solidFill>
                  <a:srgbClr val="FF0000"/>
                </a:solidFill>
              </a:rPr>
              <a:t> = </a:t>
            </a:r>
            <a:r>
              <a:rPr lang="en-US" altLang="ko-KR" sz="1600" dirty="0" err="1">
                <a:solidFill>
                  <a:srgbClr val="FF0000"/>
                </a:solidFill>
              </a:rPr>
              <a:t>calc</a:t>
            </a:r>
            <a:r>
              <a:rPr lang="en-US" altLang="ko-KR" sz="1600" dirty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buNone/>
            </a:pPr>
            <a:r>
              <a:rPr lang="en-US" altLang="ko-KR" sz="1400" dirty="0" smtClean="0">
                <a:solidFill>
                  <a:srgbClr val="00B050"/>
                </a:solidFill>
              </a:rPr>
              <a:t>//</a:t>
            </a:r>
            <a:r>
              <a:rPr lang="en-US" altLang="ko-KR" sz="1400" dirty="0" err="1" smtClean="0">
                <a:solidFill>
                  <a:srgbClr val="00B050"/>
                </a:solidFill>
              </a:rPr>
              <a:t>module.exports</a:t>
            </a:r>
            <a:r>
              <a:rPr lang="en-US" altLang="ko-KR" sz="1400" dirty="0" smtClean="0">
                <a:solidFill>
                  <a:srgbClr val="00B050"/>
                </a:solidFill>
              </a:rPr>
              <a:t> = </a:t>
            </a:r>
            <a:r>
              <a:rPr lang="en-US" altLang="ko-KR" sz="1400" dirty="0" err="1" smtClean="0">
                <a:solidFill>
                  <a:srgbClr val="00B050"/>
                </a:solidFill>
              </a:rPr>
              <a:t>calc</a:t>
            </a:r>
            <a:r>
              <a:rPr lang="ko-KR" altLang="en-US" sz="1400" dirty="0" smtClean="0">
                <a:solidFill>
                  <a:srgbClr val="00B050"/>
                </a:solidFill>
              </a:rPr>
              <a:t>와 </a:t>
            </a:r>
            <a:r>
              <a:rPr lang="en-US" altLang="ko-KR" sz="1400" dirty="0" err="1" smtClean="0">
                <a:solidFill>
                  <a:srgbClr val="00B050"/>
                </a:solidFill>
              </a:rPr>
              <a:t>exports.add</a:t>
            </a:r>
            <a:r>
              <a:rPr lang="en-US" altLang="ko-KR" sz="1400" dirty="0" smtClean="0">
                <a:solidFill>
                  <a:srgbClr val="00B050"/>
                </a:solidFill>
              </a:rPr>
              <a:t>=function(){} </a:t>
            </a:r>
            <a:r>
              <a:rPr lang="ko-KR" altLang="en-US" sz="1400" dirty="0" smtClean="0">
                <a:solidFill>
                  <a:srgbClr val="00B050"/>
                </a:solidFill>
              </a:rPr>
              <a:t>문장을 함께 사용 </a:t>
            </a:r>
            <a:r>
              <a:rPr lang="ko-KR" altLang="en-US" sz="1400" dirty="0" err="1" smtClean="0">
                <a:solidFill>
                  <a:srgbClr val="00B050"/>
                </a:solidFill>
              </a:rPr>
              <a:t>할수</a:t>
            </a:r>
            <a:r>
              <a:rPr lang="ko-KR" altLang="en-US" sz="1400" dirty="0" smtClean="0">
                <a:solidFill>
                  <a:srgbClr val="00B050"/>
                </a:solidFill>
              </a:rPr>
              <a:t> 없다</a:t>
            </a:r>
            <a:r>
              <a:rPr lang="en-US" altLang="ko-KR" sz="1400" dirty="0" smtClean="0">
                <a:solidFill>
                  <a:srgbClr val="00B050"/>
                </a:solidFill>
              </a:rPr>
              <a:t>.</a:t>
            </a:r>
            <a:endParaRPr lang="en-US" altLang="ko-KR" sz="1400" dirty="0">
              <a:solidFill>
                <a:srgbClr val="00B050"/>
              </a:solidFill>
            </a:endParaRP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00B050"/>
                </a:solidFill>
              </a:rPr>
              <a:t>/*</a:t>
            </a:r>
            <a:r>
              <a:rPr lang="en-US" altLang="ko-KR" sz="1400" dirty="0" err="1">
                <a:solidFill>
                  <a:srgbClr val="00B050"/>
                </a:solidFill>
              </a:rPr>
              <a:t>exports.add</a:t>
            </a:r>
            <a:r>
              <a:rPr lang="en-US" altLang="ko-KR" sz="1400" dirty="0">
                <a:solidFill>
                  <a:srgbClr val="00B050"/>
                </a:solidFill>
              </a:rPr>
              <a:t> = function(a, b) {</a:t>
            </a: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00B050"/>
                </a:solidFill>
              </a:rPr>
              <a:t>    return a + b;</a:t>
            </a:r>
          </a:p>
          <a:p>
            <a:pPr marL="400050" lvl="1" indent="0">
              <a:buNone/>
            </a:pPr>
            <a:r>
              <a:rPr lang="en-US" altLang="ko-KR" sz="1400" dirty="0" smtClean="0">
                <a:solidFill>
                  <a:srgbClr val="00B050"/>
                </a:solidFill>
              </a:rPr>
              <a:t>}*/</a:t>
            </a:r>
          </a:p>
          <a:p>
            <a:r>
              <a:rPr lang="en-US" altLang="ko-KR" sz="1800" dirty="0" smtClean="0"/>
              <a:t>exports </a:t>
            </a:r>
            <a:r>
              <a:rPr lang="ko-KR" altLang="en-US" sz="1800" dirty="0" smtClean="0"/>
              <a:t>설정을 해 둔 파일을 </a:t>
            </a:r>
            <a:r>
              <a:rPr lang="en-US" altLang="ko-KR" sz="1800" dirty="0" smtClean="0"/>
              <a:t>require </a:t>
            </a:r>
            <a:r>
              <a:rPr lang="ko-KR" altLang="en-US" sz="1800" dirty="0" smtClean="0"/>
              <a:t>로 불러서 사용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r>
              <a:rPr lang="en-US" altLang="ko-KR" sz="1800" dirty="0" smtClean="0"/>
              <a:t>node_weekend01_ex04.js </a:t>
            </a:r>
            <a:r>
              <a:rPr lang="ko-KR" altLang="en-US" sz="1800" dirty="0"/>
              <a:t>파일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calc</a:t>
            </a:r>
            <a:r>
              <a:rPr lang="en-US" altLang="ko-KR" sz="1400" dirty="0"/>
              <a:t> = require('./node_weekend01_ex03');</a:t>
            </a:r>
          </a:p>
          <a:p>
            <a:pPr marL="457200" lvl="1" indent="0">
              <a:buNone/>
            </a:pPr>
            <a:r>
              <a:rPr lang="en-US" altLang="ko-KR" sz="1400" dirty="0">
                <a:solidFill>
                  <a:srgbClr val="00B050"/>
                </a:solidFill>
              </a:rPr>
              <a:t>//console.log('</a:t>
            </a:r>
            <a:r>
              <a:rPr lang="en-US" altLang="ko-KR" sz="1400" dirty="0" err="1">
                <a:solidFill>
                  <a:srgbClr val="00B050"/>
                </a:solidFill>
              </a:rPr>
              <a:t>calc.add</a:t>
            </a:r>
            <a:r>
              <a:rPr lang="en-US" altLang="ko-KR" sz="1400" dirty="0">
                <a:solidFill>
                  <a:srgbClr val="00B050"/>
                </a:solidFill>
              </a:rPr>
              <a:t>(2,3) =&gt; ', </a:t>
            </a:r>
            <a:r>
              <a:rPr lang="en-US" altLang="ko-KR" sz="1400" dirty="0" err="1">
                <a:solidFill>
                  <a:srgbClr val="00B050"/>
                </a:solidFill>
              </a:rPr>
              <a:t>calc.add</a:t>
            </a:r>
            <a:r>
              <a:rPr lang="en-US" altLang="ko-KR" sz="1400" dirty="0">
                <a:solidFill>
                  <a:srgbClr val="00B050"/>
                </a:solidFill>
              </a:rPr>
              <a:t>(2,3));</a:t>
            </a:r>
          </a:p>
          <a:p>
            <a:pPr marL="457200" lvl="1" indent="0">
              <a:buNone/>
            </a:pPr>
            <a:r>
              <a:rPr lang="en-US" altLang="ko-KR" sz="1400" dirty="0"/>
              <a:t>console.log('</a:t>
            </a:r>
            <a:r>
              <a:rPr lang="en-US" altLang="ko-KR" sz="1400" dirty="0" err="1"/>
              <a:t>calc.minus</a:t>
            </a:r>
            <a:r>
              <a:rPr lang="en-US" altLang="ko-KR" sz="1400" dirty="0"/>
              <a:t>(5,3) =&gt; ', </a:t>
            </a:r>
            <a:r>
              <a:rPr lang="en-US" altLang="ko-KR" sz="1400" dirty="0" err="1"/>
              <a:t>calc.minus</a:t>
            </a:r>
            <a:r>
              <a:rPr lang="en-US" altLang="ko-KR" sz="1400" dirty="0"/>
              <a:t>(5,3))</a:t>
            </a:r>
          </a:p>
          <a:p>
            <a:r>
              <a:rPr lang="ko-KR" altLang="en-US" sz="1800" dirty="0" smtClean="0"/>
              <a:t>만약 파일이 없다면 폴더 이름을 찾아서 해당 폴더 안에 있는 파일을 불러들인다</a:t>
            </a:r>
            <a:r>
              <a:rPr lang="en-US" altLang="ko-KR" sz="1800" dirty="0" smtClean="0"/>
              <a:t>. </a:t>
            </a:r>
            <a:r>
              <a:rPr lang="ko-KR" altLang="en-US" sz="1800" dirty="0" smtClean="0">
                <a:solidFill>
                  <a:srgbClr val="FF0000"/>
                </a:solidFill>
              </a:rPr>
              <a:t>이때 해당 폴더에는 </a:t>
            </a:r>
            <a:r>
              <a:rPr lang="en-US" altLang="ko-KR" sz="1800" dirty="0" smtClean="0">
                <a:solidFill>
                  <a:srgbClr val="FF0000"/>
                </a:solidFill>
              </a:rPr>
              <a:t>index.js </a:t>
            </a:r>
            <a:r>
              <a:rPr lang="ko-KR" altLang="en-US" sz="1800" dirty="0" smtClean="0">
                <a:solidFill>
                  <a:srgbClr val="FF0000"/>
                </a:solidFill>
              </a:rPr>
              <a:t>파일이 존재 해야 한다</a:t>
            </a:r>
            <a:r>
              <a:rPr lang="en-US" altLang="ko-KR" sz="1800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사용하기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936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외장모듈 사용하기</a:t>
            </a:r>
            <a:r>
              <a:rPr lang="en-US" altLang="ko-KR" sz="2000" dirty="0"/>
              <a:t>]</a:t>
            </a:r>
          </a:p>
          <a:p>
            <a:r>
              <a:rPr lang="ko-KR" altLang="en-US" sz="1600" dirty="0"/>
              <a:t>외장모듈을 </a:t>
            </a:r>
            <a:r>
              <a:rPr lang="ko-KR" altLang="en-US" sz="1600" dirty="0" err="1"/>
              <a:t>불러올때는</a:t>
            </a:r>
            <a:r>
              <a:rPr lang="ko-KR" altLang="en-US" sz="1600" dirty="0"/>
              <a:t> 상대경로 </a:t>
            </a:r>
            <a:r>
              <a:rPr lang="ko-KR" altLang="en-US" sz="1600" dirty="0" smtClean="0"/>
              <a:t>대신 </a:t>
            </a:r>
            <a:r>
              <a:rPr lang="ko-KR" altLang="en-US" sz="1600" dirty="0" err="1" smtClean="0"/>
              <a:t>모듈명을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바로 사용</a:t>
            </a:r>
          </a:p>
          <a:p>
            <a:r>
              <a:rPr lang="en-US" altLang="ko-KR" sz="1600" dirty="0"/>
              <a:t>require('</a:t>
            </a:r>
            <a:r>
              <a:rPr lang="ko-KR" altLang="en-US" sz="1600" dirty="0" err="1"/>
              <a:t>모듈명</a:t>
            </a:r>
            <a:r>
              <a:rPr lang="en-US" altLang="ko-KR" sz="1600" dirty="0"/>
              <a:t>');</a:t>
            </a:r>
          </a:p>
          <a:p>
            <a:pPr marL="0" indent="0">
              <a:buNone/>
            </a:pPr>
            <a:endParaRPr lang="en-US" altLang="ko-KR" sz="1600" dirty="0"/>
          </a:p>
          <a:p>
            <a:r>
              <a:rPr lang="en-US" altLang="ko-KR" sz="1600" dirty="0" err="1"/>
              <a:t>npm</a:t>
            </a:r>
            <a:r>
              <a:rPr lang="en-US" altLang="ko-KR" sz="1600" dirty="0"/>
              <a:t>(Node Package Manager)</a:t>
            </a:r>
            <a:r>
              <a:rPr lang="ko-KR" altLang="en-US" sz="1600" dirty="0"/>
              <a:t>를 이용해서 모듈 설치</a:t>
            </a:r>
          </a:p>
          <a:p>
            <a:pPr marL="0" indent="0">
              <a:buNone/>
            </a:pPr>
            <a:r>
              <a:rPr lang="ko-KR" altLang="en-US" sz="1600" dirty="0"/>
              <a:t>    </a:t>
            </a:r>
            <a:r>
              <a:rPr lang="en-US" altLang="ko-KR" sz="1600" dirty="0"/>
              <a:t>&gt; </a:t>
            </a:r>
            <a:r>
              <a:rPr lang="en-US" altLang="ko-KR" sz="1600" dirty="0" err="1"/>
              <a:t>npm</a:t>
            </a:r>
            <a:r>
              <a:rPr lang="en-US" altLang="ko-KR" sz="1600" dirty="0"/>
              <a:t> install -g </a:t>
            </a:r>
            <a:r>
              <a:rPr lang="en-US" altLang="ko-KR" sz="1600" dirty="0" err="1"/>
              <a:t>nconf</a:t>
            </a:r>
            <a:r>
              <a:rPr lang="en-US" altLang="ko-KR" sz="1600" dirty="0"/>
              <a:t> --save</a:t>
            </a:r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nconf</a:t>
            </a:r>
            <a:r>
              <a:rPr lang="en-US" altLang="ko-KR" sz="1600" dirty="0"/>
              <a:t> : </a:t>
            </a:r>
            <a:r>
              <a:rPr lang="ko-KR" altLang="en-US" sz="1600" dirty="0"/>
              <a:t>시스템 환경변수에 접근 가능한 모듈</a:t>
            </a:r>
          </a:p>
          <a:p>
            <a:pPr marL="0" indent="0">
              <a:buNone/>
            </a:pPr>
            <a:r>
              <a:rPr lang="ko-KR" altLang="en-US" sz="1600" dirty="0"/>
              <a:t>        </a:t>
            </a:r>
            <a:r>
              <a:rPr lang="en-US" altLang="ko-KR" sz="1600" dirty="0"/>
              <a:t>-g : </a:t>
            </a:r>
            <a:r>
              <a:rPr lang="ko-KR" altLang="en-US" sz="1600" dirty="0"/>
              <a:t>글로벌로 모듈 설치</a:t>
            </a:r>
          </a:p>
          <a:p>
            <a:pPr marL="0" indent="0">
              <a:buNone/>
            </a:pPr>
            <a:r>
              <a:rPr lang="ko-KR" altLang="en-US" sz="1600" dirty="0"/>
              <a:t>        </a:t>
            </a:r>
            <a:r>
              <a:rPr lang="en-US" altLang="ko-KR" sz="1600" dirty="0"/>
              <a:t>--save : </a:t>
            </a:r>
            <a:r>
              <a:rPr lang="en-US" altLang="ko-KR" sz="1600" dirty="0" err="1"/>
              <a:t>package.json</a:t>
            </a:r>
            <a:r>
              <a:rPr lang="en-US" altLang="ko-KR" sz="1600" dirty="0"/>
              <a:t> </a:t>
            </a:r>
            <a:r>
              <a:rPr lang="ko-KR" altLang="en-US" sz="1600" dirty="0"/>
              <a:t>파일에 기록</a:t>
            </a:r>
          </a:p>
          <a:p>
            <a:pPr marL="0" indent="0">
              <a:buNone/>
            </a:pPr>
            <a:endParaRPr lang="ko-KR" altLang="en-US" sz="1600" dirty="0"/>
          </a:p>
          <a:p>
            <a:r>
              <a:rPr lang="en-US" altLang="ko-KR" sz="1600" dirty="0" err="1"/>
              <a:t>npm</a:t>
            </a:r>
            <a:r>
              <a:rPr lang="ko-KR" altLang="en-US" sz="1600" dirty="0"/>
              <a:t>을 이용해서 모듈 제거</a:t>
            </a:r>
          </a:p>
          <a:p>
            <a:pPr marL="0" indent="0">
              <a:buNone/>
            </a:pPr>
            <a:r>
              <a:rPr lang="ko-KR" altLang="en-US" sz="1600" dirty="0"/>
              <a:t>    </a:t>
            </a:r>
            <a:r>
              <a:rPr lang="en-US" altLang="ko-KR" sz="1600" dirty="0"/>
              <a:t>&gt; </a:t>
            </a:r>
            <a:r>
              <a:rPr lang="en-US" altLang="ko-KR" sz="1600" dirty="0" err="1"/>
              <a:t>npm</a:t>
            </a:r>
            <a:r>
              <a:rPr lang="en-US" altLang="ko-KR" sz="1600" dirty="0"/>
              <a:t> uninstall </a:t>
            </a:r>
            <a:r>
              <a:rPr lang="en-US" altLang="ko-KR" sz="1600" dirty="0" err="1"/>
              <a:t>nconf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r>
              <a:rPr lang="en-US" altLang="ko-KR" sz="1600" dirty="0" err="1"/>
              <a:t>package.json</a:t>
            </a:r>
            <a:r>
              <a:rPr lang="en-US" altLang="ko-KR" sz="1600" dirty="0"/>
              <a:t> </a:t>
            </a:r>
            <a:r>
              <a:rPr lang="ko-KR" altLang="en-US" sz="1600" dirty="0"/>
              <a:t>파일 생성은 </a:t>
            </a:r>
            <a:r>
              <a:rPr lang="en-US" altLang="ko-KR" sz="1600" dirty="0" err="1"/>
              <a:t>npm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 </a:t>
            </a:r>
            <a:r>
              <a:rPr lang="ko-KR" altLang="en-US" sz="1600" dirty="0"/>
              <a:t>명령으로 생성 가능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패키지의 내용을 한꺼번에 설치</a:t>
            </a:r>
          </a:p>
          <a:p>
            <a:pPr marL="0" indent="0">
              <a:buNone/>
            </a:pPr>
            <a:r>
              <a:rPr lang="ko-KR" altLang="en-US" sz="1600" dirty="0"/>
              <a:t>    </a:t>
            </a:r>
            <a:r>
              <a:rPr lang="en-US" altLang="ko-KR" sz="1600" dirty="0"/>
              <a:t>&gt; </a:t>
            </a:r>
            <a:r>
              <a:rPr lang="en-US" altLang="ko-KR" sz="1600" dirty="0" err="1"/>
              <a:t>npm</a:t>
            </a:r>
            <a:r>
              <a:rPr lang="en-US" altLang="ko-KR" sz="1600" dirty="0"/>
              <a:t> install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</a:t>
            </a:r>
            <a:r>
              <a:rPr lang="ko-KR" altLang="en-US" dirty="0"/>
              <a:t>장</a:t>
            </a:r>
            <a:r>
              <a:rPr lang="ko-KR" altLang="en-US" dirty="0" smtClean="0"/>
              <a:t>모듈 사용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434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29523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en-US" altLang="ko-KR" sz="2400" dirty="0" err="1"/>
              <a:t>npm</a:t>
            </a:r>
            <a:r>
              <a:rPr lang="en-US" altLang="ko-KR" sz="2400" dirty="0"/>
              <a:t> </a:t>
            </a:r>
            <a:r>
              <a:rPr lang="ko-KR" altLang="en-US" sz="2400" dirty="0"/>
              <a:t>명령 사용시 방화벽이 막혀 있을 경우 해결방법</a:t>
            </a:r>
            <a:r>
              <a:rPr lang="en-US" altLang="ko-KR" sz="2400" dirty="0"/>
              <a:t>]</a:t>
            </a:r>
          </a:p>
          <a:p>
            <a:r>
              <a:rPr lang="ko-KR" altLang="en-US" sz="1800" dirty="0" err="1"/>
              <a:t>프록시</a:t>
            </a:r>
            <a:r>
              <a:rPr lang="ko-KR" altLang="en-US" sz="1800" dirty="0"/>
              <a:t> 서버 유무 확인</a:t>
            </a:r>
          </a:p>
          <a:p>
            <a:pPr marL="0" indent="0">
              <a:buNone/>
            </a:pPr>
            <a:r>
              <a:rPr lang="ko-KR" altLang="en-US" sz="1800" dirty="0"/>
              <a:t>    </a:t>
            </a:r>
            <a:r>
              <a:rPr lang="en-US" altLang="ko-KR" sz="1800" dirty="0"/>
              <a:t>&gt; </a:t>
            </a:r>
            <a:r>
              <a:rPr lang="en-US" altLang="ko-KR" sz="1800" dirty="0" err="1"/>
              <a:t>netstat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</a:t>
            </a:r>
          </a:p>
          <a:p>
            <a:r>
              <a:rPr lang="ko-KR" altLang="en-US" sz="1800" dirty="0"/>
              <a:t>호스트</a:t>
            </a:r>
            <a:r>
              <a:rPr lang="en-US" altLang="ko-KR" sz="1800" dirty="0"/>
              <a:t>:</a:t>
            </a:r>
            <a:r>
              <a:rPr lang="ko-KR" altLang="en-US" sz="1800" dirty="0"/>
              <a:t>포트 </a:t>
            </a:r>
            <a:r>
              <a:rPr lang="ko-KR" altLang="en-US" sz="1800" dirty="0" err="1"/>
              <a:t>프록시</a:t>
            </a:r>
            <a:r>
              <a:rPr lang="ko-KR" altLang="en-US" sz="1800" dirty="0"/>
              <a:t> 사용 설정</a:t>
            </a:r>
          </a:p>
          <a:p>
            <a:pPr marL="0" indent="0">
              <a:buNone/>
            </a:pPr>
            <a:r>
              <a:rPr lang="ko-KR" altLang="en-US" sz="1800" dirty="0"/>
              <a:t>    </a:t>
            </a:r>
            <a:r>
              <a:rPr lang="en-US" altLang="ko-KR" sz="1800" dirty="0"/>
              <a:t>&gt; </a:t>
            </a:r>
            <a:r>
              <a:rPr lang="en-US" altLang="ko-KR" sz="1800" dirty="0" err="1"/>
              <a:t>npm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config</a:t>
            </a:r>
            <a:r>
              <a:rPr lang="en-US" altLang="ko-KR" sz="1800" dirty="0"/>
              <a:t> set proxy http://</a:t>
            </a:r>
            <a:r>
              <a:rPr lang="ko-KR" altLang="en-US" sz="1800" dirty="0" err="1"/>
              <a:t>호스트명</a:t>
            </a:r>
            <a:r>
              <a:rPr lang="en-US" altLang="ko-KR" sz="1800" dirty="0"/>
              <a:t>:</a:t>
            </a:r>
            <a:r>
              <a:rPr lang="ko-KR" altLang="en-US" sz="1800" dirty="0"/>
              <a:t>포트</a:t>
            </a:r>
          </a:p>
          <a:p>
            <a:pPr marL="0" indent="0">
              <a:buNone/>
            </a:pPr>
            <a:r>
              <a:rPr lang="ko-KR" altLang="en-US" sz="1800" dirty="0"/>
              <a:t>    </a:t>
            </a:r>
            <a:r>
              <a:rPr lang="en-US" altLang="ko-KR" sz="1800" dirty="0"/>
              <a:t>&gt; </a:t>
            </a:r>
            <a:r>
              <a:rPr lang="en-US" altLang="ko-KR" sz="1800" dirty="0" err="1"/>
              <a:t>npm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config</a:t>
            </a:r>
            <a:r>
              <a:rPr lang="en-US" altLang="ko-KR" sz="1800" dirty="0"/>
              <a:t> set https-proxy http://</a:t>
            </a:r>
            <a:r>
              <a:rPr lang="ko-KR" altLang="en-US" sz="1800" dirty="0" err="1"/>
              <a:t>호스트명</a:t>
            </a:r>
            <a:r>
              <a:rPr lang="en-US" altLang="ko-KR" sz="1800" dirty="0"/>
              <a:t>:</a:t>
            </a:r>
            <a:r>
              <a:rPr lang="ko-KR" altLang="en-US" sz="1800" dirty="0"/>
              <a:t>포트</a:t>
            </a:r>
          </a:p>
          <a:p>
            <a:pPr marL="0" indent="0">
              <a:buNone/>
            </a:pPr>
            <a:r>
              <a:rPr lang="ko-KR" altLang="en-US" sz="1800" dirty="0"/>
              <a:t>    </a:t>
            </a:r>
            <a:r>
              <a:rPr lang="en-US" altLang="ko-KR" sz="1800" dirty="0"/>
              <a:t>&gt; </a:t>
            </a:r>
            <a:r>
              <a:rPr lang="en-US" altLang="ko-KR" sz="1800" dirty="0" err="1"/>
              <a:t>npm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config</a:t>
            </a:r>
            <a:r>
              <a:rPr lang="en-US" altLang="ko-KR" sz="1800" dirty="0"/>
              <a:t> set strict-</a:t>
            </a:r>
            <a:r>
              <a:rPr lang="en-US" altLang="ko-KR" sz="1800" dirty="0" err="1"/>
              <a:t>ssl</a:t>
            </a:r>
            <a:r>
              <a:rPr lang="en-US" altLang="ko-KR" sz="1800" dirty="0"/>
              <a:t> false</a:t>
            </a:r>
            <a:endParaRPr lang="ko-KR" altLang="en-US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</a:t>
            </a:r>
            <a:r>
              <a:rPr lang="ko-KR" altLang="en-US" dirty="0" smtClean="0"/>
              <a:t>장모듈 사용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5" y="4293096"/>
            <a:ext cx="7776864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nconf</a:t>
            </a:r>
            <a:r>
              <a:rPr lang="en-US" altLang="ko-KR" sz="1600" dirty="0"/>
              <a:t> = require('</a:t>
            </a:r>
            <a:r>
              <a:rPr lang="en-US" altLang="ko-KR" sz="1600" dirty="0" err="1"/>
              <a:t>nconf</a:t>
            </a:r>
            <a:r>
              <a:rPr lang="en-US" altLang="ko-KR" sz="1600" dirty="0"/>
              <a:t>');</a:t>
            </a:r>
          </a:p>
          <a:p>
            <a:r>
              <a:rPr lang="en-US" altLang="ko-KR" sz="1600" dirty="0" err="1"/>
              <a:t>nconf.env</a:t>
            </a:r>
            <a:r>
              <a:rPr lang="en-US" altLang="ko-KR" sz="1600" dirty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console.log('</a:t>
            </a:r>
            <a:r>
              <a:rPr lang="en-US" altLang="ko-KR" sz="1600" dirty="0" err="1"/>
              <a:t>os</a:t>
            </a:r>
            <a:r>
              <a:rPr lang="en-US" altLang="ko-KR" sz="1600" dirty="0"/>
              <a:t> </a:t>
            </a:r>
            <a:r>
              <a:rPr lang="ko-KR" altLang="en-US" sz="1600" dirty="0"/>
              <a:t>환경 변수의 값</a:t>
            </a:r>
            <a:r>
              <a:rPr lang="en-US" altLang="ko-KR" sz="1600" dirty="0"/>
              <a:t>: %s', </a:t>
            </a:r>
            <a:r>
              <a:rPr lang="en-US" altLang="ko-KR" sz="1600" dirty="0" err="1"/>
              <a:t>nconf.get</a:t>
            </a:r>
            <a:r>
              <a:rPr lang="en-US" altLang="ko-KR" sz="1600" dirty="0"/>
              <a:t>('OS</a:t>
            </a:r>
            <a:r>
              <a:rPr lang="en-US" altLang="ko-KR" sz="1600" dirty="0" smtClean="0"/>
              <a:t>'));</a:t>
            </a:r>
            <a:endParaRPr lang="ko-KR" altLang="en-US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04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1728192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내장모듈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노드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설치시</a:t>
            </a:r>
            <a:r>
              <a:rPr lang="ko-KR" altLang="en-US" sz="1800" dirty="0" smtClean="0"/>
              <a:t> 기본 설치</a:t>
            </a:r>
            <a:endParaRPr lang="en-US" altLang="ko-KR" sz="1800" dirty="0" smtClean="0"/>
          </a:p>
          <a:p>
            <a:r>
              <a:rPr lang="ko-KR" altLang="en-US" sz="1800" dirty="0" smtClean="0"/>
              <a:t>대표적으로 </a:t>
            </a:r>
            <a:r>
              <a:rPr lang="en-US" altLang="ko-KR" sz="1800" dirty="0" err="1" smtClean="0"/>
              <a:t>os</a:t>
            </a:r>
            <a:r>
              <a:rPr lang="ko-KR" altLang="en-US" sz="1800" dirty="0" smtClean="0"/>
              <a:t>모듈과 </a:t>
            </a:r>
            <a:r>
              <a:rPr lang="en-US" altLang="ko-KR" sz="1800" dirty="0" smtClean="0"/>
              <a:t>path </a:t>
            </a:r>
            <a:r>
              <a:rPr lang="ko-KR" altLang="en-US" sz="1800" dirty="0" smtClean="0"/>
              <a:t>모듈이 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내장 모듈보다 외장 모듈이 더 편리한 경우도 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내장 모듈에 대한 정보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http://nodejs.org/api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내장모듈 사용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25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os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984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075240" cy="283691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 err="1"/>
              <a:t>var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os</a:t>
            </a:r>
            <a:r>
              <a:rPr lang="en-US" altLang="ko-KR" sz="2000" dirty="0"/>
              <a:t> = require('</a:t>
            </a:r>
            <a:r>
              <a:rPr lang="en-US" altLang="ko-KR" sz="2000" dirty="0" err="1"/>
              <a:t>os</a:t>
            </a:r>
            <a:r>
              <a:rPr lang="en-US" altLang="ko-KR" sz="2000" dirty="0"/>
              <a:t>');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console.log('</a:t>
            </a:r>
            <a:r>
              <a:rPr lang="en-US" altLang="ko-KR" sz="2000" dirty="0" err="1"/>
              <a:t>os</a:t>
            </a:r>
            <a:r>
              <a:rPr lang="ko-KR" altLang="en-US" sz="2000" dirty="0"/>
              <a:t>의 호스트 네임</a:t>
            </a:r>
            <a:r>
              <a:rPr lang="en-US" altLang="ko-KR" sz="2000" dirty="0"/>
              <a:t>: %s', </a:t>
            </a:r>
            <a:r>
              <a:rPr lang="en-US" altLang="ko-KR" sz="2000" dirty="0" err="1"/>
              <a:t>os.hostname</a:t>
            </a:r>
            <a:r>
              <a:rPr lang="en-US" altLang="ko-KR" sz="2000" dirty="0"/>
              <a:t>());</a:t>
            </a:r>
          </a:p>
          <a:p>
            <a:pPr marL="0" indent="0">
              <a:buNone/>
            </a:pPr>
            <a:r>
              <a:rPr lang="en-US" altLang="ko-KR" sz="2000" dirty="0"/>
              <a:t>console.log('</a:t>
            </a:r>
            <a:r>
              <a:rPr lang="ko-KR" altLang="en-US" sz="2000" dirty="0"/>
              <a:t>시스템의 메모리</a:t>
            </a:r>
            <a:r>
              <a:rPr lang="en-US" altLang="ko-KR" sz="2000" dirty="0"/>
              <a:t>: %d/%d', </a:t>
            </a:r>
            <a:r>
              <a:rPr lang="en-US" altLang="ko-KR" sz="2000" dirty="0" err="1"/>
              <a:t>os.freemem</a:t>
            </a:r>
            <a:r>
              <a:rPr lang="en-US" altLang="ko-KR" sz="2000" dirty="0"/>
              <a:t>(), </a:t>
            </a:r>
            <a:r>
              <a:rPr lang="en-US" altLang="ko-KR" sz="2000" dirty="0" err="1"/>
              <a:t>os.totalmem</a:t>
            </a:r>
            <a:r>
              <a:rPr lang="en-US" altLang="ko-KR" sz="2000" dirty="0"/>
              <a:t>());</a:t>
            </a:r>
          </a:p>
          <a:p>
            <a:pPr marL="0" indent="0">
              <a:buNone/>
            </a:pPr>
            <a:r>
              <a:rPr lang="en-US" altLang="ko-KR" sz="2000" dirty="0"/>
              <a:t>console.log('</a:t>
            </a:r>
            <a:r>
              <a:rPr lang="ko-KR" altLang="en-US" sz="2000" dirty="0"/>
              <a:t>시스템의 </a:t>
            </a:r>
            <a:r>
              <a:rPr lang="en-US" altLang="ko-KR" sz="2000" dirty="0"/>
              <a:t>CPU </a:t>
            </a:r>
            <a:r>
              <a:rPr lang="ko-KR" altLang="en-US" sz="2000" dirty="0"/>
              <a:t>정보</a:t>
            </a:r>
            <a:r>
              <a:rPr lang="en-US" altLang="ko-KR" sz="2000" dirty="0"/>
              <a:t>: \n', </a:t>
            </a:r>
            <a:r>
              <a:rPr lang="en-US" altLang="ko-KR" sz="2000" dirty="0" err="1"/>
              <a:t>os.cpus</a:t>
            </a:r>
            <a:r>
              <a:rPr lang="en-US" altLang="ko-KR" sz="2000" dirty="0"/>
              <a:t>());</a:t>
            </a:r>
          </a:p>
          <a:p>
            <a:pPr marL="0" indent="0">
              <a:buNone/>
            </a:pPr>
            <a:r>
              <a:rPr lang="en-US" altLang="ko-KR" sz="2000" dirty="0"/>
              <a:t>console.log('</a:t>
            </a:r>
            <a:r>
              <a:rPr lang="ko-KR" altLang="en-US" sz="2000" dirty="0"/>
              <a:t>시스템의 네트워크 인터페이스 정보</a:t>
            </a:r>
            <a:r>
              <a:rPr lang="en-US" altLang="ko-KR" sz="2000" dirty="0"/>
              <a:t>\n');</a:t>
            </a:r>
          </a:p>
          <a:p>
            <a:pPr marL="0" indent="0">
              <a:buNone/>
            </a:pPr>
            <a:r>
              <a:rPr lang="en-US" altLang="ko-KR" sz="2000" dirty="0" err="1"/>
              <a:t>console.dir</a:t>
            </a:r>
            <a:r>
              <a:rPr lang="en-US" altLang="ko-KR" sz="2000" dirty="0"/>
              <a:t>(</a:t>
            </a:r>
            <a:r>
              <a:rPr lang="en-US" altLang="ko-KR" sz="2000" dirty="0" err="1"/>
              <a:t>os.networkInterfaces</a:t>
            </a:r>
            <a:r>
              <a:rPr lang="en-US" altLang="ko-KR" sz="2000" dirty="0"/>
              <a:t>());</a:t>
            </a:r>
            <a:endParaRPr lang="ko-KR" altLang="en-US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os</a:t>
            </a:r>
            <a:r>
              <a:rPr lang="ko-KR" altLang="en-US" dirty="0" smtClean="0"/>
              <a:t>모듈 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942803"/>
            <a:ext cx="3737295" cy="2599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80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path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path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06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노드의</a:t>
            </a:r>
            <a:r>
              <a:rPr lang="ko-KR" altLang="en-US" sz="2000" dirty="0" smtClean="0"/>
              <a:t> 특징과 아키텍처</a:t>
            </a:r>
            <a:endParaRPr lang="en-US" altLang="ko-KR" sz="2000" dirty="0" smtClean="0"/>
          </a:p>
          <a:p>
            <a:r>
              <a:rPr lang="ko-KR" altLang="en-US" sz="2000" dirty="0" smtClean="0"/>
              <a:t>개발도구 설치하기</a:t>
            </a:r>
            <a:endParaRPr lang="en-US" altLang="ko-KR" sz="2000" dirty="0" smtClean="0"/>
          </a:p>
          <a:p>
            <a:r>
              <a:rPr lang="ko-KR" altLang="en-US" sz="2000" dirty="0" err="1" smtClean="0"/>
              <a:t>첫번째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노드</a:t>
            </a:r>
            <a:r>
              <a:rPr lang="ko-KR" altLang="en-US" sz="2000" dirty="0" smtClean="0"/>
              <a:t> 프로젝트 만들기</a:t>
            </a:r>
            <a:endParaRPr lang="en-US" altLang="ko-KR" sz="2000" dirty="0" smtClean="0"/>
          </a:p>
          <a:p>
            <a:r>
              <a:rPr lang="ko-KR" altLang="en-US" sz="2000" dirty="0" smtClean="0"/>
              <a:t>콘솔에서 </a:t>
            </a:r>
            <a:r>
              <a:rPr lang="en-US" altLang="ko-KR" sz="2000" dirty="0" smtClean="0"/>
              <a:t>Log </a:t>
            </a:r>
            <a:r>
              <a:rPr lang="ko-KR" altLang="en-US" sz="2000" dirty="0" smtClean="0"/>
              <a:t>출력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프로세스 객체 확인</a:t>
            </a:r>
            <a:endParaRPr lang="en-US" altLang="ko-KR" sz="2000" dirty="0" smtClean="0"/>
          </a:p>
          <a:p>
            <a:r>
              <a:rPr lang="ko-KR" altLang="en-US" sz="2000" dirty="0" smtClean="0"/>
              <a:t>외장모듈과 내장모듈 사용하기</a:t>
            </a:r>
            <a:endParaRPr lang="en-US" altLang="ko-KR" sz="2000" dirty="0" smtClean="0"/>
          </a:p>
          <a:p>
            <a:r>
              <a:rPr lang="en-US" altLang="ko-KR" sz="2000" dirty="0" err="1" smtClean="0"/>
              <a:t>os</a:t>
            </a:r>
            <a:r>
              <a:rPr lang="ko-KR" altLang="en-US" sz="2000" dirty="0" smtClean="0"/>
              <a:t>모듈</a:t>
            </a:r>
            <a:endParaRPr lang="en-US" altLang="ko-KR" sz="2000" dirty="0"/>
          </a:p>
          <a:p>
            <a:r>
              <a:rPr lang="en-US" altLang="ko-KR" sz="2000" dirty="0" smtClean="0"/>
              <a:t>path</a:t>
            </a:r>
            <a:r>
              <a:rPr lang="ko-KR" altLang="en-US" sz="2000" dirty="0" smtClean="0"/>
              <a:t>모듈</a:t>
            </a:r>
            <a:endParaRPr lang="en-US" altLang="ko-KR" sz="2000" dirty="0"/>
          </a:p>
          <a:p>
            <a:r>
              <a:rPr lang="ko-KR" altLang="en-US" sz="2000" dirty="0" smtClean="0"/>
              <a:t>주소 문자열과 요청 </a:t>
            </a:r>
            <a:r>
              <a:rPr lang="ko-KR" altLang="en-US" sz="2000" dirty="0" err="1" smtClean="0"/>
              <a:t>파라미터</a:t>
            </a:r>
            <a:r>
              <a:rPr lang="ko-KR" altLang="en-US" sz="2000" dirty="0" smtClean="0"/>
              <a:t> 다루기</a:t>
            </a:r>
            <a:endParaRPr lang="en-US" altLang="ko-KR" sz="2000" dirty="0" smtClean="0"/>
          </a:p>
          <a:p>
            <a:r>
              <a:rPr lang="ko-KR" altLang="en-US" sz="2000" dirty="0" smtClean="0"/>
              <a:t>이벤트 보내고 받기</a:t>
            </a:r>
            <a:endParaRPr lang="en-US" altLang="ko-KR" sz="2000" dirty="0" smtClean="0"/>
          </a:p>
          <a:p>
            <a:r>
              <a:rPr lang="ko-KR" altLang="en-US" sz="2000" dirty="0" smtClean="0"/>
              <a:t>파일 다루기</a:t>
            </a:r>
            <a:endParaRPr lang="en-US" altLang="ko-KR" sz="2000" dirty="0" smtClean="0"/>
          </a:p>
          <a:p>
            <a:r>
              <a:rPr lang="en-US" altLang="ko-KR" sz="2000" dirty="0" smtClean="0"/>
              <a:t>http</a:t>
            </a:r>
            <a:r>
              <a:rPr lang="ko-KR" altLang="en-US" sz="2000" dirty="0" smtClean="0"/>
              <a:t>모듈</a:t>
            </a:r>
            <a:endParaRPr lang="en-US" altLang="ko-KR" sz="2000" dirty="0"/>
          </a:p>
          <a:p>
            <a:r>
              <a:rPr lang="en-US" altLang="ko-KR" sz="2000" dirty="0" err="1" smtClean="0"/>
              <a:t>fs</a:t>
            </a:r>
            <a:r>
              <a:rPr lang="ko-KR" altLang="en-US" sz="2000" dirty="0" smtClean="0"/>
              <a:t>모듈</a:t>
            </a:r>
            <a:endParaRPr lang="en-US" altLang="ko-KR" sz="2000" dirty="0"/>
          </a:p>
          <a:p>
            <a:r>
              <a:rPr lang="ko-KR" altLang="en-US" sz="2000" dirty="0" err="1" smtClean="0"/>
              <a:t>웹서버</a:t>
            </a:r>
            <a:r>
              <a:rPr lang="ko-KR" altLang="en-US" sz="2000" dirty="0" smtClean="0"/>
              <a:t> 만들기</a:t>
            </a:r>
            <a:endParaRPr lang="en-US" altLang="ko-KR" sz="20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NodeJS</a:t>
            </a:r>
            <a:r>
              <a:rPr lang="en-US" altLang="ko-KR" dirty="0" smtClean="0"/>
              <a:t> - step1</a:t>
            </a:r>
            <a:r>
              <a:rPr lang="ko-KR" altLang="en-US" dirty="0" smtClean="0"/>
              <a:t> </a:t>
            </a:r>
            <a:r>
              <a:rPr lang="en-US" altLang="ko-KR" dirty="0" smtClean="0"/>
              <a:t>Info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1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파일 패스를 다루는 </a:t>
            </a:r>
            <a:r>
              <a:rPr lang="en-US" altLang="ko-KR" sz="1800" dirty="0" smtClean="0"/>
              <a:t>path</a:t>
            </a:r>
            <a:r>
              <a:rPr lang="ko-KR" altLang="en-US" sz="1800" dirty="0" smtClean="0"/>
              <a:t>모듈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join() : </a:t>
            </a:r>
            <a:r>
              <a:rPr lang="ko-KR" altLang="en-US" sz="1600" dirty="0" err="1" smtClean="0"/>
              <a:t>여러개의</a:t>
            </a:r>
            <a:r>
              <a:rPr lang="ko-KR" altLang="en-US" sz="1600" dirty="0" smtClean="0"/>
              <a:t> 파일들을 모두 합쳐 하나의 파일 패스로 만들어 준다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파일 패스를 </a:t>
            </a:r>
            <a:r>
              <a:rPr lang="ko-KR" altLang="en-US" sz="1600" dirty="0" err="1" smtClean="0"/>
              <a:t>만들때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구분자</a:t>
            </a:r>
            <a:r>
              <a:rPr lang="ko-KR" altLang="en-US" sz="1600" dirty="0" smtClean="0"/>
              <a:t> 등을 알아서 조정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err="1" smtClean="0"/>
              <a:t>dirname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파일 패스에서 디렉터리 이름을 반환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err="1" smtClean="0"/>
              <a:t>basename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파일 패스에서 파일의 </a:t>
            </a:r>
            <a:r>
              <a:rPr lang="ko-KR" altLang="en-US" sz="1600" dirty="0" err="1" smtClean="0"/>
              <a:t>확장자를</a:t>
            </a:r>
            <a:r>
              <a:rPr lang="ko-KR" altLang="en-US" sz="1600" dirty="0" smtClean="0"/>
              <a:t> 제외한 이름을 반환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err="1" smtClean="0"/>
              <a:t>extname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파일 패스에서 파일의 </a:t>
            </a:r>
            <a:r>
              <a:rPr lang="ko-KR" altLang="en-US" sz="1600" dirty="0" err="1" smtClean="0"/>
              <a:t>확장자를</a:t>
            </a:r>
            <a:r>
              <a:rPr lang="ko-KR" altLang="en-US" sz="1600" dirty="0" smtClean="0"/>
              <a:t> 반환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path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88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5338936" cy="45259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path = require(</a:t>
            </a:r>
            <a:r>
              <a:rPr lang="en-US" altLang="ko-KR" sz="1400" dirty="0">
                <a:solidFill>
                  <a:srgbClr val="FF0000"/>
                </a:solidFill>
              </a:rPr>
              <a:t>'path'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solidFill>
                  <a:srgbClr val="00B050"/>
                </a:solidFill>
              </a:rPr>
              <a:t>//</a:t>
            </a:r>
            <a:r>
              <a:rPr lang="ko-KR" altLang="en-US" sz="1400" dirty="0" err="1">
                <a:solidFill>
                  <a:srgbClr val="00B050"/>
                </a:solidFill>
              </a:rPr>
              <a:t>디렉토리</a:t>
            </a:r>
            <a:r>
              <a:rPr lang="ko-KR" altLang="en-US" sz="1400" dirty="0">
                <a:solidFill>
                  <a:srgbClr val="00B050"/>
                </a:solidFill>
              </a:rPr>
              <a:t> 이름 합치기</a:t>
            </a:r>
            <a:r>
              <a:rPr lang="en-US" altLang="ko-KR" sz="1400" dirty="0">
                <a:solidFill>
                  <a:srgbClr val="00B050"/>
                </a:solidFill>
              </a:rPr>
              <a:t>(</a:t>
            </a:r>
            <a:r>
              <a:rPr lang="ko-KR" altLang="en-US" sz="1400" dirty="0">
                <a:solidFill>
                  <a:srgbClr val="00B050"/>
                </a:solidFill>
              </a:rPr>
              <a:t>변환하기</a:t>
            </a:r>
            <a:r>
              <a:rPr lang="en-US" altLang="ko-KR" sz="1400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directories = [</a:t>
            </a:r>
            <a:r>
              <a:rPr lang="en-US" altLang="ko-KR" sz="1400" dirty="0">
                <a:solidFill>
                  <a:srgbClr val="FF0000"/>
                </a:solidFill>
              </a:rPr>
              <a:t>"users"</a:t>
            </a:r>
            <a:r>
              <a:rPr lang="en-US" altLang="ko-KR" sz="1400" dirty="0"/>
              <a:t>,</a:t>
            </a:r>
            <a:r>
              <a:rPr lang="en-US" altLang="ko-KR" sz="1400" dirty="0">
                <a:solidFill>
                  <a:srgbClr val="FF0000"/>
                </a:solidFill>
              </a:rPr>
              <a:t>"</a:t>
            </a:r>
            <a:r>
              <a:rPr lang="en-US" altLang="ko-KR" sz="1400" dirty="0" err="1">
                <a:solidFill>
                  <a:srgbClr val="FF0000"/>
                </a:solidFill>
              </a:rPr>
              <a:t>newDir</a:t>
            </a:r>
            <a:r>
              <a:rPr lang="en-US" altLang="ko-KR" sz="1400" dirty="0">
                <a:solidFill>
                  <a:srgbClr val="FF0000"/>
                </a:solidFill>
              </a:rPr>
              <a:t>"</a:t>
            </a:r>
            <a:r>
              <a:rPr lang="en-US" altLang="ko-KR" sz="1400" dirty="0"/>
              <a:t>,</a:t>
            </a:r>
            <a:r>
              <a:rPr lang="en-US" altLang="ko-KR" sz="1400" dirty="0">
                <a:solidFill>
                  <a:srgbClr val="FF0000"/>
                </a:solidFill>
              </a:rPr>
              <a:t>"</a:t>
            </a:r>
            <a:r>
              <a:rPr lang="en-US" altLang="ko-KR" sz="1400" dirty="0" err="1">
                <a:solidFill>
                  <a:srgbClr val="FF0000"/>
                </a:solidFill>
              </a:rPr>
              <a:t>newDocs</a:t>
            </a:r>
            <a:r>
              <a:rPr lang="en-US" altLang="ko-KR" sz="1400" dirty="0">
                <a:solidFill>
                  <a:srgbClr val="FF0000"/>
                </a:solidFill>
              </a:rPr>
              <a:t>"</a:t>
            </a:r>
            <a:r>
              <a:rPr lang="en-US" altLang="ko-KR" sz="1400" dirty="0"/>
              <a:t>];</a:t>
            </a:r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docsDirectory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directories.join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path.sep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r>
              <a:rPr lang="en-US" altLang="ko-KR" sz="1400" dirty="0"/>
              <a:t>console.log(</a:t>
            </a:r>
            <a:r>
              <a:rPr lang="en-US" altLang="ko-KR" sz="1400" dirty="0">
                <a:solidFill>
                  <a:srgbClr val="FF0000"/>
                </a:solidFill>
              </a:rPr>
              <a:t>'</a:t>
            </a:r>
            <a:r>
              <a:rPr lang="ko-KR" altLang="en-US" sz="1400" dirty="0">
                <a:solidFill>
                  <a:srgbClr val="FF0000"/>
                </a:solidFill>
              </a:rPr>
              <a:t>문서 </a:t>
            </a:r>
            <a:r>
              <a:rPr lang="ko-KR" altLang="en-US" sz="1400" dirty="0" err="1">
                <a:solidFill>
                  <a:srgbClr val="FF0000"/>
                </a:solidFill>
              </a:rPr>
              <a:t>디렉토리</a:t>
            </a:r>
            <a:r>
              <a:rPr lang="en-US" altLang="ko-KR" sz="1400" dirty="0">
                <a:solidFill>
                  <a:srgbClr val="FF0000"/>
                </a:solidFill>
              </a:rPr>
              <a:t>: %s'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docsDirectory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 err="1">
                <a:solidFill>
                  <a:srgbClr val="00B050"/>
                </a:solidFill>
              </a:rPr>
              <a:t>디렉토리</a:t>
            </a:r>
            <a:r>
              <a:rPr lang="ko-KR" altLang="en-US" sz="1400" dirty="0">
                <a:solidFill>
                  <a:srgbClr val="00B050"/>
                </a:solidFill>
              </a:rPr>
              <a:t> 이름과 파일명 합치기</a:t>
            </a:r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curPath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path.join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FF0000"/>
                </a:solidFill>
              </a:rPr>
              <a:t>'/Users/</a:t>
            </a:r>
            <a:r>
              <a:rPr lang="en-US" altLang="ko-KR" sz="1400" dirty="0" err="1">
                <a:solidFill>
                  <a:srgbClr val="FF0000"/>
                </a:solidFill>
              </a:rPr>
              <a:t>newDir</a:t>
            </a:r>
            <a:r>
              <a:rPr lang="en-US" altLang="ko-KR" sz="1400" dirty="0">
                <a:solidFill>
                  <a:srgbClr val="FF0000"/>
                </a:solidFill>
              </a:rPr>
              <a:t>'</a:t>
            </a:r>
            <a:r>
              <a:rPr lang="en-US" altLang="ko-KR" sz="1400" dirty="0"/>
              <a:t>,</a:t>
            </a:r>
            <a:r>
              <a:rPr lang="en-US" altLang="ko-KR" sz="1400" dirty="0">
                <a:solidFill>
                  <a:srgbClr val="FF0000"/>
                </a:solidFill>
              </a:rPr>
              <a:t> 'app.exe'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r>
              <a:rPr lang="en-US" altLang="ko-KR" sz="1400" dirty="0"/>
              <a:t>console.log(</a:t>
            </a:r>
            <a:r>
              <a:rPr lang="en-US" altLang="ko-KR" sz="1400" dirty="0">
                <a:solidFill>
                  <a:srgbClr val="FF0000"/>
                </a:solidFill>
              </a:rPr>
              <a:t>'</a:t>
            </a:r>
            <a:r>
              <a:rPr lang="ko-KR" altLang="en-US" sz="1400" dirty="0">
                <a:solidFill>
                  <a:srgbClr val="FF0000"/>
                </a:solidFill>
              </a:rPr>
              <a:t>파일 패스</a:t>
            </a:r>
            <a:r>
              <a:rPr lang="en-US" altLang="ko-KR" sz="1400" dirty="0">
                <a:solidFill>
                  <a:srgbClr val="FF0000"/>
                </a:solidFill>
              </a:rPr>
              <a:t>: %s'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curPath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solidFill>
                  <a:srgbClr val="00B050"/>
                </a:solidFill>
              </a:rPr>
              <a:t>//</a:t>
            </a:r>
            <a:r>
              <a:rPr lang="ko-KR" altLang="en-US" sz="1400" dirty="0">
                <a:solidFill>
                  <a:srgbClr val="00B050"/>
                </a:solidFill>
              </a:rPr>
              <a:t>패스에서 </a:t>
            </a:r>
            <a:r>
              <a:rPr lang="ko-KR" altLang="en-US" sz="1400" dirty="0" err="1">
                <a:solidFill>
                  <a:srgbClr val="00B050"/>
                </a:solidFill>
              </a:rPr>
              <a:t>디렉토리</a:t>
            </a:r>
            <a:r>
              <a:rPr lang="en-US" altLang="ko-KR" sz="1400" dirty="0">
                <a:solidFill>
                  <a:srgbClr val="00B050"/>
                </a:solidFill>
              </a:rPr>
              <a:t>, </a:t>
            </a:r>
            <a:r>
              <a:rPr lang="ko-KR" altLang="en-US" sz="1400" dirty="0">
                <a:solidFill>
                  <a:srgbClr val="00B050"/>
                </a:solidFill>
              </a:rPr>
              <a:t>파일명</a:t>
            </a:r>
            <a:r>
              <a:rPr lang="en-US" altLang="ko-KR" sz="1400" dirty="0">
                <a:solidFill>
                  <a:srgbClr val="00B050"/>
                </a:solidFill>
              </a:rPr>
              <a:t>, </a:t>
            </a:r>
            <a:r>
              <a:rPr lang="ko-KR" altLang="en-US" sz="1400" dirty="0" err="1">
                <a:solidFill>
                  <a:srgbClr val="00B050"/>
                </a:solidFill>
              </a:rPr>
              <a:t>확장자</a:t>
            </a:r>
            <a:r>
              <a:rPr lang="ko-KR" altLang="en-US" sz="1400" dirty="0">
                <a:solidFill>
                  <a:srgbClr val="00B050"/>
                </a:solidFill>
              </a:rPr>
              <a:t> 구별하기</a:t>
            </a:r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filename = "</a:t>
            </a:r>
            <a:r>
              <a:rPr lang="en-US" altLang="ko-KR" sz="1400" dirty="0">
                <a:solidFill>
                  <a:srgbClr val="FF0000"/>
                </a:solidFill>
              </a:rPr>
              <a:t>C:\\Users\\newDir\\app.exe</a:t>
            </a:r>
            <a:r>
              <a:rPr lang="en-US" altLang="ko-KR" sz="1400" dirty="0"/>
              <a:t>";</a:t>
            </a:r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dirname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path.dirname</a:t>
            </a:r>
            <a:r>
              <a:rPr lang="en-US" altLang="ko-KR" sz="1400" dirty="0"/>
              <a:t>(filename);</a:t>
            </a:r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basename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path.basename</a:t>
            </a:r>
            <a:r>
              <a:rPr lang="en-US" altLang="ko-KR" sz="1400" dirty="0"/>
              <a:t>(filename);</a:t>
            </a:r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extname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path.extname</a:t>
            </a:r>
            <a:r>
              <a:rPr lang="en-US" altLang="ko-KR" sz="1400" dirty="0"/>
              <a:t>(filename);</a:t>
            </a:r>
          </a:p>
          <a:p>
            <a:pPr marL="0" indent="0">
              <a:buNone/>
            </a:pPr>
            <a:r>
              <a:rPr lang="en-US" altLang="ko-KR" sz="1400" dirty="0"/>
              <a:t>console.log(</a:t>
            </a:r>
            <a:r>
              <a:rPr lang="en-US" altLang="ko-KR" sz="1400" dirty="0" err="1"/>
              <a:t>dirname,basename,extname</a:t>
            </a:r>
            <a:r>
              <a:rPr lang="en-US" altLang="ko-KR" sz="1400" dirty="0"/>
              <a:t>);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path </a:t>
            </a:r>
            <a:r>
              <a:rPr lang="ko-KR" altLang="en-US" dirty="0" smtClean="0"/>
              <a:t>모듈 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056" y="4725144"/>
            <a:ext cx="362902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98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util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util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96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util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모듈의 주요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 포맷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is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(deprecated)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util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62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 </a:t>
            </a:r>
            <a:r>
              <a:rPr lang="ko-KR" altLang="en-US" sz="2000" dirty="0" smtClean="0"/>
              <a:t>유틸리티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포맷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문자열 포맷</a:t>
            </a:r>
            <a:endParaRPr lang="en-US" altLang="ko-KR" sz="1800" dirty="0" smtClean="0"/>
          </a:p>
          <a:p>
            <a:pPr lvl="2"/>
            <a:r>
              <a:rPr lang="en-US" altLang="ko-KR" sz="1800" dirty="0" err="1" smtClean="0"/>
              <a:t>util.format</a:t>
            </a:r>
            <a:r>
              <a:rPr lang="en-US" altLang="ko-KR" sz="1800" dirty="0" smtClean="0"/>
              <a:t>(format[, ...])</a:t>
            </a:r>
          </a:p>
          <a:p>
            <a:pPr lvl="1"/>
            <a:r>
              <a:rPr lang="en-US" altLang="ko-KR" sz="1800" dirty="0" smtClean="0"/>
              <a:t>placeholder</a:t>
            </a:r>
          </a:p>
          <a:p>
            <a:pPr lvl="2"/>
            <a:r>
              <a:rPr lang="en-US" altLang="ko-KR" sz="1800" dirty="0" smtClean="0"/>
              <a:t>%s : String</a:t>
            </a:r>
          </a:p>
          <a:p>
            <a:pPr lvl="2"/>
            <a:r>
              <a:rPr lang="en-US" altLang="ko-KR" sz="1800" dirty="0" smtClean="0"/>
              <a:t>%d : Number</a:t>
            </a:r>
          </a:p>
          <a:p>
            <a:pPr lvl="2"/>
            <a:r>
              <a:rPr lang="en-US" altLang="ko-KR" sz="1800" dirty="0" smtClean="0"/>
              <a:t>%j : JSON</a:t>
            </a:r>
          </a:p>
          <a:p>
            <a:pPr lvl="2"/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 err="1" smtClean="0"/>
              <a:t>var</a:t>
            </a:r>
            <a:r>
              <a:rPr lang="en-US" altLang="ko-KR" sz="1800" dirty="0" smtClean="0"/>
              <a:t> str1 = </a:t>
            </a:r>
            <a:r>
              <a:rPr lang="en-US" altLang="ko-KR" sz="1800" dirty="0" err="1" smtClean="0"/>
              <a:t>util.format</a:t>
            </a:r>
            <a:r>
              <a:rPr lang="en-US" altLang="ko-KR" sz="1800" dirty="0" smtClean="0"/>
              <a:t>('%d + %d = %d', 1, 2, (1+2));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 err="1" smtClean="0"/>
              <a:t>var</a:t>
            </a:r>
            <a:r>
              <a:rPr lang="en-US" altLang="ko-KR" sz="1800" dirty="0" smtClean="0"/>
              <a:t> str2 = </a:t>
            </a:r>
            <a:r>
              <a:rPr lang="en-US" altLang="ko-KR" sz="1800" dirty="0" err="1" smtClean="0"/>
              <a:t>util.format</a:t>
            </a:r>
            <a:r>
              <a:rPr lang="en-US" altLang="ko-KR" sz="1800" dirty="0" smtClean="0"/>
              <a:t>('%s %s', 'Hello', 'World');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util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2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상속 </a:t>
            </a:r>
            <a:r>
              <a:rPr lang="en-US" altLang="ko-KR" sz="1800" dirty="0" smtClean="0"/>
              <a:t>: inherits</a:t>
            </a:r>
          </a:p>
          <a:p>
            <a:pPr lvl="1"/>
            <a:r>
              <a:rPr lang="en-US" altLang="ko-KR" sz="1600" dirty="0" err="1" smtClean="0"/>
              <a:t>util.inherits</a:t>
            </a:r>
            <a:r>
              <a:rPr lang="en-US" altLang="ko-KR" sz="1600" dirty="0" smtClean="0"/>
              <a:t>(constructor, </a:t>
            </a:r>
            <a:r>
              <a:rPr lang="en-US" altLang="ko-KR" sz="1600" dirty="0" err="1" smtClean="0"/>
              <a:t>superConstructor</a:t>
            </a:r>
            <a:r>
              <a:rPr lang="en-US" altLang="ko-KR" sz="1600" dirty="0" smtClean="0"/>
              <a:t>)</a:t>
            </a:r>
          </a:p>
          <a:p>
            <a:pPr lvl="1"/>
            <a:endParaRPr lang="en-US" altLang="ko-KR" sz="1600" dirty="0"/>
          </a:p>
          <a:p>
            <a:r>
              <a:rPr lang="ko-KR" altLang="en-US" sz="1800" dirty="0" smtClean="0"/>
              <a:t>상속 예</a:t>
            </a:r>
            <a:endParaRPr lang="en-US" altLang="ko-KR" sz="1800" dirty="0" smtClean="0"/>
          </a:p>
          <a:p>
            <a:pPr lvl="1"/>
            <a:r>
              <a:rPr lang="en-US" altLang="ko-KR" sz="1600" dirty="0" err="1" smtClean="0"/>
              <a:t>util.inherits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ChildClassFunction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ParentClassFunction</a:t>
            </a:r>
            <a:r>
              <a:rPr lang="en-US" altLang="ko-KR" sz="1600" dirty="0" smtClean="0"/>
              <a:t>);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util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모듈을 이용한 상속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3284984"/>
            <a:ext cx="7272808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//node_weekend01_ex08_module_util.js</a:t>
            </a:r>
          </a:p>
          <a:p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util</a:t>
            </a:r>
            <a:r>
              <a:rPr lang="en-US" altLang="ko-KR" sz="1400" dirty="0"/>
              <a:t> = require('</a:t>
            </a:r>
            <a:r>
              <a:rPr lang="en-US" altLang="ko-KR" sz="1400" dirty="0" err="1"/>
              <a:t>util</a:t>
            </a:r>
            <a:r>
              <a:rPr lang="en-US" altLang="ko-KR" sz="1400" dirty="0"/>
              <a:t>');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function Parent() { } </a:t>
            </a:r>
          </a:p>
          <a:p>
            <a:r>
              <a:rPr lang="en-US" altLang="ko-KR" sz="1400" dirty="0" err="1"/>
              <a:t>Parent.prototype.sayHello</a:t>
            </a:r>
            <a:r>
              <a:rPr lang="en-US" altLang="ko-KR" sz="1400" dirty="0"/>
              <a:t> = function() {</a:t>
            </a:r>
          </a:p>
          <a:p>
            <a:r>
              <a:rPr lang="en-US" altLang="ko-KR" sz="1400" dirty="0"/>
              <a:t>    console.log('Hello. from Parent Class'); </a:t>
            </a:r>
          </a:p>
          <a:p>
            <a:r>
              <a:rPr lang="en-US" altLang="ko-KR" sz="1400" dirty="0"/>
              <a:t>} </a:t>
            </a:r>
          </a:p>
          <a:p>
            <a:endParaRPr lang="en-US" altLang="ko-KR" sz="1400" dirty="0"/>
          </a:p>
          <a:p>
            <a:r>
              <a:rPr lang="en-US" altLang="ko-KR" sz="1400" dirty="0"/>
              <a:t>function Child() { } </a:t>
            </a:r>
          </a:p>
          <a:p>
            <a:endParaRPr lang="en-US" altLang="ko-KR" sz="1400" dirty="0"/>
          </a:p>
          <a:p>
            <a:r>
              <a:rPr lang="en-US" altLang="ko-KR" sz="1400" dirty="0" err="1">
                <a:solidFill>
                  <a:srgbClr val="FF0000"/>
                </a:solidFill>
              </a:rPr>
              <a:t>util.inherits</a:t>
            </a:r>
            <a:r>
              <a:rPr lang="en-US" altLang="ko-KR" sz="1400" dirty="0">
                <a:solidFill>
                  <a:srgbClr val="FF0000"/>
                </a:solidFill>
              </a:rPr>
              <a:t>(Child, Parent); </a:t>
            </a:r>
          </a:p>
          <a:p>
            <a:r>
              <a:rPr lang="en-US" altLang="ko-KR" sz="1400" dirty="0"/>
              <a:t> 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child = new Child(); 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child.sayHello</a:t>
            </a:r>
            <a:r>
              <a:rPr lang="en-US" altLang="ko-KR" sz="1400" dirty="0"/>
              <a:t>();</a:t>
            </a:r>
            <a:endParaRPr lang="ko-KR" altLang="en-US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171008"/>
            <a:ext cx="35337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108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주소 문자열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507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주소문자열은 </a:t>
            </a:r>
            <a:r>
              <a:rPr lang="en-US" altLang="ko-KR" sz="1800" dirty="0" smtClean="0"/>
              <a:t>protocol, host, query string</a:t>
            </a:r>
            <a:r>
              <a:rPr lang="ko-KR" altLang="en-US" sz="1800" dirty="0" smtClean="0"/>
              <a:t>등으로 구분된다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err="1" smtClean="0"/>
              <a:t>url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모듈의 주요 </a:t>
            </a:r>
            <a:r>
              <a:rPr lang="ko-KR" altLang="en-US" sz="1800" dirty="0" err="1" smtClean="0"/>
              <a:t>메소드</a:t>
            </a:r>
            <a:endParaRPr lang="en-US" altLang="ko-KR" sz="1800" dirty="0" smtClean="0"/>
          </a:p>
          <a:p>
            <a:pPr lvl="1"/>
            <a:r>
              <a:rPr lang="en-US" altLang="ko-KR" sz="1400" dirty="0" smtClean="0"/>
              <a:t>parse() : </a:t>
            </a:r>
            <a:r>
              <a:rPr lang="ko-KR" altLang="en-US" sz="1400" dirty="0" smtClean="0"/>
              <a:t>주소 문자열을 </a:t>
            </a:r>
            <a:r>
              <a:rPr lang="ko-KR" altLang="en-US" sz="1400" dirty="0" err="1" smtClean="0"/>
              <a:t>파싱하여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URL </a:t>
            </a:r>
            <a:r>
              <a:rPr lang="ko-KR" altLang="en-US" sz="1400" dirty="0" smtClean="0"/>
              <a:t>객체를 만들어 줍니다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400" dirty="0" smtClean="0"/>
              <a:t>format() : URL </a:t>
            </a:r>
            <a:r>
              <a:rPr lang="ko-KR" altLang="en-US" sz="1400" dirty="0" smtClean="0"/>
              <a:t>객체를 주소 문자열로 변환 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주소 문자열 요청 </a:t>
            </a:r>
            <a:r>
              <a:rPr lang="ko-KR" altLang="en-US" dirty="0" err="1" smtClean="0"/>
              <a:t>파라미터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2564904"/>
            <a:ext cx="4176463" cy="1342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2" y="4005064"/>
            <a:ext cx="7920878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 = require('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');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</a:t>
            </a:r>
            <a:r>
              <a:rPr lang="ko-KR" altLang="en-US" sz="1400" dirty="0"/>
              <a:t>주소문자열 </a:t>
            </a:r>
            <a:r>
              <a:rPr lang="en-US" altLang="ko-KR" sz="1400" dirty="0"/>
              <a:t>URL </a:t>
            </a:r>
            <a:r>
              <a:rPr lang="ko-KR" altLang="en-US" sz="1400" dirty="0"/>
              <a:t>객체로 만들기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curURL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url.parse</a:t>
            </a:r>
            <a:r>
              <a:rPr lang="en-US" altLang="ko-KR" sz="1400" dirty="0"/>
              <a:t>('https://search.naver.com/</a:t>
            </a:r>
            <a:r>
              <a:rPr lang="en-US" altLang="ko-KR" sz="1400" dirty="0" err="1"/>
              <a:t>search.naver?ie</a:t>
            </a:r>
            <a:r>
              <a:rPr lang="en-US" altLang="ko-KR" sz="1400" dirty="0"/>
              <a:t>=utf8&amp;query=</a:t>
            </a:r>
            <a:r>
              <a:rPr lang="en-US" altLang="ko-KR" sz="1400" dirty="0" err="1"/>
              <a:t>steve+jobs</a:t>
            </a:r>
            <a:r>
              <a:rPr lang="en-US" altLang="ko-KR" sz="1400" dirty="0"/>
              <a:t>');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//URL </a:t>
            </a:r>
            <a:r>
              <a:rPr lang="ko-KR" altLang="en-US" sz="1400" dirty="0"/>
              <a:t>객체를 주소 문자열로 만들기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curStr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url.format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curURL</a:t>
            </a:r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console.log('</a:t>
            </a:r>
            <a:r>
              <a:rPr lang="ko-KR" altLang="en-US" sz="1400" dirty="0"/>
              <a:t>주소 문자열</a:t>
            </a:r>
            <a:r>
              <a:rPr lang="en-US" altLang="ko-KR" sz="1400" dirty="0"/>
              <a:t>: %s', </a:t>
            </a:r>
            <a:r>
              <a:rPr lang="en-US" altLang="ko-KR" sz="1400" dirty="0" err="1"/>
              <a:t>curStr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console.dir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curURL</a:t>
            </a:r>
            <a:r>
              <a:rPr lang="en-US" altLang="ko-KR" sz="1400" dirty="0"/>
              <a:t>);</a:t>
            </a:r>
            <a:endParaRPr lang="ko-KR" altLang="en-US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9" y="2564904"/>
            <a:ext cx="3600399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498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3096344"/>
          </a:xfrm>
        </p:spPr>
        <p:txBody>
          <a:bodyPr>
            <a:noAutofit/>
          </a:bodyPr>
          <a:lstStyle/>
          <a:p>
            <a:r>
              <a:rPr lang="en-US" altLang="ko-KR" sz="2000" dirty="0" err="1" smtClean="0"/>
              <a:t>querystring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모듈의 주요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메소드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parse() : </a:t>
            </a:r>
            <a:r>
              <a:rPr lang="ko-KR" altLang="en-US" sz="1600" dirty="0" smtClean="0"/>
              <a:t>요청 </a:t>
            </a:r>
            <a:r>
              <a:rPr lang="ko-KR" altLang="en-US" sz="1600" dirty="0" err="1" smtClean="0"/>
              <a:t>파라미터</a:t>
            </a:r>
            <a:r>
              <a:rPr lang="ko-KR" altLang="en-US" sz="1600" dirty="0" smtClean="0"/>
              <a:t> 문자열을 </a:t>
            </a:r>
            <a:r>
              <a:rPr lang="ko-KR" altLang="en-US" sz="1600" dirty="0" err="1" smtClean="0"/>
              <a:t>파싱하여</a:t>
            </a:r>
            <a:r>
              <a:rPr lang="ko-KR" altLang="en-US" sz="1600" dirty="0" smtClean="0"/>
              <a:t> 요청 </a:t>
            </a:r>
            <a:r>
              <a:rPr lang="ko-KR" altLang="en-US" sz="1600" dirty="0" err="1" smtClean="0"/>
              <a:t>파라미터</a:t>
            </a:r>
            <a:r>
              <a:rPr lang="ko-KR" altLang="en-US" sz="1600" dirty="0" smtClean="0"/>
              <a:t> 객체로 만들어 줌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err="1" smtClean="0"/>
              <a:t>stringify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요청 </a:t>
            </a:r>
            <a:r>
              <a:rPr lang="ko-KR" altLang="en-US" sz="1600" dirty="0" err="1" smtClean="0"/>
              <a:t>파라미터</a:t>
            </a:r>
            <a:r>
              <a:rPr lang="ko-KR" altLang="en-US" sz="1600" dirty="0" smtClean="0"/>
              <a:t> 객체를 문자열로 변환 함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주소 문자열 요청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10894"/>
            <a:ext cx="7776864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 = require('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');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//</a:t>
            </a:r>
            <a:r>
              <a:rPr lang="ko-KR" altLang="en-US" sz="1600" dirty="0"/>
              <a:t>주소문자열 </a:t>
            </a:r>
            <a:r>
              <a:rPr lang="en-US" altLang="ko-KR" sz="1600" dirty="0"/>
              <a:t>URL </a:t>
            </a:r>
            <a:r>
              <a:rPr lang="ko-KR" altLang="en-US" sz="1600" dirty="0"/>
              <a:t>객체로 만들기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curURL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url.parse</a:t>
            </a:r>
            <a:r>
              <a:rPr lang="en-US" altLang="ko-KR" sz="1400" dirty="0"/>
              <a:t>('https://search.naver.com/</a:t>
            </a:r>
            <a:r>
              <a:rPr lang="en-US" altLang="ko-KR" sz="1400" dirty="0" err="1"/>
              <a:t>search.naver?ie</a:t>
            </a:r>
            <a:r>
              <a:rPr lang="en-US" altLang="ko-KR" sz="1400" dirty="0"/>
              <a:t>=utf8&amp;query=</a:t>
            </a:r>
            <a:r>
              <a:rPr lang="en-US" altLang="ko-KR" sz="1400" dirty="0" err="1"/>
              <a:t>steve+jobs</a:t>
            </a:r>
            <a:r>
              <a:rPr lang="en-US" altLang="ko-KR" sz="1400" dirty="0"/>
              <a:t>');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//</a:t>
            </a:r>
            <a:r>
              <a:rPr lang="ko-KR" altLang="en-US" sz="1600" dirty="0"/>
              <a:t>요청 </a:t>
            </a:r>
            <a:r>
              <a:rPr lang="ko-KR" altLang="en-US" sz="1600" dirty="0" err="1"/>
              <a:t>파라미터</a:t>
            </a:r>
            <a:r>
              <a:rPr lang="ko-KR" altLang="en-US" sz="1600" dirty="0"/>
              <a:t> 구분하기</a:t>
            </a:r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querystring</a:t>
            </a:r>
            <a:r>
              <a:rPr lang="en-US" altLang="ko-KR" sz="1600" dirty="0"/>
              <a:t> = require('</a:t>
            </a:r>
            <a:r>
              <a:rPr lang="en-US" altLang="ko-KR" sz="1600" dirty="0" err="1"/>
              <a:t>querystring</a:t>
            </a:r>
            <a:r>
              <a:rPr lang="en-US" altLang="ko-KR" sz="1600" dirty="0"/>
              <a:t>');</a:t>
            </a:r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param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querystring.parse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curURL.query</a:t>
            </a:r>
            <a:r>
              <a:rPr lang="en-US" altLang="ko-KR" sz="1600" dirty="0"/>
              <a:t>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console.log('</a:t>
            </a:r>
            <a:r>
              <a:rPr lang="ko-KR" altLang="en-US" sz="1600" dirty="0"/>
              <a:t>요청 </a:t>
            </a:r>
            <a:r>
              <a:rPr lang="ko-KR" altLang="en-US" sz="1600" dirty="0" err="1"/>
              <a:t>파라미터중</a:t>
            </a:r>
            <a:r>
              <a:rPr lang="ko-KR" altLang="en-US" sz="1600" dirty="0"/>
              <a:t> </a:t>
            </a:r>
            <a:r>
              <a:rPr lang="en-US" altLang="ko-KR" sz="1600" dirty="0"/>
              <a:t>query</a:t>
            </a:r>
            <a:r>
              <a:rPr lang="ko-KR" altLang="en-US" sz="1600" dirty="0"/>
              <a:t>의 값</a:t>
            </a:r>
            <a:r>
              <a:rPr lang="en-US" altLang="ko-KR" sz="1600" dirty="0"/>
              <a:t>: %s', </a:t>
            </a:r>
            <a:r>
              <a:rPr lang="en-US" altLang="ko-KR" sz="1600" dirty="0" err="1"/>
              <a:t>param.query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console.log('</a:t>
            </a:r>
            <a:r>
              <a:rPr lang="ko-KR" altLang="en-US" sz="1600" dirty="0"/>
              <a:t>원본 요청 </a:t>
            </a:r>
            <a:r>
              <a:rPr lang="ko-KR" altLang="en-US" sz="1600" dirty="0" err="1"/>
              <a:t>파라미터</a:t>
            </a:r>
            <a:r>
              <a:rPr lang="en-US" altLang="ko-KR" sz="1600" dirty="0"/>
              <a:t>: %s', </a:t>
            </a:r>
            <a:r>
              <a:rPr lang="en-US" altLang="ko-KR" sz="1600" dirty="0" err="1"/>
              <a:t>querystring.stringify</a:t>
            </a:r>
            <a:r>
              <a:rPr lang="en-US" altLang="ko-KR" sz="1600" dirty="0"/>
              <a:t>(</a:t>
            </a:r>
            <a:r>
              <a:rPr lang="en-US" altLang="ko-KR" sz="1600" dirty="0" err="1"/>
              <a:t>param</a:t>
            </a:r>
            <a:r>
              <a:rPr lang="en-US" altLang="ko-KR" sz="1600" dirty="0" smtClean="0"/>
              <a:t>));</a:t>
            </a:r>
            <a:endParaRPr lang="en-US" altLang="ko-KR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9592" y="5805264"/>
            <a:ext cx="279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결과는 다음 페이지에 </a:t>
            </a:r>
            <a:r>
              <a:rPr lang="en-US" altLang="ko-KR" dirty="0" smtClean="0">
                <a:solidFill>
                  <a:srgbClr val="FF0000"/>
                </a:solidFill>
              </a:rPr>
              <a:t>...)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0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node_weekend01_ex09_module_url.js </a:t>
            </a:r>
            <a:r>
              <a:rPr lang="ko-KR" altLang="en-US" sz="2400" dirty="0" smtClean="0"/>
              <a:t>의 결과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주소 문자열 요청 </a:t>
            </a:r>
            <a:r>
              <a:rPr lang="ko-KR" altLang="en-US" dirty="0" err="1"/>
              <a:t>파라미터</a:t>
            </a:r>
            <a:r>
              <a:rPr lang="ko-KR" altLang="en-US" dirty="0"/>
              <a:t> 확인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6300068" cy="4155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961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노드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프로그래밍 개요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0749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보내고 받기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events </a:t>
            </a:r>
            <a:r>
              <a:rPr lang="ko-KR" altLang="en-US" dirty="0" smtClean="0"/>
              <a:t>모듈의 </a:t>
            </a:r>
            <a:r>
              <a:rPr lang="en-US" altLang="ko-KR" dirty="0" err="1" smtClean="0"/>
              <a:t>EventEmitter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104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1540768"/>
          </a:xfrm>
        </p:spPr>
        <p:txBody>
          <a:bodyPr>
            <a:normAutofit/>
          </a:bodyPr>
          <a:lstStyle/>
          <a:p>
            <a:r>
              <a:rPr lang="en-US" altLang="ko-KR" sz="1800" dirty="0" err="1" smtClean="0"/>
              <a:t>EventEmitter</a:t>
            </a:r>
            <a:r>
              <a:rPr lang="en-US" altLang="ko-KR" sz="1800" dirty="0" smtClean="0"/>
              <a:t> : on()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emit()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이용해서 이벤트를 주고 받는다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err="1" smtClean="0"/>
              <a:t>EventEmitter</a:t>
            </a:r>
            <a:r>
              <a:rPr lang="ko-KR" altLang="en-US" sz="1800" dirty="0" smtClean="0"/>
              <a:t>의 주요 </a:t>
            </a:r>
            <a:r>
              <a:rPr lang="ko-KR" altLang="en-US" sz="1800" dirty="0" err="1" smtClean="0"/>
              <a:t>메소드</a:t>
            </a:r>
            <a:endParaRPr lang="en-US" altLang="ko-KR" sz="1800" dirty="0" smtClean="0"/>
          </a:p>
          <a:p>
            <a:pPr lvl="1"/>
            <a:r>
              <a:rPr lang="en-US" altLang="ko-KR" sz="1400" dirty="0" smtClean="0"/>
              <a:t>on(event, listener) : </a:t>
            </a:r>
            <a:r>
              <a:rPr lang="ko-KR" altLang="en-US" sz="1400" dirty="0" smtClean="0"/>
              <a:t>지정한 이벤트의 </a:t>
            </a:r>
            <a:r>
              <a:rPr lang="ko-KR" altLang="en-US" sz="1400" dirty="0" err="1" smtClean="0"/>
              <a:t>리스너를</a:t>
            </a:r>
            <a:r>
              <a:rPr lang="ko-KR" altLang="en-US" sz="1400" dirty="0" smtClean="0"/>
              <a:t> 추가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400" dirty="0" smtClean="0"/>
              <a:t>once(event, listener) : </a:t>
            </a:r>
            <a:r>
              <a:rPr lang="ko-KR" altLang="en-US" sz="1400" dirty="0" smtClean="0"/>
              <a:t>지정한 이벤트의 </a:t>
            </a:r>
            <a:r>
              <a:rPr lang="ko-KR" altLang="en-US" sz="1400" dirty="0" err="1" smtClean="0"/>
              <a:t>리스너를</a:t>
            </a:r>
            <a:r>
              <a:rPr lang="ko-KR" altLang="en-US" sz="1400" dirty="0" smtClean="0"/>
              <a:t> 추가하지만 한번만 실행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400" dirty="0" err="1" smtClean="0"/>
              <a:t>removeListener</a:t>
            </a:r>
            <a:r>
              <a:rPr lang="en-US" altLang="ko-KR" sz="1400" dirty="0" smtClean="0"/>
              <a:t>(event, listener)  : </a:t>
            </a:r>
            <a:r>
              <a:rPr lang="ko-KR" altLang="en-US" sz="1400" dirty="0" smtClean="0"/>
              <a:t>지정한 이벤트에 대한 </a:t>
            </a:r>
            <a:r>
              <a:rPr lang="ko-KR" altLang="en-US" sz="1400" dirty="0" err="1" smtClean="0"/>
              <a:t>리스너</a:t>
            </a:r>
            <a:r>
              <a:rPr lang="ko-KR" altLang="en-US" sz="1400" dirty="0" smtClean="0"/>
              <a:t> 제거</a:t>
            </a:r>
            <a:r>
              <a:rPr lang="en-US" altLang="ko-KR" sz="1400" dirty="0" smtClean="0"/>
              <a:t>.</a:t>
            </a:r>
          </a:p>
          <a:p>
            <a:pPr lvl="1"/>
            <a:endParaRPr lang="en-US" altLang="ko-KR" sz="1400" dirty="0"/>
          </a:p>
          <a:p>
            <a:pPr lvl="1"/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보내고 받기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5569" y="2881535"/>
            <a:ext cx="7416824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err="1"/>
              <a:t>process.on</a:t>
            </a:r>
            <a:r>
              <a:rPr lang="en-US" altLang="ko-KR" sz="1200" dirty="0"/>
              <a:t>('exit', function() {</a:t>
            </a:r>
          </a:p>
          <a:p>
            <a:r>
              <a:rPr lang="en-US" altLang="ko-KR" sz="1200" dirty="0"/>
              <a:t>    console.log('exit </a:t>
            </a:r>
            <a:r>
              <a:rPr lang="ko-KR" altLang="en-US" sz="1200" dirty="0"/>
              <a:t>이벤트 발생함</a:t>
            </a:r>
            <a:r>
              <a:rPr lang="en-US" altLang="ko-KR" sz="1200" dirty="0"/>
              <a:t>.');</a:t>
            </a:r>
          </a:p>
          <a:p>
            <a:r>
              <a:rPr lang="en-US" altLang="ko-KR" sz="1200" dirty="0"/>
              <a:t>});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setTimeout</a:t>
            </a:r>
            <a:r>
              <a:rPr lang="en-US" altLang="ko-KR" sz="1200" dirty="0"/>
              <a:t>(function() {</a:t>
            </a:r>
          </a:p>
          <a:p>
            <a:r>
              <a:rPr lang="en-US" altLang="ko-KR" sz="1200" dirty="0"/>
              <a:t>    console.log('2</a:t>
            </a:r>
            <a:r>
              <a:rPr lang="ko-KR" altLang="en-US" sz="1200" dirty="0"/>
              <a:t>초 후에 시스템 종료</a:t>
            </a:r>
            <a:r>
              <a:rPr lang="en-US" altLang="ko-KR" sz="1200" dirty="0"/>
              <a:t>!');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process.exit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}, 2000);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035569" y="4603595"/>
            <a:ext cx="741682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//</a:t>
            </a:r>
            <a:r>
              <a:rPr lang="ko-KR" altLang="en-US" sz="1200" dirty="0"/>
              <a:t>사용자가 직접 만든 이벤트 처리</a:t>
            </a:r>
          </a:p>
          <a:p>
            <a:r>
              <a:rPr lang="en-US" altLang="ko-KR" sz="1200" dirty="0" err="1"/>
              <a:t>process.on</a:t>
            </a:r>
            <a:r>
              <a:rPr lang="en-US" altLang="ko-KR" sz="1200" dirty="0"/>
              <a:t>('tick', function(count) {</a:t>
            </a:r>
          </a:p>
          <a:p>
            <a:r>
              <a:rPr lang="en-US" altLang="ko-KR" sz="1200" dirty="0"/>
              <a:t>   console.log('tick </a:t>
            </a:r>
            <a:r>
              <a:rPr lang="ko-KR" altLang="en-US" sz="1200" dirty="0"/>
              <a:t>이벤트 발생함</a:t>
            </a:r>
            <a:r>
              <a:rPr lang="en-US" altLang="ko-KR" sz="1200" dirty="0"/>
              <a:t>: %s', count); </a:t>
            </a:r>
          </a:p>
          <a:p>
            <a:r>
              <a:rPr lang="en-US" altLang="ko-KR" sz="1200" dirty="0"/>
              <a:t>});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setTimeout</a:t>
            </a:r>
            <a:r>
              <a:rPr lang="en-US" altLang="ko-KR" sz="1200" dirty="0"/>
              <a:t>(function() {</a:t>
            </a:r>
          </a:p>
          <a:p>
            <a:r>
              <a:rPr lang="en-US" altLang="ko-KR" sz="1200" dirty="0"/>
              <a:t>    console.log('2</a:t>
            </a:r>
            <a:r>
              <a:rPr lang="ko-KR" altLang="en-US" sz="1200" dirty="0"/>
              <a:t>초 후에 </a:t>
            </a:r>
            <a:r>
              <a:rPr lang="en-US" altLang="ko-KR" sz="1200" dirty="0"/>
              <a:t>tick</a:t>
            </a:r>
            <a:r>
              <a:rPr lang="ko-KR" altLang="en-US" sz="1200" dirty="0"/>
              <a:t>이벤트 호출</a:t>
            </a:r>
            <a:r>
              <a:rPr lang="en-US" altLang="ko-KR" sz="1200" dirty="0"/>
              <a:t>');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process.emit</a:t>
            </a:r>
            <a:r>
              <a:rPr lang="en-US" altLang="ko-KR" sz="1200" dirty="0"/>
              <a:t>('tick</a:t>
            </a:r>
            <a:r>
              <a:rPr lang="en-US" altLang="ko-KR" sz="1200" dirty="0" smtClean="0"/>
              <a:t>', 555);</a:t>
            </a:r>
            <a:endParaRPr lang="en-US" altLang="ko-KR" sz="1200" dirty="0"/>
          </a:p>
          <a:p>
            <a:r>
              <a:rPr lang="en-US" altLang="ko-KR" sz="1200" dirty="0"/>
              <a:t>}, 2000);</a:t>
            </a:r>
            <a:endParaRPr lang="ko-KR" altLang="en-US" sz="12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839" y="2996952"/>
            <a:ext cx="309562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939" y="4797152"/>
            <a:ext cx="343852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045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83568" y="1268760"/>
            <a:ext cx="5842992" cy="52565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b="1" dirty="0" smtClean="0"/>
              <a:t>// node_weekend01_ex12_event_calc.js</a:t>
            </a:r>
          </a:p>
          <a:p>
            <a:pPr marL="0" indent="0">
              <a:buNone/>
            </a:pPr>
            <a:r>
              <a:rPr lang="en-US" altLang="ko-KR" sz="2000" b="1" dirty="0" smtClean="0"/>
              <a:t>// </a:t>
            </a:r>
            <a:r>
              <a:rPr lang="ko-KR" altLang="en-US" sz="2000" b="1" dirty="0" smtClean="0"/>
              <a:t>다음 예제의 이벤트 호출 용</a:t>
            </a:r>
            <a:r>
              <a:rPr lang="en-US" altLang="ko-KR" sz="2000" b="1" dirty="0" smtClean="0"/>
              <a:t>.</a:t>
            </a:r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util</a:t>
            </a:r>
            <a:r>
              <a:rPr lang="en-US" altLang="ko-KR" sz="1400" dirty="0"/>
              <a:t> = require('</a:t>
            </a:r>
            <a:r>
              <a:rPr lang="en-US" altLang="ko-KR" sz="1400" dirty="0" err="1"/>
              <a:t>util</a:t>
            </a:r>
            <a:r>
              <a:rPr lang="en-US" altLang="ko-KR" sz="1400" dirty="0"/>
              <a:t>');</a:t>
            </a:r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EventEmitter</a:t>
            </a:r>
            <a:r>
              <a:rPr lang="en-US" altLang="ko-KR" sz="1400" dirty="0"/>
              <a:t> = require('events').</a:t>
            </a:r>
            <a:r>
              <a:rPr lang="en-US" altLang="ko-KR" sz="1400" dirty="0" err="1"/>
              <a:t>EventEmitter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Calc</a:t>
            </a:r>
            <a:r>
              <a:rPr lang="en-US" altLang="ko-KR" sz="1400" dirty="0"/>
              <a:t> = function() {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self = this;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this.on</a:t>
            </a:r>
            <a:r>
              <a:rPr lang="en-US" altLang="ko-KR" sz="1400" dirty="0"/>
              <a:t>('stop', function() {</a:t>
            </a:r>
          </a:p>
          <a:p>
            <a:pPr marL="0" indent="0">
              <a:buNone/>
            </a:pPr>
            <a:r>
              <a:rPr lang="en-US" altLang="ko-KR" sz="1400" dirty="0"/>
              <a:t>       console.log('</a:t>
            </a:r>
            <a:r>
              <a:rPr lang="en-US" altLang="ko-KR" sz="1400" dirty="0" err="1"/>
              <a:t>Calc</a:t>
            </a:r>
            <a:r>
              <a:rPr lang="ko-KR" altLang="en-US" sz="1400" dirty="0"/>
              <a:t>에 </a:t>
            </a:r>
            <a:r>
              <a:rPr lang="en-US" altLang="ko-KR" sz="1400" dirty="0"/>
              <a:t>stop event </a:t>
            </a:r>
            <a:r>
              <a:rPr lang="ko-KR" altLang="en-US" sz="1400" dirty="0"/>
              <a:t>전달 됨</a:t>
            </a:r>
            <a:r>
              <a:rPr lang="en-US" altLang="ko-KR" sz="1400" dirty="0"/>
              <a:t>.'); </a:t>
            </a:r>
          </a:p>
          <a:p>
            <a:pPr marL="0" indent="0">
              <a:buNone/>
            </a:pPr>
            <a:r>
              <a:rPr lang="en-US" altLang="ko-KR" sz="1400" dirty="0"/>
              <a:t>    });</a:t>
            </a:r>
          </a:p>
          <a:p>
            <a:pPr marL="0" indent="0">
              <a:buNone/>
            </a:pPr>
            <a:r>
              <a:rPr lang="en-US" altLang="ko-KR" sz="1400" dirty="0" smtClean="0"/>
              <a:t>};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>
                <a:solidFill>
                  <a:srgbClr val="FF0000"/>
                </a:solidFill>
              </a:rPr>
              <a:t>util.inherits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Calc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</a:rPr>
              <a:t>EventEmitter</a:t>
            </a:r>
            <a:r>
              <a:rPr lang="en-US" altLang="ko-KR" sz="14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Calc.prototype.add</a:t>
            </a:r>
            <a:r>
              <a:rPr lang="en-US" altLang="ko-KR" sz="1400" dirty="0"/>
              <a:t> = function(</a:t>
            </a:r>
            <a:r>
              <a:rPr lang="en-US" altLang="ko-KR" sz="1400" dirty="0" err="1"/>
              <a:t>a,b</a:t>
            </a:r>
            <a:r>
              <a:rPr lang="en-US" altLang="ko-KR" sz="1400" dirty="0"/>
              <a:t>) {</a:t>
            </a:r>
          </a:p>
          <a:p>
            <a:pPr marL="0" indent="0">
              <a:buNone/>
            </a:pPr>
            <a:r>
              <a:rPr lang="en-US" altLang="ko-KR" sz="1400" dirty="0"/>
              <a:t>    return a + b;</a:t>
            </a:r>
          </a:p>
          <a:p>
            <a:pPr marL="0" indent="0">
              <a:buNone/>
            </a:pPr>
            <a:r>
              <a:rPr lang="en-US" altLang="ko-KR" sz="1400" dirty="0"/>
              <a:t>};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600" dirty="0" err="1" smtClean="0">
                <a:solidFill>
                  <a:srgbClr val="FF0000"/>
                </a:solidFill>
              </a:rPr>
              <a:t>module.exports</a:t>
            </a:r>
            <a:r>
              <a:rPr lang="en-US" altLang="ko-KR" sz="1600" dirty="0" smtClean="0">
                <a:solidFill>
                  <a:srgbClr val="FF0000"/>
                </a:solidFill>
              </a:rPr>
              <a:t> =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Calc</a:t>
            </a:r>
            <a:r>
              <a:rPr lang="en-US" altLang="ko-KR" sz="1600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ko-KR" sz="1400" dirty="0" err="1" smtClean="0"/>
              <a:t>module.exports.title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'calculator';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EventEmitter</a:t>
            </a:r>
            <a:r>
              <a:rPr lang="ko-KR" altLang="en-US" dirty="0" smtClean="0"/>
              <a:t> 객체 모듈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64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319695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 smtClean="0"/>
              <a:t>// node_weekend01_ex12_event_calc_test.js</a:t>
            </a:r>
          </a:p>
          <a:p>
            <a:pPr marL="0" indent="0">
              <a:buNone/>
            </a:pPr>
            <a:r>
              <a:rPr lang="en-US" altLang="ko-KR" sz="2000" b="1" dirty="0" smtClean="0"/>
              <a:t>// </a:t>
            </a:r>
            <a:r>
              <a:rPr lang="ko-KR" altLang="en-US" sz="2000" b="1" dirty="0" smtClean="0"/>
              <a:t>앞 예제에서 </a:t>
            </a:r>
            <a:r>
              <a:rPr lang="en-US" altLang="ko-KR" sz="2000" dirty="0" err="1">
                <a:solidFill>
                  <a:srgbClr val="FF0000"/>
                </a:solidFill>
              </a:rPr>
              <a:t>module.exports</a:t>
            </a:r>
            <a:r>
              <a:rPr lang="en-US" altLang="ko-KR" sz="2000" dirty="0">
                <a:solidFill>
                  <a:srgbClr val="FF0000"/>
                </a:solidFill>
              </a:rPr>
              <a:t> = </a:t>
            </a:r>
            <a:r>
              <a:rPr lang="en-US" altLang="ko-KR" sz="2000" dirty="0" err="1">
                <a:solidFill>
                  <a:srgbClr val="FF0000"/>
                </a:solidFill>
              </a:rPr>
              <a:t>Calc</a:t>
            </a:r>
            <a:r>
              <a:rPr lang="en-US" altLang="ko-KR" sz="2000" dirty="0" smtClean="0">
                <a:solidFill>
                  <a:srgbClr val="FF0000"/>
                </a:solidFill>
              </a:rPr>
              <a:t>;</a:t>
            </a:r>
            <a:r>
              <a:rPr lang="ko-KR" altLang="en-US" sz="2000" b="1" dirty="0" smtClean="0"/>
              <a:t>로 지정한 모듈을 호출 한다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err="1"/>
              <a:t>var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Calc</a:t>
            </a:r>
            <a:r>
              <a:rPr lang="en-US" altLang="ko-KR" sz="1800" dirty="0"/>
              <a:t> = require('./node_weekend01_ex12_event_calc');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var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calc</a:t>
            </a:r>
            <a:r>
              <a:rPr lang="en-US" altLang="ko-KR" sz="1800" dirty="0"/>
              <a:t> = new </a:t>
            </a:r>
            <a:r>
              <a:rPr lang="en-US" altLang="ko-KR" sz="1800" dirty="0" err="1"/>
              <a:t>Calc</a:t>
            </a:r>
            <a:r>
              <a:rPr lang="en-US" altLang="ko-KR" sz="1800" dirty="0"/>
              <a:t>();</a:t>
            </a:r>
          </a:p>
          <a:p>
            <a:pPr marL="0" indent="0">
              <a:buNone/>
            </a:pPr>
            <a:r>
              <a:rPr lang="en-US" altLang="ko-KR" sz="1800" dirty="0" err="1"/>
              <a:t>calc.emit</a:t>
            </a:r>
            <a:r>
              <a:rPr lang="en-US" altLang="ko-KR" sz="1800" dirty="0"/>
              <a:t>('stop');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console.log(</a:t>
            </a:r>
            <a:r>
              <a:rPr lang="en-US" altLang="ko-KR" sz="1800" dirty="0" err="1"/>
              <a:t>Calc.title</a:t>
            </a:r>
            <a:r>
              <a:rPr lang="en-US" altLang="ko-KR" sz="1800" dirty="0"/>
              <a:t> + '</a:t>
            </a:r>
            <a:r>
              <a:rPr lang="ko-KR" altLang="en-US" sz="1800" dirty="0"/>
              <a:t>에 </a:t>
            </a:r>
            <a:r>
              <a:rPr lang="en-US" altLang="ko-KR" sz="1800" dirty="0"/>
              <a:t>stop </a:t>
            </a:r>
            <a:r>
              <a:rPr lang="ko-KR" altLang="en-US" sz="1800" dirty="0"/>
              <a:t>이벤트 전달함</a:t>
            </a:r>
            <a:r>
              <a:rPr lang="en-US" altLang="ko-KR" sz="1800" dirty="0"/>
              <a:t>.');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EventEmitter</a:t>
            </a:r>
            <a:r>
              <a:rPr lang="ko-KR" altLang="en-US" dirty="0"/>
              <a:t> 객체 모듈 만들기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941168"/>
            <a:ext cx="354330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13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다루기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fs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220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 smtClean="0"/>
              <a:t>노드의</a:t>
            </a:r>
            <a:r>
              <a:rPr lang="ko-KR" altLang="en-US" sz="1800" dirty="0" smtClean="0"/>
              <a:t> 파일시스템은 </a:t>
            </a:r>
            <a:r>
              <a:rPr lang="ko-KR" altLang="en-US" sz="1800" dirty="0" err="1" smtClean="0"/>
              <a:t>동기식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IO</a:t>
            </a:r>
            <a:r>
              <a:rPr lang="ko-KR" altLang="en-US" sz="1800" dirty="0" smtClean="0"/>
              <a:t>와 </a:t>
            </a:r>
            <a:r>
              <a:rPr lang="ko-KR" altLang="en-US" sz="1800" dirty="0" err="1" smtClean="0"/>
              <a:t>비동기식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IO</a:t>
            </a:r>
            <a:r>
              <a:rPr lang="ko-KR" altLang="en-US" sz="1800" dirty="0" smtClean="0"/>
              <a:t>를  함께 제공</a:t>
            </a:r>
            <a:endParaRPr lang="en-US" altLang="ko-KR" sz="1800" dirty="0" smtClean="0"/>
          </a:p>
          <a:p>
            <a:r>
              <a:rPr lang="en-US" altLang="ko-KR" sz="1800" dirty="0" smtClean="0"/>
              <a:t>Sync : </a:t>
            </a:r>
            <a:r>
              <a:rPr lang="ko-KR" altLang="en-US" sz="1800" dirty="0" err="1" smtClean="0"/>
              <a:t>동기식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IO</a:t>
            </a:r>
            <a:r>
              <a:rPr lang="ko-KR" altLang="en-US" sz="1800" dirty="0" smtClean="0"/>
              <a:t>방식에 붙는다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파일을 읽고 쓰는 대표적인 </a:t>
            </a:r>
            <a:r>
              <a:rPr lang="en-US" altLang="ko-KR" sz="1800" dirty="0" smtClean="0"/>
              <a:t>4</a:t>
            </a:r>
            <a:r>
              <a:rPr lang="ko-KR" altLang="en-US" sz="1800" dirty="0" smtClean="0"/>
              <a:t>가지 </a:t>
            </a:r>
            <a:r>
              <a:rPr lang="ko-KR" altLang="en-US" sz="1800" dirty="0" err="1" smtClean="0"/>
              <a:t>메소드</a:t>
            </a:r>
            <a:endParaRPr lang="en-US" altLang="ko-KR" sz="1800" dirty="0" smtClean="0"/>
          </a:p>
          <a:p>
            <a:pPr lvl="1"/>
            <a:r>
              <a:rPr lang="en-US" altLang="ko-KR" sz="1400" dirty="0" err="1" smtClean="0"/>
              <a:t>readFile</a:t>
            </a:r>
            <a:r>
              <a:rPr lang="en-US" altLang="ko-KR" sz="1400" dirty="0" smtClean="0"/>
              <a:t>(filename, [encoding], [callback]) : </a:t>
            </a:r>
            <a:r>
              <a:rPr lang="ko-KR" altLang="en-US" sz="1400" dirty="0" err="1" smtClean="0"/>
              <a:t>비동기식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IO</a:t>
            </a:r>
            <a:r>
              <a:rPr lang="ko-KR" altLang="en-US" sz="1400" dirty="0" smtClean="0"/>
              <a:t>파일을 읽어 들입니다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400" dirty="0" err="1" smtClean="0"/>
              <a:t>readFileSync</a:t>
            </a:r>
            <a:r>
              <a:rPr lang="en-US" altLang="ko-KR" sz="1400" dirty="0" smtClean="0"/>
              <a:t>(filename, [encoding]) : </a:t>
            </a:r>
            <a:r>
              <a:rPr lang="ko-KR" altLang="en-US" sz="1400" dirty="0" err="1" smtClean="0"/>
              <a:t>동기식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IO</a:t>
            </a:r>
            <a:r>
              <a:rPr lang="ko-KR" altLang="en-US" sz="1400" dirty="0" smtClean="0"/>
              <a:t>파일을 읽어 들입니다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400" dirty="0" err="1" smtClean="0"/>
              <a:t>writeFile</a:t>
            </a:r>
            <a:r>
              <a:rPr lang="en-US" altLang="ko-KR" sz="1400" dirty="0" smtClean="0"/>
              <a:t>(filename, data, encoding='utf8', [callback]) : </a:t>
            </a:r>
            <a:r>
              <a:rPr lang="ko-KR" altLang="en-US" sz="1400" dirty="0" err="1" smtClean="0"/>
              <a:t>비동기식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IO</a:t>
            </a:r>
            <a:r>
              <a:rPr lang="ko-KR" altLang="en-US" sz="1400" dirty="0" smtClean="0"/>
              <a:t>파일을 씁니다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400" dirty="0" err="1" smtClean="0"/>
              <a:t>writeFileSync</a:t>
            </a:r>
            <a:r>
              <a:rPr lang="en-US" altLang="ko-KR" sz="1400" dirty="0" smtClean="0"/>
              <a:t>(filename, data, encoding='utf8') : </a:t>
            </a:r>
            <a:r>
              <a:rPr lang="ko-KR" altLang="en-US" sz="1400" dirty="0" err="1" smtClean="0"/>
              <a:t>동기식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IO</a:t>
            </a:r>
            <a:r>
              <a:rPr lang="ko-KR" altLang="en-US" sz="1400" dirty="0" smtClean="0"/>
              <a:t>파일을 씁니다</a:t>
            </a:r>
            <a:r>
              <a:rPr lang="en-US" altLang="ko-KR" sz="1400" dirty="0" smtClean="0"/>
              <a:t>.</a:t>
            </a:r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동기방식으로 파일 읽기 예제</a:t>
            </a: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다루기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4365104"/>
            <a:ext cx="4392488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fs</a:t>
            </a:r>
            <a:r>
              <a:rPr lang="en-US" altLang="ko-KR" sz="1400" dirty="0"/>
              <a:t> = require('</a:t>
            </a:r>
            <a:r>
              <a:rPr lang="en-US" altLang="ko-KR" sz="1400" dirty="0" err="1"/>
              <a:t>fs</a:t>
            </a:r>
            <a:r>
              <a:rPr lang="en-US" altLang="ko-KR" sz="1400" dirty="0"/>
              <a:t>');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 </a:t>
            </a:r>
            <a:r>
              <a:rPr lang="ko-KR" altLang="en-US" sz="1400" dirty="0"/>
              <a:t>파일을 </a:t>
            </a:r>
            <a:r>
              <a:rPr lang="ko-KR" altLang="en-US" sz="1400" dirty="0" err="1"/>
              <a:t>동기식</a:t>
            </a:r>
            <a:r>
              <a:rPr lang="ko-KR" altLang="en-US" sz="1400" dirty="0"/>
              <a:t> </a:t>
            </a:r>
            <a:r>
              <a:rPr lang="en-US" altLang="ko-KR" sz="1400" dirty="0"/>
              <a:t>IO</a:t>
            </a:r>
            <a:r>
              <a:rPr lang="ko-KR" altLang="en-US" sz="1400" dirty="0"/>
              <a:t>로 읽어 들입니다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data = </a:t>
            </a:r>
            <a:r>
              <a:rPr lang="en-US" altLang="ko-KR" sz="1400" dirty="0" err="1"/>
              <a:t>fs.readFileSync</a:t>
            </a:r>
            <a:r>
              <a:rPr lang="en-US" altLang="ko-KR" sz="1400" dirty="0"/>
              <a:t>('./</a:t>
            </a:r>
            <a:r>
              <a:rPr lang="en-US" altLang="ko-KR" sz="1400" dirty="0" err="1"/>
              <a:t>package.json</a:t>
            </a:r>
            <a:r>
              <a:rPr lang="en-US" altLang="ko-KR" sz="1400" dirty="0"/>
              <a:t>', 'utf8');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 </a:t>
            </a:r>
            <a:r>
              <a:rPr lang="ko-KR" altLang="en-US" sz="1400" dirty="0"/>
              <a:t>읽어 들인 데이터를 출력합니다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console.log(data);</a:t>
            </a:r>
            <a:endParaRPr lang="ko-KR" altLang="en-US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731074"/>
            <a:ext cx="3841268" cy="1578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054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65212" y="3760440"/>
            <a:ext cx="8229600" cy="820688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writeFile</a:t>
            </a:r>
            <a:r>
              <a:rPr lang="en-US" altLang="ko-KR" sz="2000" dirty="0"/>
              <a:t>() </a:t>
            </a:r>
            <a:r>
              <a:rPr lang="ko-KR" altLang="en-US" sz="2000" dirty="0" err="1"/>
              <a:t>메소드로</a:t>
            </a:r>
            <a:r>
              <a:rPr lang="ko-KR" altLang="en-US" sz="2000" dirty="0"/>
              <a:t> 파일 쓰기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다루기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1628800"/>
            <a:ext cx="547260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fs</a:t>
            </a:r>
            <a:r>
              <a:rPr lang="en-US" altLang="ko-KR" sz="1400" dirty="0"/>
              <a:t> = require('</a:t>
            </a:r>
            <a:r>
              <a:rPr lang="en-US" altLang="ko-KR" sz="1400" dirty="0" err="1"/>
              <a:t>fs</a:t>
            </a:r>
            <a:r>
              <a:rPr lang="en-US" altLang="ko-KR" sz="1400" dirty="0"/>
              <a:t>');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 </a:t>
            </a:r>
            <a:r>
              <a:rPr lang="ko-KR" altLang="en-US" sz="1400" dirty="0"/>
              <a:t>파일을 </a:t>
            </a:r>
            <a:r>
              <a:rPr lang="ko-KR" altLang="en-US" sz="1400" dirty="0" err="1"/>
              <a:t>비동기식</a:t>
            </a:r>
            <a:r>
              <a:rPr lang="ko-KR" altLang="en-US" sz="1400" dirty="0"/>
              <a:t> </a:t>
            </a:r>
            <a:r>
              <a:rPr lang="en-US" altLang="ko-KR" sz="1400" dirty="0"/>
              <a:t>IO</a:t>
            </a:r>
            <a:r>
              <a:rPr lang="ko-KR" altLang="en-US" sz="1400" dirty="0"/>
              <a:t>로 읽어 들입니다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fs.readFile</a:t>
            </a:r>
            <a:r>
              <a:rPr lang="en-US" altLang="ko-KR" sz="1400" dirty="0"/>
              <a:t>('./</a:t>
            </a:r>
            <a:r>
              <a:rPr lang="en-US" altLang="ko-KR" sz="1400" dirty="0" err="1"/>
              <a:t>package.json</a:t>
            </a:r>
            <a:r>
              <a:rPr lang="en-US" altLang="ko-KR" sz="1400" dirty="0"/>
              <a:t>', 'utf8', function(err, data) {</a:t>
            </a:r>
          </a:p>
          <a:p>
            <a:r>
              <a:rPr lang="en-US" altLang="ko-KR" sz="1400" dirty="0"/>
              <a:t>    // </a:t>
            </a:r>
            <a:r>
              <a:rPr lang="ko-KR" altLang="en-US" sz="1400" dirty="0"/>
              <a:t>읽어 들인 데이터를 출력합니다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  console.log(data);</a:t>
            </a:r>
          </a:p>
          <a:p>
            <a:r>
              <a:rPr lang="en-US" altLang="ko-KR" sz="1400" dirty="0"/>
              <a:t>});</a:t>
            </a:r>
          </a:p>
          <a:p>
            <a:r>
              <a:rPr lang="en-US" altLang="ko-KR" sz="1400" dirty="0"/>
              <a:t>//</a:t>
            </a:r>
            <a:r>
              <a:rPr lang="ko-KR" altLang="en-US" sz="1400" dirty="0" err="1"/>
              <a:t>비동기로</a:t>
            </a:r>
            <a:r>
              <a:rPr lang="ko-KR" altLang="en-US" sz="1400" dirty="0"/>
              <a:t> 먼저 실행</a:t>
            </a:r>
          </a:p>
          <a:p>
            <a:r>
              <a:rPr lang="en-US" altLang="ko-KR" sz="1400" dirty="0"/>
              <a:t>console.log('</a:t>
            </a:r>
            <a:r>
              <a:rPr lang="ko-KR" altLang="en-US" sz="1400" dirty="0"/>
              <a:t>프로젝트 폴더 안의 </a:t>
            </a:r>
            <a:r>
              <a:rPr lang="en-US" altLang="ko-KR" sz="1400" dirty="0" err="1"/>
              <a:t>package.json</a:t>
            </a:r>
            <a:r>
              <a:rPr lang="en-US" altLang="ko-KR" sz="1400" dirty="0"/>
              <a:t> </a:t>
            </a:r>
            <a:r>
              <a:rPr lang="ko-KR" altLang="en-US" sz="1400" dirty="0"/>
              <a:t>파일을 읽도록 요청</a:t>
            </a:r>
            <a:r>
              <a:rPr lang="en-US" altLang="ko-KR" sz="1400" dirty="0" smtClean="0"/>
              <a:t>');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4221088"/>
            <a:ext cx="5472608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fs</a:t>
            </a:r>
            <a:r>
              <a:rPr lang="en-US" altLang="ko-KR" sz="1400" dirty="0"/>
              <a:t> = require('</a:t>
            </a:r>
            <a:r>
              <a:rPr lang="en-US" altLang="ko-KR" sz="1400" dirty="0" err="1"/>
              <a:t>fs</a:t>
            </a:r>
            <a:r>
              <a:rPr lang="en-US" altLang="ko-KR" sz="1400" dirty="0"/>
              <a:t>');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msg</a:t>
            </a:r>
            <a:r>
              <a:rPr lang="en-US" altLang="ko-KR" sz="1400" dirty="0"/>
              <a:t> = 'Hello World!';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</a:t>
            </a:r>
            <a:r>
              <a:rPr lang="ko-KR" altLang="en-US" sz="1400" dirty="0"/>
              <a:t>파일에 데이터를 쓴다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fs.writeFile</a:t>
            </a:r>
            <a:r>
              <a:rPr lang="en-US" altLang="ko-KR" sz="1400" dirty="0"/>
              <a:t>('./output.txt', </a:t>
            </a:r>
            <a:r>
              <a:rPr lang="en-US" altLang="ko-KR" sz="1400" dirty="0" err="1"/>
              <a:t>msg</a:t>
            </a:r>
            <a:r>
              <a:rPr lang="en-US" altLang="ko-KR" sz="1400" dirty="0"/>
              <a:t>, function(err) {</a:t>
            </a:r>
          </a:p>
          <a:p>
            <a:r>
              <a:rPr lang="en-US" altLang="ko-KR" sz="1400" dirty="0"/>
              <a:t>    if(err) {</a:t>
            </a:r>
          </a:p>
          <a:p>
            <a:r>
              <a:rPr lang="en-US" altLang="ko-KR" sz="1400" dirty="0"/>
              <a:t>        console.log('Error : ' + err);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    console.log('output.txt </a:t>
            </a:r>
            <a:r>
              <a:rPr lang="ko-KR" altLang="en-US" sz="1400" dirty="0"/>
              <a:t>파일에 데이터 쓰기 완료</a:t>
            </a:r>
            <a:r>
              <a:rPr lang="en-US" altLang="ko-KR" sz="1400" dirty="0"/>
              <a:t>!');</a:t>
            </a:r>
          </a:p>
          <a:p>
            <a:r>
              <a:rPr lang="en-US" altLang="ko-KR" sz="1400" dirty="0"/>
              <a:t>});</a:t>
            </a:r>
            <a:endParaRPr lang="ko-KR" altLang="en-US" sz="1400" dirty="0"/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609600" y="1196752"/>
            <a:ext cx="8229600" cy="820688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SzPct val="70000"/>
              <a:buFont typeface="Wingdings"/>
              <a:buChar char="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120000"/>
              <a:buFont typeface="Arial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120000"/>
              <a:buFont typeface="Arial"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 smtClean="0"/>
              <a:t>비동기</a:t>
            </a:r>
            <a:r>
              <a:rPr lang="ko-KR" altLang="en-US" sz="2000" dirty="0" smtClean="0"/>
              <a:t> 방식의 파일 읽기 예제</a:t>
            </a:r>
            <a:endParaRPr lang="en-US" altLang="ko-KR" sz="2000" dirty="0" smtClean="0"/>
          </a:p>
          <a:p>
            <a:pPr marL="0" indent="0">
              <a:buFont typeface="Wingdings"/>
              <a:buNone/>
            </a:pPr>
            <a:endParaRPr lang="en-US" altLang="ko-KR" sz="14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730601"/>
            <a:ext cx="36576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889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016224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파일을 직접 열고 닫으면서 읽거나 쓰기</a:t>
            </a:r>
            <a:endParaRPr lang="en-US" altLang="ko-KR" sz="1800" dirty="0" smtClean="0"/>
          </a:p>
          <a:p>
            <a:pPr lvl="1"/>
            <a:r>
              <a:rPr lang="en-US" altLang="ko-KR" sz="1400" dirty="0" smtClean="0"/>
              <a:t>open(path, flags, [mode], [callback]) : </a:t>
            </a:r>
            <a:r>
              <a:rPr lang="ko-KR" altLang="en-US" sz="1400" dirty="0" smtClean="0"/>
              <a:t>파일을 연다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400" dirty="0" smtClean="0"/>
              <a:t>read(</a:t>
            </a:r>
            <a:r>
              <a:rPr lang="en-US" altLang="ko-KR" sz="1400" dirty="0" err="1" smtClean="0"/>
              <a:t>fd</a:t>
            </a:r>
            <a:r>
              <a:rPr lang="en-US" altLang="ko-KR" sz="1400" dirty="0" smtClean="0"/>
              <a:t>, buffer, offset, length, </a:t>
            </a:r>
            <a:r>
              <a:rPr lang="en-US" altLang="ko-KR" sz="1400" dirty="0" err="1" smtClean="0"/>
              <a:t>postion</a:t>
            </a:r>
            <a:r>
              <a:rPr lang="en-US" altLang="ko-KR" sz="1400" dirty="0" smtClean="0"/>
              <a:t>, [callback]) : </a:t>
            </a:r>
            <a:r>
              <a:rPr lang="ko-KR" altLang="en-US" sz="1400" dirty="0" smtClean="0"/>
              <a:t>지정한 부분의 파일을  읽어 들인다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400" dirty="0" smtClean="0"/>
              <a:t>write(</a:t>
            </a:r>
            <a:r>
              <a:rPr lang="en-US" altLang="ko-KR" sz="1400" dirty="0" err="1" smtClean="0"/>
              <a:t>fd</a:t>
            </a:r>
            <a:r>
              <a:rPr lang="en-US" altLang="ko-KR" sz="1400" dirty="0" smtClean="0"/>
              <a:t>, buffer, offset, length, </a:t>
            </a:r>
            <a:r>
              <a:rPr lang="en-US" altLang="ko-KR" sz="1400" dirty="0" err="1" smtClean="0"/>
              <a:t>postion</a:t>
            </a:r>
            <a:r>
              <a:rPr lang="en-US" altLang="ko-KR" sz="1400" dirty="0" smtClean="0"/>
              <a:t>, [callback]) : </a:t>
            </a:r>
            <a:r>
              <a:rPr lang="ko-KR" altLang="en-US" sz="1400" dirty="0" smtClean="0"/>
              <a:t>파일의 지정한 부분에 데이터 쓴다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400" dirty="0" smtClean="0"/>
              <a:t>close(</a:t>
            </a:r>
            <a:r>
              <a:rPr lang="en-US" altLang="ko-KR" sz="1400" dirty="0" err="1" smtClean="0"/>
              <a:t>fd</a:t>
            </a:r>
            <a:r>
              <a:rPr lang="en-US" altLang="ko-KR" sz="1400" dirty="0" smtClean="0"/>
              <a:t>, [callback]) : </a:t>
            </a:r>
            <a:r>
              <a:rPr lang="ko-KR" altLang="en-US" sz="1400" dirty="0" smtClean="0"/>
              <a:t>파일을 닫아 준다</a:t>
            </a:r>
            <a:r>
              <a:rPr lang="en-US" altLang="ko-KR" sz="1400" dirty="0" smtClean="0"/>
              <a:t>.</a:t>
            </a:r>
          </a:p>
          <a:p>
            <a:pPr lvl="1"/>
            <a:endParaRPr lang="en-US" altLang="ko-KR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다루기</a:t>
            </a: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457200" y="2636912"/>
            <a:ext cx="8229600" cy="1252736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SzPct val="70000"/>
              <a:buFont typeface="Wingdings"/>
              <a:buChar char="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120000"/>
              <a:buFont typeface="Arial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120000"/>
              <a:buFont typeface="Arial"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파일에 데이터 쓰기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3025551"/>
            <a:ext cx="5616624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fs</a:t>
            </a:r>
            <a:r>
              <a:rPr lang="en-US" altLang="ko-KR" sz="1400" dirty="0"/>
              <a:t> = require('</a:t>
            </a:r>
            <a:r>
              <a:rPr lang="en-US" altLang="ko-KR" sz="1400" dirty="0" err="1"/>
              <a:t>fs</a:t>
            </a:r>
            <a:r>
              <a:rPr lang="en-US" altLang="ko-KR" sz="1400" dirty="0"/>
              <a:t>');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 </a:t>
            </a:r>
            <a:r>
              <a:rPr lang="ko-KR" altLang="en-US" sz="1400" dirty="0"/>
              <a:t>파일에 데이터를 씁니다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fs.open</a:t>
            </a:r>
            <a:r>
              <a:rPr lang="en-US" altLang="ko-KR" sz="1400" dirty="0"/>
              <a:t>('./</a:t>
            </a:r>
            <a:r>
              <a:rPr lang="en-US" altLang="ko-KR" sz="1400" dirty="0" err="1"/>
              <a:t>output.txt','w</a:t>
            </a:r>
            <a:r>
              <a:rPr lang="en-US" altLang="ko-KR" sz="1400" dirty="0"/>
              <a:t>', function(err, </a:t>
            </a:r>
            <a:r>
              <a:rPr lang="en-US" altLang="ko-KR" sz="1400" dirty="0" err="1"/>
              <a:t>fd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    if(err) throw err;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 = new Buffer('</a:t>
            </a:r>
            <a:r>
              <a:rPr lang="ko-KR" altLang="en-US" sz="1400" dirty="0"/>
              <a:t>안녕</a:t>
            </a:r>
            <a:r>
              <a:rPr lang="en-US" altLang="ko-KR" sz="1400" dirty="0"/>
              <a:t>!\n');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fs.write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, 0, </a:t>
            </a:r>
            <a:r>
              <a:rPr lang="en-US" altLang="ko-KR" sz="1400" dirty="0" err="1"/>
              <a:t>buf.length</a:t>
            </a:r>
            <a:r>
              <a:rPr lang="en-US" altLang="ko-KR" sz="1400" dirty="0"/>
              <a:t>, null, function(err, written, buffer){</a:t>
            </a:r>
          </a:p>
          <a:p>
            <a:r>
              <a:rPr lang="en-US" altLang="ko-KR" sz="1400" dirty="0"/>
              <a:t>        if(err) throw err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r>
              <a:rPr lang="en-US" altLang="ko-KR" sz="1400" dirty="0"/>
              <a:t>        console.log(err, written, buffer);</a:t>
            </a:r>
          </a:p>
          <a:p>
            <a:r>
              <a:rPr lang="en-US" altLang="ko-KR" sz="1400" dirty="0"/>
              <a:t>        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fs.close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fd</a:t>
            </a:r>
            <a:r>
              <a:rPr lang="en-US" altLang="ko-KR" sz="1400" dirty="0"/>
              <a:t>, function() {</a:t>
            </a:r>
          </a:p>
          <a:p>
            <a:r>
              <a:rPr lang="en-US" altLang="ko-KR" sz="1400" dirty="0"/>
              <a:t>            console.log('</a:t>
            </a:r>
            <a:r>
              <a:rPr lang="ko-KR" altLang="en-US" sz="1400" dirty="0"/>
              <a:t>파일 열고 데이터 쓰고 파일 닫기 완료</a:t>
            </a:r>
            <a:r>
              <a:rPr lang="en-US" altLang="ko-KR" sz="1400" dirty="0"/>
              <a:t>.'); </a:t>
            </a:r>
          </a:p>
          <a:p>
            <a:r>
              <a:rPr lang="en-US" altLang="ko-KR" sz="1400" dirty="0"/>
              <a:t>        });</a:t>
            </a:r>
          </a:p>
          <a:p>
            <a:r>
              <a:rPr lang="en-US" altLang="ko-KR" sz="1400" dirty="0"/>
              <a:t>    });</a:t>
            </a:r>
          </a:p>
          <a:p>
            <a:r>
              <a:rPr lang="en-US" altLang="ko-KR" sz="1400" dirty="0"/>
              <a:t>});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661" y="3231937"/>
            <a:ext cx="3932139" cy="12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42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다루기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파일을 열 때 사용하는 대표적인 플래그</a:t>
            </a:r>
            <a:endParaRPr lang="en-US" altLang="ko-KR" sz="2400" dirty="0" smtClean="0"/>
          </a:p>
          <a:p>
            <a:pPr lvl="1"/>
            <a:r>
              <a:rPr lang="en-US" altLang="ko-KR" sz="1800" dirty="0" smtClean="0"/>
              <a:t>'r' : </a:t>
            </a:r>
            <a:r>
              <a:rPr lang="ko-KR" altLang="en-US" sz="1800" dirty="0" smtClean="0"/>
              <a:t>읽기에 사용하는 플래그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파일 없으면 예외 발생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'w' : </a:t>
            </a:r>
            <a:r>
              <a:rPr lang="ko-KR" altLang="en-US" sz="1800" dirty="0" smtClean="0"/>
              <a:t>쓰기에 사용하는 플래그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파일 없으면 만들어지고 있으면 덮어씀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800" dirty="0" smtClean="0"/>
              <a:t>'w+' : </a:t>
            </a:r>
            <a:r>
              <a:rPr lang="ko-KR" altLang="en-US" sz="1800" dirty="0" smtClean="0"/>
              <a:t>읽기와 쓰기 모두 사용 가능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파일 없으면 만들어 짐</a:t>
            </a:r>
            <a:r>
              <a:rPr lang="en-US" altLang="ko-KR" sz="1800" dirty="0" smtClean="0"/>
              <a:t>. </a:t>
            </a:r>
            <a:r>
              <a:rPr lang="ko-KR" altLang="en-US" sz="1800" dirty="0"/>
              <a:t>덮</a:t>
            </a:r>
            <a:r>
              <a:rPr lang="ko-KR" altLang="en-US" sz="1800" dirty="0" smtClean="0"/>
              <a:t>어쓰기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800" dirty="0" smtClean="0"/>
              <a:t>'a+' : </a:t>
            </a:r>
            <a:r>
              <a:rPr lang="ko-KR" altLang="en-US" sz="1800" dirty="0" smtClean="0"/>
              <a:t>읽기와 추가에 모두 사용가능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파일이 없으면 만들어 짐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내용 추가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00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파일을 열고 읽기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다루기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2088359"/>
            <a:ext cx="4968552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fs</a:t>
            </a:r>
            <a:r>
              <a:rPr lang="en-US" altLang="ko-KR" sz="1200" dirty="0"/>
              <a:t> = require('</a:t>
            </a:r>
            <a:r>
              <a:rPr lang="en-US" altLang="ko-KR" sz="1200" dirty="0" err="1"/>
              <a:t>fs</a:t>
            </a:r>
            <a:r>
              <a:rPr lang="en-US" altLang="ko-KR" sz="1200" dirty="0"/>
              <a:t>');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// </a:t>
            </a:r>
            <a:r>
              <a:rPr lang="ko-KR" altLang="en-US" sz="1200" dirty="0"/>
              <a:t>파일에서 데이터를 읽어 들입니다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 err="1"/>
              <a:t>fs.open</a:t>
            </a:r>
            <a:r>
              <a:rPr lang="en-US" altLang="ko-KR" sz="1200" dirty="0"/>
              <a:t>('./output.txt', 'r', function(err, </a:t>
            </a:r>
            <a:r>
              <a:rPr lang="en-US" altLang="ko-KR" sz="1200" dirty="0" err="1"/>
              <a:t>fd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    if(err) throw err;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buf</a:t>
            </a:r>
            <a:r>
              <a:rPr lang="en-US" altLang="ko-KR" sz="1200" dirty="0"/>
              <a:t> = new Buffer(10);</a:t>
            </a:r>
          </a:p>
          <a:p>
            <a:r>
              <a:rPr lang="en-US" altLang="ko-KR" sz="1200" dirty="0"/>
              <a:t>    console.log('</a:t>
            </a:r>
            <a:r>
              <a:rPr lang="ko-KR" altLang="en-US" sz="1200" dirty="0"/>
              <a:t>버퍼 타입 </a:t>
            </a:r>
            <a:r>
              <a:rPr lang="en-US" altLang="ko-KR" sz="1200" dirty="0"/>
              <a:t>: %s', </a:t>
            </a:r>
            <a:r>
              <a:rPr lang="en-US" altLang="ko-KR" sz="1200" dirty="0" err="1"/>
              <a:t>Buffer.isBuffer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buf</a:t>
            </a:r>
            <a:r>
              <a:rPr lang="en-US" altLang="ko-KR" sz="1200" dirty="0"/>
              <a:t>));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fs.read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buf</a:t>
            </a:r>
            <a:r>
              <a:rPr lang="en-US" altLang="ko-KR" sz="1200" dirty="0"/>
              <a:t>, 0, </a:t>
            </a:r>
            <a:r>
              <a:rPr lang="en-US" altLang="ko-KR" sz="1200" dirty="0" err="1"/>
              <a:t>buf.length</a:t>
            </a:r>
            <a:r>
              <a:rPr lang="en-US" altLang="ko-KR" sz="1200" dirty="0"/>
              <a:t>, null, function(err, </a:t>
            </a:r>
            <a:r>
              <a:rPr lang="en-US" altLang="ko-KR" sz="1200" dirty="0" err="1"/>
              <a:t>bytesRead</a:t>
            </a:r>
            <a:r>
              <a:rPr lang="en-US" altLang="ko-KR" sz="1200" dirty="0"/>
              <a:t>, buffer){</a:t>
            </a:r>
          </a:p>
          <a:p>
            <a:r>
              <a:rPr lang="en-US" altLang="ko-KR" sz="1200" dirty="0"/>
              <a:t>        if(err) throw err;</a:t>
            </a:r>
          </a:p>
          <a:p>
            <a:r>
              <a:rPr lang="en-US" altLang="ko-KR" sz="1200" dirty="0"/>
              <a:t>        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inStr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buffer.toString</a:t>
            </a:r>
            <a:r>
              <a:rPr lang="en-US" altLang="ko-KR" sz="1200" dirty="0"/>
              <a:t>('utf8', 0, </a:t>
            </a:r>
            <a:r>
              <a:rPr lang="en-US" altLang="ko-KR" sz="1200" dirty="0" err="1"/>
              <a:t>bytesRead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    console.log('</a:t>
            </a:r>
            <a:r>
              <a:rPr lang="ko-KR" altLang="en-US" sz="1200" dirty="0"/>
              <a:t>파일에서 읽은 데이터 </a:t>
            </a:r>
            <a:r>
              <a:rPr lang="en-US" altLang="ko-KR" sz="1200" dirty="0"/>
              <a:t>: %s', </a:t>
            </a:r>
            <a:r>
              <a:rPr lang="en-US" altLang="ko-KR" sz="1200" dirty="0" err="1"/>
              <a:t>inStr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    </a:t>
            </a:r>
          </a:p>
          <a:p>
            <a:r>
              <a:rPr lang="en-US" altLang="ko-KR" sz="1200" dirty="0"/>
              <a:t>        console.log(err, </a:t>
            </a:r>
            <a:r>
              <a:rPr lang="en-US" altLang="ko-KR" sz="1200" dirty="0" err="1"/>
              <a:t>bytesRead</a:t>
            </a:r>
            <a:r>
              <a:rPr lang="en-US" altLang="ko-KR" sz="1200" dirty="0"/>
              <a:t>, buffer);</a:t>
            </a:r>
          </a:p>
          <a:p>
            <a:r>
              <a:rPr lang="en-US" altLang="ko-KR" sz="1200" dirty="0"/>
              <a:t>        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fs.close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fd</a:t>
            </a:r>
            <a:r>
              <a:rPr lang="en-US" altLang="ko-KR" sz="1200" dirty="0"/>
              <a:t>, function() {</a:t>
            </a:r>
          </a:p>
          <a:p>
            <a:r>
              <a:rPr lang="en-US" altLang="ko-KR" sz="1200" dirty="0"/>
              <a:t>            console.log('output.txt </a:t>
            </a:r>
            <a:r>
              <a:rPr lang="ko-KR" altLang="en-US" sz="1200" dirty="0"/>
              <a:t>파일 열고 읽기 완료</a:t>
            </a:r>
            <a:r>
              <a:rPr lang="en-US" altLang="ko-KR" sz="1200" dirty="0"/>
              <a:t>!');</a:t>
            </a:r>
          </a:p>
          <a:p>
            <a:r>
              <a:rPr lang="en-US" altLang="ko-KR" sz="1200" dirty="0"/>
              <a:t>        });</a:t>
            </a:r>
          </a:p>
          <a:p>
            <a:r>
              <a:rPr lang="en-US" altLang="ko-KR" sz="1200" dirty="0"/>
              <a:t>    });</a:t>
            </a:r>
          </a:p>
          <a:p>
            <a:r>
              <a:rPr lang="en-US" altLang="ko-KR" sz="1200" dirty="0"/>
              <a:t>});</a:t>
            </a:r>
            <a:endParaRPr lang="ko-KR" altLang="en-US" sz="12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941168"/>
            <a:ext cx="370522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402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 smtClean="0"/>
              <a:t>노드</a:t>
            </a:r>
            <a:r>
              <a:rPr lang="en-US" altLang="ko-KR" sz="1800" dirty="0" smtClean="0"/>
              <a:t>(Node.js)</a:t>
            </a:r>
            <a:r>
              <a:rPr lang="ko-KR" altLang="en-US" sz="1800" dirty="0" smtClean="0"/>
              <a:t>는 자바스크립트를 이용해서 서버를 만들 수 있는 개발 도구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 err="1" smtClean="0"/>
              <a:t>노드의</a:t>
            </a:r>
            <a:r>
              <a:rPr lang="ko-KR" altLang="en-US" sz="1800" dirty="0" smtClean="0"/>
              <a:t> 주요 특징</a:t>
            </a:r>
            <a:endParaRPr lang="en-US" altLang="ko-KR" sz="1800" dirty="0" smtClean="0"/>
          </a:p>
          <a:p>
            <a:pPr lvl="1"/>
            <a:r>
              <a:rPr lang="ko-KR" altLang="en-US" sz="1400" dirty="0" smtClean="0"/>
              <a:t>모듈과 패키지</a:t>
            </a:r>
            <a:endParaRPr lang="en-US" altLang="ko-KR" sz="1400" dirty="0" smtClean="0"/>
          </a:p>
          <a:p>
            <a:pPr lvl="1"/>
            <a:r>
              <a:rPr lang="ko-KR" altLang="en-US" sz="1400" dirty="0" err="1" smtClean="0"/>
              <a:t>비동기</a:t>
            </a:r>
            <a:r>
              <a:rPr lang="ko-KR" altLang="en-US" sz="1400" dirty="0" smtClean="0"/>
              <a:t> 입출력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이벤트 기반 입출력</a:t>
            </a:r>
            <a:endParaRPr lang="en-US" altLang="ko-KR" sz="1400" dirty="0" smtClean="0"/>
          </a:p>
          <a:p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노드의</a:t>
            </a:r>
            <a:r>
              <a:rPr lang="ko-KR" altLang="en-US" dirty="0" smtClean="0"/>
              <a:t> 주요 특징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180" y="3573016"/>
            <a:ext cx="5458036" cy="259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7674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952128"/>
            <a:ext cx="8229600" cy="1036712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버퍼 객체 사용 방법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다루기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340768"/>
            <a:ext cx="4104456" cy="5170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/>
              <a:t>//</a:t>
            </a:r>
            <a:r>
              <a:rPr lang="ko-KR" altLang="en-US" sz="1100" dirty="0"/>
              <a:t>버퍼 객체를 크기만 지정하여 만든 후 문자열을 쓰기</a:t>
            </a:r>
          </a:p>
          <a:p>
            <a:r>
              <a:rPr lang="en-US" altLang="ko-KR" sz="1100" dirty="0" err="1"/>
              <a:t>var</a:t>
            </a:r>
            <a:r>
              <a:rPr lang="en-US" altLang="ko-KR" sz="1100" dirty="0"/>
              <a:t> output = "Hello 1!";</a:t>
            </a:r>
          </a:p>
          <a:p>
            <a:r>
              <a:rPr lang="en-US" altLang="ko-KR" sz="1100" dirty="0" err="1"/>
              <a:t>var</a:t>
            </a:r>
            <a:r>
              <a:rPr lang="en-US" altLang="ko-KR" sz="1100" dirty="0"/>
              <a:t> buffer1 = new Buffer(10);</a:t>
            </a:r>
          </a:p>
          <a:p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len</a:t>
            </a:r>
            <a:r>
              <a:rPr lang="en-US" altLang="ko-KR" sz="1100" dirty="0"/>
              <a:t> = buffer1.write(output, 'utf8');</a:t>
            </a:r>
          </a:p>
          <a:p>
            <a:r>
              <a:rPr lang="en-US" altLang="ko-KR" sz="1100" dirty="0"/>
              <a:t>console.log('</a:t>
            </a:r>
            <a:r>
              <a:rPr lang="ko-KR" altLang="en-US" sz="1100" dirty="0"/>
              <a:t>첫 번째 버퍼의 문자열 </a:t>
            </a:r>
            <a:r>
              <a:rPr lang="en-US" altLang="ko-KR" sz="1100" dirty="0"/>
              <a:t>: %s', buffer1.toString());</a:t>
            </a:r>
          </a:p>
          <a:p>
            <a:r>
              <a:rPr lang="en-US" altLang="ko-KR" sz="1100" dirty="0"/>
              <a:t>console.log('</a:t>
            </a:r>
            <a:r>
              <a:rPr lang="en-US" altLang="ko-KR" sz="1100" dirty="0" err="1"/>
              <a:t>len</a:t>
            </a:r>
            <a:r>
              <a:rPr lang="en-US" altLang="ko-KR" sz="1100" dirty="0"/>
              <a:t> =&gt; ', </a:t>
            </a:r>
            <a:r>
              <a:rPr lang="en-US" altLang="ko-KR" sz="1100" dirty="0" err="1"/>
              <a:t>len</a:t>
            </a:r>
            <a:r>
              <a:rPr lang="en-US" altLang="ko-KR" sz="1100" dirty="0"/>
              <a:t>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//</a:t>
            </a:r>
            <a:r>
              <a:rPr lang="ko-KR" altLang="en-US" sz="1100" dirty="0"/>
              <a:t>버퍼 객체를 문자열을 이용해 만들기</a:t>
            </a:r>
          </a:p>
          <a:p>
            <a:r>
              <a:rPr lang="en-US" altLang="ko-KR" sz="1100" dirty="0" err="1"/>
              <a:t>var</a:t>
            </a:r>
            <a:r>
              <a:rPr lang="en-US" altLang="ko-KR" sz="1100" dirty="0"/>
              <a:t> buffer2 = new Buffer('Hello 2!', 'utf8');</a:t>
            </a:r>
          </a:p>
          <a:p>
            <a:r>
              <a:rPr lang="en-US" altLang="ko-KR" sz="1100" dirty="0"/>
              <a:t>console.log('</a:t>
            </a:r>
            <a:r>
              <a:rPr lang="ko-KR" altLang="en-US" sz="1100" dirty="0" err="1"/>
              <a:t>두번째</a:t>
            </a:r>
            <a:r>
              <a:rPr lang="ko-KR" altLang="en-US" sz="1100" dirty="0"/>
              <a:t> 버퍼의 문자열 </a:t>
            </a:r>
            <a:r>
              <a:rPr lang="en-US" altLang="ko-KR" sz="1100" dirty="0"/>
              <a:t>: %s', buffer2.toString());</a:t>
            </a:r>
          </a:p>
          <a:p>
            <a:r>
              <a:rPr lang="en-US" altLang="ko-KR" sz="1100" dirty="0"/>
              <a:t>console.log('buffer2.length =&gt; ', buffer2.length);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//</a:t>
            </a:r>
            <a:r>
              <a:rPr lang="ko-KR" altLang="en-US" sz="1100" dirty="0"/>
              <a:t>버퍼객체 타입 확인</a:t>
            </a:r>
          </a:p>
          <a:p>
            <a:r>
              <a:rPr lang="en-US" altLang="ko-KR" sz="1100" dirty="0"/>
              <a:t>console.log('</a:t>
            </a:r>
            <a:r>
              <a:rPr lang="ko-KR" altLang="en-US" sz="1100" dirty="0"/>
              <a:t>버퍼 객체의 타입</a:t>
            </a:r>
            <a:r>
              <a:rPr lang="en-US" altLang="ko-KR" sz="1100" dirty="0"/>
              <a:t>: %s', </a:t>
            </a:r>
            <a:r>
              <a:rPr lang="en-US" altLang="ko-KR" sz="1100" dirty="0" err="1"/>
              <a:t>Buffer.isBuffer</a:t>
            </a:r>
            <a:r>
              <a:rPr lang="en-US" altLang="ko-KR" sz="1100" dirty="0"/>
              <a:t>(buffer1));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//</a:t>
            </a:r>
            <a:r>
              <a:rPr lang="ko-KR" altLang="en-US" sz="1100" dirty="0"/>
              <a:t>버퍼 객체에 들어있는 문자열 데이터를 문자열 변수로 변환</a:t>
            </a:r>
          </a:p>
          <a:p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byteLen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Buffer.byteLength</a:t>
            </a:r>
            <a:r>
              <a:rPr lang="en-US" altLang="ko-KR" sz="1100" dirty="0"/>
              <a:t>(output);</a:t>
            </a:r>
          </a:p>
          <a:p>
            <a:r>
              <a:rPr lang="en-US" altLang="ko-KR" sz="1100" dirty="0" err="1"/>
              <a:t>var</a:t>
            </a:r>
            <a:r>
              <a:rPr lang="en-US" altLang="ko-KR" sz="1100" dirty="0"/>
              <a:t> str1 = buffer1.toString('utf8', 0, </a:t>
            </a:r>
            <a:r>
              <a:rPr lang="en-US" altLang="ko-KR" sz="1100" dirty="0" err="1"/>
              <a:t>byteLen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 err="1"/>
              <a:t>var</a:t>
            </a:r>
            <a:r>
              <a:rPr lang="en-US" altLang="ko-KR" sz="1100" dirty="0"/>
              <a:t> str2 = buffer2.toString('utf8');</a:t>
            </a:r>
          </a:p>
          <a:p>
            <a:r>
              <a:rPr lang="en-US" altLang="ko-KR" sz="1100" dirty="0"/>
              <a:t>console.log('</a:t>
            </a:r>
            <a:r>
              <a:rPr lang="en-US" altLang="ko-KR" sz="1100" dirty="0" err="1"/>
              <a:t>byteLen</a:t>
            </a:r>
            <a:r>
              <a:rPr lang="en-US" altLang="ko-KR" sz="1100" dirty="0"/>
              <a:t> =&gt; ', </a:t>
            </a:r>
            <a:r>
              <a:rPr lang="en-US" altLang="ko-KR" sz="1100" dirty="0" err="1"/>
              <a:t>byteLen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console.log('str1 =&gt; ', str1);</a:t>
            </a:r>
          </a:p>
          <a:p>
            <a:r>
              <a:rPr lang="en-US" altLang="ko-KR" sz="1100" dirty="0"/>
              <a:t>console.log('str2 =&gt; ', str2);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//</a:t>
            </a:r>
            <a:r>
              <a:rPr lang="ko-KR" altLang="en-US" sz="1100" dirty="0" err="1"/>
              <a:t>첫번째</a:t>
            </a:r>
            <a:r>
              <a:rPr lang="ko-KR" altLang="en-US" sz="1100" dirty="0"/>
              <a:t> 버퍼 객체의 문자열을 </a:t>
            </a:r>
            <a:r>
              <a:rPr lang="ko-KR" altLang="en-US" sz="1100" dirty="0" err="1"/>
              <a:t>두번째</a:t>
            </a:r>
            <a:r>
              <a:rPr lang="ko-KR" altLang="en-US" sz="1100" dirty="0"/>
              <a:t> 버퍼 객체로 복사</a:t>
            </a:r>
          </a:p>
          <a:p>
            <a:r>
              <a:rPr lang="en-US" altLang="ko-KR" sz="1100" dirty="0"/>
              <a:t>buffer1.copy(buffer2, 0, 0, </a:t>
            </a:r>
            <a:r>
              <a:rPr lang="en-US" altLang="ko-KR" sz="1100" dirty="0" err="1"/>
              <a:t>len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console.log('</a:t>
            </a:r>
            <a:r>
              <a:rPr lang="ko-KR" altLang="en-US" sz="1100" dirty="0"/>
              <a:t>복사 후 </a:t>
            </a:r>
            <a:r>
              <a:rPr lang="en-US" altLang="ko-KR" sz="1100" dirty="0"/>
              <a:t>buffer2 =&gt; ', buffer2.toString('utf8'));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//</a:t>
            </a:r>
            <a:r>
              <a:rPr lang="ko-KR" altLang="en-US" sz="1100" dirty="0" err="1"/>
              <a:t>두개의</a:t>
            </a:r>
            <a:r>
              <a:rPr lang="ko-KR" altLang="en-US" sz="1100" dirty="0"/>
              <a:t> 버퍼 연결</a:t>
            </a:r>
          </a:p>
          <a:p>
            <a:r>
              <a:rPr lang="en-US" altLang="ko-KR" sz="1100" dirty="0" err="1"/>
              <a:t>var</a:t>
            </a:r>
            <a:r>
              <a:rPr lang="en-US" altLang="ko-KR" sz="1100" dirty="0"/>
              <a:t> buffer3 = </a:t>
            </a:r>
            <a:r>
              <a:rPr lang="en-US" altLang="ko-KR" sz="1100" dirty="0" err="1"/>
              <a:t>Buffer.concat</a:t>
            </a:r>
            <a:r>
              <a:rPr lang="en-US" altLang="ko-KR" sz="1100" dirty="0"/>
              <a:t>([buffer1, buffer2]);</a:t>
            </a:r>
          </a:p>
          <a:p>
            <a:r>
              <a:rPr lang="en-US" altLang="ko-KR" sz="1100" dirty="0"/>
              <a:t>console.log("</a:t>
            </a:r>
            <a:r>
              <a:rPr lang="en-US" altLang="ko-KR" sz="1100" dirty="0" err="1"/>
              <a:t>concat</a:t>
            </a:r>
            <a:r>
              <a:rPr lang="en-US" altLang="ko-KR" sz="1100" dirty="0"/>
              <a:t> </a:t>
            </a:r>
            <a:r>
              <a:rPr lang="ko-KR" altLang="en-US" sz="1100" dirty="0"/>
              <a:t>후 </a:t>
            </a:r>
            <a:r>
              <a:rPr lang="en-US" altLang="ko-KR" sz="1100" dirty="0"/>
              <a:t>buffer3 =&gt; ", buffer3.toString('utf8'))</a:t>
            </a:r>
            <a:endParaRPr lang="ko-KR" altLang="en-US" sz="11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092064"/>
            <a:ext cx="367665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03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2"/>
          </a:xfrm>
        </p:spPr>
        <p:txBody>
          <a:bodyPr>
            <a:normAutofit/>
          </a:bodyPr>
          <a:lstStyle/>
          <a:p>
            <a:r>
              <a:rPr lang="en-US" altLang="ko-KR" sz="1800" dirty="0" err="1" smtClean="0"/>
              <a:t>fs</a:t>
            </a:r>
            <a:r>
              <a:rPr lang="ko-KR" altLang="en-US" sz="1800" dirty="0" smtClean="0"/>
              <a:t>객체로 </a:t>
            </a:r>
            <a:r>
              <a:rPr lang="ko-KR" altLang="en-US" sz="1800" dirty="0" err="1" smtClean="0"/>
              <a:t>스트림</a:t>
            </a:r>
            <a:r>
              <a:rPr lang="ko-KR" altLang="en-US" sz="1800" dirty="0" smtClean="0"/>
              <a:t> 단위로 파일 읽고 쓰기</a:t>
            </a:r>
            <a:endParaRPr lang="en-US" altLang="ko-KR" sz="1800" dirty="0" smtClean="0"/>
          </a:p>
          <a:p>
            <a:pPr lvl="1"/>
            <a:r>
              <a:rPr lang="en-US" altLang="ko-KR" sz="1400" dirty="0" err="1" smtClean="0"/>
              <a:t>fs.createReadStream</a:t>
            </a:r>
            <a:r>
              <a:rPr lang="en-US" altLang="ko-KR" sz="1400" dirty="0" smtClean="0"/>
              <a:t>(path, [options]) : </a:t>
            </a:r>
            <a:r>
              <a:rPr lang="ko-KR" altLang="en-US" sz="1400" dirty="0" smtClean="0"/>
              <a:t>파일을 읽기 위한 </a:t>
            </a:r>
            <a:r>
              <a:rPr lang="ko-KR" altLang="en-US" sz="1400" dirty="0" err="1" smtClean="0"/>
              <a:t>스트림</a:t>
            </a:r>
            <a:r>
              <a:rPr lang="ko-KR" altLang="en-US" sz="1400" dirty="0" smtClean="0"/>
              <a:t> 객체를 만든다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400" dirty="0" err="1" smtClean="0"/>
              <a:t>fs.createWriteStream</a:t>
            </a:r>
            <a:r>
              <a:rPr lang="en-US" altLang="ko-KR" sz="1400" dirty="0" smtClean="0"/>
              <a:t>(path, [options]) : </a:t>
            </a:r>
            <a:r>
              <a:rPr lang="ko-KR" altLang="en-US" sz="1400" dirty="0" smtClean="0"/>
              <a:t>파일을 </a:t>
            </a:r>
            <a:r>
              <a:rPr lang="ko-KR" altLang="en-US" sz="1400" dirty="0" err="1" smtClean="0"/>
              <a:t>쓰기위한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스트림</a:t>
            </a:r>
            <a:r>
              <a:rPr lang="ko-KR" altLang="en-US" sz="1400" dirty="0" smtClean="0"/>
              <a:t> 객체를 만든다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다루기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2708920"/>
            <a:ext cx="5040560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fs</a:t>
            </a:r>
            <a:r>
              <a:rPr lang="en-US" altLang="ko-KR" sz="1400" dirty="0"/>
              <a:t> = require('</a:t>
            </a:r>
            <a:r>
              <a:rPr lang="en-US" altLang="ko-KR" sz="1400" dirty="0" err="1"/>
              <a:t>fs</a:t>
            </a:r>
            <a:r>
              <a:rPr lang="en-US" altLang="ko-KR" sz="1400" dirty="0"/>
              <a:t>');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infile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fs.createReadStream</a:t>
            </a:r>
            <a:r>
              <a:rPr lang="en-US" altLang="ko-KR" sz="1400" dirty="0"/>
              <a:t>('./output.txt', {</a:t>
            </a:r>
            <a:r>
              <a:rPr lang="en-US" altLang="ko-KR" sz="1400" dirty="0" err="1"/>
              <a:t>flags:'r</a:t>
            </a:r>
            <a:r>
              <a:rPr lang="en-US" altLang="ko-KR" sz="1400" dirty="0"/>
              <a:t>'});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outfile</a:t>
            </a:r>
            <a:r>
              <a:rPr lang="en-US" altLang="ko-KR" sz="1400" dirty="0"/>
              <a:t> = </a:t>
            </a:r>
            <a:r>
              <a:rPr lang="en-US" altLang="ko-KR" sz="1400" dirty="0" err="1" smtClean="0"/>
              <a:t>fs.createWriteStream</a:t>
            </a:r>
            <a:r>
              <a:rPr lang="en-US" altLang="ko-KR" sz="1400" dirty="0"/>
              <a:t>('./output2.txt', {flags: 'w'});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infile.on</a:t>
            </a:r>
            <a:r>
              <a:rPr lang="en-US" altLang="ko-KR" sz="1400" dirty="0"/>
              <a:t>('data', function(data){</a:t>
            </a:r>
          </a:p>
          <a:p>
            <a:r>
              <a:rPr lang="en-US" altLang="ko-KR" sz="1400" dirty="0"/>
              <a:t>   console.log('</a:t>
            </a:r>
            <a:r>
              <a:rPr lang="ko-KR" altLang="en-US" sz="1400" dirty="0"/>
              <a:t>읽어 들인 데이터</a:t>
            </a:r>
            <a:r>
              <a:rPr lang="en-US" altLang="ko-KR" sz="1400" dirty="0"/>
              <a:t>', data);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outfile.write</a:t>
            </a:r>
            <a:r>
              <a:rPr lang="en-US" altLang="ko-KR" sz="1400" dirty="0"/>
              <a:t>(data);</a:t>
            </a:r>
          </a:p>
          <a:p>
            <a:r>
              <a:rPr lang="en-US" altLang="ko-KR" sz="1400" dirty="0"/>
              <a:t>});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infile.on</a:t>
            </a:r>
            <a:r>
              <a:rPr lang="en-US" altLang="ko-KR" sz="1400" dirty="0"/>
              <a:t>('end', function() {</a:t>
            </a:r>
          </a:p>
          <a:p>
            <a:r>
              <a:rPr lang="en-US" altLang="ko-KR" sz="1400" dirty="0"/>
              <a:t>    console.log('</a:t>
            </a:r>
            <a:r>
              <a:rPr lang="ko-KR" altLang="en-US" sz="1400" dirty="0"/>
              <a:t>파일 읽기 종료</a:t>
            </a:r>
            <a:r>
              <a:rPr lang="en-US" altLang="ko-KR" sz="1400" dirty="0"/>
              <a:t>.');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outfile.end</a:t>
            </a:r>
            <a:r>
              <a:rPr lang="en-US" altLang="ko-KR" sz="1400" dirty="0"/>
              <a:t>(function() {</a:t>
            </a:r>
          </a:p>
          <a:p>
            <a:r>
              <a:rPr lang="en-US" altLang="ko-KR" sz="1400" dirty="0"/>
              <a:t>       console.log('</a:t>
            </a:r>
            <a:r>
              <a:rPr lang="ko-KR" altLang="en-US" sz="1400" dirty="0"/>
              <a:t>파일 쓰기 종료</a:t>
            </a:r>
            <a:r>
              <a:rPr lang="en-US" altLang="ko-KR" sz="1400" dirty="0"/>
              <a:t>.'); </a:t>
            </a:r>
          </a:p>
          <a:p>
            <a:r>
              <a:rPr lang="en-US" altLang="ko-KR" sz="1400" dirty="0"/>
              <a:t>    }); </a:t>
            </a:r>
          </a:p>
          <a:p>
            <a:r>
              <a:rPr lang="en-US" altLang="ko-KR" sz="1400" dirty="0"/>
              <a:t>});</a:t>
            </a:r>
            <a:endParaRPr lang="ko-KR" altLang="en-US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589" y="3738711"/>
            <a:ext cx="433387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929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pipe() </a:t>
            </a:r>
            <a:r>
              <a:rPr lang="ko-KR" altLang="en-US" sz="1800" dirty="0" err="1"/>
              <a:t>메소드로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두개의</a:t>
            </a:r>
            <a:r>
              <a:rPr lang="ko-KR" altLang="en-US" sz="1800" dirty="0" smtClean="0"/>
              <a:t> 파일을 붙여주기</a:t>
            </a:r>
            <a:endParaRPr lang="en-US" altLang="ko-KR" sz="1800" dirty="0" smtClean="0"/>
          </a:p>
          <a:p>
            <a:pPr lvl="1"/>
            <a:r>
              <a:rPr lang="en-US" altLang="ko-KR" sz="1400" dirty="0" smtClean="0"/>
              <a:t>pipe() </a:t>
            </a:r>
            <a:r>
              <a:rPr lang="ko-KR" altLang="en-US" sz="1400" dirty="0" err="1" smtClean="0"/>
              <a:t>메소드로</a:t>
            </a:r>
            <a:r>
              <a:rPr lang="ko-KR" altLang="en-US" sz="1400" dirty="0" smtClean="0"/>
              <a:t> 연결만 해도 파일의 내용이 복사 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다루기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2276872"/>
            <a:ext cx="4968552" cy="3754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fs</a:t>
            </a:r>
            <a:r>
              <a:rPr lang="en-US" altLang="ko-KR" sz="1400" dirty="0"/>
              <a:t> = require('</a:t>
            </a:r>
            <a:r>
              <a:rPr lang="en-US" altLang="ko-KR" sz="1400" dirty="0" err="1"/>
              <a:t>fs</a:t>
            </a:r>
            <a:r>
              <a:rPr lang="en-US" altLang="ko-KR" sz="1400" dirty="0" smtClean="0"/>
              <a:t>');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inname</a:t>
            </a:r>
            <a:r>
              <a:rPr lang="en-US" altLang="ko-KR" sz="1400" dirty="0"/>
              <a:t> = './output.txt';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outname</a:t>
            </a:r>
            <a:r>
              <a:rPr lang="en-US" altLang="ko-KR" sz="1400" dirty="0"/>
              <a:t> = './output2.txt';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fs.exists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outname</a:t>
            </a:r>
            <a:r>
              <a:rPr lang="en-US" altLang="ko-KR" sz="1400" dirty="0"/>
              <a:t>, function(exists){</a:t>
            </a:r>
          </a:p>
          <a:p>
            <a:r>
              <a:rPr lang="en-US" altLang="ko-KR" sz="1400" dirty="0"/>
              <a:t>    if(exists)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fs.unlink</a:t>
            </a:r>
            <a:r>
              <a:rPr lang="en-US" altLang="ko-KR" sz="1400" dirty="0"/>
              <a:t>(</a:t>
            </a:r>
            <a:r>
              <a:rPr lang="en-US" altLang="ko-KR" sz="1400" dirty="0" err="1"/>
              <a:t>outname</a:t>
            </a:r>
            <a:r>
              <a:rPr lang="en-US" altLang="ko-KR" sz="1400" dirty="0"/>
              <a:t>, function(err){</a:t>
            </a:r>
          </a:p>
          <a:p>
            <a:r>
              <a:rPr lang="en-US" altLang="ko-KR" sz="1400" dirty="0"/>
              <a:t>            if(err) throw err;</a:t>
            </a:r>
          </a:p>
          <a:p>
            <a:r>
              <a:rPr lang="en-US" altLang="ko-KR" sz="1400" dirty="0"/>
              <a:t>            console.log('</a:t>
            </a:r>
            <a:r>
              <a:rPr lang="ko-KR" altLang="en-US" sz="1400" dirty="0"/>
              <a:t>기존 파일 </a:t>
            </a:r>
            <a:r>
              <a:rPr lang="en-US" altLang="ko-KR" sz="1400" dirty="0"/>
              <a:t>['+</a:t>
            </a:r>
            <a:r>
              <a:rPr lang="en-US" altLang="ko-KR" sz="1400" dirty="0" err="1"/>
              <a:t>outname</a:t>
            </a:r>
            <a:r>
              <a:rPr lang="en-US" altLang="ko-KR" sz="1400" dirty="0"/>
              <a:t>+'] </a:t>
            </a:r>
            <a:r>
              <a:rPr lang="ko-KR" altLang="en-US" sz="1400" dirty="0"/>
              <a:t>삭제함</a:t>
            </a:r>
            <a:r>
              <a:rPr lang="en-US" altLang="ko-KR" sz="1400" dirty="0"/>
              <a:t>');</a:t>
            </a:r>
          </a:p>
          <a:p>
            <a:r>
              <a:rPr lang="en-US" altLang="ko-KR" sz="1400" dirty="0"/>
              <a:t>        });</a:t>
            </a:r>
          </a:p>
          <a:p>
            <a:r>
              <a:rPr lang="en-US" altLang="ko-KR" sz="1400" dirty="0"/>
              <a:t>    } //end of if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infile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fs.createReadStream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inname</a:t>
            </a:r>
            <a:r>
              <a:rPr lang="en-US" altLang="ko-KR" sz="1400" dirty="0"/>
              <a:t>, {flags: 'r'});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outfile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fs.createWriteStream</a:t>
            </a:r>
            <a:r>
              <a:rPr lang="en-US" altLang="ko-KR" sz="1400" dirty="0"/>
              <a:t>(</a:t>
            </a:r>
            <a:r>
              <a:rPr lang="en-US" altLang="ko-KR" sz="1400" dirty="0" err="1"/>
              <a:t>outname</a:t>
            </a:r>
            <a:r>
              <a:rPr lang="en-US" altLang="ko-KR" sz="1400" dirty="0"/>
              <a:t>, {flags: 'w'});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infile.pipe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outfile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 console.log('</a:t>
            </a:r>
            <a:r>
              <a:rPr lang="ko-KR" altLang="en-US" sz="1400" dirty="0"/>
              <a:t>파일 복사 </a:t>
            </a:r>
            <a:r>
              <a:rPr lang="en-US" altLang="ko-KR" sz="1400" dirty="0"/>
              <a:t>['+</a:t>
            </a:r>
            <a:r>
              <a:rPr lang="en-US" altLang="ko-KR" sz="1400" dirty="0" err="1"/>
              <a:t>infile</a:t>
            </a:r>
            <a:r>
              <a:rPr lang="en-US" altLang="ko-KR" sz="1400" dirty="0"/>
              <a:t>+'] -&gt; ['+</a:t>
            </a:r>
            <a:r>
              <a:rPr lang="en-US" altLang="ko-KR" sz="1400" dirty="0" err="1"/>
              <a:t>outfile</a:t>
            </a:r>
            <a:r>
              <a:rPr lang="en-US" altLang="ko-KR" sz="1400" dirty="0"/>
              <a:t>+']');</a:t>
            </a:r>
          </a:p>
          <a:p>
            <a:r>
              <a:rPr lang="en-US" altLang="ko-KR" sz="1400" dirty="0"/>
              <a:t>});</a:t>
            </a:r>
            <a:endParaRPr lang="ko-KR" altLang="en-US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602756"/>
            <a:ext cx="43338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491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0948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3000" y="2007097"/>
            <a:ext cx="3902732" cy="254887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dirty="0"/>
              <a:t>//http </a:t>
            </a:r>
            <a:r>
              <a:rPr lang="ko-KR" altLang="en-US" sz="1200" dirty="0"/>
              <a:t>모듈을 사용해 사용자 요청 시 파일 읽기</a:t>
            </a:r>
          </a:p>
          <a:p>
            <a:pPr marL="0" indent="0">
              <a:buNone/>
            </a:pP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fs</a:t>
            </a:r>
            <a:r>
              <a:rPr lang="en-US" altLang="ko-KR" sz="1200" dirty="0"/>
              <a:t> = require('</a:t>
            </a:r>
            <a:r>
              <a:rPr lang="en-US" altLang="ko-KR" sz="1200" dirty="0" err="1"/>
              <a:t>fs</a:t>
            </a:r>
            <a:r>
              <a:rPr lang="en-US" altLang="ko-KR" sz="1200" dirty="0"/>
              <a:t>');</a:t>
            </a:r>
          </a:p>
          <a:p>
            <a:pPr marL="0" indent="0">
              <a:buNone/>
            </a:pPr>
            <a:r>
              <a:rPr lang="en-US" altLang="ko-KR" sz="1200" dirty="0" err="1"/>
              <a:t>var</a:t>
            </a:r>
            <a:r>
              <a:rPr lang="en-US" altLang="ko-KR" sz="1200" dirty="0"/>
              <a:t> http = require('http');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/>
              <a:t>var</a:t>
            </a:r>
            <a:r>
              <a:rPr lang="en-US" altLang="ko-KR" sz="1200" dirty="0"/>
              <a:t> server = </a:t>
            </a:r>
            <a:r>
              <a:rPr lang="en-US" altLang="ko-KR" sz="1200" dirty="0" err="1"/>
              <a:t>http.createServer</a:t>
            </a:r>
            <a:r>
              <a:rPr lang="en-US" altLang="ko-KR" sz="1200" dirty="0"/>
              <a:t>(function(</a:t>
            </a:r>
            <a:r>
              <a:rPr lang="en-US" altLang="ko-KR" sz="1200" dirty="0" err="1"/>
              <a:t>req</a:t>
            </a:r>
            <a:r>
              <a:rPr lang="en-US" altLang="ko-KR" sz="1200" dirty="0"/>
              <a:t>, res) {</a:t>
            </a:r>
          </a:p>
          <a:p>
            <a:pPr marL="0" indent="0">
              <a:buNone/>
            </a:pPr>
            <a:r>
              <a:rPr lang="en-US" altLang="ko-KR" sz="1200" dirty="0"/>
              <a:t>    // </a:t>
            </a:r>
            <a:r>
              <a:rPr lang="ko-KR" altLang="en-US" sz="1200" dirty="0"/>
              <a:t>파일을 읽어 응답 </a:t>
            </a:r>
            <a:r>
              <a:rPr lang="ko-KR" altLang="en-US" sz="1200" dirty="0" err="1"/>
              <a:t>스트림과</a:t>
            </a:r>
            <a:r>
              <a:rPr lang="ko-KR" altLang="en-US" sz="1200" dirty="0"/>
              <a:t> </a:t>
            </a:r>
            <a:r>
              <a:rPr lang="en-US" altLang="ko-KR" sz="1200" dirty="0"/>
              <a:t>pipe()</a:t>
            </a:r>
            <a:r>
              <a:rPr lang="ko-KR" altLang="en-US" sz="1200" dirty="0"/>
              <a:t>로 연결</a:t>
            </a:r>
          </a:p>
          <a:p>
            <a:pPr marL="0" indent="0">
              <a:buNone/>
            </a:pPr>
            <a:r>
              <a:rPr lang="ko-KR" altLang="en-US" sz="1200" dirty="0"/>
              <a:t>   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instream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fs.createReadStream</a:t>
            </a:r>
            <a:r>
              <a:rPr lang="en-US" altLang="ko-KR" sz="1200" dirty="0"/>
              <a:t>('./output.txt');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instream.pipe</a:t>
            </a:r>
            <a:r>
              <a:rPr lang="en-US" altLang="ko-KR" sz="1200" dirty="0"/>
              <a:t>(res);</a:t>
            </a:r>
          </a:p>
          <a:p>
            <a:pPr marL="0" indent="0">
              <a:buNone/>
            </a:pPr>
            <a:r>
              <a:rPr lang="en-US" altLang="ko-KR" sz="1200" dirty="0"/>
              <a:t>});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/>
              <a:t>server.listen</a:t>
            </a:r>
            <a:r>
              <a:rPr lang="en-US" altLang="ko-KR" sz="1200" dirty="0"/>
              <a:t>(3000</a:t>
            </a:r>
            <a:r>
              <a:rPr lang="en-US" altLang="ko-KR" sz="1200" dirty="0" smtClean="0"/>
              <a:t>);</a:t>
            </a:r>
            <a:endParaRPr lang="ko-KR" altLang="en-US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43000" y="520404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05672" y="4772000"/>
            <a:ext cx="2160240" cy="1609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원통 6"/>
          <p:cNvSpPr/>
          <p:nvPr/>
        </p:nvSpPr>
        <p:spPr>
          <a:xfrm rot="16200000">
            <a:off x="2698068" y="5000600"/>
            <a:ext cx="792088" cy="13212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402016" y="520404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통 8"/>
          <p:cNvSpPr/>
          <p:nvPr/>
        </p:nvSpPr>
        <p:spPr>
          <a:xfrm rot="16200000">
            <a:off x="5722404" y="5000601"/>
            <a:ext cx="792088" cy="13212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449688" y="5255367"/>
            <a:ext cx="792088" cy="8117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359826" y="5476582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읽기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57800" y="5476582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</a:t>
            </a:r>
            <a:r>
              <a:rPr lang="ko-KR" altLang="en-US" dirty="0"/>
              <a:t>력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08507" y="47720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웹 서버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1569368" y="5568915"/>
            <a:ext cx="790458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3873624" y="5568915"/>
            <a:ext cx="790458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6852734" y="5568915"/>
            <a:ext cx="790458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39552" y="1412776"/>
            <a:ext cx="4294765" cy="369332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>
              <a:spcBef>
                <a:spcPct val="20000"/>
              </a:spcBef>
              <a:buSzPct val="70000"/>
              <a:buFont typeface="Wingdings"/>
              <a:buChar char=""/>
              <a:defRPr kumimoji="0">
                <a:solidFill>
                  <a:schemeClr val="tx2"/>
                </a:solidFill>
              </a:defRPr>
            </a:lvl1pPr>
            <a:lvl2pPr marL="742950" lvl="1" indent="-285750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120000"/>
              <a:buFont typeface="Arial"/>
              <a:buChar char="•"/>
              <a:defRPr kumimoji="0" sz="14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20000"/>
              <a:buFont typeface="Arial"/>
              <a:buChar char="•"/>
              <a:defRPr kumimoji="0" sz="2600"/>
            </a:lvl3pPr>
            <a:lvl4pPr marL="1600200" indent="-228600">
              <a:spcBef>
                <a:spcPct val="20000"/>
              </a:spcBef>
              <a:buClr>
                <a:schemeClr val="accent1">
                  <a:shade val="75000"/>
                </a:schemeClr>
              </a:buClr>
              <a:buFont typeface="Arial"/>
              <a:buChar char="•"/>
              <a:defRPr kumimoji="0" sz="2400"/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2000"/>
            </a:lvl5pPr>
            <a:lvl6pPr marL="25146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kumimoji="0"/>
            </a:lvl6pPr>
            <a:lvl7pPr marL="2971800" indent="-228600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1600"/>
            </a:lvl7pPr>
            <a:lvl8pPr marL="34290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kumimoji="0" sz="1400"/>
            </a:lvl8pPr>
            <a:lvl9pPr marL="3886200" indent="-228600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1400"/>
            </a:lvl9pPr>
          </a:lstStyle>
          <a:p>
            <a:r>
              <a:rPr lang="en-US" altLang="ko-KR" dirty="0"/>
              <a:t>http </a:t>
            </a:r>
            <a:r>
              <a:rPr lang="ko-KR" altLang="en-US" dirty="0"/>
              <a:t>모듈로 요청 파일 내용 읽고 응답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409" y="1988840"/>
            <a:ext cx="36766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409" y="2929136"/>
            <a:ext cx="3742422" cy="1507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818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rmAutofit/>
          </a:bodyPr>
          <a:lstStyle/>
          <a:p>
            <a:r>
              <a:rPr lang="en-US" altLang="ko-KR" sz="1800" dirty="0" err="1" smtClean="0"/>
              <a:t>fs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모듈로 새 디렉터리 만들고 삭제</a:t>
            </a:r>
            <a:endParaRPr lang="en-US" altLang="ko-KR" sz="1800" dirty="0" smtClean="0"/>
          </a:p>
          <a:p>
            <a:pPr lvl="1"/>
            <a:r>
              <a:rPr lang="en-US" altLang="ko-KR" sz="1400" dirty="0" err="1" smtClean="0"/>
              <a:t>fs.exists</a:t>
            </a:r>
            <a:r>
              <a:rPr lang="en-US" altLang="ko-KR" sz="1400" dirty="0" smtClean="0"/>
              <a:t>() : </a:t>
            </a:r>
            <a:r>
              <a:rPr lang="ko-KR" altLang="en-US" sz="1400" dirty="0" smtClean="0"/>
              <a:t>파일 </a:t>
            </a:r>
            <a:r>
              <a:rPr lang="ko-KR" altLang="en-US" sz="1400" dirty="0" err="1" smtClean="0"/>
              <a:t>디렉토리가</a:t>
            </a:r>
            <a:r>
              <a:rPr lang="ko-KR" altLang="en-US" sz="1400" dirty="0" smtClean="0"/>
              <a:t> 존재 하는지 확인한다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400" dirty="0" err="1" smtClean="0"/>
              <a:t>fs.mkdir</a:t>
            </a:r>
            <a:r>
              <a:rPr lang="en-US" altLang="ko-KR" sz="1400" dirty="0" smtClean="0"/>
              <a:t>() : </a:t>
            </a:r>
            <a:r>
              <a:rPr lang="ko-KR" altLang="en-US" sz="1400" dirty="0" err="1" smtClean="0"/>
              <a:t>디렉토리를</a:t>
            </a:r>
            <a:r>
              <a:rPr lang="ko-KR" altLang="en-US" sz="1400" dirty="0" smtClean="0"/>
              <a:t> 생성한다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400" dirty="0" err="1" smtClean="0"/>
              <a:t>fs.rmdir</a:t>
            </a:r>
            <a:r>
              <a:rPr lang="en-US" altLang="ko-KR" sz="1400" dirty="0" smtClean="0"/>
              <a:t>() : </a:t>
            </a:r>
            <a:r>
              <a:rPr lang="ko-KR" altLang="en-US" sz="1400" dirty="0" err="1" smtClean="0"/>
              <a:t>디렉토리를</a:t>
            </a:r>
            <a:r>
              <a:rPr lang="ko-KR" altLang="en-US" sz="1400" dirty="0" smtClean="0"/>
              <a:t> 제거 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모</a:t>
            </a:r>
            <a:r>
              <a:rPr lang="ko-KR" altLang="en-US" dirty="0"/>
              <a:t>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2913325"/>
            <a:ext cx="4608512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fs</a:t>
            </a:r>
            <a:r>
              <a:rPr lang="en-US" altLang="ko-KR" sz="1400" dirty="0"/>
              <a:t> = require('</a:t>
            </a:r>
            <a:r>
              <a:rPr lang="en-US" altLang="ko-KR" sz="1400" dirty="0" err="1"/>
              <a:t>fs</a:t>
            </a:r>
            <a:r>
              <a:rPr lang="en-US" altLang="ko-KR" sz="1400" dirty="0"/>
              <a:t>');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fs.exists</a:t>
            </a:r>
            <a:r>
              <a:rPr lang="en-US" altLang="ko-KR" sz="1400" dirty="0"/>
              <a:t>('./docs', function(exists) {</a:t>
            </a:r>
          </a:p>
          <a:p>
            <a:r>
              <a:rPr lang="en-US" altLang="ko-KR" sz="1400" dirty="0"/>
              <a:t>    if(exists)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fs.rmdir</a:t>
            </a:r>
            <a:r>
              <a:rPr lang="en-US" altLang="ko-KR" sz="1400" dirty="0"/>
              <a:t>('./docs', function(err) {</a:t>
            </a:r>
          </a:p>
          <a:p>
            <a:r>
              <a:rPr lang="en-US" altLang="ko-KR" sz="1400" dirty="0"/>
              <a:t>            if(err) throw err;</a:t>
            </a:r>
          </a:p>
          <a:p>
            <a:r>
              <a:rPr lang="en-US" altLang="ko-KR" sz="1400" dirty="0"/>
              <a:t>            console.log('docs </a:t>
            </a:r>
            <a:r>
              <a:rPr lang="ko-KR" altLang="en-US" sz="1400" dirty="0"/>
              <a:t>폴더를 삭제 했습니다</a:t>
            </a:r>
            <a:r>
              <a:rPr lang="en-US" altLang="ko-KR" sz="1400" dirty="0"/>
              <a:t>')</a:t>
            </a:r>
          </a:p>
          <a:p>
            <a:r>
              <a:rPr lang="en-US" altLang="ko-KR" sz="1400" dirty="0"/>
              <a:t>        });</a:t>
            </a:r>
          </a:p>
          <a:p>
            <a:r>
              <a:rPr lang="en-US" altLang="ko-KR" sz="1400" dirty="0"/>
              <a:t>    } else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fs.mkdir</a:t>
            </a:r>
            <a:r>
              <a:rPr lang="en-US" altLang="ko-KR" sz="1400" dirty="0"/>
              <a:t>('./docs', </a:t>
            </a:r>
            <a:r>
              <a:rPr lang="en-US" altLang="ko-KR" sz="1400" dirty="0" smtClean="0"/>
              <a:t>0666</a:t>
            </a:r>
            <a:r>
              <a:rPr lang="en-US" altLang="ko-KR" sz="1400" dirty="0"/>
              <a:t>, function(err) {</a:t>
            </a:r>
          </a:p>
          <a:p>
            <a:r>
              <a:rPr lang="en-US" altLang="ko-KR" sz="1400" dirty="0"/>
              <a:t>            if(err) throw err;</a:t>
            </a:r>
          </a:p>
          <a:p>
            <a:r>
              <a:rPr lang="en-US" altLang="ko-KR" sz="1400" dirty="0"/>
              <a:t>            console.log('</a:t>
            </a:r>
            <a:r>
              <a:rPr lang="ko-KR" altLang="en-US" sz="1400" dirty="0"/>
              <a:t>새로운 </a:t>
            </a:r>
            <a:r>
              <a:rPr lang="en-US" altLang="ko-KR" sz="1400" dirty="0"/>
              <a:t>docs </a:t>
            </a:r>
            <a:r>
              <a:rPr lang="ko-KR" altLang="en-US" sz="1400" dirty="0"/>
              <a:t>폴더를 만들었습니다</a:t>
            </a:r>
            <a:r>
              <a:rPr lang="en-US" altLang="ko-KR" sz="1400" dirty="0"/>
              <a:t>.');</a:t>
            </a:r>
          </a:p>
          <a:p>
            <a:r>
              <a:rPr lang="en-US" altLang="ko-KR" sz="1400" dirty="0"/>
              <a:t>        });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});</a:t>
            </a:r>
            <a:endParaRPr lang="ko-KR" altLang="en-US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156" y="2913325"/>
            <a:ext cx="36766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419" y="4086572"/>
            <a:ext cx="2363691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228184" y="4575318"/>
            <a:ext cx="864096" cy="30334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9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단순한 자바스크립트 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함수 예제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6101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39552" y="1196752"/>
            <a:ext cx="3096344" cy="532859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100" dirty="0"/>
              <a:t>&lt;!DOCTYPE html&gt;</a:t>
            </a:r>
          </a:p>
          <a:p>
            <a:pPr marL="0" indent="0">
              <a:buNone/>
            </a:pPr>
            <a:r>
              <a:rPr lang="en-US" altLang="ko-KR" sz="1100" dirty="0"/>
              <a:t>&lt;html </a:t>
            </a:r>
            <a:r>
              <a:rPr lang="en-US" altLang="ko-KR" sz="1100" dirty="0" err="1"/>
              <a:t>lang</a:t>
            </a:r>
            <a:r>
              <a:rPr lang="en-US" altLang="ko-KR" sz="1100" dirty="0"/>
              <a:t>="en"&gt;</a:t>
            </a:r>
          </a:p>
          <a:p>
            <a:pPr marL="0" indent="0">
              <a:buNone/>
            </a:pPr>
            <a:r>
              <a:rPr lang="en-US" altLang="ko-KR" sz="1100" dirty="0"/>
              <a:t>&lt;head&gt;</a:t>
            </a:r>
          </a:p>
          <a:p>
            <a:pPr marL="0" indent="0">
              <a:buNone/>
            </a:pPr>
            <a:r>
              <a:rPr lang="en-US" altLang="ko-KR" sz="1100" dirty="0"/>
              <a:t>    &lt;meta charset="UTF-8"&gt;</a:t>
            </a:r>
          </a:p>
          <a:p>
            <a:pPr marL="0" indent="0">
              <a:buNone/>
            </a:pPr>
            <a:r>
              <a:rPr lang="en-US" altLang="ko-KR" sz="1100" dirty="0"/>
              <a:t>    &lt;title&gt;Document&lt;/title&gt;</a:t>
            </a:r>
          </a:p>
          <a:p>
            <a:pPr marL="0" indent="0">
              <a:buNone/>
            </a:pPr>
            <a:r>
              <a:rPr lang="en-US" altLang="ko-KR" sz="1100" dirty="0"/>
              <a:t>    &lt;style&gt;</a:t>
            </a:r>
          </a:p>
          <a:p>
            <a:pPr marL="0" indent="0">
              <a:buNone/>
            </a:pPr>
            <a:r>
              <a:rPr lang="en-US" altLang="ko-KR" sz="1100" dirty="0"/>
              <a:t>        #box {</a:t>
            </a:r>
          </a:p>
          <a:p>
            <a:pPr marL="0" indent="0">
              <a:buNone/>
            </a:pPr>
            <a:r>
              <a:rPr lang="en-US" altLang="ko-KR" sz="1100" dirty="0"/>
              <a:t>            width: 100px;</a:t>
            </a:r>
          </a:p>
          <a:p>
            <a:pPr marL="0" indent="0">
              <a:buNone/>
            </a:pPr>
            <a:r>
              <a:rPr lang="en-US" altLang="ko-KR" sz="1100" dirty="0"/>
              <a:t>            height: 100px;</a:t>
            </a:r>
          </a:p>
          <a:p>
            <a:pPr marL="0" indent="0">
              <a:buNone/>
            </a:pPr>
            <a:r>
              <a:rPr lang="en-US" altLang="ko-KR" sz="1100" dirty="0"/>
              <a:t>            border: 1px solid red;</a:t>
            </a:r>
          </a:p>
          <a:p>
            <a:pPr marL="0" indent="0">
              <a:buNone/>
            </a:pPr>
            <a:r>
              <a:rPr lang="en-US" altLang="ko-KR" sz="1100" dirty="0"/>
              <a:t>            background: yellow;</a:t>
            </a:r>
          </a:p>
          <a:p>
            <a:pPr marL="0" indent="0">
              <a:buNone/>
            </a:pPr>
            <a:r>
              <a:rPr lang="en-US" altLang="ko-KR" sz="1100" dirty="0"/>
              <a:t>            position: absolute;</a:t>
            </a:r>
          </a:p>
          <a:p>
            <a:pPr marL="0" indent="0">
              <a:buNone/>
            </a:pPr>
            <a:r>
              <a:rPr lang="en-US" altLang="ko-KR" sz="1100" dirty="0"/>
              <a:t>            top: 10px;</a:t>
            </a:r>
          </a:p>
          <a:p>
            <a:pPr marL="0" indent="0">
              <a:buNone/>
            </a:pPr>
            <a:r>
              <a:rPr lang="en-US" altLang="ko-KR" sz="1100" dirty="0"/>
              <a:t>            left: 100px;</a:t>
            </a:r>
          </a:p>
          <a:p>
            <a:pPr marL="0" indent="0">
              <a:buNone/>
            </a:pPr>
            <a:r>
              <a:rPr lang="en-US" altLang="ko-KR" sz="1100" dirty="0"/>
              <a:t>        }</a:t>
            </a:r>
          </a:p>
          <a:p>
            <a:pPr marL="0" indent="0">
              <a:buNone/>
            </a:pPr>
            <a:r>
              <a:rPr lang="en-US" altLang="ko-KR" sz="1100" dirty="0"/>
              <a:t>    &lt;/style</a:t>
            </a:r>
            <a:r>
              <a:rPr lang="en-US" altLang="ko-KR" sz="1100" dirty="0" smtClean="0"/>
              <a:t>&gt;</a:t>
            </a:r>
          </a:p>
          <a:p>
            <a:pPr marL="0" indent="0">
              <a:buNone/>
            </a:pPr>
            <a:r>
              <a:rPr lang="en-US" altLang="ko-KR" sz="1100" dirty="0"/>
              <a:t>&lt;/head</a:t>
            </a:r>
            <a:r>
              <a:rPr lang="en-US" altLang="ko-KR" sz="1100" dirty="0" smtClean="0"/>
              <a:t>&gt;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&lt;body&gt;</a:t>
            </a:r>
          </a:p>
          <a:p>
            <a:pPr marL="0" indent="0">
              <a:buNone/>
            </a:pPr>
            <a:r>
              <a:rPr lang="en-US" altLang="ko-KR" sz="1100" dirty="0"/>
              <a:t>   &lt;div id="box"&gt;Box&lt;/div&gt;</a:t>
            </a:r>
          </a:p>
          <a:p>
            <a:pPr marL="0" indent="0">
              <a:buNone/>
            </a:pPr>
            <a:r>
              <a:rPr lang="en-US" altLang="ko-KR" sz="1100" dirty="0"/>
              <a:t>&lt;/body&gt;</a:t>
            </a:r>
          </a:p>
          <a:p>
            <a:pPr marL="0" indent="0">
              <a:buNone/>
            </a:pPr>
            <a:r>
              <a:rPr lang="en-US" altLang="ko-KR" sz="1100" dirty="0"/>
              <a:t>&lt;/html&gt;</a:t>
            </a:r>
            <a:endParaRPr lang="ko-KR" altLang="en-US" sz="1100" dirty="0"/>
          </a:p>
          <a:p>
            <a:pPr marL="0" indent="0">
              <a:buNone/>
            </a:pPr>
            <a:endParaRPr lang="ko-KR" altLang="en-US" sz="11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</a:t>
            </a:r>
            <a:r>
              <a:rPr lang="ko-KR" altLang="en-US" dirty="0" err="1" smtClean="0"/>
              <a:t>콜백함수</a:t>
            </a:r>
            <a:endParaRPr lang="ko-KR" altLang="en-US" dirty="0"/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3788297" y="1196753"/>
            <a:ext cx="3087960" cy="5328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>
            <a:normAutofit fontScale="92500" lnSpcReduction="10000"/>
          </a:bodyPr>
          <a:lstStyle>
            <a:lvl1pPr marL="342900" indent="-342900" algn="l" rtl="0" eaLnBrk="1" latinLnBrk="1" hangingPunct="1">
              <a:spcBef>
                <a:spcPct val="20000"/>
              </a:spcBef>
              <a:buSzPct val="70000"/>
              <a:buFont typeface="Wingdings"/>
              <a:buChar char="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120000"/>
              <a:buFont typeface="Arial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120000"/>
              <a:buFont typeface="Arial"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50" dirty="0" smtClean="0"/>
              <a:t>    </a:t>
            </a:r>
            <a:r>
              <a:rPr lang="en-US" altLang="ko-KR" sz="1050" dirty="0"/>
              <a:t>&lt;script&gt;</a:t>
            </a:r>
          </a:p>
          <a:p>
            <a:pPr marL="0" indent="0">
              <a:buNone/>
            </a:pPr>
            <a:r>
              <a:rPr lang="en-US" altLang="ko-KR" sz="1050" dirty="0"/>
              <a:t>        function move(element, goal, callback) {</a:t>
            </a:r>
          </a:p>
          <a:p>
            <a:pPr marL="0" indent="0">
              <a:buNone/>
            </a:pPr>
            <a:r>
              <a:rPr lang="en-US" altLang="ko-KR" sz="1050" dirty="0"/>
              <a:t>            </a:t>
            </a:r>
            <a:r>
              <a:rPr lang="en-US" altLang="ko-KR" sz="1050" dirty="0" err="1">
                <a:solidFill>
                  <a:srgbClr val="FF0000"/>
                </a:solidFill>
              </a:rPr>
              <a:t>element.callback</a:t>
            </a:r>
            <a:r>
              <a:rPr lang="en-US" altLang="ko-KR" sz="1050" dirty="0">
                <a:solidFill>
                  <a:srgbClr val="FF0000"/>
                </a:solidFill>
              </a:rPr>
              <a:t> = callback;</a:t>
            </a:r>
          </a:p>
          <a:p>
            <a:pPr marL="0" indent="0">
              <a:buNone/>
            </a:pPr>
            <a:r>
              <a:rPr lang="en-US" altLang="ko-KR" sz="1050" dirty="0"/>
              <a:t>            </a:t>
            </a:r>
          </a:p>
          <a:p>
            <a:pPr marL="0" indent="0">
              <a:buNone/>
            </a:pPr>
            <a:r>
              <a:rPr lang="en-US" altLang="ko-KR" sz="1050" dirty="0"/>
              <a:t>            </a:t>
            </a:r>
            <a:r>
              <a:rPr lang="en-US" altLang="ko-KR" sz="1050" dirty="0" err="1"/>
              <a:t>var</a:t>
            </a:r>
            <a:r>
              <a:rPr lang="en-US" altLang="ko-KR" sz="1050" dirty="0"/>
              <a:t> x = </a:t>
            </a:r>
            <a:r>
              <a:rPr lang="en-US" altLang="ko-KR" sz="1050" dirty="0" err="1"/>
              <a:t>element.offsetLeft</a:t>
            </a:r>
            <a:r>
              <a:rPr lang="en-US" altLang="ko-KR" sz="1050" dirty="0"/>
              <a:t>;</a:t>
            </a:r>
          </a:p>
          <a:p>
            <a:pPr marL="0" indent="0">
              <a:buNone/>
            </a:pPr>
            <a:r>
              <a:rPr lang="en-US" altLang="ko-KR" sz="1050" dirty="0"/>
              <a:t>            </a:t>
            </a:r>
            <a:r>
              <a:rPr lang="en-US" altLang="ko-KR" sz="1050" dirty="0" err="1"/>
              <a:t>var</a:t>
            </a:r>
            <a:r>
              <a:rPr lang="en-US" altLang="ko-KR" sz="1050" dirty="0"/>
              <a:t> direction = goal &gt; x ? true : false;</a:t>
            </a:r>
          </a:p>
          <a:p>
            <a:pPr marL="0" indent="0">
              <a:buNone/>
            </a:pPr>
            <a:r>
              <a:rPr lang="en-US" altLang="ko-KR" sz="1050" dirty="0"/>
              <a:t>            </a:t>
            </a:r>
            <a:r>
              <a:rPr lang="en-US" altLang="ko-KR" sz="1050" dirty="0" err="1"/>
              <a:t>var</a:t>
            </a:r>
            <a:r>
              <a:rPr lang="en-US" altLang="ko-KR" sz="1050" dirty="0"/>
              <a:t> </a:t>
            </a:r>
            <a:r>
              <a:rPr lang="en-US" altLang="ko-KR" sz="1050" dirty="0" err="1"/>
              <a:t>fn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setInterval</a:t>
            </a:r>
            <a:r>
              <a:rPr lang="en-US" altLang="ko-KR" sz="1050" dirty="0"/>
              <a:t>(function() {</a:t>
            </a:r>
          </a:p>
          <a:p>
            <a:pPr marL="0" indent="0">
              <a:buNone/>
            </a:pPr>
            <a:r>
              <a:rPr lang="en-US" altLang="ko-KR" sz="1050" dirty="0"/>
              <a:t>                if(direction) {</a:t>
            </a:r>
          </a:p>
          <a:p>
            <a:pPr marL="0" indent="0">
              <a:buNone/>
            </a:pPr>
            <a:r>
              <a:rPr lang="en-US" altLang="ko-KR" sz="1050" dirty="0"/>
              <a:t>                    x += 10;</a:t>
            </a:r>
          </a:p>
          <a:p>
            <a:pPr marL="0" indent="0">
              <a:buNone/>
            </a:pPr>
            <a:r>
              <a:rPr lang="en-US" altLang="ko-KR" sz="1050" dirty="0"/>
              <a:t>                    if(x &gt;= goal) {</a:t>
            </a:r>
          </a:p>
          <a:p>
            <a:pPr marL="0" indent="0">
              <a:buNone/>
            </a:pPr>
            <a:r>
              <a:rPr lang="en-US" altLang="ko-KR" sz="1050" dirty="0"/>
              <a:t>                        </a:t>
            </a:r>
            <a:r>
              <a:rPr lang="en-US" altLang="ko-KR" sz="1050" dirty="0" err="1"/>
              <a:t>clearInterval</a:t>
            </a:r>
            <a:r>
              <a:rPr lang="en-US" altLang="ko-KR" sz="1050" dirty="0"/>
              <a:t>(</a:t>
            </a:r>
            <a:r>
              <a:rPr lang="en-US" altLang="ko-KR" sz="1050" dirty="0" err="1"/>
              <a:t>fn</a:t>
            </a:r>
            <a:r>
              <a:rPr lang="en-US" altLang="ko-KR" sz="1050" dirty="0"/>
              <a:t>);</a:t>
            </a:r>
          </a:p>
          <a:p>
            <a:pPr marL="0" indent="0">
              <a:buNone/>
            </a:pPr>
            <a:r>
              <a:rPr lang="en-US" altLang="ko-KR" sz="1050" dirty="0"/>
              <a:t>                        </a:t>
            </a:r>
            <a:r>
              <a:rPr lang="en-US" altLang="ko-KR" sz="1050" dirty="0" err="1"/>
              <a:t>element.callback</a:t>
            </a:r>
            <a:r>
              <a:rPr lang="en-US" altLang="ko-KR" sz="1050" dirty="0"/>
              <a:t>();</a:t>
            </a:r>
          </a:p>
          <a:p>
            <a:pPr marL="0" indent="0">
              <a:buNone/>
            </a:pPr>
            <a:r>
              <a:rPr lang="en-US" altLang="ko-KR" sz="1050" dirty="0"/>
              <a:t>                    }</a:t>
            </a:r>
          </a:p>
          <a:p>
            <a:pPr marL="0" indent="0">
              <a:buNone/>
            </a:pPr>
            <a:r>
              <a:rPr lang="en-US" altLang="ko-KR" sz="1050" dirty="0"/>
              <a:t>                } else {</a:t>
            </a:r>
          </a:p>
          <a:p>
            <a:pPr marL="0" indent="0">
              <a:buNone/>
            </a:pPr>
            <a:r>
              <a:rPr lang="en-US" altLang="ko-KR" sz="1050" dirty="0"/>
              <a:t>                    x -= 10;</a:t>
            </a:r>
          </a:p>
          <a:p>
            <a:pPr marL="0" indent="0">
              <a:buNone/>
            </a:pPr>
            <a:r>
              <a:rPr lang="en-US" altLang="ko-KR" sz="1050" dirty="0"/>
              <a:t>                    if(x &lt;= goal) {</a:t>
            </a:r>
          </a:p>
          <a:p>
            <a:pPr marL="0" indent="0">
              <a:buNone/>
            </a:pPr>
            <a:r>
              <a:rPr lang="en-US" altLang="ko-KR" sz="1050" dirty="0"/>
              <a:t>                        </a:t>
            </a:r>
            <a:r>
              <a:rPr lang="en-US" altLang="ko-KR" sz="1050" dirty="0" err="1"/>
              <a:t>clearInterval</a:t>
            </a:r>
            <a:r>
              <a:rPr lang="en-US" altLang="ko-KR" sz="1050" dirty="0"/>
              <a:t>(</a:t>
            </a:r>
            <a:r>
              <a:rPr lang="en-US" altLang="ko-KR" sz="1050" dirty="0" err="1"/>
              <a:t>fn</a:t>
            </a:r>
            <a:r>
              <a:rPr lang="en-US" altLang="ko-KR" sz="1050" dirty="0"/>
              <a:t>);</a:t>
            </a:r>
          </a:p>
          <a:p>
            <a:pPr marL="0" indent="0">
              <a:buNone/>
            </a:pPr>
            <a:r>
              <a:rPr lang="en-US" altLang="ko-KR" sz="1050" dirty="0"/>
              <a:t>                        </a:t>
            </a:r>
            <a:r>
              <a:rPr lang="en-US" altLang="ko-KR" sz="1050" dirty="0" err="1"/>
              <a:t>element.callback</a:t>
            </a:r>
            <a:r>
              <a:rPr lang="en-US" altLang="ko-KR" sz="1050" dirty="0"/>
              <a:t>();</a:t>
            </a:r>
          </a:p>
          <a:p>
            <a:pPr marL="0" indent="0">
              <a:buNone/>
            </a:pPr>
            <a:r>
              <a:rPr lang="en-US" altLang="ko-KR" sz="1050" dirty="0"/>
              <a:t>                    }</a:t>
            </a:r>
          </a:p>
          <a:p>
            <a:pPr marL="0" indent="0">
              <a:buNone/>
            </a:pPr>
            <a:r>
              <a:rPr lang="en-US" altLang="ko-KR" sz="1050" dirty="0"/>
              <a:t>                }</a:t>
            </a:r>
          </a:p>
          <a:p>
            <a:pPr marL="0" indent="0">
              <a:buNone/>
            </a:pPr>
            <a:r>
              <a:rPr lang="en-US" altLang="ko-KR" sz="1050" dirty="0"/>
              <a:t>                </a:t>
            </a:r>
            <a:r>
              <a:rPr lang="en-US" altLang="ko-KR" sz="1050" dirty="0" err="1"/>
              <a:t>element.style.left</a:t>
            </a:r>
            <a:r>
              <a:rPr lang="en-US" altLang="ko-KR" sz="1050" dirty="0"/>
              <a:t> = x + '</a:t>
            </a:r>
            <a:r>
              <a:rPr lang="en-US" altLang="ko-KR" sz="1050" dirty="0" err="1"/>
              <a:t>px</a:t>
            </a:r>
            <a:r>
              <a:rPr lang="en-US" altLang="ko-KR" sz="1050" dirty="0"/>
              <a:t>';</a:t>
            </a:r>
          </a:p>
          <a:p>
            <a:pPr marL="0" indent="0">
              <a:buNone/>
            </a:pPr>
            <a:r>
              <a:rPr lang="en-US" altLang="ko-KR" sz="1050" dirty="0"/>
              <a:t>            },100);</a:t>
            </a:r>
          </a:p>
          <a:p>
            <a:pPr marL="0" indent="0">
              <a:buNone/>
            </a:pPr>
            <a:r>
              <a:rPr lang="en-US" altLang="ko-KR" sz="1050" dirty="0"/>
              <a:t>        </a:t>
            </a:r>
            <a:r>
              <a:rPr lang="en-US" altLang="ko-KR" sz="1050" dirty="0" smtClean="0"/>
              <a:t>}</a:t>
            </a:r>
            <a:endParaRPr lang="en-US" altLang="ko-KR" sz="1050" dirty="0"/>
          </a:p>
          <a:p>
            <a:pPr marL="0" indent="0">
              <a:buNone/>
            </a:pPr>
            <a:r>
              <a:rPr lang="en-US" altLang="ko-KR" sz="1050" dirty="0"/>
              <a:t>        </a:t>
            </a:r>
            <a:r>
              <a:rPr lang="en-US" altLang="ko-KR" sz="1050" dirty="0" err="1"/>
              <a:t>window.onload</a:t>
            </a:r>
            <a:r>
              <a:rPr lang="en-US" altLang="ko-KR" sz="1050" dirty="0"/>
              <a:t> = function() {</a:t>
            </a:r>
          </a:p>
          <a:p>
            <a:pPr marL="0" indent="0">
              <a:buNone/>
            </a:pPr>
            <a:r>
              <a:rPr lang="en-US" altLang="ko-KR" sz="1050" dirty="0"/>
              <a:t>            </a:t>
            </a:r>
            <a:r>
              <a:rPr lang="en-US" altLang="ko-KR" sz="1050" dirty="0" err="1"/>
              <a:t>var</a:t>
            </a:r>
            <a:r>
              <a:rPr lang="en-US" altLang="ko-KR" sz="1050" dirty="0"/>
              <a:t> box = </a:t>
            </a:r>
            <a:r>
              <a:rPr lang="en-US" altLang="ko-KR" sz="1050" dirty="0" err="1"/>
              <a:t>document.getElementById</a:t>
            </a:r>
            <a:r>
              <a:rPr lang="en-US" altLang="ko-KR" sz="1050" dirty="0"/>
              <a:t>('box');</a:t>
            </a:r>
          </a:p>
          <a:p>
            <a:pPr marL="0" indent="0">
              <a:buNone/>
            </a:pPr>
            <a:r>
              <a:rPr lang="en-US" altLang="ko-KR" sz="1050" dirty="0"/>
              <a:t>            move(box, 300, function() {</a:t>
            </a:r>
          </a:p>
          <a:p>
            <a:pPr marL="0" indent="0">
              <a:buNone/>
            </a:pPr>
            <a:r>
              <a:rPr lang="en-US" altLang="ko-KR" sz="1050" dirty="0"/>
              <a:t>                </a:t>
            </a:r>
            <a:r>
              <a:rPr lang="en-US" altLang="ko-KR" sz="1050" dirty="0">
                <a:solidFill>
                  <a:srgbClr val="FF0000"/>
                </a:solidFill>
              </a:rPr>
              <a:t>console.log(this);</a:t>
            </a:r>
          </a:p>
          <a:p>
            <a:pPr marL="0" indent="0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                </a:t>
            </a:r>
            <a:r>
              <a:rPr lang="en-US" altLang="ko-KR" sz="1050" dirty="0" err="1">
                <a:solidFill>
                  <a:srgbClr val="FF0000"/>
                </a:solidFill>
              </a:rPr>
              <a:t>this.style.background</a:t>
            </a:r>
            <a:r>
              <a:rPr lang="en-US" altLang="ko-KR" sz="1050" dirty="0">
                <a:solidFill>
                  <a:srgbClr val="FF0000"/>
                </a:solidFill>
              </a:rPr>
              <a:t> = 'blue';</a:t>
            </a:r>
          </a:p>
          <a:p>
            <a:pPr marL="0" indent="0">
              <a:buNone/>
            </a:pPr>
            <a:r>
              <a:rPr lang="en-US" altLang="ko-KR" sz="1050" dirty="0"/>
              <a:t>            });</a:t>
            </a:r>
          </a:p>
          <a:p>
            <a:pPr marL="0" indent="0">
              <a:buNone/>
            </a:pPr>
            <a:r>
              <a:rPr lang="en-US" altLang="ko-KR" sz="1050" dirty="0"/>
              <a:t>        };</a:t>
            </a:r>
          </a:p>
          <a:p>
            <a:pPr marL="0" indent="0">
              <a:buNone/>
            </a:pPr>
            <a:r>
              <a:rPr lang="en-US" altLang="ko-KR" sz="1050" dirty="0"/>
              <a:t>    &lt;/script</a:t>
            </a:r>
            <a:r>
              <a:rPr lang="en-US" altLang="ko-KR" sz="1050" dirty="0" smtClean="0"/>
              <a:t>&gt;</a:t>
            </a:r>
            <a:endParaRPr lang="en-US" altLang="ko-KR" sz="105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245" y="3694905"/>
            <a:ext cx="2901755" cy="13182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246" y="2276872"/>
            <a:ext cx="2901756" cy="12843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2235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콜백</a:t>
            </a:r>
            <a:r>
              <a:rPr lang="ko-KR" altLang="en-US" dirty="0" smtClean="0"/>
              <a:t> 헬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콜백</a:t>
            </a:r>
            <a:r>
              <a:rPr lang="ko-KR" altLang="en-US" dirty="0" smtClean="0"/>
              <a:t> 헬 예제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631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 smtClean="0"/>
              <a:t>콜백</a:t>
            </a:r>
            <a:r>
              <a:rPr lang="ko-KR" altLang="en-US" sz="1800" dirty="0" smtClean="0"/>
              <a:t> 함수 다시 보기</a:t>
            </a:r>
            <a:endParaRPr lang="en-US" altLang="ko-KR" sz="1800" dirty="0" smtClean="0"/>
          </a:p>
          <a:p>
            <a:pPr lvl="1"/>
            <a:r>
              <a:rPr lang="ko-KR" altLang="en-US" sz="1600" dirty="0" err="1" smtClean="0"/>
              <a:t>비동기</a:t>
            </a:r>
            <a:r>
              <a:rPr lang="ko-KR" altLang="en-US" sz="1600" dirty="0" smtClean="0"/>
              <a:t> 함수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콜백</a:t>
            </a:r>
            <a:r>
              <a:rPr lang="ko-KR" altLang="en-US" sz="1600" dirty="0" smtClean="0"/>
              <a:t> 함수 사용</a:t>
            </a:r>
            <a:endParaRPr lang="en-US" altLang="ko-KR" sz="1600" dirty="0" smtClean="0"/>
          </a:p>
          <a:p>
            <a:pPr marL="457200" lvl="1" indent="0">
              <a:buNone/>
            </a:pP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콜백과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2420888"/>
            <a:ext cx="6912768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function </a:t>
            </a:r>
            <a:r>
              <a:rPr lang="en-US" altLang="ko-KR" sz="1600" dirty="0" err="1" smtClean="0"/>
              <a:t>asyncTask</a:t>
            </a:r>
            <a:r>
              <a:rPr lang="en-US" altLang="ko-KR" sz="1600" dirty="0" smtClean="0"/>
              <a:t>(path, function(result) {</a:t>
            </a:r>
          </a:p>
          <a:p>
            <a:r>
              <a:rPr lang="en-US" altLang="ko-KR" sz="1600" dirty="0" smtClean="0"/>
              <a:t>	//</a:t>
            </a:r>
            <a:r>
              <a:rPr lang="ko-KR" altLang="en-US" sz="1600" dirty="0" smtClean="0"/>
              <a:t>결과 처리</a:t>
            </a:r>
            <a:endParaRPr lang="en-US" altLang="ko-KR" sz="1600" dirty="0"/>
          </a:p>
          <a:p>
            <a:r>
              <a:rPr lang="en-US" altLang="ko-KR" sz="1600" dirty="0" smtClean="0"/>
              <a:t>});</a:t>
            </a:r>
            <a:endParaRPr lang="ko-KR" altLang="en-US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16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V8</a:t>
            </a:r>
            <a:r>
              <a:rPr lang="ko-KR" altLang="en-US" sz="1800" dirty="0" smtClean="0"/>
              <a:t>엔진에서 동작하는 </a:t>
            </a:r>
            <a:r>
              <a:rPr lang="ko-KR" altLang="en-US" sz="1800" dirty="0" err="1" smtClean="0"/>
              <a:t>노드의</a:t>
            </a:r>
            <a:r>
              <a:rPr lang="ko-KR" altLang="en-US" sz="1800" dirty="0" smtClean="0"/>
              <a:t> 아키텍처</a:t>
            </a:r>
            <a:endParaRPr lang="en-US" altLang="ko-KR" sz="1800" dirty="0" smtClean="0"/>
          </a:p>
          <a:p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노드의</a:t>
            </a:r>
            <a:r>
              <a:rPr lang="ko-KR" altLang="en-US" dirty="0" smtClean="0"/>
              <a:t> 아키텍처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6322058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612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err="1" smtClean="0"/>
              <a:t>비동기</a:t>
            </a:r>
            <a:r>
              <a:rPr lang="ko-KR" altLang="en-US" sz="1600" dirty="0" smtClean="0"/>
              <a:t> 동작과 </a:t>
            </a:r>
            <a:r>
              <a:rPr lang="ko-KR" altLang="en-US" sz="1600" dirty="0" err="1" smtClean="0"/>
              <a:t>콜백</a:t>
            </a:r>
            <a:endParaRPr lang="en-US" altLang="ko-KR" sz="1600" dirty="0" smtClean="0"/>
          </a:p>
          <a:p>
            <a:pPr lvl="1"/>
            <a:r>
              <a:rPr lang="ko-KR" altLang="en-US" sz="1400" dirty="0" err="1" smtClean="0"/>
              <a:t>비동기</a:t>
            </a:r>
            <a:r>
              <a:rPr lang="ko-KR" altLang="en-US" sz="1400" dirty="0" smtClean="0"/>
              <a:t> 동작의 연속</a:t>
            </a:r>
            <a:endParaRPr lang="en-US" altLang="ko-KR" sz="1400" dirty="0" smtClean="0"/>
          </a:p>
          <a:p>
            <a:pPr lvl="2"/>
            <a:r>
              <a:rPr lang="en-US" altLang="ko-KR" sz="1400" dirty="0" smtClean="0"/>
              <a:t>task1 </a:t>
            </a:r>
            <a:r>
              <a:rPr lang="ko-KR" altLang="en-US" sz="1400" dirty="0" smtClean="0"/>
              <a:t>실행 이후에 </a:t>
            </a:r>
            <a:r>
              <a:rPr lang="en-US" altLang="ko-KR" sz="1400" dirty="0" smtClean="0"/>
              <a:t>task2 </a:t>
            </a:r>
            <a:r>
              <a:rPr lang="ko-KR" altLang="en-US" sz="1400" dirty="0" smtClean="0"/>
              <a:t>실행</a:t>
            </a:r>
            <a:endParaRPr lang="en-US" altLang="ko-KR" sz="1400" dirty="0" smtClean="0"/>
          </a:p>
          <a:p>
            <a:pPr lvl="2"/>
            <a:r>
              <a:rPr lang="en-US" altLang="ko-KR" sz="1400" dirty="0" smtClean="0"/>
              <a:t>task1 </a:t>
            </a:r>
            <a:r>
              <a:rPr lang="ko-KR" altLang="en-US" sz="1400" dirty="0" smtClean="0"/>
              <a:t>실행 결과를 이용해서 </a:t>
            </a:r>
            <a:r>
              <a:rPr lang="en-US" altLang="ko-KR" sz="1400" dirty="0" smtClean="0"/>
              <a:t>task2 </a:t>
            </a:r>
            <a:r>
              <a:rPr lang="ko-KR" altLang="en-US" sz="1400" dirty="0" smtClean="0"/>
              <a:t>실행</a:t>
            </a:r>
            <a:endParaRPr lang="en-US" altLang="ko-KR" sz="1400" dirty="0" smtClean="0"/>
          </a:p>
          <a:p>
            <a:pPr lvl="2"/>
            <a:endParaRPr lang="en-US" altLang="ko-KR" sz="1400" dirty="0" smtClean="0"/>
          </a:p>
          <a:p>
            <a:pPr lvl="1"/>
            <a:r>
              <a:rPr lang="ko-KR" altLang="en-US" sz="1600" dirty="0" err="1" smtClean="0"/>
              <a:t>콜백의</a:t>
            </a:r>
            <a:r>
              <a:rPr lang="ko-KR" altLang="en-US" sz="1600" dirty="0" smtClean="0"/>
              <a:t> 연속된 호출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 smtClean="0"/>
              <a:t>연속된 </a:t>
            </a:r>
            <a:r>
              <a:rPr lang="ko-KR" altLang="en-US" sz="1600" dirty="0" err="1" smtClean="0"/>
              <a:t>비동기</a:t>
            </a:r>
            <a:r>
              <a:rPr lang="ko-KR" altLang="en-US" sz="1600" dirty="0" smtClean="0"/>
              <a:t> 동작의 예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이미지 업로드 후 데이터 베이스에 저장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다수의 이미지에서 </a:t>
            </a:r>
            <a:r>
              <a:rPr lang="ko-KR" altLang="en-US" sz="1400" dirty="0" err="1" smtClean="0"/>
              <a:t>썸네일</a:t>
            </a:r>
            <a:r>
              <a:rPr lang="ko-KR" altLang="en-US" sz="1400" dirty="0" smtClean="0"/>
              <a:t> 생성 후 업로드</a:t>
            </a:r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콜백과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7325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944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연속된 </a:t>
            </a:r>
            <a:r>
              <a:rPr lang="ko-KR" altLang="en-US" sz="1800" dirty="0" err="1" smtClean="0"/>
              <a:t>비동기</a:t>
            </a:r>
            <a:r>
              <a:rPr lang="ko-KR" altLang="en-US" sz="1800" dirty="0" smtClean="0"/>
              <a:t> 동작 코드 </a:t>
            </a:r>
            <a:endParaRPr lang="en-US" altLang="ko-KR" sz="1800" dirty="0" smtClean="0"/>
          </a:p>
          <a:p>
            <a:pPr lvl="1"/>
            <a:r>
              <a:rPr lang="ko-KR" altLang="en-US" sz="1400" dirty="0" err="1" smtClean="0"/>
              <a:t>비동기</a:t>
            </a:r>
            <a:r>
              <a:rPr lang="ko-KR" altLang="en-US" sz="1400" dirty="0" smtClean="0"/>
              <a:t> 동작 연속 실행</a:t>
            </a:r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r>
              <a:rPr lang="ko-KR" altLang="en-US" sz="1400" dirty="0" smtClean="0"/>
              <a:t>실행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콜백과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912768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function task1(callback) {</a:t>
            </a:r>
          </a:p>
          <a:p>
            <a:r>
              <a:rPr lang="en-US" altLang="ko-KR" sz="1400" dirty="0"/>
              <a:t>    console.log('Task1 </a:t>
            </a:r>
            <a:r>
              <a:rPr lang="ko-KR" altLang="en-US" sz="1400" dirty="0"/>
              <a:t>시작</a:t>
            </a:r>
            <a:r>
              <a:rPr lang="en-US" altLang="ko-KR" sz="1400" dirty="0"/>
              <a:t>');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setTimeout</a:t>
            </a:r>
            <a:r>
              <a:rPr lang="en-US" altLang="ko-KR" sz="1400" dirty="0"/>
              <a:t>(function() {</a:t>
            </a:r>
          </a:p>
          <a:p>
            <a:r>
              <a:rPr lang="en-US" altLang="ko-KR" sz="1400" dirty="0"/>
              <a:t>        console.log('Task1 </a:t>
            </a:r>
            <a:r>
              <a:rPr lang="ko-KR" altLang="en-US" sz="1400" dirty="0"/>
              <a:t>끝</a:t>
            </a:r>
            <a:r>
              <a:rPr lang="en-US" altLang="ko-KR" sz="1400" dirty="0"/>
              <a:t>');</a:t>
            </a:r>
          </a:p>
          <a:p>
            <a:r>
              <a:rPr lang="en-US" altLang="ko-KR" sz="1400" dirty="0"/>
              <a:t>        //callback();</a:t>
            </a:r>
          </a:p>
          <a:p>
            <a:r>
              <a:rPr lang="en-US" altLang="ko-KR" sz="1400" dirty="0"/>
              <a:t>    },300);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function task2(callback) {</a:t>
            </a:r>
          </a:p>
          <a:p>
            <a:r>
              <a:rPr lang="en-US" altLang="ko-KR" sz="1400" dirty="0"/>
              <a:t>    console.log('Task2 </a:t>
            </a:r>
            <a:r>
              <a:rPr lang="ko-KR" altLang="en-US" sz="1400" dirty="0"/>
              <a:t>시작</a:t>
            </a:r>
            <a:r>
              <a:rPr lang="en-US" altLang="ko-KR" sz="1400" dirty="0"/>
              <a:t>');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setTimeout</a:t>
            </a:r>
            <a:r>
              <a:rPr lang="en-US" altLang="ko-KR" sz="1400" dirty="0"/>
              <a:t>(function() {</a:t>
            </a:r>
          </a:p>
          <a:p>
            <a:r>
              <a:rPr lang="en-US" altLang="ko-KR" sz="1400" dirty="0"/>
              <a:t>        console.log('Task2 </a:t>
            </a:r>
            <a:r>
              <a:rPr lang="ko-KR" altLang="en-US" sz="1400" dirty="0"/>
              <a:t>끝</a:t>
            </a:r>
            <a:r>
              <a:rPr lang="en-US" altLang="ko-KR" sz="1400" dirty="0"/>
              <a:t>');</a:t>
            </a:r>
          </a:p>
          <a:p>
            <a:r>
              <a:rPr lang="en-US" altLang="ko-KR" sz="1400" dirty="0"/>
              <a:t>        //callback();</a:t>
            </a:r>
          </a:p>
          <a:p>
            <a:r>
              <a:rPr lang="en-US" altLang="ko-KR" sz="1400" dirty="0"/>
              <a:t>    }, 200);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6021288"/>
            <a:ext cx="691276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task1()</a:t>
            </a:r>
          </a:p>
          <a:p>
            <a:r>
              <a:rPr lang="en-US" altLang="ko-KR" sz="1400" dirty="0" smtClean="0"/>
              <a:t>task2()</a:t>
            </a:r>
            <a:endParaRPr lang="ko-KR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717" y="2348880"/>
            <a:ext cx="311467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0808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연속된 </a:t>
            </a:r>
            <a:r>
              <a:rPr lang="ko-KR" altLang="en-US" sz="1800" dirty="0" err="1" smtClean="0"/>
              <a:t>비동기</a:t>
            </a:r>
            <a:r>
              <a:rPr lang="ko-KR" altLang="en-US" sz="1800" dirty="0" smtClean="0"/>
              <a:t> 동작 코드</a:t>
            </a:r>
            <a:endParaRPr lang="en-US" altLang="ko-KR" sz="1800" dirty="0" smtClean="0"/>
          </a:p>
          <a:p>
            <a:pPr lvl="1"/>
            <a:r>
              <a:rPr lang="en-US" altLang="ko-KR" sz="1400" dirty="0" smtClean="0"/>
              <a:t>task1 </a:t>
            </a:r>
            <a:r>
              <a:rPr lang="ko-KR" altLang="en-US" sz="1400" dirty="0" smtClean="0"/>
              <a:t>실행 이후에 </a:t>
            </a:r>
            <a:r>
              <a:rPr lang="en-US" altLang="ko-KR" sz="1400" dirty="0" smtClean="0"/>
              <a:t>task2 </a:t>
            </a:r>
            <a:r>
              <a:rPr lang="ko-KR" altLang="en-US" sz="1400" dirty="0" smtClean="0"/>
              <a:t>실행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콜백과</a:t>
            </a:r>
            <a:r>
              <a:rPr lang="ko-KR" altLang="en-US" dirty="0"/>
              <a:t> </a:t>
            </a:r>
            <a:r>
              <a:rPr lang="ko-KR" altLang="en-US" dirty="0" err="1"/>
              <a:t>콜백</a:t>
            </a:r>
            <a:r>
              <a:rPr lang="ko-KR" altLang="en-US" dirty="0"/>
              <a:t> 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1916832"/>
            <a:ext cx="6912768" cy="4616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function task1(callback) {</a:t>
            </a:r>
          </a:p>
          <a:p>
            <a:r>
              <a:rPr lang="en-US" altLang="ko-KR" sz="1400" dirty="0"/>
              <a:t>    console.log('Task1 </a:t>
            </a:r>
            <a:r>
              <a:rPr lang="ko-KR" altLang="en-US" sz="1400" dirty="0"/>
              <a:t>시작</a:t>
            </a:r>
            <a:r>
              <a:rPr lang="en-US" altLang="ko-KR" sz="1400" dirty="0"/>
              <a:t>');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setTimeout</a:t>
            </a:r>
            <a:r>
              <a:rPr lang="en-US" altLang="ko-KR" sz="1400" dirty="0"/>
              <a:t>(function() {</a:t>
            </a:r>
          </a:p>
          <a:p>
            <a:r>
              <a:rPr lang="en-US" altLang="ko-KR" sz="1400" dirty="0"/>
              <a:t>        console.log('Task1 </a:t>
            </a:r>
            <a:r>
              <a:rPr lang="ko-KR" altLang="en-US" sz="1400" dirty="0"/>
              <a:t>끝</a:t>
            </a:r>
            <a:r>
              <a:rPr lang="en-US" altLang="ko-KR" sz="1400" dirty="0"/>
              <a:t>');</a:t>
            </a:r>
          </a:p>
          <a:p>
            <a:r>
              <a:rPr lang="en-US" altLang="ko-KR" sz="1400" dirty="0"/>
              <a:t>        callback();</a:t>
            </a:r>
          </a:p>
          <a:p>
            <a:r>
              <a:rPr lang="en-US" altLang="ko-KR" sz="1400" dirty="0"/>
              <a:t>    },300);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function task2(callback) {</a:t>
            </a:r>
          </a:p>
          <a:p>
            <a:r>
              <a:rPr lang="en-US" altLang="ko-KR" sz="1400" dirty="0"/>
              <a:t>    console.log('Task2 </a:t>
            </a:r>
            <a:r>
              <a:rPr lang="ko-KR" altLang="en-US" sz="1400" dirty="0"/>
              <a:t>시작</a:t>
            </a:r>
            <a:r>
              <a:rPr lang="en-US" altLang="ko-KR" sz="1400" dirty="0"/>
              <a:t>');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setTimeout</a:t>
            </a:r>
            <a:r>
              <a:rPr lang="en-US" altLang="ko-KR" sz="1400" dirty="0"/>
              <a:t>(function() {</a:t>
            </a:r>
          </a:p>
          <a:p>
            <a:r>
              <a:rPr lang="en-US" altLang="ko-KR" sz="1400" dirty="0"/>
              <a:t>        console.log('Task2 </a:t>
            </a:r>
            <a:r>
              <a:rPr lang="ko-KR" altLang="en-US" sz="1400" dirty="0"/>
              <a:t>끝</a:t>
            </a:r>
            <a:r>
              <a:rPr lang="en-US" altLang="ko-KR" sz="1400" dirty="0"/>
              <a:t>');</a:t>
            </a:r>
          </a:p>
          <a:p>
            <a:r>
              <a:rPr lang="en-US" altLang="ko-KR" sz="1400" dirty="0"/>
              <a:t>        callback();</a:t>
            </a:r>
          </a:p>
          <a:p>
            <a:r>
              <a:rPr lang="en-US" altLang="ko-KR" sz="1400" dirty="0"/>
              <a:t>    }, 200);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>
                <a:solidFill>
                  <a:srgbClr val="FF0000"/>
                </a:solidFill>
              </a:rPr>
              <a:t>task1(function() {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task2(function() {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   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}) ;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});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132781"/>
            <a:ext cx="314325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4490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연속된 </a:t>
            </a:r>
            <a:r>
              <a:rPr lang="ko-KR" altLang="en-US" sz="2000" dirty="0" err="1" smtClean="0"/>
              <a:t>비동기</a:t>
            </a:r>
            <a:r>
              <a:rPr lang="ko-KR" altLang="en-US" sz="2000" dirty="0" smtClean="0"/>
              <a:t> 동작 코드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task1 </a:t>
            </a:r>
            <a:r>
              <a:rPr lang="ko-KR" altLang="en-US" sz="1600" dirty="0" smtClean="0"/>
              <a:t>실행 결과를 </a:t>
            </a:r>
            <a:r>
              <a:rPr lang="en-US" altLang="ko-KR" sz="1600" dirty="0" smtClean="0"/>
              <a:t>task2 </a:t>
            </a:r>
            <a:r>
              <a:rPr lang="ko-KR" altLang="en-US" sz="1600" dirty="0" smtClean="0"/>
              <a:t>에서 사용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콜백과</a:t>
            </a:r>
            <a:r>
              <a:rPr lang="ko-KR" altLang="en-US" dirty="0"/>
              <a:t> </a:t>
            </a:r>
            <a:r>
              <a:rPr lang="ko-KR" altLang="en-US" dirty="0" err="1"/>
              <a:t>콜백</a:t>
            </a:r>
            <a:r>
              <a:rPr lang="ko-KR" altLang="en-US" dirty="0"/>
              <a:t> 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331457"/>
            <a:ext cx="6912768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task1(args1, function(result) {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args2 = </a:t>
            </a:r>
            <a:r>
              <a:rPr lang="en-US" altLang="ko-KR" sz="1400" dirty="0" err="1" smtClean="0"/>
              <a:t>result.value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 smtClean="0"/>
              <a:t>	 task2(args2, </a:t>
            </a:r>
            <a:r>
              <a:rPr lang="en-US" altLang="ko-KR" sz="1400" dirty="0"/>
              <a:t>function(result) </a:t>
            </a:r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		//</a:t>
            </a:r>
            <a:endParaRPr lang="en-US" altLang="ko-KR" sz="1400" dirty="0"/>
          </a:p>
          <a:p>
            <a:r>
              <a:rPr lang="en-US" altLang="ko-KR" sz="1400" dirty="0" smtClean="0"/>
              <a:t>	});</a:t>
            </a:r>
            <a:endParaRPr lang="ko-KR" altLang="en-US" sz="1400" dirty="0"/>
          </a:p>
          <a:p>
            <a:r>
              <a:rPr lang="en-US" altLang="ko-KR" sz="1400" dirty="0" smtClean="0"/>
              <a:t>});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9210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 smtClean="0"/>
              <a:t>콜백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헬 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콜백의</a:t>
            </a:r>
            <a:r>
              <a:rPr lang="ko-KR" altLang="en-US" sz="1800" dirty="0" smtClean="0"/>
              <a:t> 연속적인 사용으로 발생하는 현상</a:t>
            </a:r>
            <a:endParaRPr lang="en-US" altLang="ko-KR" sz="1800" dirty="0" smtClean="0"/>
          </a:p>
          <a:p>
            <a:pPr lvl="1"/>
            <a:r>
              <a:rPr lang="ko-KR" altLang="en-US" sz="1400" dirty="0" smtClean="0"/>
              <a:t>그러다가 </a:t>
            </a:r>
            <a:r>
              <a:rPr lang="ko-KR" altLang="en-US" sz="1400" dirty="0" err="1" smtClean="0"/>
              <a:t>콜백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헬에</a:t>
            </a:r>
            <a:r>
              <a:rPr lang="ko-KR" altLang="en-US" sz="1400" dirty="0" smtClean="0"/>
              <a:t> 빠지게 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콜백과</a:t>
            </a:r>
            <a:r>
              <a:rPr lang="ko-KR" altLang="en-US" dirty="0"/>
              <a:t> </a:t>
            </a:r>
            <a:r>
              <a:rPr lang="ko-KR" altLang="en-US" dirty="0" err="1"/>
              <a:t>콜백</a:t>
            </a:r>
            <a:r>
              <a:rPr lang="ko-KR" altLang="en-US" dirty="0"/>
              <a:t> 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331457"/>
            <a:ext cx="6912768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task1(a, b, function(err, result) {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task2(c, function(err, result2) {</a:t>
            </a:r>
          </a:p>
          <a:p>
            <a:r>
              <a:rPr lang="en-US" altLang="ko-KR" sz="1400" dirty="0" smtClean="0"/>
              <a:t>		task3(d, function(err, result3) </a:t>
            </a:r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		</a:t>
            </a:r>
            <a:r>
              <a:rPr lang="en-US" altLang="ko-KR" sz="1400" dirty="0" smtClean="0"/>
              <a:t>	task4(</a:t>
            </a:r>
            <a:r>
              <a:rPr lang="en-US" altLang="ko-KR" sz="1400" dirty="0" err="1" smtClean="0"/>
              <a:t>e,f</a:t>
            </a:r>
            <a:r>
              <a:rPr lang="en-US" altLang="ko-KR" sz="1400" dirty="0" smtClean="0"/>
              <a:t>, function(err, result4) {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			// </a:t>
            </a:r>
            <a:r>
              <a:rPr lang="ko-KR" altLang="en-US" sz="1400" dirty="0" err="1" smtClean="0"/>
              <a:t>비동기</a:t>
            </a:r>
            <a:r>
              <a:rPr lang="ko-KR" altLang="en-US" sz="1400" dirty="0" smtClean="0"/>
              <a:t> 동작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		});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	});</a:t>
            </a:r>
            <a:endParaRPr lang="ko-KR" altLang="en-US" sz="1400" dirty="0"/>
          </a:p>
          <a:p>
            <a:r>
              <a:rPr lang="en-US" altLang="ko-KR" sz="1400" dirty="0" smtClean="0"/>
              <a:t>	});</a:t>
            </a:r>
            <a:endParaRPr lang="ko-KR" altLang="en-US" sz="1400" dirty="0"/>
          </a:p>
          <a:p>
            <a:r>
              <a:rPr lang="en-US" altLang="ko-KR" sz="1400" dirty="0" smtClean="0"/>
              <a:t>});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3569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콜백</a:t>
            </a:r>
            <a:r>
              <a:rPr lang="ko-KR" altLang="en-US" sz="2000" dirty="0" smtClean="0"/>
              <a:t> 헬 탈출 하기</a:t>
            </a:r>
            <a:endParaRPr lang="en-US" altLang="ko-KR" sz="2000" dirty="0" smtClean="0"/>
          </a:p>
          <a:p>
            <a:pPr lvl="1"/>
            <a:r>
              <a:rPr lang="ko-KR" altLang="en-US" sz="1600" dirty="0" err="1" smtClean="0"/>
              <a:t>콜백</a:t>
            </a:r>
            <a:r>
              <a:rPr lang="ko-KR" altLang="en-US" sz="1600" dirty="0" smtClean="0"/>
              <a:t> 헬 탈출 하기 </a:t>
            </a:r>
            <a:r>
              <a:rPr lang="en-US" altLang="ko-KR" sz="1600" dirty="0" smtClean="0"/>
              <a:t>- 100% </a:t>
            </a:r>
            <a:r>
              <a:rPr lang="ko-KR" altLang="en-US" sz="1600" dirty="0" smtClean="0"/>
              <a:t>해결책이 되지 못한다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콜백과</a:t>
            </a:r>
            <a:r>
              <a:rPr lang="ko-KR" altLang="en-US" dirty="0"/>
              <a:t> </a:t>
            </a:r>
            <a:r>
              <a:rPr lang="ko-KR" altLang="en-US" dirty="0" err="1"/>
              <a:t>콜백</a:t>
            </a:r>
            <a:r>
              <a:rPr lang="ko-KR" altLang="en-US" dirty="0"/>
              <a:t> 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2477795"/>
            <a:ext cx="691276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task1(a, b, task1Callback);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function task1Callback(result) {</a:t>
            </a:r>
          </a:p>
          <a:p>
            <a:r>
              <a:rPr lang="en-US" altLang="ko-KR" sz="1400" dirty="0" smtClean="0"/>
              <a:t>	task2(c, task2Callback);</a:t>
            </a:r>
            <a:endParaRPr lang="en-US" altLang="ko-KR" sz="1400" dirty="0"/>
          </a:p>
          <a:p>
            <a:r>
              <a:rPr lang="en-US" altLang="ko-KR" sz="1400" dirty="0" smtClean="0"/>
              <a:t>});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function task2Callback(result) {</a:t>
            </a:r>
          </a:p>
          <a:p>
            <a:r>
              <a:rPr lang="en-US" altLang="ko-KR" sz="1400" dirty="0" smtClean="0"/>
              <a:t>	// task3 </a:t>
            </a:r>
            <a:r>
              <a:rPr lang="ko-KR" altLang="en-US" sz="1400" dirty="0" smtClean="0"/>
              <a:t>호출</a:t>
            </a:r>
            <a:endParaRPr lang="en-US" altLang="ko-KR" sz="1400" dirty="0"/>
          </a:p>
          <a:p>
            <a:r>
              <a:rPr lang="en-US" altLang="ko-KR" sz="1400" dirty="0" smtClean="0"/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777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Async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콜백헬의</a:t>
            </a:r>
            <a:r>
              <a:rPr lang="ko-KR" altLang="en-US" dirty="0" smtClean="0"/>
              <a:t> 해결책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Async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766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비동기</a:t>
            </a:r>
            <a:r>
              <a:rPr lang="ko-KR" altLang="en-US" sz="2000" dirty="0" smtClean="0"/>
              <a:t> 동작의 흐름제어</a:t>
            </a:r>
            <a:endParaRPr lang="en-US" altLang="ko-KR" sz="2000" dirty="0" smtClean="0"/>
          </a:p>
          <a:p>
            <a:pPr lvl="1"/>
            <a:r>
              <a:rPr lang="en-US" altLang="ko-KR" sz="1600" dirty="0" err="1" smtClean="0"/>
              <a:t>Async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모듈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https://github.com/caolan/async</a:t>
            </a:r>
          </a:p>
          <a:p>
            <a:pPr lvl="2"/>
            <a:endParaRPr lang="en-US" altLang="ko-KR" sz="1400" dirty="0"/>
          </a:p>
          <a:p>
            <a:pPr lvl="1"/>
            <a:r>
              <a:rPr lang="ko-KR" altLang="en-US" sz="1600" dirty="0" smtClean="0"/>
              <a:t>모듈 설치</a:t>
            </a:r>
            <a:endParaRPr lang="en-US" altLang="ko-KR" sz="1600" dirty="0" smtClean="0"/>
          </a:p>
          <a:p>
            <a:pPr lvl="2"/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install </a:t>
            </a:r>
            <a:r>
              <a:rPr lang="en-US" altLang="ko-KR" sz="1400" dirty="0" err="1" smtClean="0"/>
              <a:t>async</a:t>
            </a:r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lvl="1"/>
            <a:r>
              <a:rPr lang="ko-KR" altLang="en-US" sz="1600" dirty="0" smtClean="0"/>
              <a:t>자바스크립트용 라이브러리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'</a:t>
            </a:r>
            <a:r>
              <a:rPr lang="en-US" altLang="ko-KR" sz="1400" dirty="0" err="1" smtClean="0"/>
              <a:t>async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js'</a:t>
            </a:r>
            <a:r>
              <a:rPr lang="ko-KR" altLang="en-US" sz="1400" dirty="0" smtClean="0"/>
              <a:t>로 검색 하면 쉽게 찾을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Async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668" y="4293096"/>
            <a:ext cx="6951702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0998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Async</a:t>
            </a:r>
            <a:r>
              <a:rPr lang="ko-KR" altLang="en-US" sz="2000" dirty="0" smtClean="0"/>
              <a:t>의 대표적인 기능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행위 순서 제어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series, </a:t>
            </a:r>
            <a:r>
              <a:rPr lang="en-US" altLang="ko-KR" sz="1800" dirty="0" err="1" smtClean="0"/>
              <a:t>seriesEach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parallels</a:t>
            </a:r>
          </a:p>
          <a:p>
            <a:pPr lvl="2"/>
            <a:r>
              <a:rPr lang="en-US" altLang="ko-KR" sz="1800" dirty="0" smtClean="0"/>
              <a:t>waterfall</a:t>
            </a:r>
          </a:p>
          <a:p>
            <a:pPr lvl="2"/>
            <a:endParaRPr lang="en-US" altLang="ko-KR" sz="1800" dirty="0"/>
          </a:p>
          <a:p>
            <a:pPr lvl="1"/>
            <a:r>
              <a:rPr lang="ko-KR" altLang="en-US" sz="1800" dirty="0" err="1" smtClean="0"/>
              <a:t>콜렉션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배열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객체</a:t>
            </a:r>
            <a:r>
              <a:rPr lang="en-US" altLang="ko-KR" sz="1800" dirty="0" smtClean="0"/>
              <a:t>)</a:t>
            </a:r>
          </a:p>
          <a:p>
            <a:pPr lvl="2"/>
            <a:r>
              <a:rPr lang="en-US" altLang="ko-KR" sz="1800" dirty="0" smtClean="0"/>
              <a:t>each</a:t>
            </a:r>
          </a:p>
          <a:p>
            <a:pPr lvl="2"/>
            <a:r>
              <a:rPr lang="en-US" altLang="ko-KR" sz="1800" dirty="0" err="1" smtClean="0"/>
              <a:t>forEachOf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map, filter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Async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8332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Async</a:t>
            </a:r>
            <a:r>
              <a:rPr lang="ko-KR" altLang="en-US" sz="2000" dirty="0" smtClean="0"/>
              <a:t>의 순차 실행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series(tasks, [callback])</a:t>
            </a:r>
          </a:p>
          <a:p>
            <a:pPr marL="914400" lvl="2" indent="0">
              <a:buNone/>
            </a:pP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Async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1992" y="2420888"/>
            <a:ext cx="7344816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 smtClean="0"/>
              <a:t>async.series</a:t>
            </a:r>
            <a:r>
              <a:rPr lang="en-US" altLang="ko-KR" dirty="0" smtClean="0"/>
              <a:t>(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[</a:t>
            </a:r>
          </a:p>
          <a:p>
            <a:r>
              <a:rPr lang="en-US" altLang="ko-KR" dirty="0" smtClean="0"/>
              <a:t>		</a:t>
            </a:r>
            <a:r>
              <a:rPr lang="ko-KR" altLang="en-US" dirty="0" smtClean="0"/>
              <a:t>태스크</a:t>
            </a:r>
            <a:r>
              <a:rPr lang="en-US" altLang="ko-KR" dirty="0" smtClean="0"/>
              <a:t>1,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태스크</a:t>
            </a:r>
            <a:r>
              <a:rPr lang="en-US" altLang="ko-KR" dirty="0" smtClean="0"/>
              <a:t>2,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태스크</a:t>
            </a:r>
            <a:r>
              <a:rPr lang="en-US" altLang="ko-KR" dirty="0" smtClean="0"/>
              <a:t>n</a:t>
            </a:r>
            <a:endParaRPr lang="en-US" altLang="ko-KR" dirty="0"/>
          </a:p>
          <a:p>
            <a:r>
              <a:rPr lang="en-US" altLang="ko-KR" dirty="0" smtClean="0"/>
              <a:t>	],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function(err, results) {</a:t>
            </a:r>
          </a:p>
          <a:p>
            <a:r>
              <a:rPr lang="en-US" altLang="ko-KR" dirty="0" smtClean="0"/>
              <a:t>		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함수 기능</a:t>
            </a:r>
            <a:endParaRPr lang="en-US" altLang="ko-KR" dirty="0"/>
          </a:p>
          <a:p>
            <a:r>
              <a:rPr lang="en-US" altLang="ko-KR" dirty="0" smtClean="0"/>
              <a:t>	}</a:t>
            </a:r>
            <a:endParaRPr lang="en-US" altLang="ko-KR" dirty="0"/>
          </a:p>
          <a:p>
            <a:r>
              <a:rPr lang="en-US" altLang="ko-KR" dirty="0" smtClean="0"/>
              <a:t>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417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크롬브라우저 설치</a:t>
            </a:r>
            <a:endParaRPr lang="en-US" altLang="ko-KR" sz="2000" dirty="0" smtClean="0"/>
          </a:p>
          <a:p>
            <a:pPr lvl="1"/>
            <a:r>
              <a:rPr lang="en-US" altLang="ko-KR" sz="1400" dirty="0"/>
              <a:t>https://www.google.co.kr/chrome</a:t>
            </a:r>
            <a:r>
              <a:rPr lang="en-US" altLang="ko-KR" sz="1400" dirty="0" smtClean="0"/>
              <a:t>/</a:t>
            </a:r>
          </a:p>
          <a:p>
            <a:pPr lvl="1"/>
            <a:endParaRPr lang="en-US" altLang="ko-KR" sz="1400" dirty="0"/>
          </a:p>
          <a:p>
            <a:r>
              <a:rPr lang="ko-KR" altLang="en-US" sz="2000" dirty="0" err="1"/>
              <a:t>브라켓</a:t>
            </a:r>
            <a:r>
              <a:rPr lang="ko-KR" altLang="en-US" sz="2000" dirty="0"/>
              <a:t> 설치</a:t>
            </a:r>
            <a:endParaRPr lang="en-US" altLang="ko-KR" sz="2000" dirty="0"/>
          </a:p>
          <a:p>
            <a:pPr lvl="1"/>
            <a:r>
              <a:rPr lang="en-US" altLang="ko-KR" sz="1400" dirty="0"/>
              <a:t>http://brackets.io</a:t>
            </a:r>
            <a:r>
              <a:rPr lang="en-US" altLang="ko-KR" sz="1400" dirty="0" smtClean="0"/>
              <a:t>/</a:t>
            </a:r>
            <a:endParaRPr lang="en-US" altLang="ko-KR" sz="1800" dirty="0" smtClean="0"/>
          </a:p>
          <a:p>
            <a:pPr lvl="1"/>
            <a:endParaRPr lang="en-US" altLang="ko-KR" sz="1600" dirty="0" smtClean="0"/>
          </a:p>
          <a:p>
            <a:r>
              <a:rPr lang="ko-KR" altLang="en-US" sz="2000" dirty="0" err="1"/>
              <a:t>노드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설치</a:t>
            </a:r>
            <a:endParaRPr lang="en-US" altLang="ko-KR" sz="2000" dirty="0" smtClean="0"/>
          </a:p>
          <a:p>
            <a:pPr lvl="1"/>
            <a:r>
              <a:rPr lang="ko-KR" altLang="en-US" sz="1400" dirty="0" err="1" smtClean="0"/>
              <a:t>노드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REPL </a:t>
            </a:r>
            <a:r>
              <a:rPr lang="ko-KR" altLang="en-US" sz="1400" dirty="0" smtClean="0"/>
              <a:t>실행</a:t>
            </a:r>
            <a:endParaRPr lang="en-US" altLang="ko-KR" sz="1400" dirty="0"/>
          </a:p>
          <a:p>
            <a:pPr lvl="1"/>
            <a:endParaRPr lang="en-US" altLang="ko-KR" sz="1400" dirty="0" smtClean="0"/>
          </a:p>
          <a:p>
            <a:r>
              <a:rPr lang="ko-KR" altLang="en-US" sz="2000" dirty="0" err="1" smtClean="0"/>
              <a:t>브라켓</a:t>
            </a:r>
            <a:r>
              <a:rPr lang="ko-KR" altLang="en-US" sz="2000" dirty="0" smtClean="0"/>
              <a:t> 플러그인 설치</a:t>
            </a:r>
            <a:endParaRPr lang="en-US" altLang="ko-KR" sz="2000" dirty="0" smtClean="0"/>
          </a:p>
          <a:p>
            <a:pPr lvl="1"/>
            <a:r>
              <a:rPr lang="ko-KR" altLang="en-US" sz="1400" dirty="0" err="1" smtClean="0"/>
              <a:t>브라켓츠</a:t>
            </a:r>
            <a:r>
              <a:rPr lang="ko-KR" altLang="en-US" sz="1400" dirty="0" smtClean="0"/>
              <a:t> 확장기능 버튼</a:t>
            </a:r>
            <a:endParaRPr lang="en-US" altLang="ko-KR" sz="1400" dirty="0" smtClean="0"/>
          </a:p>
          <a:p>
            <a:pPr lvl="1"/>
            <a:r>
              <a:rPr lang="en-US" altLang="ko-KR" sz="1400" dirty="0" err="1" smtClean="0"/>
              <a:t>Emmet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설치</a:t>
            </a:r>
            <a:endParaRPr lang="en-US" altLang="ko-KR" sz="1400" dirty="0" smtClean="0"/>
          </a:p>
          <a:p>
            <a:pPr lvl="1"/>
            <a:r>
              <a:rPr lang="en-US" altLang="ko-KR" sz="1400" dirty="0" err="1" smtClean="0"/>
              <a:t>NodeJS</a:t>
            </a:r>
            <a:r>
              <a:rPr lang="en-US" altLang="ko-KR" sz="1400" dirty="0" smtClean="0"/>
              <a:t> Integration </a:t>
            </a:r>
            <a:r>
              <a:rPr lang="ko-KR" altLang="en-US" sz="1400" dirty="0" smtClean="0"/>
              <a:t>설치</a:t>
            </a:r>
            <a:endParaRPr lang="en-US" altLang="ko-KR" sz="1400" dirty="0" smtClean="0"/>
          </a:p>
          <a:p>
            <a:pPr lvl="1"/>
            <a:r>
              <a:rPr lang="en-US" altLang="ko-KR" sz="1400" dirty="0"/>
              <a:t>Open project in </a:t>
            </a:r>
            <a:r>
              <a:rPr lang="en-US" altLang="ko-KR" sz="1400" smtClean="0"/>
              <a:t>terminal </a:t>
            </a:r>
            <a:r>
              <a:rPr lang="ko-KR" altLang="en-US" sz="1400" smtClean="0"/>
              <a:t>설치</a:t>
            </a:r>
            <a:endParaRPr lang="en-US" altLang="ko-KR" sz="1400" smtClean="0"/>
          </a:p>
          <a:p>
            <a:pPr lvl="1"/>
            <a:endParaRPr lang="en-US" altLang="ko-KR" sz="1400"/>
          </a:p>
          <a:p>
            <a:r>
              <a:rPr lang="en-US" altLang="ko-KR" sz="1800" smtClean="0"/>
              <a:t>Node Tool Suite(NTS) - </a:t>
            </a:r>
            <a:r>
              <a:rPr lang="ko-KR" altLang="en-US" sz="1800" smtClean="0"/>
              <a:t>선택설치</a:t>
            </a:r>
            <a:endParaRPr lang="en-US" altLang="ko-KR" sz="1800" smtClean="0"/>
          </a:p>
          <a:p>
            <a:pPr lvl="1"/>
            <a:r>
              <a:rPr lang="en-US" altLang="ko-KR" sz="1400"/>
              <a:t>https://sourceforge.net/projects/nodeclipse/files/Enide-Studio/</a:t>
            </a:r>
            <a:endParaRPr lang="en-US" altLang="ko-KR" sz="14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개발도구 설치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6364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순차 실행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callback </a:t>
            </a:r>
            <a:r>
              <a:rPr lang="ko-KR" altLang="en-US" sz="1600" dirty="0" smtClean="0"/>
              <a:t>호출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다음 태스크로 진행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태스크 완료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다음 태스크 실행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콜백</a:t>
            </a:r>
            <a:r>
              <a:rPr lang="ko-KR" altLang="en-US" sz="1600" dirty="0" smtClean="0"/>
              <a:t> 함수 기능으로 동작 결과 전달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Async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780928"/>
            <a:ext cx="705678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function(callback) {</a:t>
            </a:r>
          </a:p>
          <a:p>
            <a:r>
              <a:rPr lang="en-US" altLang="ko-KR" dirty="0" smtClean="0"/>
              <a:t>	// </a:t>
            </a:r>
            <a:r>
              <a:rPr lang="ko-KR" altLang="en-US" dirty="0" smtClean="0"/>
              <a:t>태스크 성공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callback(null, result)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9461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순차 실행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태스크 에러 발생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에러 전달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lvl="1"/>
            <a:r>
              <a:rPr lang="ko-KR" altLang="en-US" sz="1600" dirty="0" smtClean="0"/>
              <a:t>다음 태스크 실행 </a:t>
            </a:r>
            <a:r>
              <a:rPr lang="ko-KR" altLang="en-US" sz="1600" dirty="0" err="1" smtClean="0"/>
              <a:t>안함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 smtClean="0"/>
              <a:t>마무리 </a:t>
            </a:r>
            <a:r>
              <a:rPr lang="ko-KR" altLang="en-US" sz="1600" dirty="0" err="1" smtClean="0"/>
              <a:t>콜백으로</a:t>
            </a:r>
            <a:r>
              <a:rPr lang="ko-KR" altLang="en-US" sz="1600" dirty="0" smtClean="0"/>
              <a:t> 에러 전달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Async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492896"/>
            <a:ext cx="705678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function(callback) {</a:t>
            </a:r>
          </a:p>
          <a:p>
            <a:r>
              <a:rPr lang="en-US" altLang="ko-KR" dirty="0" smtClean="0"/>
              <a:t>	// </a:t>
            </a:r>
            <a:r>
              <a:rPr lang="ko-KR" altLang="en-US" dirty="0" smtClean="0"/>
              <a:t>에러 발생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callback(err, null);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1058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연속 동작 마무리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serial </a:t>
            </a:r>
            <a:r>
              <a:rPr lang="ko-KR" altLang="en-US" sz="1600" dirty="0" smtClean="0"/>
              <a:t>마무리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lvl="1"/>
            <a:r>
              <a:rPr lang="en-US" altLang="ko-KR" sz="1600" dirty="0" smtClean="0"/>
              <a:t>results </a:t>
            </a:r>
            <a:r>
              <a:rPr lang="ko-KR" altLang="en-US" sz="1600" dirty="0" smtClean="0"/>
              <a:t>에는 각 태스크의 결과가 배열 형태로 전달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Async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420888"/>
            <a:ext cx="7344816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 smtClean="0"/>
              <a:t>async.series</a:t>
            </a:r>
            <a:r>
              <a:rPr lang="en-US" altLang="ko-KR" dirty="0" smtClean="0"/>
              <a:t>([</a:t>
            </a:r>
            <a:r>
              <a:rPr lang="ko-KR" altLang="en-US" dirty="0" smtClean="0"/>
              <a:t>태스크</a:t>
            </a:r>
            <a:r>
              <a:rPr lang="en-US" altLang="ko-KR" dirty="0" smtClean="0"/>
              <a:t>1, </a:t>
            </a:r>
            <a:r>
              <a:rPr lang="ko-KR" altLang="en-US" dirty="0" smtClean="0"/>
              <a:t>태스크</a:t>
            </a:r>
            <a:r>
              <a:rPr lang="en-US" altLang="ko-KR" dirty="0" smtClean="0"/>
              <a:t>2, </a:t>
            </a:r>
            <a:r>
              <a:rPr lang="ko-KR" altLang="en-US" dirty="0" smtClean="0"/>
              <a:t>태스크</a:t>
            </a:r>
            <a:r>
              <a:rPr lang="en-US" altLang="ko-KR" dirty="0" smtClean="0"/>
              <a:t>2],</a:t>
            </a:r>
          </a:p>
          <a:p>
            <a:r>
              <a:rPr lang="en-US" altLang="ko-KR" dirty="0" smtClean="0"/>
              <a:t>	function(err, results){</a:t>
            </a:r>
          </a:p>
          <a:p>
            <a:r>
              <a:rPr lang="en-US" altLang="ko-KR" dirty="0" smtClean="0"/>
              <a:t>		</a:t>
            </a:r>
            <a:r>
              <a:rPr lang="en-US" altLang="ko-KR" dirty="0" smtClean="0">
                <a:solidFill>
                  <a:srgbClr val="FF0000"/>
                </a:solidFill>
              </a:rPr>
              <a:t>if(err) {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			//</a:t>
            </a:r>
            <a:r>
              <a:rPr lang="ko-KR" altLang="en-US" dirty="0" smtClean="0">
                <a:solidFill>
                  <a:srgbClr val="FF0000"/>
                </a:solidFill>
              </a:rPr>
              <a:t>태스크 진행 중 에러 </a:t>
            </a:r>
            <a:r>
              <a:rPr lang="en-US" altLang="ko-KR" dirty="0" smtClean="0">
                <a:solidFill>
                  <a:srgbClr val="FF0000"/>
                </a:solidFill>
              </a:rPr>
              <a:t>: callback(err, null)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en-US" altLang="ko-KR" dirty="0" smtClean="0">
                <a:solidFill>
                  <a:srgbClr val="FF0000"/>
                </a:solidFill>
              </a:rPr>
              <a:t>		return;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		}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//</a:t>
            </a:r>
            <a:r>
              <a:rPr lang="ko-KR" altLang="en-US" dirty="0" smtClean="0"/>
              <a:t>마무리 동작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);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338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async.series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예제 코드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async.series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Async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492896"/>
            <a:ext cx="5832648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 smtClean="0"/>
              <a:t>async.series</a:t>
            </a:r>
            <a:r>
              <a:rPr lang="en-US" altLang="ko-KR" dirty="0" smtClean="0"/>
              <a:t>( [</a:t>
            </a:r>
          </a:p>
          <a:p>
            <a:r>
              <a:rPr lang="en-US" altLang="ko-KR" dirty="0" smtClean="0"/>
              <a:t>		function task1(callback) {</a:t>
            </a:r>
          </a:p>
          <a:p>
            <a:r>
              <a:rPr lang="en-US" altLang="ko-KR" dirty="0" smtClean="0"/>
              <a:t>			callback(null, 'result1');</a:t>
            </a:r>
            <a:endParaRPr lang="en-US" altLang="ko-KR" dirty="0"/>
          </a:p>
          <a:p>
            <a:r>
              <a:rPr lang="en-US" altLang="ko-KR" dirty="0" smtClean="0"/>
              <a:t>		},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/>
              <a:t>function </a:t>
            </a:r>
            <a:r>
              <a:rPr lang="en-US" altLang="ko-KR" dirty="0" smtClean="0"/>
              <a:t>task2(callback</a:t>
            </a:r>
            <a:r>
              <a:rPr lang="en-US" altLang="ko-KR" dirty="0"/>
              <a:t>) {</a:t>
            </a:r>
          </a:p>
          <a:p>
            <a:r>
              <a:rPr lang="en-US" altLang="ko-KR" dirty="0" smtClean="0"/>
              <a:t>			callback(null, 'result2');</a:t>
            </a:r>
            <a:endParaRPr lang="en-US" altLang="ko-KR" dirty="0"/>
          </a:p>
          <a:p>
            <a:r>
              <a:rPr lang="en-US" altLang="ko-KR" dirty="0"/>
              <a:t>		},</a:t>
            </a:r>
          </a:p>
          <a:p>
            <a:r>
              <a:rPr lang="en-US" altLang="ko-KR" dirty="0" smtClean="0"/>
              <a:t>		</a:t>
            </a:r>
            <a:r>
              <a:rPr lang="en-US" altLang="ko-KR" dirty="0"/>
              <a:t>function </a:t>
            </a:r>
            <a:r>
              <a:rPr lang="en-US" altLang="ko-KR" dirty="0" smtClean="0"/>
              <a:t>task3(callback</a:t>
            </a:r>
            <a:r>
              <a:rPr lang="en-US" altLang="ko-KR" dirty="0"/>
              <a:t>) {</a:t>
            </a:r>
          </a:p>
          <a:p>
            <a:r>
              <a:rPr lang="en-US" altLang="ko-KR" dirty="0" smtClean="0"/>
              <a:t>			callback(null, 'result3');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	],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function(err, results) {</a:t>
            </a:r>
          </a:p>
          <a:p>
            <a:r>
              <a:rPr lang="en-US" altLang="ko-KR" dirty="0" smtClean="0"/>
              <a:t>		//results : ['result1','result2','result3']</a:t>
            </a:r>
            <a:endParaRPr lang="en-US" altLang="ko-KR" dirty="0"/>
          </a:p>
          <a:p>
            <a:r>
              <a:rPr lang="en-US" altLang="ko-KR" dirty="0" smtClean="0"/>
              <a:t>	}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668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순차 실행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태스크로 정보를 전달하려고 할 때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async.waterfall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다음 태스크로 전달할 </a:t>
            </a:r>
            <a:r>
              <a:rPr lang="ko-KR" altLang="en-US" sz="1400" dirty="0" err="1" smtClean="0"/>
              <a:t>겂을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콜백의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파라미터로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태스크 함수의 </a:t>
            </a:r>
            <a:r>
              <a:rPr lang="ko-KR" altLang="en-US" sz="1400" dirty="0" err="1" smtClean="0"/>
              <a:t>파라미터로</a:t>
            </a:r>
            <a:r>
              <a:rPr lang="ko-KR" altLang="en-US" sz="1400" dirty="0" smtClean="0"/>
              <a:t> 전달 이전 태스크의 값 전달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Async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3140968"/>
            <a:ext cx="734481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function task1(callback) {</a:t>
            </a:r>
          </a:p>
          <a:p>
            <a:r>
              <a:rPr lang="en-US" altLang="ko-KR" dirty="0" smtClean="0"/>
              <a:t>	callback(null, 'value');</a:t>
            </a:r>
            <a:endParaRPr lang="en-US" altLang="ko-KR" dirty="0"/>
          </a:p>
          <a:p>
            <a:r>
              <a:rPr lang="en-US" altLang="ko-KR" dirty="0" smtClean="0"/>
              <a:t>},</a:t>
            </a:r>
          </a:p>
          <a:p>
            <a:r>
              <a:rPr lang="en-US" altLang="ko-KR" dirty="0" smtClean="0"/>
              <a:t>function task2(</a:t>
            </a:r>
            <a:r>
              <a:rPr lang="en-US" altLang="ko-KR" dirty="0" err="1" smtClean="0"/>
              <a:t>arg</a:t>
            </a:r>
            <a:r>
              <a:rPr lang="en-US" altLang="ko-KR" dirty="0" smtClean="0"/>
              <a:t>, callback) {</a:t>
            </a:r>
          </a:p>
          <a:p>
            <a:r>
              <a:rPr lang="en-US" altLang="ko-KR" dirty="0" smtClean="0"/>
              <a:t>	callback(null, 'hello', 'world');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9940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async.waterfall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예제 코드</a:t>
            </a:r>
            <a:endParaRPr lang="en-US" altLang="ko-KR" sz="2000" dirty="0" smtClean="0"/>
          </a:p>
          <a:p>
            <a:pPr lvl="1"/>
            <a:r>
              <a:rPr lang="en-US" altLang="ko-KR" sz="1600" dirty="0" err="1" smtClean="0"/>
              <a:t>async.waterfall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샘플 코드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Async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492896"/>
            <a:ext cx="7416824" cy="387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async.waterfall</a:t>
            </a:r>
            <a:r>
              <a:rPr lang="en-US" altLang="ko-KR" sz="1600" dirty="0" smtClean="0"/>
              <a:t>([</a:t>
            </a:r>
          </a:p>
          <a:p>
            <a:r>
              <a:rPr lang="en-US" altLang="ko-KR" sz="1600" dirty="0" smtClean="0"/>
              <a:t>		function task1(callback) {</a:t>
            </a:r>
          </a:p>
          <a:p>
            <a:r>
              <a:rPr lang="en-US" altLang="ko-KR" sz="1600" dirty="0" smtClean="0"/>
              <a:t>			callback(null, 'value');</a:t>
            </a:r>
            <a:endParaRPr lang="en-US" altLang="ko-KR" sz="1600" dirty="0"/>
          </a:p>
          <a:p>
            <a:r>
              <a:rPr lang="en-US" altLang="ko-KR" sz="1600" dirty="0" smtClean="0"/>
              <a:t>		}, 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	function task2(</a:t>
            </a:r>
            <a:r>
              <a:rPr lang="en-US" altLang="ko-KR" sz="1600" dirty="0" err="1" smtClean="0"/>
              <a:t>arg</a:t>
            </a:r>
            <a:r>
              <a:rPr lang="en-US" altLang="ko-KR" sz="1600" dirty="0" smtClean="0"/>
              <a:t>, callback) {</a:t>
            </a:r>
          </a:p>
          <a:p>
            <a:r>
              <a:rPr lang="en-US" altLang="ko-KR" sz="1600" dirty="0" smtClean="0"/>
              <a:t>			callback(null, 'value1', 'value2');</a:t>
            </a:r>
            <a:endParaRPr lang="en-US" altLang="ko-KR" sz="1600" dirty="0"/>
          </a:p>
          <a:p>
            <a:r>
              <a:rPr lang="en-US" altLang="ko-KR" sz="1600" dirty="0" smtClean="0"/>
              <a:t>		},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	function task3(arg1, arg2, callback) {</a:t>
            </a:r>
          </a:p>
          <a:p>
            <a:r>
              <a:rPr lang="en-US" altLang="ko-KR" sz="1600" dirty="0" smtClean="0"/>
              <a:t>			callback(null, 'result');</a:t>
            </a:r>
            <a:endParaRPr lang="en-US" altLang="ko-KR" sz="1600" dirty="0"/>
          </a:p>
          <a:p>
            <a:r>
              <a:rPr lang="en-US" altLang="ko-KR" sz="1600" dirty="0" smtClean="0"/>
              <a:t>		}</a:t>
            </a:r>
            <a:endParaRPr lang="en-US" altLang="ko-KR" sz="1600" dirty="0"/>
          </a:p>
          <a:p>
            <a:r>
              <a:rPr lang="en-US" altLang="ko-KR" sz="1600" dirty="0" smtClean="0"/>
              <a:t>	], 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function(err, results) {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	}</a:t>
            </a:r>
          </a:p>
          <a:p>
            <a:r>
              <a:rPr lang="en-US" altLang="ko-KR" sz="1600" dirty="0" smtClean="0"/>
              <a:t>);</a:t>
            </a:r>
            <a:endParaRPr lang="ko-KR" altLang="en-US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790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동시 실행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여러 태스크를 동시에 실행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모든 태스크를 마치면 완료 </a:t>
            </a:r>
            <a:r>
              <a:rPr lang="ko-KR" altLang="en-US" sz="1600" dirty="0" err="1" smtClean="0"/>
              <a:t>콜백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parallel(tasks, [callback])</a:t>
            </a:r>
          </a:p>
          <a:p>
            <a:pPr lvl="2"/>
            <a:endParaRPr lang="en-US" altLang="ko-KR" sz="1400" dirty="0"/>
          </a:p>
          <a:p>
            <a:pPr lvl="1"/>
            <a:r>
              <a:rPr lang="ko-KR" altLang="en-US" sz="1600" dirty="0" smtClean="0"/>
              <a:t>사용 방식</a:t>
            </a:r>
            <a:endParaRPr lang="en-US" altLang="ko-KR" sz="1600" dirty="0" smtClean="0"/>
          </a:p>
          <a:p>
            <a:pPr lvl="1"/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Async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3573016"/>
            <a:ext cx="741682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async.parallel</a:t>
            </a:r>
            <a:r>
              <a:rPr lang="en-US" altLang="ko-KR" sz="1600" dirty="0" smtClean="0"/>
              <a:t>([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	task1, 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	task2,</a:t>
            </a:r>
          </a:p>
          <a:p>
            <a:r>
              <a:rPr lang="en-US" altLang="ko-KR" sz="1600" dirty="0"/>
              <a:t>		</a:t>
            </a:r>
            <a:r>
              <a:rPr lang="en-US" altLang="ko-KR" sz="1600" dirty="0" smtClean="0"/>
              <a:t>task3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],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function(err, results) {</a:t>
            </a:r>
          </a:p>
          <a:p>
            <a:r>
              <a:rPr lang="en-US" altLang="ko-KR" sz="1600" dirty="0" smtClean="0"/>
              <a:t>		//['</a:t>
            </a:r>
            <a:r>
              <a:rPr lang="ko-KR" altLang="en-US" sz="1600" dirty="0" smtClean="0"/>
              <a:t>태스크</a:t>
            </a:r>
            <a:r>
              <a:rPr lang="en-US" altLang="ko-KR" sz="1600" dirty="0" smtClean="0"/>
              <a:t>1 </a:t>
            </a:r>
            <a:r>
              <a:rPr lang="ko-KR" altLang="en-US" sz="1600" dirty="0" smtClean="0"/>
              <a:t>결과</a:t>
            </a:r>
            <a:r>
              <a:rPr lang="en-US" altLang="ko-KR" sz="1600" dirty="0" smtClean="0"/>
              <a:t>','</a:t>
            </a:r>
            <a:r>
              <a:rPr lang="ko-KR" altLang="en-US" sz="1600" dirty="0" smtClean="0"/>
              <a:t>태스크</a:t>
            </a:r>
            <a:r>
              <a:rPr lang="en-US" altLang="ko-KR" sz="1600" dirty="0" smtClean="0"/>
              <a:t>1 </a:t>
            </a:r>
            <a:r>
              <a:rPr lang="ko-KR" altLang="en-US" sz="1600" dirty="0" smtClean="0"/>
              <a:t>결과</a:t>
            </a:r>
            <a:r>
              <a:rPr lang="en-US" altLang="ko-KR" sz="1600" dirty="0" smtClean="0"/>
              <a:t>','</a:t>
            </a:r>
            <a:r>
              <a:rPr lang="ko-KR" altLang="en-US" sz="1600" dirty="0" smtClean="0"/>
              <a:t>태스크</a:t>
            </a:r>
            <a:r>
              <a:rPr lang="en-US" altLang="ko-KR" sz="1600" dirty="0" smtClean="0"/>
              <a:t>3 </a:t>
            </a:r>
            <a:r>
              <a:rPr lang="ko-KR" altLang="en-US" sz="1600" dirty="0" smtClean="0"/>
              <a:t>결과</a:t>
            </a:r>
            <a:r>
              <a:rPr lang="en-US" altLang="ko-KR" sz="1600" dirty="0" smtClean="0"/>
              <a:t>']</a:t>
            </a:r>
            <a:endParaRPr lang="en-US" altLang="ko-KR" sz="1600" dirty="0"/>
          </a:p>
          <a:p>
            <a:r>
              <a:rPr lang="en-US" altLang="ko-KR" sz="1600" dirty="0" smtClean="0"/>
              <a:t>	}</a:t>
            </a:r>
          </a:p>
          <a:p>
            <a:r>
              <a:rPr lang="en-US" altLang="ko-KR" sz="1600" dirty="0" smtClean="0"/>
              <a:t>);</a:t>
            </a:r>
            <a:endParaRPr lang="ko-KR" altLang="en-US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5058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동시 실행 예제 코드</a:t>
            </a:r>
            <a:endParaRPr lang="en-US" altLang="ko-KR" sz="2000" dirty="0" smtClean="0"/>
          </a:p>
          <a:p>
            <a:pPr lvl="1"/>
            <a:r>
              <a:rPr lang="en-US" altLang="ko-KR" sz="1600" dirty="0" err="1" smtClean="0"/>
              <a:t>async.parallel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예제 코드</a:t>
            </a:r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Async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492896"/>
            <a:ext cx="7272808" cy="387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async.parallel</a:t>
            </a:r>
            <a:r>
              <a:rPr lang="en-US" altLang="ko-KR" sz="1600" dirty="0" smtClean="0"/>
              <a:t>(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[</a:t>
            </a:r>
          </a:p>
          <a:p>
            <a:r>
              <a:rPr lang="en-US" altLang="ko-KR" sz="1600" dirty="0" smtClean="0"/>
              <a:t>		function(callback) {</a:t>
            </a:r>
          </a:p>
          <a:p>
            <a:r>
              <a:rPr lang="en-US" altLang="ko-KR" sz="1600" dirty="0" smtClean="0"/>
              <a:t>			callback(null, '</a:t>
            </a:r>
            <a:r>
              <a:rPr lang="ko-KR" altLang="en-US" sz="1600" dirty="0" smtClean="0"/>
              <a:t>태스크 </a:t>
            </a:r>
            <a:r>
              <a:rPr lang="en-US" altLang="ko-KR" sz="1600" dirty="0" smtClean="0"/>
              <a:t>1 </a:t>
            </a:r>
            <a:r>
              <a:rPr lang="ko-KR" altLang="en-US" sz="1600" dirty="0" smtClean="0"/>
              <a:t>결과</a:t>
            </a:r>
            <a:r>
              <a:rPr lang="en-US" altLang="ko-KR" sz="1600" dirty="0" smtClean="0"/>
              <a:t>');</a:t>
            </a:r>
            <a:endParaRPr lang="en-US" altLang="ko-KR" sz="1600" dirty="0"/>
          </a:p>
          <a:p>
            <a:r>
              <a:rPr lang="en-US" altLang="ko-KR" sz="1600" dirty="0" smtClean="0"/>
              <a:t>		}, 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	function(callback</a:t>
            </a:r>
            <a:r>
              <a:rPr lang="en-US" altLang="ko-KR" sz="1600" dirty="0"/>
              <a:t>) {</a:t>
            </a:r>
          </a:p>
          <a:p>
            <a:r>
              <a:rPr lang="en-US" altLang="ko-KR" sz="1600" dirty="0"/>
              <a:t>			callback(null, '</a:t>
            </a:r>
            <a:r>
              <a:rPr lang="ko-KR" altLang="en-US" sz="1600" dirty="0"/>
              <a:t>태스크 </a:t>
            </a:r>
            <a:r>
              <a:rPr lang="en-US" altLang="ko-KR" sz="1600" dirty="0" smtClean="0"/>
              <a:t>2 </a:t>
            </a:r>
            <a:r>
              <a:rPr lang="ko-KR" altLang="en-US" sz="1600" dirty="0"/>
              <a:t>결과</a:t>
            </a:r>
            <a:r>
              <a:rPr lang="en-US" altLang="ko-KR" sz="1600" dirty="0"/>
              <a:t>');</a:t>
            </a:r>
          </a:p>
          <a:p>
            <a:r>
              <a:rPr lang="en-US" altLang="ko-KR" sz="1600" dirty="0"/>
              <a:t>		}, 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/>
              <a:t>function(callback) {</a:t>
            </a:r>
          </a:p>
          <a:p>
            <a:r>
              <a:rPr lang="en-US" altLang="ko-KR" sz="1600" dirty="0"/>
              <a:t>			callback(null, '</a:t>
            </a:r>
            <a:r>
              <a:rPr lang="ko-KR" altLang="en-US" sz="1600" dirty="0"/>
              <a:t>태스크 </a:t>
            </a:r>
            <a:r>
              <a:rPr lang="en-US" altLang="ko-KR" sz="1600" dirty="0" smtClean="0"/>
              <a:t>3 </a:t>
            </a:r>
            <a:r>
              <a:rPr lang="ko-KR" altLang="en-US" sz="1600" dirty="0"/>
              <a:t>결과</a:t>
            </a:r>
            <a:r>
              <a:rPr lang="en-US" altLang="ko-KR" sz="1600" dirty="0"/>
              <a:t>');</a:t>
            </a:r>
          </a:p>
          <a:p>
            <a:r>
              <a:rPr lang="en-US" altLang="ko-KR" sz="1600" dirty="0"/>
              <a:t>		</a:t>
            </a:r>
            <a:r>
              <a:rPr lang="en-US" altLang="ko-KR" sz="1600" dirty="0" smtClean="0"/>
              <a:t>}</a:t>
            </a:r>
            <a:endParaRPr lang="en-US" altLang="ko-KR" sz="1600" dirty="0"/>
          </a:p>
          <a:p>
            <a:r>
              <a:rPr lang="en-US" altLang="ko-KR" sz="1600" dirty="0" smtClean="0"/>
              <a:t>	],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function(err, results) {</a:t>
            </a:r>
          </a:p>
          <a:p>
            <a:r>
              <a:rPr lang="en-US" altLang="ko-KR" sz="1600" dirty="0" smtClean="0"/>
              <a:t>		console.log('</a:t>
            </a:r>
            <a:r>
              <a:rPr lang="ko-KR" altLang="en-US" sz="1600" dirty="0" smtClean="0"/>
              <a:t>모든 태스크 종료 결과 </a:t>
            </a:r>
            <a:r>
              <a:rPr lang="en-US" altLang="ko-KR" sz="1600" dirty="0" smtClean="0"/>
              <a:t>: ', results);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2448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89039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콜렉션과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비동기</a:t>
            </a:r>
            <a:r>
              <a:rPr lang="ko-KR" altLang="en-US" sz="2000" dirty="0" smtClean="0"/>
              <a:t> 동작</a:t>
            </a:r>
            <a:endParaRPr lang="en-US" altLang="ko-KR" sz="2000" dirty="0" smtClean="0"/>
          </a:p>
          <a:p>
            <a:pPr lvl="1"/>
            <a:r>
              <a:rPr lang="ko-KR" altLang="en-US" sz="1600" dirty="0" err="1" smtClean="0"/>
              <a:t>콜렉션</a:t>
            </a:r>
            <a:r>
              <a:rPr lang="ko-KR" altLang="en-US" sz="1600" dirty="0" smtClean="0"/>
              <a:t> 내 각 항목을 사용하는 </a:t>
            </a:r>
            <a:r>
              <a:rPr lang="ko-KR" altLang="en-US" sz="1600" dirty="0" err="1" smtClean="0"/>
              <a:t>비동기</a:t>
            </a:r>
            <a:r>
              <a:rPr lang="ko-KR" altLang="en-US" sz="1600" dirty="0" smtClean="0"/>
              <a:t> 동작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다수의 파일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배열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</a:t>
            </a:r>
            <a:r>
              <a:rPr lang="ko-KR" altLang="en-US" sz="1400" dirty="0" err="1" smtClean="0"/>
              <a:t>비동기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API</a:t>
            </a:r>
            <a:r>
              <a:rPr lang="ko-KR" altLang="en-US" sz="1400" dirty="0" smtClean="0"/>
              <a:t>로 읽기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다수의 파일을 </a:t>
            </a:r>
            <a:r>
              <a:rPr lang="ko-KR" altLang="en-US" sz="1400" dirty="0" err="1" smtClean="0"/>
              <a:t>비동기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API</a:t>
            </a:r>
            <a:r>
              <a:rPr lang="ko-KR" altLang="en-US" sz="1400" dirty="0" smtClean="0"/>
              <a:t>로 존재하는지 확인하기</a:t>
            </a:r>
            <a:endParaRPr lang="en-US" altLang="ko-KR" sz="1400" dirty="0" smtClean="0"/>
          </a:p>
          <a:p>
            <a:pPr marL="1371600" lvl="3" indent="0">
              <a:buNone/>
            </a:pPr>
            <a:r>
              <a:rPr lang="en-US" altLang="ko-KR" sz="1200" dirty="0" smtClean="0"/>
              <a:t>( </a:t>
            </a:r>
            <a:r>
              <a:rPr lang="ko-KR" altLang="en-US" sz="1200" dirty="0" err="1" smtClean="0"/>
              <a:t>비동기</a:t>
            </a:r>
            <a:r>
              <a:rPr lang="ko-KR" altLang="en-US" sz="1200" dirty="0" smtClean="0"/>
              <a:t> 동작이 언제 끝날지 </a:t>
            </a:r>
            <a:r>
              <a:rPr lang="ko-KR" altLang="en-US" sz="1200" dirty="0" err="1" smtClean="0"/>
              <a:t>알수</a:t>
            </a:r>
            <a:r>
              <a:rPr lang="ko-KR" altLang="en-US" sz="1200" dirty="0" smtClean="0"/>
              <a:t> 없으므로 제어하는 프로그램이 추가되어야 한다</a:t>
            </a:r>
            <a:r>
              <a:rPr lang="en-US" altLang="ko-KR" sz="1200" dirty="0" smtClean="0"/>
              <a:t>)</a:t>
            </a:r>
          </a:p>
          <a:p>
            <a:pPr marL="1371600" lvl="3" indent="0">
              <a:buNone/>
            </a:pPr>
            <a:endParaRPr lang="en-US" altLang="ko-KR" sz="1200" dirty="0"/>
          </a:p>
          <a:p>
            <a:pPr lvl="1"/>
            <a:r>
              <a:rPr lang="ko-KR" altLang="en-US" sz="1600" dirty="0" err="1" smtClean="0"/>
              <a:t>비동기</a:t>
            </a:r>
            <a:r>
              <a:rPr lang="ko-KR" altLang="en-US" sz="1600" dirty="0" smtClean="0"/>
              <a:t> 순회 동작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공식 홈페이지 참조</a:t>
            </a:r>
            <a:r>
              <a:rPr lang="en-US" altLang="ko-KR" sz="1600" dirty="0" smtClean="0"/>
              <a:t>)</a:t>
            </a:r>
          </a:p>
          <a:p>
            <a:pPr lvl="2"/>
            <a:r>
              <a:rPr lang="en-US" altLang="ko-KR" sz="1400" dirty="0" smtClean="0"/>
              <a:t>each, </a:t>
            </a:r>
            <a:r>
              <a:rPr lang="en-US" altLang="ko-KR" sz="1400" dirty="0" err="1" smtClean="0"/>
              <a:t>eachSeries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eachLimit</a:t>
            </a:r>
            <a:endParaRPr lang="en-US" altLang="ko-KR" sz="1400" dirty="0" smtClean="0"/>
          </a:p>
          <a:p>
            <a:pPr lvl="2"/>
            <a:r>
              <a:rPr lang="en-US" altLang="ko-KR" sz="1400" dirty="0" smtClean="0"/>
              <a:t>map, filter</a:t>
            </a:r>
          </a:p>
          <a:p>
            <a:pPr lvl="2"/>
            <a:r>
              <a:rPr lang="en-US" altLang="ko-KR" sz="1400" dirty="0" smtClean="0"/>
              <a:t>reject, </a:t>
            </a:r>
            <a:r>
              <a:rPr lang="en-US" altLang="ko-KR" sz="1400" dirty="0" err="1" smtClean="0"/>
              <a:t>reduct</a:t>
            </a:r>
            <a:endParaRPr lang="en-US" altLang="ko-KR" sz="1400" dirty="0" smtClean="0"/>
          </a:p>
          <a:p>
            <a:pPr lvl="2"/>
            <a:r>
              <a:rPr lang="en-US" altLang="ko-KR" sz="1400" dirty="0" smtClean="0"/>
              <a:t>...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Async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6634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콜렉션과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비동기</a:t>
            </a:r>
            <a:r>
              <a:rPr lang="ko-KR" altLang="en-US" sz="2000" dirty="0" smtClean="0"/>
              <a:t> 동작</a:t>
            </a:r>
            <a:endParaRPr lang="en-US" altLang="ko-KR" sz="2000" dirty="0" smtClean="0"/>
          </a:p>
          <a:p>
            <a:pPr lvl="1"/>
            <a:r>
              <a:rPr lang="ko-KR" altLang="en-US" sz="1600" dirty="0" err="1" smtClean="0"/>
              <a:t>콜렉션과</a:t>
            </a:r>
            <a:r>
              <a:rPr lang="ko-KR" altLang="en-US" sz="1600" dirty="0" smtClean="0"/>
              <a:t> 사용하기 </a:t>
            </a:r>
            <a:r>
              <a:rPr lang="en-US" altLang="ko-KR" sz="1600" dirty="0" smtClean="0"/>
              <a:t>: each</a:t>
            </a:r>
          </a:p>
          <a:p>
            <a:pPr lvl="2"/>
            <a:r>
              <a:rPr lang="en-US" altLang="ko-KR" sz="1400" dirty="0" smtClean="0"/>
              <a:t>each(err, iterator, [callback])</a:t>
            </a:r>
          </a:p>
          <a:p>
            <a:pPr lvl="2"/>
            <a:endParaRPr lang="en-US" altLang="ko-KR" sz="1400" dirty="0"/>
          </a:p>
          <a:p>
            <a:pPr lvl="1"/>
            <a:r>
              <a:rPr lang="ko-KR" altLang="en-US" sz="1600" dirty="0" smtClean="0"/>
              <a:t>예제 코드</a:t>
            </a:r>
            <a:endParaRPr lang="en-US" altLang="ko-KR" sz="1600" dirty="0" smtClean="0"/>
          </a:p>
          <a:p>
            <a:pPr lvl="2"/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Async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3284984"/>
            <a:ext cx="741682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 smtClean="0"/>
              <a:t>async.each</a:t>
            </a:r>
            <a:r>
              <a:rPr lang="en-US" altLang="ko-KR" dirty="0" smtClean="0"/>
              <a:t>(array, function(item, callback) {</a:t>
            </a:r>
          </a:p>
          <a:p>
            <a:r>
              <a:rPr lang="en-US" altLang="ko-KR" dirty="0" smtClean="0"/>
              <a:t>	// </a:t>
            </a:r>
            <a:r>
              <a:rPr lang="ko-KR" altLang="en-US" dirty="0" smtClean="0"/>
              <a:t>배열 내 항목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을 사용하는 </a:t>
            </a:r>
            <a:r>
              <a:rPr lang="ko-KR" altLang="en-US" dirty="0" err="1" smtClean="0"/>
              <a:t>비동기</a:t>
            </a:r>
            <a:r>
              <a:rPr lang="ko-KR" altLang="en-US" dirty="0" smtClean="0"/>
              <a:t> 동작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callback(null);</a:t>
            </a:r>
            <a:endParaRPr lang="en-US" altLang="ko-KR" dirty="0"/>
          </a:p>
          <a:p>
            <a:r>
              <a:rPr lang="en-US" altLang="ko-KR" dirty="0" smtClean="0"/>
              <a:t>},</a:t>
            </a:r>
          </a:p>
          <a:p>
            <a:r>
              <a:rPr lang="en-US" altLang="ko-KR" dirty="0" smtClean="0"/>
              <a:t>function(err) {</a:t>
            </a:r>
          </a:p>
          <a:p>
            <a:r>
              <a:rPr lang="en-US" altLang="ko-KR" dirty="0" smtClean="0"/>
              <a:t>	//</a:t>
            </a:r>
            <a:r>
              <a:rPr lang="en-US" altLang="ko-KR" dirty="0" err="1" smtClean="0"/>
              <a:t>async.each</a:t>
            </a:r>
            <a:r>
              <a:rPr lang="en-US" altLang="ko-KR" dirty="0" smtClean="0"/>
              <a:t> </a:t>
            </a:r>
            <a:r>
              <a:rPr lang="ko-KR" altLang="en-US" dirty="0" smtClean="0"/>
              <a:t>완료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60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자바스크립트 파일 만들어 실행하기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console.log('hello world!');</a:t>
            </a:r>
          </a:p>
          <a:p>
            <a:pPr lvl="1"/>
            <a:endParaRPr lang="en-US" altLang="ko-KR" sz="2000" dirty="0"/>
          </a:p>
          <a:p>
            <a:r>
              <a:rPr lang="ko-KR" altLang="en-US" sz="2400" dirty="0" err="1" smtClean="0"/>
              <a:t>브라켓츠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Node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플러그인에서</a:t>
            </a:r>
            <a:r>
              <a:rPr lang="ko-KR" altLang="en-US" sz="2400" dirty="0" smtClean="0"/>
              <a:t> 실행</a:t>
            </a:r>
            <a:r>
              <a:rPr lang="en-US" altLang="ko-KR" sz="2400" dirty="0" smtClean="0"/>
              <a:t>(Ctrl + Shift + N)</a:t>
            </a:r>
          </a:p>
          <a:p>
            <a:pPr lvl="1"/>
            <a:r>
              <a:rPr lang="ko-KR" altLang="en-US" sz="2000" dirty="0" err="1" smtClean="0"/>
              <a:t>브라켓</a:t>
            </a:r>
            <a:r>
              <a:rPr lang="ko-KR" altLang="en-US" sz="2000" dirty="0" err="1"/>
              <a:t>츠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&gt; </a:t>
            </a:r>
            <a:r>
              <a:rPr lang="en-US" altLang="ko-KR" sz="2000" dirty="0" err="1" smtClean="0"/>
              <a:t>NodeJS</a:t>
            </a:r>
            <a:r>
              <a:rPr lang="en-US" altLang="ko-KR" sz="2000" dirty="0" smtClean="0"/>
              <a:t> &gt; Start(current </a:t>
            </a:r>
            <a:r>
              <a:rPr lang="en-US" altLang="ko-KR" sz="2000" dirty="0" err="1" smtClean="0"/>
              <a:t>NodeJS</a:t>
            </a:r>
            <a:r>
              <a:rPr lang="en-US" altLang="ko-KR" sz="2000" dirty="0" smtClean="0"/>
              <a:t> file)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 smtClean="0"/>
              <a:t>CMD</a:t>
            </a:r>
            <a:r>
              <a:rPr lang="ko-KR" altLang="en-US" sz="2400" dirty="0" smtClean="0"/>
              <a:t>에서 실행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node [</a:t>
            </a:r>
            <a:r>
              <a:rPr lang="ko-KR" altLang="en-US" sz="2000" dirty="0" smtClean="0"/>
              <a:t>파일명</a:t>
            </a:r>
            <a:r>
              <a:rPr lang="en-US" altLang="ko-KR" sz="2000" dirty="0" smtClean="0"/>
              <a:t>.</a:t>
            </a:r>
            <a:r>
              <a:rPr lang="en-US" altLang="ko-KR" sz="2000" dirty="0" err="1" smtClean="0"/>
              <a:t>js</a:t>
            </a:r>
            <a:r>
              <a:rPr lang="en-US" altLang="ko-KR" sz="2000" dirty="0" smtClean="0"/>
              <a:t>] [</a:t>
            </a:r>
            <a:r>
              <a:rPr lang="ko-KR" altLang="en-US" sz="2000" dirty="0" err="1" smtClean="0"/>
              <a:t>파라미터</a:t>
            </a:r>
            <a:r>
              <a:rPr lang="en-US" altLang="ko-KR" sz="2000" dirty="0" smtClean="0"/>
              <a:t>]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프로젝트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3681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17644" y="1268760"/>
            <a:ext cx="4126364" cy="52565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/>
              <a:t>function task1(callback) {</a:t>
            </a:r>
          </a:p>
          <a:p>
            <a:pPr marL="0" indent="0">
              <a:buNone/>
            </a:pPr>
            <a:r>
              <a:rPr lang="en-US" altLang="ko-KR" sz="1400" dirty="0"/>
              <a:t>    console.log('Task1 </a:t>
            </a:r>
            <a:r>
              <a:rPr lang="ko-KR" altLang="en-US" sz="1400" dirty="0"/>
              <a:t>시작</a:t>
            </a:r>
            <a:r>
              <a:rPr lang="en-US" altLang="ko-KR" sz="1400" dirty="0"/>
              <a:t>');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setTimeout</a:t>
            </a:r>
            <a:r>
              <a:rPr lang="en-US" altLang="ko-KR" sz="1400" dirty="0"/>
              <a:t>(function() {</a:t>
            </a:r>
          </a:p>
          <a:p>
            <a:pPr marL="0" indent="0">
              <a:buNone/>
            </a:pPr>
            <a:r>
              <a:rPr lang="en-US" altLang="ko-KR" sz="1400" dirty="0"/>
              <a:t>        console.log('Task1 </a:t>
            </a:r>
            <a:r>
              <a:rPr lang="ko-KR" altLang="en-US" sz="1400" dirty="0"/>
              <a:t>끝</a:t>
            </a:r>
            <a:r>
              <a:rPr lang="en-US" altLang="ko-KR" sz="1400" dirty="0"/>
              <a:t>');</a:t>
            </a:r>
          </a:p>
          <a:p>
            <a:pPr marL="0" indent="0">
              <a:buNone/>
            </a:pPr>
            <a:r>
              <a:rPr lang="en-US" altLang="ko-KR" sz="1400" dirty="0"/>
              <a:t>        callback(null, 'Task1 </a:t>
            </a:r>
            <a:r>
              <a:rPr lang="ko-KR" altLang="en-US" sz="1400" dirty="0"/>
              <a:t>결과</a:t>
            </a:r>
            <a:r>
              <a:rPr lang="en-US" altLang="ko-KR" sz="1400" dirty="0"/>
              <a:t>');</a:t>
            </a:r>
          </a:p>
          <a:p>
            <a:pPr marL="0" indent="0">
              <a:buNone/>
            </a:pPr>
            <a:r>
              <a:rPr lang="en-US" altLang="ko-KR" sz="1400" dirty="0"/>
              <a:t>    }, 300);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function task2(callback) {</a:t>
            </a:r>
          </a:p>
          <a:p>
            <a:pPr marL="0" indent="0">
              <a:buNone/>
            </a:pPr>
            <a:r>
              <a:rPr lang="en-US" altLang="ko-KR" sz="1400" dirty="0"/>
              <a:t>    console.log('Task2 </a:t>
            </a:r>
            <a:r>
              <a:rPr lang="ko-KR" altLang="en-US" sz="1400" dirty="0"/>
              <a:t>시작</a:t>
            </a:r>
            <a:r>
              <a:rPr lang="en-US" altLang="ko-KR" sz="1400" dirty="0"/>
              <a:t>');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setTimeout</a:t>
            </a:r>
            <a:r>
              <a:rPr lang="en-US" altLang="ko-KR" sz="1400" dirty="0"/>
              <a:t>(function() {</a:t>
            </a:r>
          </a:p>
          <a:p>
            <a:pPr marL="0" indent="0">
              <a:buNone/>
            </a:pPr>
            <a:r>
              <a:rPr lang="en-US" altLang="ko-KR" sz="1400" dirty="0"/>
              <a:t>        console.log('Task2 </a:t>
            </a:r>
            <a:r>
              <a:rPr lang="ko-KR" altLang="en-US" sz="1400" dirty="0"/>
              <a:t>끝</a:t>
            </a:r>
            <a:r>
              <a:rPr lang="en-US" altLang="ko-KR" sz="1400" dirty="0"/>
              <a:t>');</a:t>
            </a:r>
          </a:p>
          <a:p>
            <a:pPr marL="0" indent="0">
              <a:buNone/>
            </a:pPr>
            <a:r>
              <a:rPr lang="en-US" altLang="ko-KR" sz="1400" dirty="0"/>
              <a:t>        callback(null, 'Task2 </a:t>
            </a:r>
            <a:r>
              <a:rPr lang="ko-KR" altLang="en-US" sz="1400" dirty="0"/>
              <a:t>결과</a:t>
            </a:r>
            <a:r>
              <a:rPr lang="en-US" altLang="ko-KR" sz="1400" dirty="0"/>
              <a:t>');</a:t>
            </a:r>
          </a:p>
          <a:p>
            <a:pPr marL="0" indent="0">
              <a:buNone/>
            </a:pPr>
            <a:r>
              <a:rPr lang="en-US" altLang="ko-KR" sz="1400" dirty="0"/>
              <a:t>    }, 200);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async</a:t>
            </a:r>
            <a:r>
              <a:rPr lang="en-US" altLang="ko-KR" sz="1400" dirty="0"/>
              <a:t> = require('</a:t>
            </a:r>
            <a:r>
              <a:rPr lang="en-US" altLang="ko-KR" sz="1400" dirty="0" err="1"/>
              <a:t>async</a:t>
            </a:r>
            <a:r>
              <a:rPr lang="en-US" altLang="ko-KR" sz="1400" dirty="0"/>
              <a:t>');</a:t>
            </a:r>
          </a:p>
          <a:p>
            <a:pPr marL="0" indent="0">
              <a:buNone/>
            </a:pPr>
            <a:r>
              <a:rPr lang="en-US" altLang="ko-KR" sz="1400" dirty="0" err="1"/>
              <a:t>async.series</a:t>
            </a:r>
            <a:r>
              <a:rPr lang="en-US" altLang="ko-KR" sz="1400" dirty="0"/>
              <a:t>([task1, task2], function(err, results){</a:t>
            </a:r>
          </a:p>
          <a:p>
            <a:pPr marL="0" indent="0">
              <a:buNone/>
            </a:pPr>
            <a:r>
              <a:rPr lang="en-US" altLang="ko-KR" sz="1400" dirty="0"/>
              <a:t>    console.log('</a:t>
            </a:r>
            <a:r>
              <a:rPr lang="ko-KR" altLang="en-US" sz="1400" dirty="0" err="1"/>
              <a:t>비동기</a:t>
            </a:r>
            <a:r>
              <a:rPr lang="ko-KR" altLang="en-US" sz="1400" dirty="0"/>
              <a:t> 동작 모두 종료</a:t>
            </a:r>
            <a:r>
              <a:rPr lang="en-US" altLang="ko-KR" sz="1400" dirty="0"/>
              <a:t>', results);</a:t>
            </a:r>
          </a:p>
          <a:p>
            <a:pPr marL="0" indent="0">
              <a:buNone/>
            </a:pPr>
            <a:r>
              <a:rPr lang="en-US" altLang="ko-KR" sz="1400" dirty="0"/>
              <a:t>});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Async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70</a:t>
            </a:fld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967477"/>
            <a:ext cx="4176464" cy="153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09526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12776"/>
            <a:ext cx="4114800" cy="49971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100" dirty="0"/>
              <a:t>function task1(callback) {</a:t>
            </a:r>
          </a:p>
          <a:p>
            <a:pPr marL="0" indent="0">
              <a:buNone/>
            </a:pPr>
            <a:r>
              <a:rPr lang="en-US" altLang="ko-KR" sz="1100" dirty="0"/>
              <a:t>    console.log('Task1 </a:t>
            </a:r>
            <a:r>
              <a:rPr lang="ko-KR" altLang="en-US" sz="1100" dirty="0"/>
              <a:t>시작</a:t>
            </a:r>
            <a:r>
              <a:rPr lang="en-US" altLang="ko-KR" sz="1100" dirty="0"/>
              <a:t>');</a:t>
            </a:r>
          </a:p>
          <a:p>
            <a:pPr marL="0" indent="0">
              <a:buNone/>
            </a:pPr>
            <a:r>
              <a:rPr lang="en-US" altLang="ko-KR" sz="1100" dirty="0"/>
              <a:t>    </a:t>
            </a:r>
            <a:r>
              <a:rPr lang="en-US" altLang="ko-KR" sz="1100" dirty="0" err="1"/>
              <a:t>setTimeout</a:t>
            </a:r>
            <a:r>
              <a:rPr lang="en-US" altLang="ko-KR" sz="1100" dirty="0"/>
              <a:t>(function() {</a:t>
            </a:r>
          </a:p>
          <a:p>
            <a:pPr marL="0" indent="0">
              <a:buNone/>
            </a:pPr>
            <a:r>
              <a:rPr lang="en-US" altLang="ko-KR" sz="1100" dirty="0"/>
              <a:t>        console.log('Task1 </a:t>
            </a:r>
            <a:r>
              <a:rPr lang="ko-KR" altLang="en-US" sz="1100" dirty="0"/>
              <a:t>끝</a:t>
            </a:r>
            <a:r>
              <a:rPr lang="en-US" altLang="ko-KR" sz="1100" dirty="0"/>
              <a:t>');</a:t>
            </a:r>
          </a:p>
          <a:p>
            <a:pPr marL="0" indent="0">
              <a:buNone/>
            </a:pPr>
            <a:r>
              <a:rPr lang="en-US" altLang="ko-KR" sz="1100" dirty="0"/>
              <a:t>        callback('Error </a:t>
            </a:r>
            <a:r>
              <a:rPr lang="en-US" altLang="ko-KR" sz="1100" dirty="0" err="1"/>
              <a:t>msg</a:t>
            </a:r>
            <a:r>
              <a:rPr lang="en-US" altLang="ko-KR" sz="1100" dirty="0"/>
              <a:t>', 'Task1 </a:t>
            </a:r>
            <a:r>
              <a:rPr lang="ko-KR" altLang="en-US" sz="1100" dirty="0"/>
              <a:t>결과</a:t>
            </a:r>
            <a:r>
              <a:rPr lang="en-US" altLang="ko-KR" sz="1100" dirty="0"/>
              <a:t>');</a:t>
            </a:r>
          </a:p>
          <a:p>
            <a:pPr marL="0" indent="0">
              <a:buNone/>
            </a:pPr>
            <a:r>
              <a:rPr lang="en-US" altLang="ko-KR" sz="1100" dirty="0"/>
              <a:t>    }, 300);</a:t>
            </a:r>
          </a:p>
          <a:p>
            <a:pPr marL="0" indent="0">
              <a:buNone/>
            </a:pPr>
            <a:r>
              <a:rPr lang="en-US" altLang="ko-KR" sz="1100" dirty="0"/>
              <a:t>}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function task2(callback) {</a:t>
            </a:r>
          </a:p>
          <a:p>
            <a:pPr marL="0" indent="0">
              <a:buNone/>
            </a:pPr>
            <a:r>
              <a:rPr lang="en-US" altLang="ko-KR" sz="1100" dirty="0"/>
              <a:t>    console.log('Task2 </a:t>
            </a:r>
            <a:r>
              <a:rPr lang="ko-KR" altLang="en-US" sz="1100" dirty="0"/>
              <a:t>시작</a:t>
            </a:r>
            <a:r>
              <a:rPr lang="en-US" altLang="ko-KR" sz="1100" dirty="0"/>
              <a:t>');</a:t>
            </a:r>
          </a:p>
          <a:p>
            <a:pPr marL="0" indent="0">
              <a:buNone/>
            </a:pPr>
            <a:r>
              <a:rPr lang="en-US" altLang="ko-KR" sz="1100" dirty="0"/>
              <a:t>    </a:t>
            </a:r>
            <a:r>
              <a:rPr lang="en-US" altLang="ko-KR" sz="1100" dirty="0" err="1"/>
              <a:t>setTimeout</a:t>
            </a:r>
            <a:r>
              <a:rPr lang="en-US" altLang="ko-KR" sz="1100" dirty="0"/>
              <a:t>(function() {</a:t>
            </a:r>
          </a:p>
          <a:p>
            <a:pPr marL="0" indent="0">
              <a:buNone/>
            </a:pPr>
            <a:r>
              <a:rPr lang="en-US" altLang="ko-KR" sz="1100" dirty="0"/>
              <a:t>        console.log('Task2 </a:t>
            </a:r>
            <a:r>
              <a:rPr lang="ko-KR" altLang="en-US" sz="1100" dirty="0"/>
              <a:t>끝</a:t>
            </a:r>
            <a:r>
              <a:rPr lang="en-US" altLang="ko-KR" sz="1100" dirty="0"/>
              <a:t>');</a:t>
            </a:r>
          </a:p>
          <a:p>
            <a:pPr marL="0" indent="0">
              <a:buNone/>
            </a:pPr>
            <a:r>
              <a:rPr lang="en-US" altLang="ko-KR" sz="1100" dirty="0"/>
              <a:t>        callback(null, 'Task2 </a:t>
            </a:r>
            <a:r>
              <a:rPr lang="ko-KR" altLang="en-US" sz="1100" dirty="0"/>
              <a:t>결과</a:t>
            </a:r>
            <a:r>
              <a:rPr lang="en-US" altLang="ko-KR" sz="1100" dirty="0"/>
              <a:t>');</a:t>
            </a:r>
          </a:p>
          <a:p>
            <a:pPr marL="0" indent="0">
              <a:buNone/>
            </a:pPr>
            <a:r>
              <a:rPr lang="en-US" altLang="ko-KR" sz="1100" dirty="0"/>
              <a:t>    }, 200);</a:t>
            </a:r>
          </a:p>
          <a:p>
            <a:pPr marL="0" indent="0">
              <a:buNone/>
            </a:pPr>
            <a:r>
              <a:rPr lang="en-US" altLang="ko-KR" sz="1100" dirty="0"/>
              <a:t>}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async</a:t>
            </a:r>
            <a:r>
              <a:rPr lang="en-US" altLang="ko-KR" sz="1100" dirty="0"/>
              <a:t> = require('</a:t>
            </a:r>
            <a:r>
              <a:rPr lang="en-US" altLang="ko-KR" sz="1100" dirty="0" err="1"/>
              <a:t>async</a:t>
            </a:r>
            <a:r>
              <a:rPr lang="en-US" altLang="ko-KR" sz="1100" dirty="0"/>
              <a:t>');</a:t>
            </a:r>
          </a:p>
          <a:p>
            <a:pPr marL="0" indent="0">
              <a:buNone/>
            </a:pPr>
            <a:r>
              <a:rPr lang="en-US" altLang="ko-KR" sz="1100" dirty="0" err="1"/>
              <a:t>async.series</a:t>
            </a:r>
            <a:r>
              <a:rPr lang="en-US" altLang="ko-KR" sz="1100" dirty="0"/>
              <a:t>([task1, task2], function(err, results){</a:t>
            </a:r>
          </a:p>
          <a:p>
            <a:pPr marL="0" indent="0">
              <a:buNone/>
            </a:pPr>
            <a:r>
              <a:rPr lang="en-US" altLang="ko-KR" sz="1100" dirty="0"/>
              <a:t>    if(err) {</a:t>
            </a:r>
          </a:p>
          <a:p>
            <a:pPr marL="0" indent="0">
              <a:buNone/>
            </a:pPr>
            <a:r>
              <a:rPr lang="en-US" altLang="ko-KR" sz="1100" dirty="0"/>
              <a:t>        console.log('Error: ', err);</a:t>
            </a:r>
          </a:p>
          <a:p>
            <a:pPr marL="0" indent="0">
              <a:buNone/>
            </a:pPr>
            <a:r>
              <a:rPr lang="en-US" altLang="ko-KR" sz="1100" dirty="0"/>
              <a:t>        return;</a:t>
            </a:r>
          </a:p>
          <a:p>
            <a:pPr marL="0" indent="0">
              <a:buNone/>
            </a:pPr>
            <a:r>
              <a:rPr lang="en-US" altLang="ko-KR" sz="1100" dirty="0"/>
              <a:t>    }</a:t>
            </a:r>
          </a:p>
          <a:p>
            <a:pPr marL="0" indent="0">
              <a:buNone/>
            </a:pPr>
            <a:r>
              <a:rPr lang="en-US" altLang="ko-KR" sz="1100" dirty="0"/>
              <a:t>    console.log('</a:t>
            </a:r>
            <a:r>
              <a:rPr lang="ko-KR" altLang="en-US" sz="1100" dirty="0" err="1"/>
              <a:t>비동기</a:t>
            </a:r>
            <a:r>
              <a:rPr lang="ko-KR" altLang="en-US" sz="1100" dirty="0"/>
              <a:t> 동작 모두 종료</a:t>
            </a:r>
            <a:r>
              <a:rPr lang="en-US" altLang="ko-KR" sz="1100" dirty="0"/>
              <a:t>', results);</a:t>
            </a:r>
          </a:p>
          <a:p>
            <a:pPr marL="0" indent="0">
              <a:buNone/>
            </a:pPr>
            <a:r>
              <a:rPr lang="en-US" altLang="ko-KR" sz="1100" dirty="0"/>
              <a:t>});</a:t>
            </a:r>
            <a:endParaRPr lang="ko-KR" altLang="en-US" sz="11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Async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71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78" y="5013176"/>
            <a:ext cx="3909686" cy="137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05859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Promise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비동기</a:t>
            </a:r>
            <a:r>
              <a:rPr lang="ko-KR" altLang="en-US" dirty="0" smtClean="0"/>
              <a:t> 동작의 흐름제어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8650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Promise</a:t>
            </a:r>
          </a:p>
          <a:p>
            <a:pPr lvl="1"/>
            <a:r>
              <a:rPr lang="ko-KR" altLang="en-US" sz="1800" dirty="0" err="1" smtClean="0"/>
              <a:t>비동기</a:t>
            </a:r>
            <a:r>
              <a:rPr lang="ko-KR" altLang="en-US" sz="1800" dirty="0" smtClean="0"/>
              <a:t> 동작의 흐름 제어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사이트 </a:t>
            </a:r>
            <a:r>
              <a:rPr lang="en-US" altLang="ko-KR" sz="1800" dirty="0" smtClean="0"/>
              <a:t>: www.promisejs.org</a:t>
            </a:r>
          </a:p>
          <a:p>
            <a:pPr lvl="1"/>
            <a:r>
              <a:rPr lang="en-US" altLang="ko-KR" sz="1800" dirty="0" err="1" smtClean="0"/>
              <a:t>Javascript</a:t>
            </a:r>
            <a:r>
              <a:rPr lang="en-US" altLang="ko-KR" sz="1800" dirty="0" smtClean="0"/>
              <a:t> ES6</a:t>
            </a:r>
            <a:r>
              <a:rPr lang="ko-KR" altLang="en-US" sz="1800" dirty="0" smtClean="0"/>
              <a:t>에 추가</a:t>
            </a:r>
            <a:endParaRPr lang="en-US" altLang="ko-KR" sz="1800" dirty="0" smtClean="0"/>
          </a:p>
          <a:p>
            <a:pPr lvl="2"/>
            <a:r>
              <a:rPr lang="en-US" altLang="ko-KR" sz="1600" dirty="0" smtClean="0"/>
              <a:t>Node.js 4.x </a:t>
            </a:r>
            <a:r>
              <a:rPr lang="ko-KR" altLang="en-US" sz="1600" dirty="0" smtClean="0"/>
              <a:t>이후 모듈 설치 필요 없음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Promise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7689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Promise </a:t>
            </a:r>
            <a:r>
              <a:rPr lang="ko-KR" altLang="en-US" sz="2000" dirty="0" smtClean="0"/>
              <a:t>생성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Promise </a:t>
            </a:r>
            <a:r>
              <a:rPr lang="ko-KR" altLang="en-US" sz="1800" dirty="0" smtClean="0"/>
              <a:t>객체 생성</a:t>
            </a:r>
            <a:endParaRPr lang="en-US" altLang="ko-KR" sz="1800" dirty="0" smtClean="0"/>
          </a:p>
          <a:p>
            <a:pPr lvl="1"/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Promise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492896"/>
            <a:ext cx="727280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new Promise(function() {</a:t>
            </a:r>
          </a:p>
          <a:p>
            <a:r>
              <a:rPr lang="en-US" altLang="ko-KR" dirty="0" smtClean="0"/>
              <a:t>	// </a:t>
            </a:r>
            <a:r>
              <a:rPr lang="ko-KR" altLang="en-US" dirty="0" err="1" smtClean="0"/>
              <a:t>비동기</a:t>
            </a:r>
            <a:r>
              <a:rPr lang="ko-KR" altLang="en-US" dirty="0" smtClean="0"/>
              <a:t> 동작</a:t>
            </a:r>
            <a:endParaRPr lang="en-US" altLang="ko-KR" dirty="0"/>
          </a:p>
          <a:p>
            <a:r>
              <a:rPr lang="en-US" altLang="ko-KR" dirty="0" smtClean="0"/>
              <a:t>});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830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Promise </a:t>
            </a:r>
            <a:r>
              <a:rPr lang="ko-KR" altLang="en-US" sz="2400" dirty="0" smtClean="0"/>
              <a:t>상태</a:t>
            </a:r>
            <a:endParaRPr lang="en-US" altLang="ko-KR" sz="2400" dirty="0" smtClean="0"/>
          </a:p>
          <a:p>
            <a:pPr lvl="1"/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Promise</a:t>
            </a:r>
            <a:r>
              <a:rPr lang="ko-KR" altLang="en-US" sz="2000" dirty="0" smtClean="0">
                <a:solidFill>
                  <a:schemeClr val="accent1">
                    <a:lumMod val="75000"/>
                  </a:schemeClr>
                </a:solidFill>
              </a:rPr>
              <a:t>의 상태</a:t>
            </a:r>
            <a:endParaRPr lang="en-US" altLang="ko-KR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US" altLang="ko-KR" sz="2000" dirty="0" smtClean="0"/>
              <a:t>pending: </a:t>
            </a:r>
            <a:r>
              <a:rPr lang="ko-KR" altLang="en-US" sz="2000" dirty="0" smtClean="0"/>
              <a:t>동작 완료 전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fullfilled</a:t>
            </a:r>
            <a:r>
              <a:rPr lang="en-US" altLang="ko-KR" sz="2000" dirty="0" smtClean="0"/>
              <a:t> : </a:t>
            </a:r>
            <a:r>
              <a:rPr lang="ko-KR" altLang="en-US" sz="2000" dirty="0" err="1" smtClean="0"/>
              <a:t>비동기</a:t>
            </a:r>
            <a:r>
              <a:rPr lang="ko-KR" altLang="en-US" sz="2000" dirty="0" smtClean="0"/>
              <a:t> 동작 성공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rejected : </a:t>
            </a:r>
            <a:r>
              <a:rPr lang="ko-KR" altLang="en-US" sz="2000" dirty="0" smtClean="0"/>
              <a:t>동작 실패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Promise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1550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Promise </a:t>
            </a:r>
            <a:r>
              <a:rPr lang="ko-KR" altLang="en-US" sz="2400" dirty="0" smtClean="0"/>
              <a:t>상태 반영</a:t>
            </a:r>
            <a:endParaRPr lang="en-US" altLang="ko-KR" sz="2400" dirty="0" smtClean="0"/>
          </a:p>
          <a:p>
            <a:pPr lvl="1"/>
            <a:r>
              <a:rPr lang="en-US" altLang="ko-KR" sz="1800" dirty="0" smtClean="0">
                <a:solidFill>
                  <a:schemeClr val="accent1">
                    <a:lumMod val="75000"/>
                  </a:schemeClr>
                </a:solidFill>
              </a:rPr>
              <a:t>Promise </a:t>
            </a:r>
            <a:r>
              <a:rPr lang="ko-KR" altLang="en-US" sz="1800" dirty="0" smtClean="0">
                <a:solidFill>
                  <a:schemeClr val="accent1">
                    <a:lumMod val="75000"/>
                  </a:schemeClr>
                </a:solidFill>
              </a:rPr>
              <a:t>생성</a:t>
            </a:r>
            <a:r>
              <a:rPr lang="en-US" altLang="ko-KR" sz="18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800" dirty="0" smtClean="0">
                <a:solidFill>
                  <a:schemeClr val="accent1">
                    <a:lumMod val="75000"/>
                  </a:schemeClr>
                </a:solidFill>
              </a:rPr>
              <a:t>상태 반영</a:t>
            </a:r>
            <a:endParaRPr lang="en-US" altLang="ko-KR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ko-KR" altLang="en-US" sz="1600" dirty="0" smtClean="0"/>
              <a:t>성공적으로 완료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fullfill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호출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에러 상황 </a:t>
            </a:r>
            <a:r>
              <a:rPr lang="en-US" altLang="ko-KR" sz="1600" dirty="0" smtClean="0"/>
              <a:t>: reject </a:t>
            </a:r>
            <a:r>
              <a:rPr lang="ko-KR" altLang="en-US" sz="1600" dirty="0" smtClean="0"/>
              <a:t>호출</a:t>
            </a:r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1"/>
            <a:r>
              <a:rPr lang="en-US" altLang="ko-KR" sz="1800" dirty="0" smtClean="0">
                <a:solidFill>
                  <a:schemeClr val="accent1">
                    <a:lumMod val="75000"/>
                  </a:schemeClr>
                </a:solidFill>
              </a:rPr>
              <a:t>Promise </a:t>
            </a:r>
            <a:r>
              <a:rPr lang="ko-KR" altLang="en-US" sz="1800" dirty="0" smtClean="0">
                <a:solidFill>
                  <a:schemeClr val="accent1">
                    <a:lumMod val="75000"/>
                  </a:schemeClr>
                </a:solidFill>
              </a:rPr>
              <a:t>생성</a:t>
            </a:r>
            <a:r>
              <a:rPr lang="en-US" altLang="ko-KR" sz="18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800" dirty="0" smtClean="0">
                <a:solidFill>
                  <a:schemeClr val="accent1">
                    <a:lumMod val="75000"/>
                  </a:schemeClr>
                </a:solidFill>
              </a:rPr>
              <a:t>상태 반영 소스</a:t>
            </a:r>
            <a:endParaRPr lang="ko-KR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Promise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717032"/>
            <a:ext cx="741682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new Promise(function(fulfill, reject) {</a:t>
            </a:r>
          </a:p>
          <a:p>
            <a:r>
              <a:rPr lang="en-US" altLang="ko-KR" dirty="0" smtClean="0"/>
              <a:t>	// </a:t>
            </a:r>
            <a:r>
              <a:rPr lang="ko-KR" altLang="en-US" dirty="0" err="1" smtClean="0"/>
              <a:t>비동기</a:t>
            </a:r>
            <a:r>
              <a:rPr lang="ko-KR" altLang="en-US" dirty="0" smtClean="0"/>
              <a:t> 동작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if(err) {</a:t>
            </a:r>
          </a:p>
          <a:p>
            <a:r>
              <a:rPr lang="en-US" altLang="ko-KR" dirty="0" smtClean="0"/>
              <a:t>		reject(err);</a:t>
            </a:r>
            <a:endParaRPr lang="en-US" altLang="ko-KR" dirty="0"/>
          </a:p>
          <a:p>
            <a:r>
              <a:rPr lang="en-US" altLang="ko-KR" dirty="0" smtClean="0"/>
              <a:t>	} else {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fullfill</a:t>
            </a:r>
            <a:r>
              <a:rPr lang="en-US" altLang="ko-KR" dirty="0" smtClean="0"/>
              <a:t>(result);</a:t>
            </a:r>
            <a:endParaRPr lang="en-US" altLang="ko-KR" dirty="0"/>
          </a:p>
          <a:p>
            <a:r>
              <a:rPr lang="en-US" altLang="ko-KR" dirty="0" smtClean="0"/>
              <a:t>	}</a:t>
            </a:r>
            <a:endParaRPr lang="en-US" altLang="ko-KR" dirty="0"/>
          </a:p>
          <a:p>
            <a:r>
              <a:rPr lang="en-US" altLang="ko-KR" dirty="0" smtClean="0"/>
              <a:t>});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3352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04863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Promise </a:t>
            </a:r>
            <a:r>
              <a:rPr lang="ko-KR" altLang="en-US" sz="2400" dirty="0" smtClean="0"/>
              <a:t>이후 동작</a:t>
            </a:r>
            <a:endParaRPr lang="en-US" altLang="ko-KR" sz="2400" dirty="0" smtClean="0"/>
          </a:p>
          <a:p>
            <a:pPr lvl="1"/>
            <a:r>
              <a:rPr lang="en-US" altLang="ko-KR" sz="1800" dirty="0" smtClean="0">
                <a:solidFill>
                  <a:schemeClr val="accent1">
                    <a:lumMod val="75000"/>
                  </a:schemeClr>
                </a:solidFill>
              </a:rPr>
              <a:t>Promise </a:t>
            </a:r>
            <a:r>
              <a:rPr lang="ko-KR" altLang="en-US" sz="1800" dirty="0" smtClean="0">
                <a:solidFill>
                  <a:schemeClr val="accent1">
                    <a:lumMod val="75000"/>
                  </a:schemeClr>
                </a:solidFill>
              </a:rPr>
              <a:t>이후의 동작 </a:t>
            </a:r>
            <a:r>
              <a:rPr lang="en-US" altLang="ko-KR" sz="1800" dirty="0" smtClean="0">
                <a:solidFill>
                  <a:schemeClr val="accent1">
                    <a:lumMod val="75000"/>
                  </a:schemeClr>
                </a:solidFill>
              </a:rPr>
              <a:t>: then</a:t>
            </a:r>
          </a:p>
          <a:p>
            <a:pPr lvl="2"/>
            <a:r>
              <a:rPr lang="en-US" altLang="ko-KR" sz="1600" dirty="0" err="1" smtClean="0"/>
              <a:t>fullfilled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상태일 때의 </a:t>
            </a:r>
            <a:r>
              <a:rPr lang="ko-KR" altLang="en-US" sz="1600" dirty="0" err="1" smtClean="0"/>
              <a:t>콜백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rejected  </a:t>
            </a:r>
            <a:r>
              <a:rPr lang="ko-KR" altLang="en-US" sz="1600" dirty="0" smtClean="0"/>
              <a:t>상태일 때의 </a:t>
            </a:r>
            <a:r>
              <a:rPr lang="ko-KR" altLang="en-US" sz="1600" dirty="0" err="1" smtClean="0"/>
              <a:t>콜백</a:t>
            </a:r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1"/>
            <a:r>
              <a:rPr lang="ko-KR" altLang="en-US" sz="1800" dirty="0" smtClean="0">
                <a:solidFill>
                  <a:schemeClr val="accent1">
                    <a:lumMod val="75000"/>
                  </a:schemeClr>
                </a:solidFill>
              </a:rPr>
              <a:t>코드 형태</a:t>
            </a:r>
            <a:endParaRPr lang="en-US" altLang="ko-KR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Promise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3717032"/>
            <a:ext cx="7344816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new Promise(task).then(</a:t>
            </a:r>
            <a:r>
              <a:rPr lang="en-US" altLang="ko-KR" sz="1600" dirty="0" err="1" smtClean="0"/>
              <a:t>fullfilled</a:t>
            </a:r>
            <a:r>
              <a:rPr lang="en-US" altLang="ko-KR" sz="1600" dirty="0" smtClean="0"/>
              <a:t>, rejected);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function </a:t>
            </a:r>
            <a:r>
              <a:rPr lang="en-US" altLang="ko-KR" sz="1600" dirty="0" err="1" smtClean="0"/>
              <a:t>fullfilled</a:t>
            </a:r>
            <a:r>
              <a:rPr lang="en-US" altLang="ko-KR" sz="1600" dirty="0" smtClean="0"/>
              <a:t>(result) {</a:t>
            </a:r>
          </a:p>
          <a:p>
            <a:r>
              <a:rPr lang="en-US" altLang="ko-KR" sz="1600" dirty="0" smtClean="0"/>
              <a:t>	// </a:t>
            </a:r>
            <a:r>
              <a:rPr lang="en-US" altLang="ko-KR" sz="1600" dirty="0" err="1" smtClean="0"/>
              <a:t>fullfilled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상태일 때의 동작</a:t>
            </a:r>
            <a:endParaRPr lang="en-US" altLang="ko-KR" sz="1600" dirty="0"/>
          </a:p>
          <a:p>
            <a:r>
              <a:rPr lang="en-US" altLang="ko-KR" sz="1600" dirty="0" smtClean="0"/>
              <a:t>}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function rejected(err) {</a:t>
            </a:r>
          </a:p>
          <a:p>
            <a:r>
              <a:rPr lang="en-US" altLang="ko-KR" sz="1600" dirty="0" smtClean="0"/>
              <a:t>	// rejected </a:t>
            </a:r>
            <a:r>
              <a:rPr lang="ko-KR" altLang="en-US" sz="1600" dirty="0" smtClean="0"/>
              <a:t>상태일 때의 동작</a:t>
            </a:r>
            <a:endParaRPr lang="en-US" altLang="ko-KR" sz="1600" dirty="0"/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2042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Promise</a:t>
            </a:r>
            <a:r>
              <a:rPr lang="ko-KR" altLang="en-US" sz="2400" dirty="0" smtClean="0"/>
              <a:t>를 사용하는 태스크</a:t>
            </a:r>
            <a:endParaRPr lang="en-US" altLang="ko-KR" sz="2400" dirty="0" smtClean="0"/>
          </a:p>
          <a:p>
            <a:pPr lvl="1"/>
            <a:r>
              <a:rPr lang="en-US" altLang="ko-KR" sz="1800" dirty="0" smtClean="0">
                <a:solidFill>
                  <a:schemeClr val="accent1">
                    <a:lumMod val="75000"/>
                  </a:schemeClr>
                </a:solidFill>
              </a:rPr>
              <a:t>Promise</a:t>
            </a:r>
            <a:r>
              <a:rPr lang="ko-KR" altLang="en-US" sz="1800" dirty="0" smtClean="0">
                <a:solidFill>
                  <a:schemeClr val="accent1">
                    <a:lumMod val="75000"/>
                  </a:schemeClr>
                </a:solidFill>
              </a:rPr>
              <a:t>를 사용하는 태스크</a:t>
            </a:r>
            <a:endParaRPr lang="en-US" altLang="ko-KR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>
                <a:solidFill>
                  <a:schemeClr val="accent1">
                    <a:lumMod val="75000"/>
                  </a:schemeClr>
                </a:solidFill>
              </a:rPr>
              <a:t>태스크 사용 코드</a:t>
            </a:r>
            <a:endParaRPr lang="en-US" altLang="ko-KR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914400" lvl="2" indent="0">
              <a:buNone/>
            </a:pPr>
            <a:r>
              <a:rPr lang="en-US" altLang="ko-KR" sz="1800" dirty="0" smtClean="0"/>
              <a:t>task(</a:t>
            </a:r>
            <a:r>
              <a:rPr lang="en-US" altLang="ko-KR" sz="1800" dirty="0" err="1" smtClean="0"/>
              <a:t>arg</a:t>
            </a:r>
            <a:r>
              <a:rPr lang="en-US" altLang="ko-KR" sz="1800" dirty="0" smtClean="0"/>
              <a:t>).then(</a:t>
            </a:r>
            <a:r>
              <a:rPr lang="en-US" altLang="ko-KR" sz="1800" dirty="0" err="1" smtClean="0"/>
              <a:t>fullfilled</a:t>
            </a:r>
            <a:r>
              <a:rPr lang="en-US" altLang="ko-KR" sz="1800" dirty="0" smtClean="0"/>
              <a:t>, rejected);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Promise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564904"/>
            <a:ext cx="721300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function task() {</a:t>
            </a:r>
          </a:p>
          <a:p>
            <a:r>
              <a:rPr lang="en-US" altLang="ko-KR" sz="1600" dirty="0" smtClean="0"/>
              <a:t>	return new Promise(function(</a:t>
            </a:r>
            <a:r>
              <a:rPr lang="en-US" altLang="ko-KR" sz="1600" dirty="0" err="1" smtClean="0"/>
              <a:t>fullfill</a:t>
            </a:r>
            <a:r>
              <a:rPr lang="en-US" altLang="ko-KR" sz="1600" dirty="0" smtClean="0"/>
              <a:t>, reject) {</a:t>
            </a:r>
          </a:p>
          <a:p>
            <a:r>
              <a:rPr lang="en-US" altLang="ko-KR" sz="1600" dirty="0" smtClean="0"/>
              <a:t>		if(success) {</a:t>
            </a:r>
          </a:p>
          <a:p>
            <a:r>
              <a:rPr lang="en-US" altLang="ko-KR" sz="1600" dirty="0" smtClean="0"/>
              <a:t>			</a:t>
            </a:r>
            <a:r>
              <a:rPr lang="en-US" altLang="ko-KR" sz="1600" dirty="0" err="1" smtClean="0"/>
              <a:t>fullfill</a:t>
            </a:r>
            <a:r>
              <a:rPr lang="en-US" altLang="ko-KR" sz="1600" dirty="0" smtClean="0"/>
              <a:t>('Success');</a:t>
            </a:r>
            <a:endParaRPr lang="en-US" altLang="ko-KR" sz="1600" dirty="0"/>
          </a:p>
          <a:p>
            <a:r>
              <a:rPr lang="en-US" altLang="ko-KR" sz="1600" dirty="0" smtClean="0"/>
              <a:t>		}else{</a:t>
            </a:r>
          </a:p>
          <a:p>
            <a:r>
              <a:rPr lang="en-US" altLang="ko-KR" sz="1600" dirty="0" smtClean="0"/>
              <a:t>			reject('Error');</a:t>
            </a:r>
            <a:endParaRPr lang="en-US" altLang="ko-KR" sz="1600" dirty="0"/>
          </a:p>
          <a:p>
            <a:r>
              <a:rPr lang="en-US" altLang="ko-KR" sz="1600" dirty="0" smtClean="0"/>
              <a:t>		}</a:t>
            </a:r>
            <a:endParaRPr lang="en-US" altLang="ko-KR" sz="1600" dirty="0"/>
          </a:p>
          <a:p>
            <a:r>
              <a:rPr lang="en-US" altLang="ko-KR" sz="1600" dirty="0" smtClean="0"/>
              <a:t>	});</a:t>
            </a:r>
            <a:endParaRPr lang="en-US" altLang="ko-KR" sz="1600" dirty="0"/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89049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흐름 제어</a:t>
            </a:r>
            <a:endParaRPr lang="en-US" altLang="ko-KR" sz="2400" dirty="0" smtClean="0"/>
          </a:p>
          <a:p>
            <a:pPr lvl="1"/>
            <a:r>
              <a:rPr lang="en-US" altLang="ko-KR" sz="1800" dirty="0" err="1" smtClean="0">
                <a:solidFill>
                  <a:schemeClr val="accent1">
                    <a:lumMod val="75000"/>
                  </a:schemeClr>
                </a:solidFill>
              </a:rPr>
              <a:t>Async</a:t>
            </a:r>
            <a:r>
              <a:rPr lang="en-US" altLang="ko-KR" sz="1800" dirty="0" smtClean="0">
                <a:solidFill>
                  <a:schemeClr val="accent1">
                    <a:lumMod val="75000"/>
                  </a:schemeClr>
                </a:solidFill>
              </a:rPr>
              <a:t>, Promise</a:t>
            </a:r>
          </a:p>
          <a:p>
            <a:pPr lvl="2"/>
            <a:r>
              <a:rPr lang="en-US" altLang="ko-KR" sz="1600" dirty="0" err="1" smtClean="0"/>
              <a:t>Async</a:t>
            </a:r>
            <a:r>
              <a:rPr lang="en-US" altLang="ko-KR" sz="1600" dirty="0" smtClean="0"/>
              <a:t> : Flow Control</a:t>
            </a:r>
          </a:p>
          <a:p>
            <a:pPr lvl="2"/>
            <a:r>
              <a:rPr lang="en-US" altLang="ko-KR" sz="1600" dirty="0" smtClean="0"/>
              <a:t>Promise : Chain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Promise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725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Autofit/>
          </a:bodyPr>
          <a:lstStyle/>
          <a:p>
            <a:r>
              <a:rPr lang="ko-KR" altLang="en-US" sz="1800" dirty="0" smtClean="0"/>
              <a:t>자바스크립트의 </a:t>
            </a:r>
            <a:r>
              <a:rPr lang="ko-KR" altLang="en-US" sz="1800" dirty="0"/>
              <a:t>전역객체 </a:t>
            </a:r>
            <a:r>
              <a:rPr lang="ko-KR" altLang="en-US" sz="1800" dirty="0" err="1"/>
              <a:t>자료형</a:t>
            </a:r>
            <a:endParaRPr lang="ko-KR" altLang="en-US" sz="1800" dirty="0"/>
          </a:p>
          <a:p>
            <a:pPr marL="0" indent="0">
              <a:buNone/>
            </a:pPr>
            <a:r>
              <a:rPr lang="ko-KR" altLang="en-US" sz="1800" dirty="0"/>
              <a:t>    </a:t>
            </a:r>
            <a:r>
              <a:rPr lang="en-US" altLang="ko-KR" sz="1800" dirty="0"/>
              <a:t>- console : </a:t>
            </a:r>
            <a:r>
              <a:rPr lang="ko-KR" altLang="en-US" sz="1800" dirty="0" err="1"/>
              <a:t>콘솔창에</a:t>
            </a:r>
            <a:r>
              <a:rPr lang="ko-KR" altLang="en-US" sz="1800" dirty="0"/>
              <a:t> 결과를 보여주는 객체</a:t>
            </a:r>
          </a:p>
          <a:p>
            <a:pPr marL="0" indent="0">
              <a:buNone/>
            </a:pPr>
            <a:r>
              <a:rPr lang="ko-KR" altLang="en-US" sz="1800" dirty="0"/>
              <a:t>    </a:t>
            </a:r>
            <a:r>
              <a:rPr lang="en-US" altLang="ko-KR" sz="1800" dirty="0"/>
              <a:t>- process : </a:t>
            </a:r>
            <a:r>
              <a:rPr lang="ko-KR" altLang="en-US" sz="1800" dirty="0"/>
              <a:t>프로세스의 실행에 대한 정보를 다루는 객체</a:t>
            </a:r>
          </a:p>
          <a:p>
            <a:pPr marL="0" indent="0">
              <a:buNone/>
            </a:pPr>
            <a:r>
              <a:rPr lang="ko-KR" altLang="en-US" sz="1800" dirty="0"/>
              <a:t>    </a:t>
            </a:r>
            <a:r>
              <a:rPr lang="en-US" altLang="ko-KR" sz="1800" dirty="0"/>
              <a:t>- export : </a:t>
            </a:r>
            <a:r>
              <a:rPr lang="ko-KR" altLang="en-US" sz="1800" dirty="0"/>
              <a:t>모듈을 다루는 객체</a:t>
            </a:r>
          </a:p>
          <a:p>
            <a:pPr marL="0" indent="0">
              <a:buNone/>
            </a:pPr>
            <a:r>
              <a:rPr lang="ko-KR" altLang="en-US" sz="1800" dirty="0"/>
              <a:t>    </a:t>
            </a:r>
          </a:p>
          <a:p>
            <a:r>
              <a:rPr lang="ko-KR" altLang="en-US" sz="1800" dirty="0" smtClean="0"/>
              <a:t>명령 </a:t>
            </a:r>
            <a:r>
              <a:rPr lang="ko-KR" altLang="en-US" sz="1800" dirty="0"/>
              <a:t>프롬프트에 입력</a:t>
            </a:r>
          </a:p>
          <a:p>
            <a:pPr marL="0" indent="0">
              <a:buNone/>
            </a:pPr>
            <a:r>
              <a:rPr lang="ko-KR" altLang="en-US" sz="1800" dirty="0"/>
              <a:t>    </a:t>
            </a:r>
            <a:r>
              <a:rPr lang="en-US" altLang="ko-KR" sz="1800" dirty="0"/>
              <a:t>- console.log('</a:t>
            </a:r>
            <a:r>
              <a:rPr lang="ko-KR" altLang="en-US" sz="1800" dirty="0"/>
              <a:t>숫자 보여주기</a:t>
            </a:r>
            <a:r>
              <a:rPr lang="en-US" altLang="ko-KR" sz="1800" dirty="0"/>
              <a:t>: %d', 10)</a:t>
            </a:r>
          </a:p>
          <a:p>
            <a:pPr marL="0" indent="0">
              <a:buNone/>
            </a:pPr>
            <a:r>
              <a:rPr lang="en-US" altLang="ko-KR" sz="1800" dirty="0"/>
              <a:t>    - console.log('</a:t>
            </a:r>
            <a:r>
              <a:rPr lang="ko-KR" altLang="en-US" sz="1800" dirty="0" smtClean="0"/>
              <a:t>문자</a:t>
            </a:r>
            <a:r>
              <a:rPr lang="ko-KR" altLang="en-US" sz="1800" dirty="0"/>
              <a:t>열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보여주기</a:t>
            </a:r>
            <a:r>
              <a:rPr lang="en-US" altLang="ko-KR" sz="1800" dirty="0"/>
              <a:t>: %s', '</a:t>
            </a:r>
            <a:r>
              <a:rPr lang="ko-KR" altLang="en-US" sz="1800" dirty="0"/>
              <a:t>미스터 </a:t>
            </a:r>
            <a:r>
              <a:rPr lang="ko-KR" altLang="en-US" sz="1800" dirty="0" err="1"/>
              <a:t>션샤인</a:t>
            </a:r>
            <a:r>
              <a:rPr lang="en-US" altLang="ko-KR" sz="1800" dirty="0"/>
              <a:t>')</a:t>
            </a:r>
          </a:p>
          <a:p>
            <a:pPr marL="0" indent="0">
              <a:buNone/>
            </a:pPr>
            <a:r>
              <a:rPr lang="en-US" altLang="ko-KR" sz="1800" dirty="0"/>
              <a:t>    - console.log('JSON </a:t>
            </a:r>
            <a:r>
              <a:rPr lang="ko-KR" altLang="en-US" sz="1800" dirty="0"/>
              <a:t>객체 보여주기</a:t>
            </a:r>
            <a:r>
              <a:rPr lang="en-US" altLang="ko-KR" sz="1800" dirty="0"/>
              <a:t>: %j', {"name":"</a:t>
            </a:r>
            <a:r>
              <a:rPr lang="ko-KR" altLang="en-US" sz="1800" dirty="0" err="1"/>
              <a:t>김태리</a:t>
            </a:r>
            <a:r>
              <a:rPr lang="en-US" altLang="ko-KR" sz="1800" dirty="0"/>
              <a:t>"})</a:t>
            </a:r>
          </a:p>
          <a:p>
            <a:pPr marL="0" indent="0">
              <a:buNone/>
            </a:pPr>
            <a:r>
              <a:rPr lang="en-US" altLang="ko-KR" sz="1800" dirty="0"/>
              <a:t>    </a:t>
            </a:r>
          </a:p>
          <a:p>
            <a:r>
              <a:rPr lang="en-US" altLang="ko-KR" sz="1800" dirty="0" smtClean="0"/>
              <a:t>console </a:t>
            </a:r>
            <a:r>
              <a:rPr lang="ko-KR" altLang="en-US" sz="1800" dirty="0"/>
              <a:t>객체의 주요 </a:t>
            </a:r>
            <a:r>
              <a:rPr lang="ko-KR" altLang="en-US" sz="1800" dirty="0" err="1"/>
              <a:t>메소드</a:t>
            </a:r>
            <a:endParaRPr lang="ko-KR" altLang="en-US" sz="1800" dirty="0"/>
          </a:p>
          <a:p>
            <a:pPr marL="0" indent="0">
              <a:buNone/>
            </a:pPr>
            <a:r>
              <a:rPr lang="ko-KR" altLang="en-US" sz="1800" dirty="0"/>
              <a:t>    </a:t>
            </a:r>
            <a:r>
              <a:rPr lang="en-US" altLang="ko-KR" sz="1800" dirty="0"/>
              <a:t>- console.log() : </a:t>
            </a:r>
            <a:r>
              <a:rPr lang="ko-KR" altLang="en-US" sz="1800" dirty="0"/>
              <a:t>콘솔에 로그를 출력한다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   - </a:t>
            </a:r>
            <a:r>
              <a:rPr lang="en-US" altLang="ko-KR" sz="1800" dirty="0" err="1"/>
              <a:t>console.dir</a:t>
            </a:r>
            <a:r>
              <a:rPr lang="en-US" altLang="ko-KR" sz="1800" dirty="0"/>
              <a:t>(object) : </a:t>
            </a:r>
            <a:r>
              <a:rPr lang="ko-KR" altLang="en-US" sz="1800" dirty="0"/>
              <a:t>객체의 속성 출력</a:t>
            </a:r>
          </a:p>
          <a:p>
            <a:pPr marL="0" indent="0">
              <a:buNone/>
            </a:pPr>
            <a:r>
              <a:rPr lang="ko-KR" altLang="en-US" sz="1800" dirty="0"/>
              <a:t>   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console.time</a:t>
            </a:r>
            <a:r>
              <a:rPr lang="en-US" altLang="ko-KR" sz="1800" dirty="0"/>
              <a:t>(id) : </a:t>
            </a:r>
            <a:r>
              <a:rPr lang="ko-KR" altLang="en-US" sz="1800" dirty="0"/>
              <a:t>실행 시간 측정 시작</a:t>
            </a:r>
          </a:p>
          <a:p>
            <a:pPr marL="0" indent="0">
              <a:buNone/>
            </a:pPr>
            <a:r>
              <a:rPr lang="ko-KR" altLang="en-US" sz="1800" dirty="0"/>
              <a:t>   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console.timeEnd</a:t>
            </a:r>
            <a:r>
              <a:rPr lang="en-US" altLang="ko-KR" sz="1800" dirty="0"/>
              <a:t>(id) : </a:t>
            </a:r>
            <a:r>
              <a:rPr lang="ko-KR" altLang="en-US" sz="1800" dirty="0"/>
              <a:t>실행 시간 측정 끝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콘솔에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뿌리기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94522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/>
              <a:t>function task1(</a:t>
            </a:r>
            <a:r>
              <a:rPr lang="en-US" altLang="ko-KR" sz="1400" dirty="0" err="1"/>
              <a:t>fullfill</a:t>
            </a:r>
            <a:r>
              <a:rPr lang="en-US" altLang="ko-KR" sz="1400" dirty="0"/>
              <a:t>, reject) {</a:t>
            </a:r>
          </a:p>
          <a:p>
            <a:pPr marL="0" indent="0">
              <a:buNone/>
            </a:pPr>
            <a:r>
              <a:rPr lang="en-US" altLang="ko-KR" sz="1400" dirty="0"/>
              <a:t>    console.log('Task1 </a:t>
            </a:r>
            <a:r>
              <a:rPr lang="ko-KR" altLang="en-US" sz="1400" dirty="0"/>
              <a:t>시작</a:t>
            </a:r>
            <a:r>
              <a:rPr lang="en-US" altLang="ko-KR" sz="1400" dirty="0"/>
              <a:t>');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setTimeout</a:t>
            </a:r>
            <a:r>
              <a:rPr lang="en-US" altLang="ko-KR" sz="1400" dirty="0"/>
              <a:t>(function() {</a:t>
            </a:r>
          </a:p>
          <a:p>
            <a:pPr marL="0" indent="0">
              <a:buNone/>
            </a:pPr>
            <a:r>
              <a:rPr lang="en-US" altLang="ko-KR" sz="1400" dirty="0"/>
              <a:t>        console.log('Task1 </a:t>
            </a:r>
            <a:r>
              <a:rPr lang="ko-KR" altLang="en-US" sz="1400" dirty="0"/>
              <a:t>끝</a:t>
            </a:r>
            <a:r>
              <a:rPr lang="en-US" altLang="ko-KR" sz="1400" dirty="0"/>
              <a:t>');</a:t>
            </a:r>
          </a:p>
          <a:p>
            <a:pPr marL="0" indent="0"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 smtClean="0"/>
              <a:t>fullfill</a:t>
            </a:r>
            <a:r>
              <a:rPr lang="en-US" altLang="ko-KR" sz="1400" dirty="0"/>
              <a:t>('Task1 </a:t>
            </a:r>
            <a:r>
              <a:rPr lang="ko-KR" altLang="en-US" sz="1400" dirty="0"/>
              <a:t>결과</a:t>
            </a:r>
            <a:r>
              <a:rPr lang="en-US" altLang="ko-KR" sz="1400" dirty="0"/>
              <a:t>');</a:t>
            </a:r>
          </a:p>
          <a:p>
            <a:pPr marL="0" indent="0">
              <a:buNone/>
            </a:pPr>
            <a:r>
              <a:rPr lang="en-US" altLang="ko-KR" sz="1400" dirty="0" smtClean="0"/>
              <a:t>    }, 300);</a:t>
            </a:r>
          </a:p>
          <a:p>
            <a:pPr marL="0" indent="0">
              <a:buNone/>
            </a:pPr>
            <a:r>
              <a:rPr lang="en-US" altLang="ko-KR" sz="1400" dirty="0" smtClean="0"/>
              <a:t>}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function </a:t>
            </a:r>
            <a:r>
              <a:rPr lang="en-US" altLang="ko-KR" sz="1400" dirty="0" err="1"/>
              <a:t>fullfilled</a:t>
            </a:r>
            <a:r>
              <a:rPr lang="en-US" altLang="ko-KR" sz="1400" dirty="0"/>
              <a:t>(result) {</a:t>
            </a:r>
          </a:p>
          <a:p>
            <a:pPr marL="0" indent="0">
              <a:buNone/>
            </a:pPr>
            <a:r>
              <a:rPr lang="en-US" altLang="ko-KR" sz="1400" dirty="0"/>
              <a:t>    console.log('</a:t>
            </a:r>
            <a:r>
              <a:rPr lang="en-US" altLang="ko-KR" sz="1400" dirty="0" err="1"/>
              <a:t>fullfiled</a:t>
            </a:r>
            <a:r>
              <a:rPr lang="en-US" altLang="ko-KR" sz="1400" dirty="0"/>
              <a:t> : ', result);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function rejected(err) {</a:t>
            </a:r>
          </a:p>
          <a:p>
            <a:pPr marL="0" indent="0">
              <a:buNone/>
            </a:pPr>
            <a:r>
              <a:rPr lang="en-US" altLang="ko-KR" sz="1400" dirty="0"/>
              <a:t>    console.log('rejected : ', err);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new Promise(task1).then(</a:t>
            </a:r>
            <a:r>
              <a:rPr lang="en-US" altLang="ko-KR" sz="1400" dirty="0" err="1"/>
              <a:t>fullfilled</a:t>
            </a:r>
            <a:r>
              <a:rPr lang="en-US" altLang="ko-KR" sz="1400" dirty="0"/>
              <a:t>, rejected);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Promise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80</a:t>
            </a:fld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797152"/>
            <a:ext cx="37242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03153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78112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/>
              <a:t>function task1(</a:t>
            </a:r>
            <a:r>
              <a:rPr lang="en-US" altLang="ko-KR" sz="1400" dirty="0" err="1"/>
              <a:t>fullfill</a:t>
            </a:r>
            <a:r>
              <a:rPr lang="en-US" altLang="ko-KR" sz="1400" dirty="0"/>
              <a:t>, reject) {</a:t>
            </a:r>
          </a:p>
          <a:p>
            <a:pPr marL="0" indent="0">
              <a:buNone/>
            </a:pPr>
            <a:r>
              <a:rPr lang="en-US" altLang="ko-KR" sz="1400" dirty="0"/>
              <a:t>    console.log('Task1 </a:t>
            </a:r>
            <a:r>
              <a:rPr lang="ko-KR" altLang="en-US" sz="1400" dirty="0"/>
              <a:t>시작</a:t>
            </a:r>
            <a:r>
              <a:rPr lang="en-US" altLang="ko-KR" sz="1400" dirty="0"/>
              <a:t>');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setTimeout</a:t>
            </a:r>
            <a:r>
              <a:rPr lang="en-US" altLang="ko-KR" sz="1400" dirty="0"/>
              <a:t>(function() {</a:t>
            </a:r>
          </a:p>
          <a:p>
            <a:pPr marL="0" indent="0">
              <a:buNone/>
            </a:pPr>
            <a:r>
              <a:rPr lang="en-US" altLang="ko-KR" sz="1400" dirty="0"/>
              <a:t>        console.log('Task1 </a:t>
            </a:r>
            <a:r>
              <a:rPr lang="ko-KR" altLang="en-US" sz="1400" dirty="0"/>
              <a:t>끝</a:t>
            </a:r>
            <a:r>
              <a:rPr lang="en-US" altLang="ko-KR" sz="1400" dirty="0"/>
              <a:t>');</a:t>
            </a:r>
          </a:p>
          <a:p>
            <a:pPr marL="0" indent="0">
              <a:buNone/>
            </a:pPr>
            <a:r>
              <a:rPr lang="en-US" altLang="ko-KR" sz="1400" dirty="0"/>
              <a:t>        //</a:t>
            </a:r>
            <a:r>
              <a:rPr lang="en-US" altLang="ko-KR" sz="1400" dirty="0" err="1"/>
              <a:t>fullfill</a:t>
            </a:r>
            <a:r>
              <a:rPr lang="en-US" altLang="ko-KR" sz="1400" dirty="0"/>
              <a:t>('Task1 </a:t>
            </a:r>
            <a:r>
              <a:rPr lang="ko-KR" altLang="en-US" sz="1400" dirty="0"/>
              <a:t>결과</a:t>
            </a:r>
            <a:r>
              <a:rPr lang="en-US" altLang="ko-KR" sz="1400" dirty="0" smtClean="0"/>
              <a:t>');</a:t>
            </a:r>
          </a:p>
          <a:p>
            <a:pPr marL="0" indent="0">
              <a:buNone/>
            </a:pPr>
            <a:r>
              <a:rPr lang="en-US" altLang="ko-KR" sz="1400" dirty="0" smtClean="0"/>
              <a:t>        reject('Error </a:t>
            </a:r>
            <a:r>
              <a:rPr lang="en-US" altLang="ko-KR" sz="1400" dirty="0" err="1" smtClean="0"/>
              <a:t>msg</a:t>
            </a:r>
            <a:r>
              <a:rPr lang="en-US" altLang="ko-KR" sz="1400" dirty="0" smtClean="0"/>
              <a:t>');</a:t>
            </a:r>
          </a:p>
          <a:p>
            <a:pPr marL="0" indent="0">
              <a:buNone/>
            </a:pPr>
            <a:r>
              <a:rPr lang="en-US" altLang="ko-KR" sz="1400" dirty="0" smtClean="0"/>
              <a:t>    }, 300);</a:t>
            </a:r>
          </a:p>
          <a:p>
            <a:pPr marL="0" indent="0">
              <a:buNone/>
            </a:pPr>
            <a:r>
              <a:rPr lang="en-US" altLang="ko-KR" sz="1400" dirty="0" smtClean="0"/>
              <a:t>}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function </a:t>
            </a:r>
            <a:r>
              <a:rPr lang="en-US" altLang="ko-KR" sz="1400" dirty="0" err="1"/>
              <a:t>fullfilled</a:t>
            </a:r>
            <a:r>
              <a:rPr lang="en-US" altLang="ko-KR" sz="1400" dirty="0"/>
              <a:t>(result) {</a:t>
            </a:r>
          </a:p>
          <a:p>
            <a:pPr marL="0" indent="0">
              <a:buNone/>
            </a:pPr>
            <a:r>
              <a:rPr lang="en-US" altLang="ko-KR" sz="1400" dirty="0"/>
              <a:t>    console.log('</a:t>
            </a:r>
            <a:r>
              <a:rPr lang="en-US" altLang="ko-KR" sz="1400" dirty="0" err="1"/>
              <a:t>fullfiled</a:t>
            </a:r>
            <a:r>
              <a:rPr lang="en-US" altLang="ko-KR" sz="1400" dirty="0"/>
              <a:t> : ', result);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function rejected(err) {</a:t>
            </a:r>
          </a:p>
          <a:p>
            <a:pPr marL="0" indent="0">
              <a:buNone/>
            </a:pPr>
            <a:r>
              <a:rPr lang="en-US" altLang="ko-KR" sz="1400" dirty="0"/>
              <a:t>    console.log('rejected : ', err);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new Promise(task1).then(</a:t>
            </a:r>
            <a:r>
              <a:rPr lang="en-US" altLang="ko-KR" sz="1400" dirty="0" err="1"/>
              <a:t>fullfilled</a:t>
            </a:r>
            <a:r>
              <a:rPr lang="en-US" altLang="ko-KR" sz="1400" dirty="0"/>
              <a:t>, rejected);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Promise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81</a:t>
            </a:fld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085184"/>
            <a:ext cx="370522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54031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서버 만들기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모듈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2715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792088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http </a:t>
            </a:r>
            <a:r>
              <a:rPr lang="ko-KR" altLang="en-US" sz="1800" dirty="0" smtClean="0"/>
              <a:t>모듈 </a:t>
            </a:r>
            <a:r>
              <a:rPr lang="en-US" altLang="ko-KR" sz="1800" dirty="0" smtClean="0"/>
              <a:t>: HTTP </a:t>
            </a:r>
            <a:r>
              <a:rPr lang="ko-KR" altLang="en-US" sz="1800" dirty="0" smtClean="0"/>
              <a:t>프로토콜로 요청하는 내용과 응답을 모두 처리할 수 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err="1" smtClean="0"/>
              <a:t>익스프레스</a:t>
            </a:r>
            <a:r>
              <a:rPr lang="en-US" altLang="ko-KR" sz="1800" dirty="0" smtClean="0"/>
              <a:t>(Express) : </a:t>
            </a:r>
            <a:r>
              <a:rPr lang="ko-KR" altLang="en-US" sz="1800" dirty="0" smtClean="0"/>
              <a:t>좀 더 쉽고 빠르게 웹 서버를 구성 할 수 있다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웹서버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899593" y="2204865"/>
            <a:ext cx="6912767" cy="2046464"/>
            <a:chOff x="722929" y="2564904"/>
            <a:chExt cx="7297097" cy="2160240"/>
          </a:xfrm>
        </p:grpSpPr>
        <p:sp>
          <p:nvSpPr>
            <p:cNvPr id="4" name="직사각형 3"/>
            <p:cNvSpPr/>
            <p:nvPr/>
          </p:nvSpPr>
          <p:spPr>
            <a:xfrm>
              <a:off x="751039" y="3638165"/>
              <a:ext cx="2016224" cy="108697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2929" y="3330388"/>
              <a:ext cx="2114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클라이언트</a:t>
              </a:r>
              <a:r>
                <a:rPr lang="en-US" altLang="ko-KR" sz="1400" dirty="0" smtClean="0"/>
                <a:t>(</a:t>
              </a:r>
              <a:r>
                <a:rPr lang="ko-KR" altLang="en-US" sz="1400" dirty="0" err="1" smtClean="0"/>
                <a:t>웹브라우저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572000" y="3638165"/>
              <a:ext cx="3235822" cy="10869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427982" y="2564904"/>
              <a:ext cx="3379839" cy="432047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http </a:t>
              </a:r>
              <a:r>
                <a:rPr lang="ko-KR" altLang="en-US" dirty="0" smtClean="0"/>
                <a:t>모듈</a:t>
              </a:r>
              <a:endParaRPr lang="ko-KR" altLang="en-US" dirty="0"/>
            </a:p>
          </p:txBody>
        </p:sp>
        <p:sp>
          <p:nvSpPr>
            <p:cNvPr id="8" name="아래쪽 화살표 7"/>
            <p:cNvSpPr/>
            <p:nvPr/>
          </p:nvSpPr>
          <p:spPr>
            <a:xfrm>
              <a:off x="6012160" y="3068960"/>
              <a:ext cx="360040" cy="4971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88224" y="3163669"/>
              <a:ext cx="14318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(1) </a:t>
              </a:r>
              <a:r>
                <a:rPr lang="en-US" altLang="ko-KR" sz="1400" dirty="0" err="1" smtClean="0"/>
                <a:t>createServer</a:t>
              </a:r>
              <a:endParaRPr lang="ko-KR" altLang="en-US" sz="1400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flipH="1">
              <a:off x="2767263" y="3861048"/>
              <a:ext cx="166071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flipH="1">
              <a:off x="2767262" y="4077072"/>
              <a:ext cx="166071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34807" y="3553271"/>
              <a:ext cx="11256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사이트 요청</a:t>
              </a:r>
              <a:endParaRPr lang="ko-KR" alt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25752" y="407707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응답</a:t>
              </a:r>
              <a:endParaRPr lang="ko-KR" altLang="en-US" sz="1400" dirty="0"/>
            </a:p>
          </p:txBody>
        </p:sp>
        <p:sp>
          <p:nvSpPr>
            <p:cNvPr id="17" name="원통 16"/>
            <p:cNvSpPr/>
            <p:nvPr/>
          </p:nvSpPr>
          <p:spPr>
            <a:xfrm rot="16200000">
              <a:off x="4560943" y="3656080"/>
              <a:ext cx="382152" cy="648073"/>
            </a:xfrm>
            <a:prstGeom prst="ca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60182" y="3789040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3000</a:t>
              </a:r>
              <a:endParaRPr lang="ko-KR" altLang="en-US" sz="1400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5904148" y="4005065"/>
              <a:ext cx="684076" cy="64807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21667" y="3697287"/>
              <a:ext cx="7665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/>
                <a:t>웹 서버</a:t>
              </a:r>
              <a:endParaRPr lang="ko-KR" altLang="en-US" sz="1400" dirty="0"/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>
              <a:off x="5122533" y="4005064"/>
              <a:ext cx="745611" cy="241176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040547" y="4201343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(2) listen</a:t>
              </a:r>
              <a:endParaRPr lang="ko-KR" altLang="en-US" sz="14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99594" y="4437112"/>
            <a:ext cx="671174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var</a:t>
            </a:r>
            <a:r>
              <a:rPr lang="en-US" altLang="ko-KR" sz="1400" dirty="0"/>
              <a:t> http = require('http');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 </a:t>
            </a:r>
            <a:r>
              <a:rPr lang="ko-KR" altLang="en-US" sz="1400" dirty="0"/>
              <a:t>웹 서버 객체를 만든다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server = </a:t>
            </a:r>
            <a:r>
              <a:rPr lang="en-US" altLang="ko-KR" sz="1400" dirty="0" err="1"/>
              <a:t>http.createServer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//3000</a:t>
            </a:r>
            <a:r>
              <a:rPr lang="ko-KR" altLang="en-US" sz="1400" dirty="0"/>
              <a:t>번 포트로 요청 대기 포트 지정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port = 3000;</a:t>
            </a:r>
          </a:p>
          <a:p>
            <a:r>
              <a:rPr lang="en-US" altLang="ko-KR" sz="1400" dirty="0" err="1"/>
              <a:t>server.listen</a:t>
            </a:r>
            <a:r>
              <a:rPr lang="en-US" altLang="ko-KR" sz="1400" dirty="0"/>
              <a:t>(port, function() {</a:t>
            </a:r>
          </a:p>
          <a:p>
            <a:r>
              <a:rPr lang="en-US" altLang="ko-KR" sz="1400" dirty="0"/>
              <a:t>   console.log('</a:t>
            </a:r>
            <a:r>
              <a:rPr lang="ko-KR" altLang="en-US" sz="1400" dirty="0"/>
              <a:t>웹 서버가 시작 되었습니다</a:t>
            </a:r>
            <a:r>
              <a:rPr lang="en-US" altLang="ko-KR" sz="1400" dirty="0"/>
              <a:t>.', port); </a:t>
            </a:r>
          </a:p>
          <a:p>
            <a:r>
              <a:rPr lang="en-US" altLang="ko-KR" sz="1400" dirty="0"/>
              <a:t>});</a:t>
            </a:r>
            <a:endParaRPr lang="ko-KR" altLang="en-US" sz="1400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83</a:t>
            </a:fld>
            <a:endParaRPr lang="ko-KR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272" y="5715719"/>
            <a:ext cx="367665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10815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6791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listen(port, [hostname], [backlog], [callback]) : </a:t>
            </a:r>
            <a:r>
              <a:rPr lang="ko-KR" altLang="en-US" sz="1600" dirty="0"/>
              <a:t>서버를 실행하여 대기시킵니다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close(callback</a:t>
            </a:r>
            <a:r>
              <a:rPr lang="en-US" altLang="ko-KR" sz="1600" dirty="0"/>
              <a:t>) : </a:t>
            </a:r>
            <a:r>
              <a:rPr lang="ko-KR" altLang="en-US" sz="1600" dirty="0"/>
              <a:t>서버를 종료 합니다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본인 </a:t>
            </a:r>
            <a:r>
              <a:rPr lang="en-US" altLang="ko-KR" sz="1600" dirty="0" smtClean="0"/>
              <a:t>PC</a:t>
            </a:r>
            <a:r>
              <a:rPr lang="ko-KR" altLang="en-US" sz="1600" dirty="0" smtClean="0"/>
              <a:t>의 </a:t>
            </a:r>
            <a:r>
              <a:rPr lang="en-US" altLang="ko-KR" sz="1600" dirty="0" err="1" smtClean="0"/>
              <a:t>ip</a:t>
            </a:r>
            <a:r>
              <a:rPr lang="ko-KR" altLang="en-US" sz="1600" dirty="0" smtClean="0"/>
              <a:t>알아내기 </a:t>
            </a:r>
            <a:r>
              <a:rPr lang="en-US" altLang="ko-KR" sz="1600" dirty="0" err="1" smtClean="0"/>
              <a:t>cmd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명령어</a:t>
            </a:r>
            <a:endParaRPr lang="en-US" altLang="ko-KR" sz="1600" dirty="0" smtClean="0"/>
          </a:p>
          <a:p>
            <a:pPr lvl="1"/>
            <a:r>
              <a:rPr lang="en-US" altLang="ko-KR" sz="1200" dirty="0" err="1" smtClean="0"/>
              <a:t>ipconfig</a:t>
            </a:r>
            <a:r>
              <a:rPr lang="en-US" altLang="ko-KR" sz="1200" dirty="0" smtClean="0"/>
              <a:t> /all</a:t>
            </a:r>
          </a:p>
          <a:p>
            <a:r>
              <a:rPr lang="ko-KR" altLang="en-US" sz="1600" dirty="0" err="1" smtClean="0"/>
              <a:t>리눅스에서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ip</a:t>
            </a:r>
            <a:r>
              <a:rPr lang="ko-KR" altLang="en-US" sz="1600" dirty="0" smtClean="0"/>
              <a:t>알아내기 명령어</a:t>
            </a:r>
            <a:endParaRPr lang="en-US" altLang="ko-KR" sz="1600" dirty="0" smtClean="0"/>
          </a:p>
          <a:p>
            <a:pPr lvl="1"/>
            <a:r>
              <a:rPr lang="en-US" altLang="ko-KR" sz="1200" dirty="0" err="1" smtClean="0"/>
              <a:t>ifconfig</a:t>
            </a:r>
            <a:endParaRPr lang="en-US" altLang="ko-KR" sz="1200" dirty="0" smtClean="0"/>
          </a:p>
          <a:p>
            <a:pPr lvl="1"/>
            <a:endParaRPr lang="ko-KR" altLang="en-US" sz="1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웹서버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2074" y="3487067"/>
            <a:ext cx="5060086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var</a:t>
            </a:r>
            <a:r>
              <a:rPr lang="en-US" altLang="ko-KR" sz="1400" dirty="0"/>
              <a:t> http = require('http');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 </a:t>
            </a:r>
            <a:r>
              <a:rPr lang="ko-KR" altLang="en-US" sz="1400" dirty="0"/>
              <a:t>웹 서버 객체를 만든다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server = </a:t>
            </a:r>
            <a:r>
              <a:rPr lang="en-US" altLang="ko-KR" sz="1400" dirty="0" err="1"/>
              <a:t>http.createServer</a:t>
            </a:r>
            <a:r>
              <a:rPr lang="en-US" altLang="ko-KR" sz="1400" dirty="0"/>
              <a:t>();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</a:t>
            </a:r>
            <a:r>
              <a:rPr lang="ko-KR" altLang="en-US" sz="1400" dirty="0"/>
              <a:t>웹 서버를 시작하여 </a:t>
            </a:r>
            <a:r>
              <a:rPr lang="en-US" altLang="ko-KR" sz="1400" dirty="0"/>
              <a:t>host</a:t>
            </a:r>
            <a:r>
              <a:rPr lang="ko-KR" altLang="en-US" sz="1400" dirty="0"/>
              <a:t>와 </a:t>
            </a:r>
            <a:r>
              <a:rPr lang="en-US" altLang="ko-KR" sz="1400" dirty="0"/>
              <a:t>port </a:t>
            </a:r>
            <a:r>
              <a:rPr lang="ko-KR" altLang="en-US" sz="1400" dirty="0"/>
              <a:t>지정 설정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host = "192.168.0.51";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port = 3000;</a:t>
            </a:r>
          </a:p>
          <a:p>
            <a:r>
              <a:rPr lang="en-US" altLang="ko-KR" sz="1400" dirty="0" err="1"/>
              <a:t>server.listen</a:t>
            </a:r>
            <a:r>
              <a:rPr lang="en-US" altLang="ko-KR" sz="1400" dirty="0"/>
              <a:t>(port, host, '50000', function() {</a:t>
            </a:r>
          </a:p>
          <a:p>
            <a:r>
              <a:rPr lang="en-US" altLang="ko-KR" sz="1400" dirty="0"/>
              <a:t>   console.log('</a:t>
            </a:r>
            <a:r>
              <a:rPr lang="ko-KR" altLang="en-US" sz="1400" dirty="0"/>
              <a:t>웹 서버가 시작 되었습니다</a:t>
            </a:r>
            <a:r>
              <a:rPr lang="en-US" altLang="ko-KR" sz="1400" dirty="0"/>
              <a:t>. %s:%d', host, port); </a:t>
            </a:r>
          </a:p>
          <a:p>
            <a:r>
              <a:rPr lang="en-US" altLang="ko-KR" sz="1400" dirty="0"/>
              <a:t>});</a:t>
            </a:r>
            <a:endParaRPr lang="ko-KR" altLang="en-US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84</a:t>
            </a:fld>
            <a:endParaRPr lang="ko-KR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580" y="3918321"/>
            <a:ext cx="368617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5184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클라이언트가 웹 서버 요청 시 발생하는 이벤트</a:t>
            </a:r>
            <a:endParaRPr lang="en-US" altLang="ko-KR" sz="2400" dirty="0" smtClean="0"/>
          </a:p>
          <a:p>
            <a:pPr lvl="1"/>
            <a:r>
              <a:rPr lang="en-US" altLang="ko-KR" sz="1800" dirty="0" smtClean="0"/>
              <a:t>connection </a:t>
            </a:r>
            <a:r>
              <a:rPr lang="en-US" altLang="ko-KR" sz="1800" dirty="0" smtClean="0">
                <a:solidFill>
                  <a:srgbClr val="FF0000"/>
                </a:solidFill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</a:rPr>
              <a:t>클라이언트가 접속하여 연결이 </a:t>
            </a:r>
            <a:r>
              <a:rPr lang="ko-KR" altLang="en-US" sz="1600" dirty="0" smtClean="0"/>
              <a:t>만들어질 때 발생하는 이벤트</a:t>
            </a:r>
            <a:endParaRPr lang="en-US" altLang="ko-KR" sz="1600" dirty="0" smtClean="0"/>
          </a:p>
          <a:p>
            <a:pPr lvl="1"/>
            <a:r>
              <a:rPr lang="en-US" altLang="ko-KR" sz="1800" dirty="0" smtClean="0"/>
              <a:t>request : </a:t>
            </a:r>
            <a:r>
              <a:rPr lang="ko-KR" altLang="en-US" sz="1800" dirty="0" smtClean="0">
                <a:solidFill>
                  <a:srgbClr val="FF0000"/>
                </a:solidFill>
              </a:rPr>
              <a:t>클라이언트가 요청할 </a:t>
            </a:r>
            <a:r>
              <a:rPr lang="ko-KR" altLang="en-US" sz="1800" dirty="0" smtClean="0"/>
              <a:t>때 발생하는 이벤트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close : </a:t>
            </a:r>
            <a:r>
              <a:rPr lang="ko-KR" altLang="en-US" sz="1800" dirty="0" smtClean="0">
                <a:solidFill>
                  <a:srgbClr val="FF0000"/>
                </a:solidFill>
              </a:rPr>
              <a:t>서버를 종료할 </a:t>
            </a:r>
            <a:r>
              <a:rPr lang="ko-KR" altLang="en-US" sz="1800" dirty="0" smtClean="0"/>
              <a:t>때 발생하는 이벤트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서버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78926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통신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76673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HTTP</a:t>
            </a:r>
          </a:p>
          <a:p>
            <a:pPr lvl="1"/>
            <a:r>
              <a:rPr lang="ko-KR" altLang="en-US" sz="1600" dirty="0" smtClean="0"/>
              <a:t>웹</a:t>
            </a:r>
            <a:r>
              <a:rPr lang="en-US" altLang="ko-KR" sz="1600" dirty="0" smtClean="0"/>
              <a:t>(www)</a:t>
            </a:r>
            <a:r>
              <a:rPr lang="ko-KR" altLang="en-US" sz="1600" dirty="0" smtClean="0"/>
              <a:t>의 주역</a:t>
            </a:r>
            <a:r>
              <a:rPr lang="en-US" altLang="ko-KR" sz="1600" dirty="0" smtClean="0"/>
              <a:t>!</a:t>
            </a:r>
          </a:p>
          <a:p>
            <a:pPr lvl="1"/>
            <a:r>
              <a:rPr lang="en-US" altLang="ko-KR" sz="1600" dirty="0" smtClean="0"/>
              <a:t>HTTP : Hyper Text Transfer Protocol</a:t>
            </a:r>
          </a:p>
          <a:p>
            <a:pPr lvl="1"/>
            <a:r>
              <a:rPr lang="ko-KR" altLang="en-US" sz="1600" dirty="0" smtClean="0"/>
              <a:t>하이퍼텍스트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하이퍼링크로 논리적으로 연결된 문서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ex) HTML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통신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0817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HTTP </a:t>
            </a:r>
            <a:r>
              <a:rPr lang="ko-KR" altLang="en-US" sz="2000" dirty="0" smtClean="0"/>
              <a:t>통신의 특징</a:t>
            </a:r>
            <a:endParaRPr lang="en-US" altLang="ko-KR" sz="2000" dirty="0" smtClean="0"/>
          </a:p>
          <a:p>
            <a:pPr lvl="1"/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</a:rPr>
              <a:t>HTTP 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</a:rPr>
              <a:t>통신</a:t>
            </a:r>
            <a:endParaRPr lang="en-US" altLang="ko-KR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ko-KR" altLang="en-US" sz="1400" dirty="0" smtClean="0"/>
              <a:t>요청</a:t>
            </a:r>
            <a:r>
              <a:rPr lang="en-US" altLang="ko-KR" sz="1400" dirty="0" smtClean="0"/>
              <a:t>(Request)</a:t>
            </a:r>
          </a:p>
          <a:p>
            <a:pPr lvl="2"/>
            <a:r>
              <a:rPr lang="ko-KR" altLang="en-US" sz="1400" dirty="0" smtClean="0"/>
              <a:t>응답</a:t>
            </a:r>
            <a:r>
              <a:rPr lang="en-US" altLang="ko-KR" sz="1400" dirty="0" smtClean="0"/>
              <a:t>(Response)</a:t>
            </a:r>
          </a:p>
          <a:p>
            <a:pPr lvl="2"/>
            <a:endParaRPr lang="en-US" altLang="ko-KR" sz="1400" dirty="0"/>
          </a:p>
          <a:p>
            <a:pPr lvl="1"/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</a:rPr>
              <a:t>요청과 응답 과정</a:t>
            </a:r>
            <a:endParaRPr lang="en-US" altLang="ko-KR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ko-KR" altLang="en-US" sz="1400" dirty="0" smtClean="0"/>
              <a:t>웹 브라우저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주소 입력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요청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웹 서버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응답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웹 브라우저</a:t>
            </a:r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lvl="1"/>
            <a:r>
              <a:rPr lang="ko-KR" altLang="en-US" sz="1600" dirty="0" smtClean="0"/>
              <a:t>서버와 클라이언트 간에 여러 번의 요청과 응답이 이루어진다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sz="1400" dirty="0" smtClean="0"/>
              <a:t>이미지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텍스트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js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등의 각각의 요청과 응답이 이루어진다</a:t>
            </a:r>
            <a:r>
              <a:rPr lang="en-US" altLang="ko-KR" sz="1400" dirty="0" smtClean="0"/>
              <a:t>.</a:t>
            </a:r>
          </a:p>
          <a:p>
            <a:pPr lvl="2"/>
            <a:endParaRPr lang="en-US" altLang="ko-KR" sz="1400" dirty="0"/>
          </a:p>
          <a:p>
            <a:pPr lvl="1"/>
            <a:r>
              <a:rPr lang="ko-KR" altLang="en-US" sz="1600" dirty="0" err="1" smtClean="0"/>
              <a:t>웹브라우저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개발자 도구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통신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34480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HTTP </a:t>
            </a:r>
            <a:r>
              <a:rPr lang="ko-KR" altLang="en-US" dirty="0" err="1" smtClean="0"/>
              <a:t>메세지</a:t>
            </a:r>
            <a:r>
              <a:rPr lang="ko-KR" altLang="en-US" dirty="0" smtClean="0"/>
              <a:t> 구조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요청 </a:t>
            </a:r>
            <a:r>
              <a:rPr lang="ko-KR" altLang="en-US" sz="2400" dirty="0" err="1" smtClean="0"/>
              <a:t>메세지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요청 라인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요청 헤더 필드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요청 바디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엔티티</a:t>
            </a:r>
            <a:r>
              <a:rPr lang="en-US" altLang="ko-KR" sz="2000" dirty="0" smtClean="0"/>
              <a:t>)</a:t>
            </a:r>
          </a:p>
          <a:p>
            <a:pPr lvl="2"/>
            <a:endParaRPr lang="en-US" altLang="ko-KR" sz="2000" dirty="0"/>
          </a:p>
          <a:p>
            <a:pPr lvl="1"/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요청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41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Autofit/>
          </a:bodyPr>
          <a:lstStyle/>
          <a:p>
            <a:r>
              <a:rPr lang="en-US" altLang="ko-KR" sz="2000" b="1" dirty="0" smtClean="0"/>
              <a:t>console</a:t>
            </a:r>
            <a:r>
              <a:rPr lang="ko-KR" altLang="en-US" sz="2000" b="1" dirty="0" smtClean="0"/>
              <a:t>객체를 이용해서 반복문의 실행 시간을 체크 하는 예제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err="1" smtClean="0"/>
              <a:t>var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result = </a:t>
            </a:r>
            <a:r>
              <a:rPr lang="en-US" altLang="ko-KR" sz="1800" dirty="0" smtClean="0"/>
              <a:t>0;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console.time</a:t>
            </a:r>
            <a:r>
              <a:rPr lang="en-US" altLang="ko-KR" sz="1800" dirty="0"/>
              <a:t>('</a:t>
            </a:r>
            <a:r>
              <a:rPr lang="en-US" altLang="ko-KR" sz="1800" dirty="0" err="1"/>
              <a:t>time_check</a:t>
            </a:r>
            <a:r>
              <a:rPr lang="en-US" altLang="ko-KR" sz="1800" dirty="0"/>
              <a:t>');</a:t>
            </a:r>
          </a:p>
          <a:p>
            <a:pPr marL="0" indent="0">
              <a:buNone/>
            </a:pPr>
            <a:r>
              <a:rPr lang="en-US" altLang="ko-KR" sz="1800" dirty="0"/>
              <a:t>for(</a:t>
            </a:r>
            <a:r>
              <a:rPr lang="en-US" altLang="ko-KR" sz="1800" dirty="0" err="1"/>
              <a:t>var</a:t>
            </a:r>
            <a:r>
              <a:rPr lang="en-US" altLang="ko-KR" sz="1800" dirty="0"/>
              <a:t> i=1; i&lt;=10000; i++) {</a:t>
            </a:r>
          </a:p>
          <a:p>
            <a:pPr marL="0" indent="0">
              <a:buNone/>
            </a:pPr>
            <a:r>
              <a:rPr lang="en-US" altLang="ko-KR" sz="1800" dirty="0"/>
              <a:t>    result += i;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r>
              <a:rPr lang="en-US" altLang="ko-KR" sz="1800" dirty="0" err="1"/>
              <a:t>console.timeEnd</a:t>
            </a:r>
            <a:r>
              <a:rPr lang="en-US" altLang="ko-KR" sz="1800" dirty="0"/>
              <a:t>('</a:t>
            </a:r>
            <a:r>
              <a:rPr lang="en-US" altLang="ko-KR" sz="1800" dirty="0" err="1"/>
              <a:t>time_check</a:t>
            </a:r>
            <a:r>
              <a:rPr lang="en-US" altLang="ko-KR" sz="1800" dirty="0"/>
              <a:t>');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console.log('1~10000</a:t>
            </a:r>
            <a:r>
              <a:rPr lang="ko-KR" altLang="en-US" sz="1800" dirty="0"/>
              <a:t>까지 더한 결과</a:t>
            </a:r>
            <a:r>
              <a:rPr lang="en-US" altLang="ko-KR" sz="1800" dirty="0"/>
              <a:t>: %d', result</a:t>
            </a:r>
            <a:r>
              <a:rPr lang="en-US" altLang="ko-KR" sz="1800" dirty="0" smtClean="0"/>
              <a:t>);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//</a:t>
            </a:r>
            <a:r>
              <a:rPr lang="ko-KR" altLang="en-US" sz="1800" dirty="0" smtClean="0"/>
              <a:t>실행한 파일 정보를 알려주는 전역 정보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console.log('</a:t>
            </a:r>
            <a:r>
              <a:rPr lang="ko-KR" altLang="en-US" sz="1800" dirty="0"/>
              <a:t>현재 실행한 파일 명</a:t>
            </a:r>
            <a:r>
              <a:rPr lang="en-US" altLang="ko-KR" sz="1800" dirty="0"/>
              <a:t>: %s', __filename);</a:t>
            </a:r>
          </a:p>
          <a:p>
            <a:pPr marL="0" indent="0">
              <a:buNone/>
            </a:pPr>
            <a:r>
              <a:rPr lang="en-US" altLang="ko-KR" sz="1800" dirty="0"/>
              <a:t>console.log('</a:t>
            </a:r>
            <a:r>
              <a:rPr lang="ko-KR" altLang="en-US" sz="1800" dirty="0"/>
              <a:t>현재 실행한 파일 패스</a:t>
            </a:r>
            <a:r>
              <a:rPr lang="en-US" altLang="ko-KR" sz="1800" dirty="0"/>
              <a:t>: %s', __</a:t>
            </a:r>
            <a:r>
              <a:rPr lang="en-US" altLang="ko-KR" sz="1800" dirty="0" err="1"/>
              <a:t>dirname</a:t>
            </a:r>
            <a:r>
              <a:rPr lang="en-US" altLang="ko-KR" sz="1800" dirty="0"/>
              <a:t>);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콘솔에 </a:t>
            </a:r>
            <a:r>
              <a:rPr lang="en-US" altLang="ko-KR" dirty="0"/>
              <a:t>Log </a:t>
            </a:r>
            <a:r>
              <a:rPr lang="ko-KR" altLang="en-US" dirty="0" smtClean="0"/>
              <a:t>뿌리기 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1414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요청라인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요청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요청 </a:t>
            </a:r>
            <a:r>
              <a:rPr lang="en-US" altLang="ko-KR" dirty="0" smtClean="0"/>
              <a:t>URL</a:t>
            </a:r>
          </a:p>
          <a:p>
            <a:pPr lvl="1"/>
            <a:r>
              <a:rPr lang="en-US" altLang="ko-KR" dirty="0" smtClean="0"/>
              <a:t>HTTP </a:t>
            </a:r>
            <a:r>
              <a:rPr lang="ko-KR" altLang="en-US" dirty="0" smtClean="0"/>
              <a:t>버전</a:t>
            </a:r>
            <a:endParaRPr lang="en-US" altLang="ko-KR" dirty="0" smtClean="0"/>
          </a:p>
          <a:p>
            <a:pPr lvl="2"/>
            <a:r>
              <a:rPr lang="en-US" altLang="ko-KR" sz="2000" dirty="0" smtClean="0"/>
              <a:t>GET http://en.wikipedia.org/wiki/The_Scream HTTP/1.1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요</a:t>
            </a:r>
            <a:r>
              <a:rPr lang="ko-KR" altLang="en-US" dirty="0"/>
              <a:t>청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01491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HTTP </a:t>
            </a:r>
            <a:r>
              <a:rPr lang="ko-KR" altLang="en-US" sz="2800" dirty="0" err="1" smtClean="0"/>
              <a:t>메소드</a:t>
            </a:r>
            <a:endParaRPr lang="en-US" altLang="ko-KR" sz="2800" dirty="0" smtClean="0"/>
          </a:p>
          <a:p>
            <a:pPr lvl="1"/>
            <a:r>
              <a:rPr lang="en-US" altLang="ko-KR" sz="2400" dirty="0" smtClean="0"/>
              <a:t>HTTP</a:t>
            </a:r>
            <a:r>
              <a:rPr lang="ko-KR" altLang="en-US" sz="2400" dirty="0" err="1" smtClean="0"/>
              <a:t>메소드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리소스를 다루는 행위</a:t>
            </a:r>
            <a:endParaRPr lang="en-US" altLang="ko-KR" sz="2400" dirty="0" smtClean="0"/>
          </a:p>
          <a:p>
            <a:pPr lvl="2"/>
            <a:r>
              <a:rPr lang="en-US" altLang="ko-KR" sz="2400" dirty="0" smtClean="0"/>
              <a:t>GET : </a:t>
            </a:r>
            <a:r>
              <a:rPr lang="ko-KR" altLang="en-US" sz="2400" dirty="0" smtClean="0"/>
              <a:t>리소스를 얻어오는 요청</a:t>
            </a:r>
            <a:endParaRPr lang="en-US" altLang="ko-KR" sz="2400" dirty="0" smtClean="0"/>
          </a:p>
          <a:p>
            <a:pPr lvl="2"/>
            <a:r>
              <a:rPr lang="en-US" altLang="ko-KR" sz="2400" dirty="0" smtClean="0"/>
              <a:t>POST : </a:t>
            </a:r>
            <a:r>
              <a:rPr lang="ko-KR" altLang="en-US" sz="2400" dirty="0" smtClean="0"/>
              <a:t>리소스 전송 요청</a:t>
            </a:r>
            <a:endParaRPr lang="en-US" altLang="ko-KR" sz="2400" dirty="0" smtClean="0"/>
          </a:p>
          <a:p>
            <a:pPr lvl="2"/>
            <a:r>
              <a:rPr lang="en-US" altLang="ko-KR" sz="2400" dirty="0" smtClean="0"/>
              <a:t>PUT : </a:t>
            </a:r>
            <a:r>
              <a:rPr lang="ko-KR" altLang="en-US" sz="2400" dirty="0" smtClean="0"/>
              <a:t>저장 요청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수정</a:t>
            </a:r>
            <a:r>
              <a:rPr lang="en-US" altLang="ko-KR" sz="2400" dirty="0" smtClean="0"/>
              <a:t>)</a:t>
            </a:r>
          </a:p>
          <a:p>
            <a:pPr lvl="2"/>
            <a:r>
              <a:rPr lang="en-US" altLang="ko-KR" sz="2400" dirty="0" smtClean="0"/>
              <a:t>DELETE : </a:t>
            </a:r>
            <a:r>
              <a:rPr lang="ko-KR" altLang="en-US" sz="2400" dirty="0" smtClean="0"/>
              <a:t>삭제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요</a:t>
            </a:r>
            <a:r>
              <a:rPr lang="ko-KR" altLang="en-US" dirty="0"/>
              <a:t>청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7011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요청 헤더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헤더는 </a:t>
            </a:r>
            <a:r>
              <a:rPr lang="en-US" altLang="ko-KR" sz="2000" dirty="0" smtClean="0"/>
              <a:t>{</a:t>
            </a:r>
            <a:r>
              <a:rPr lang="ko-KR" altLang="en-US" sz="2000" dirty="0" smtClean="0"/>
              <a:t>키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값</a:t>
            </a:r>
            <a:r>
              <a:rPr lang="en-US" altLang="ko-KR" sz="2000" dirty="0" smtClean="0"/>
              <a:t>} </a:t>
            </a:r>
            <a:r>
              <a:rPr lang="ko-KR" altLang="en-US" sz="2000" dirty="0" smtClean="0"/>
              <a:t>방식으로 작성</a:t>
            </a:r>
            <a:endParaRPr lang="en-US" altLang="ko-KR" sz="2000" dirty="0" smtClean="0"/>
          </a:p>
          <a:p>
            <a:pPr lvl="1"/>
            <a:r>
              <a:rPr lang="ko-KR" altLang="en-US" sz="2000" dirty="0" smtClean="0">
                <a:solidFill>
                  <a:schemeClr val="accent1">
                    <a:lumMod val="75000"/>
                  </a:schemeClr>
                </a:solidFill>
              </a:rPr>
              <a:t>주요 요청 헤더</a:t>
            </a:r>
            <a:endParaRPr lang="en-US" altLang="ko-KR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US" altLang="ko-KR" sz="2000" dirty="0" smtClean="0"/>
              <a:t>Accept : </a:t>
            </a:r>
            <a:r>
              <a:rPr lang="ko-KR" altLang="en-US" sz="2000" dirty="0" smtClean="0"/>
              <a:t>클라이언트가 받을 수 있는 </a:t>
            </a:r>
            <a:r>
              <a:rPr lang="ko-KR" altLang="en-US" sz="2000" dirty="0" err="1" smtClean="0"/>
              <a:t>컨텐츠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Cookie : </a:t>
            </a:r>
            <a:r>
              <a:rPr lang="ko-KR" altLang="en-US" sz="2000" dirty="0" smtClean="0"/>
              <a:t>쿠키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Content-Type : </a:t>
            </a:r>
            <a:r>
              <a:rPr lang="ko-KR" altLang="en-US" sz="2000" dirty="0" err="1" smtClean="0"/>
              <a:t>메세지</a:t>
            </a:r>
            <a:r>
              <a:rPr lang="ko-KR" altLang="en-US" sz="2000" dirty="0" smtClean="0"/>
              <a:t> 바디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엔티티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종류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Content-Length : </a:t>
            </a:r>
            <a:r>
              <a:rPr lang="ko-KR" altLang="en-US" sz="2000" dirty="0" err="1" smtClean="0"/>
              <a:t>메세지</a:t>
            </a:r>
            <a:r>
              <a:rPr lang="ko-KR" altLang="en-US" sz="2000" dirty="0" smtClean="0"/>
              <a:t> 바디의 길이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If-Modified-Since : </a:t>
            </a:r>
            <a:r>
              <a:rPr lang="ko-KR" altLang="en-US" sz="2000" dirty="0" smtClean="0"/>
              <a:t>특정 날짜 이후에 변경 됐을 때만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요</a:t>
            </a:r>
            <a:r>
              <a:rPr lang="ko-KR" altLang="en-US" dirty="0"/>
              <a:t>청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57608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요청 정보 전달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URL</a:t>
            </a:r>
            <a:r>
              <a:rPr lang="ko-KR" altLang="en-US" sz="2000" dirty="0" smtClean="0"/>
              <a:t>을 이용해서 요청 정보 전달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GET </a:t>
            </a:r>
            <a:r>
              <a:rPr lang="ko-KR" altLang="en-US" sz="1800" dirty="0" err="1" smtClean="0"/>
              <a:t>메소드</a:t>
            </a:r>
            <a:r>
              <a:rPr lang="en-US" altLang="ko-KR" sz="1800" dirty="0" smtClean="0"/>
              <a:t>, TRACE </a:t>
            </a:r>
            <a:r>
              <a:rPr lang="ko-KR" altLang="en-US" sz="1800" dirty="0" err="1" smtClean="0"/>
              <a:t>메소드</a:t>
            </a:r>
            <a:endParaRPr lang="en-US" altLang="ko-KR" sz="1800" dirty="0" smtClean="0"/>
          </a:p>
          <a:p>
            <a:pPr lvl="2"/>
            <a:endParaRPr lang="en-US" altLang="ko-KR" sz="1800" dirty="0"/>
          </a:p>
          <a:p>
            <a:pPr lvl="1"/>
            <a:r>
              <a:rPr lang="ko-KR" altLang="en-US" sz="2000" dirty="0" smtClean="0"/>
              <a:t>경로와 쿼리 </a:t>
            </a:r>
            <a:r>
              <a:rPr lang="ko-KR" altLang="en-US" sz="2000" dirty="0" err="1" smtClean="0"/>
              <a:t>스트링</a:t>
            </a:r>
            <a:r>
              <a:rPr lang="ko-KR" altLang="en-US" sz="2000" dirty="0" smtClean="0"/>
              <a:t> 사용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http://</a:t>
            </a:r>
            <a:r>
              <a:rPr lang="ko-KR" altLang="en-US" sz="1800" dirty="0" smtClean="0"/>
              <a:t>도메인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경로</a:t>
            </a:r>
            <a:r>
              <a:rPr lang="en-US" altLang="ko-KR" sz="1800" dirty="0" smtClean="0"/>
              <a:t>?</a:t>
            </a:r>
            <a:r>
              <a:rPr lang="ko-KR" altLang="en-US" sz="1800" dirty="0" err="1" smtClean="0"/>
              <a:t>쿼리스트링</a:t>
            </a:r>
            <a:endParaRPr lang="en-US" altLang="ko-KR" sz="1800" dirty="0" smtClean="0"/>
          </a:p>
          <a:p>
            <a:pPr lvl="2"/>
            <a:endParaRPr lang="en-US" altLang="ko-KR" sz="1800" dirty="0"/>
          </a:p>
          <a:p>
            <a:pPr lvl="1"/>
            <a:r>
              <a:rPr lang="ko-KR" altLang="en-US" sz="2000" dirty="0" err="1" smtClean="0"/>
              <a:t>메세지</a:t>
            </a:r>
            <a:r>
              <a:rPr lang="ko-KR" altLang="en-US" sz="2000" dirty="0" smtClean="0"/>
              <a:t> 바디를 사용하지 않는다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요</a:t>
            </a:r>
            <a:r>
              <a:rPr lang="ko-KR" altLang="en-US" dirty="0"/>
              <a:t>청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26238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요청 정보 전달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URLEncoded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방식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메세지</a:t>
            </a:r>
            <a:r>
              <a:rPr lang="ko-KR" altLang="en-US" sz="2000" dirty="0" smtClean="0"/>
              <a:t> 헤더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컨텐츠</a:t>
            </a:r>
            <a:r>
              <a:rPr lang="ko-KR" altLang="en-US" sz="2000" dirty="0" smtClean="0"/>
              <a:t> 타입</a:t>
            </a:r>
            <a:r>
              <a:rPr lang="en-US" altLang="ko-KR" sz="2000" dirty="0" smtClean="0"/>
              <a:t>)</a:t>
            </a:r>
          </a:p>
          <a:p>
            <a:pPr lvl="2"/>
            <a:r>
              <a:rPr lang="en-US" altLang="ko-KR" sz="2000" dirty="0" smtClean="0"/>
              <a:t>application/x-www-form-</a:t>
            </a:r>
            <a:r>
              <a:rPr lang="en-US" altLang="ko-KR" sz="2000" dirty="0" err="1" smtClean="0"/>
              <a:t>urlencoded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메세지</a:t>
            </a:r>
            <a:r>
              <a:rPr lang="ko-KR" altLang="en-US" sz="2000" dirty="0" smtClean="0"/>
              <a:t> 바디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쿼리 문자열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메세지</a:t>
            </a:r>
            <a:r>
              <a:rPr lang="ko-KR" altLang="en-US" sz="2000" dirty="0" smtClean="0"/>
              <a:t> 예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요</a:t>
            </a:r>
            <a:r>
              <a:rPr lang="ko-KR" altLang="en-US" dirty="0"/>
              <a:t>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4293096"/>
            <a:ext cx="712879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Content-Type : application/x-www-form-</a:t>
            </a:r>
            <a:r>
              <a:rPr lang="en-US" altLang="ko-KR" sz="1600" dirty="0" err="1" smtClean="0"/>
              <a:t>urlencoded</a:t>
            </a:r>
            <a:endParaRPr lang="en-US" altLang="ko-KR" sz="1600" dirty="0" smtClean="0"/>
          </a:p>
          <a:p>
            <a:r>
              <a:rPr lang="en-US" altLang="ko-KR" sz="1600" dirty="0" smtClean="0"/>
              <a:t>title=</a:t>
            </a:r>
            <a:r>
              <a:rPr lang="en-US" altLang="ko-KR" sz="1600" dirty="0" err="1" smtClean="0"/>
              <a:t>TitleValue&amp;content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ContentValue</a:t>
            </a:r>
            <a:endParaRPr lang="ko-KR" altLang="en-US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34360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요청 정보 전달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멀티 파트를 이용한 요청 정보 전달</a:t>
            </a:r>
            <a:endParaRPr lang="en-US" altLang="ko-KR" sz="2400" dirty="0" smtClean="0"/>
          </a:p>
          <a:p>
            <a:pPr lvl="2"/>
            <a:r>
              <a:rPr lang="ko-KR" altLang="en-US" sz="2400" dirty="0" smtClean="0"/>
              <a:t>바이너리 파일을 올리는 경우에 주로 사용</a:t>
            </a:r>
            <a:endParaRPr lang="en-US" altLang="ko-KR" sz="2400" dirty="0" smtClean="0"/>
          </a:p>
          <a:p>
            <a:pPr lvl="2"/>
            <a:r>
              <a:rPr lang="ko-KR" altLang="en-US" sz="2400" dirty="0" smtClean="0"/>
              <a:t>하나의 메시지 바디에 파트를 나눠서 작성</a:t>
            </a:r>
            <a:endParaRPr lang="en-US" altLang="ko-KR" sz="2400" dirty="0" smtClean="0"/>
          </a:p>
          <a:p>
            <a:pPr lvl="2"/>
            <a:endParaRPr lang="en-US" altLang="ko-KR" sz="2400" dirty="0"/>
          </a:p>
          <a:p>
            <a:pPr lvl="1"/>
            <a:r>
              <a:rPr lang="ko-KR" altLang="en-US" sz="2400" dirty="0" smtClean="0"/>
              <a:t>메시지 헤더</a:t>
            </a:r>
            <a:endParaRPr lang="en-US" altLang="ko-KR" sz="2400" dirty="0" smtClean="0"/>
          </a:p>
          <a:p>
            <a:pPr lvl="2"/>
            <a:r>
              <a:rPr lang="ko-KR" altLang="en-US" sz="2400" dirty="0" err="1" smtClean="0"/>
              <a:t>컨텐츠</a:t>
            </a:r>
            <a:r>
              <a:rPr lang="ko-KR" altLang="en-US" sz="2400" dirty="0" smtClean="0"/>
              <a:t> 타입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파트 </a:t>
            </a:r>
            <a:r>
              <a:rPr lang="ko-KR" altLang="en-US" sz="2400" dirty="0" err="1" smtClean="0"/>
              <a:t>구분자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(boundary)</a:t>
            </a:r>
          </a:p>
          <a:p>
            <a:pPr lvl="2"/>
            <a:r>
              <a:rPr lang="en-US" altLang="ko-KR" sz="2400" dirty="0" smtClean="0"/>
              <a:t>multipart/form-data; boundary=frontier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요</a:t>
            </a:r>
            <a:r>
              <a:rPr lang="ko-KR" altLang="en-US" dirty="0"/>
              <a:t>청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81694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요청 정보 전달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각 </a:t>
            </a:r>
            <a:r>
              <a:rPr lang="ko-KR" altLang="en-US" sz="1800" dirty="0" err="1" smtClean="0"/>
              <a:t>파트별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컨텐츠</a:t>
            </a:r>
            <a:r>
              <a:rPr lang="ko-KR" altLang="en-US" sz="1800" dirty="0" smtClean="0"/>
              <a:t> 타입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파트로 구성된 바디</a:t>
            </a:r>
            <a:endParaRPr lang="en-US" altLang="ko-KR" sz="1800" dirty="0" smtClean="0"/>
          </a:p>
          <a:p>
            <a:pPr lvl="1"/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요</a:t>
            </a:r>
            <a:r>
              <a:rPr lang="ko-KR" altLang="en-US" dirty="0"/>
              <a:t>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2780928"/>
            <a:ext cx="727280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--frontier</a:t>
            </a:r>
          </a:p>
          <a:p>
            <a:r>
              <a:rPr lang="en-US" altLang="ko-KR" sz="1600" dirty="0" smtClean="0"/>
              <a:t>Content-Type: text/plain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This is the body of the message.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--frontier</a:t>
            </a:r>
          </a:p>
          <a:p>
            <a:r>
              <a:rPr lang="en-US" altLang="ko-KR" sz="1600" dirty="0" smtClean="0"/>
              <a:t>Content-Type : application/octet-stream</a:t>
            </a:r>
          </a:p>
          <a:p>
            <a:r>
              <a:rPr lang="en-US" altLang="ko-KR" sz="1600" dirty="0" smtClean="0"/>
              <a:t>Content-Transfer-Encoding: base64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.....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--frontier--</a:t>
            </a:r>
            <a:endParaRPr lang="ko-KR" altLang="en-US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5396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요청 정보 전달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요청 정보 전달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메시지 바디를 사용 여부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바디의 </a:t>
            </a:r>
            <a:r>
              <a:rPr lang="ko-KR" altLang="en-US" sz="2000" dirty="0" err="1" smtClean="0"/>
              <a:t>인코딩</a:t>
            </a:r>
            <a:r>
              <a:rPr lang="ko-KR" altLang="en-US" sz="2000" dirty="0" smtClean="0"/>
              <a:t> 방식</a:t>
            </a:r>
            <a:endParaRPr lang="en-US" altLang="ko-KR" sz="2000" dirty="0" smtClean="0"/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dirty="0" smtClean="0"/>
              <a:t>URL</a:t>
            </a:r>
            <a:r>
              <a:rPr lang="ko-KR" altLang="en-US" sz="2400" dirty="0" smtClean="0"/>
              <a:t>로 요청 정보 전달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바디 분석 불필요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요</a:t>
            </a:r>
            <a:r>
              <a:rPr lang="ko-KR" altLang="en-US" dirty="0"/>
              <a:t>청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82149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HTTP </a:t>
            </a:r>
            <a:r>
              <a:rPr lang="ko-KR" altLang="en-US" sz="2800" dirty="0" smtClean="0"/>
              <a:t>메시지 구조</a:t>
            </a:r>
            <a:endParaRPr lang="en-US" altLang="ko-KR" sz="2800" dirty="0" smtClean="0"/>
          </a:p>
          <a:p>
            <a:pPr lvl="1"/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응답 메시지</a:t>
            </a:r>
            <a:endParaRPr lang="en-US" altLang="ko-KR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ko-KR" altLang="en-US" sz="2400" dirty="0" smtClean="0"/>
              <a:t>응답 상태 라인</a:t>
            </a:r>
            <a:endParaRPr lang="en-US" altLang="ko-KR" sz="2400" dirty="0" smtClean="0"/>
          </a:p>
          <a:p>
            <a:pPr lvl="2"/>
            <a:r>
              <a:rPr lang="ko-KR" altLang="en-US" sz="2400" dirty="0" smtClean="0"/>
              <a:t>응답 헤더 필드</a:t>
            </a:r>
            <a:endParaRPr lang="en-US" altLang="ko-KR" sz="2400" dirty="0" smtClean="0"/>
          </a:p>
          <a:p>
            <a:pPr lvl="2"/>
            <a:r>
              <a:rPr lang="ko-KR" altLang="en-US" sz="2400" dirty="0" smtClean="0"/>
              <a:t>응답 바디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응답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68581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응답 메시지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응답 상태 라인</a:t>
            </a:r>
            <a:endParaRPr lang="en-US" altLang="ko-KR" sz="2400" dirty="0" smtClean="0"/>
          </a:p>
          <a:p>
            <a:pPr lvl="2"/>
            <a:r>
              <a:rPr lang="ko-KR" altLang="en-US" sz="2400" dirty="0" smtClean="0"/>
              <a:t>버전</a:t>
            </a:r>
            <a:endParaRPr lang="en-US" altLang="ko-KR" sz="2400" dirty="0" smtClean="0"/>
          </a:p>
          <a:p>
            <a:pPr lvl="2"/>
            <a:r>
              <a:rPr lang="ko-KR" altLang="en-US" sz="2400" dirty="0" smtClean="0"/>
              <a:t>상태 코드</a:t>
            </a:r>
            <a:endParaRPr lang="en-US" altLang="ko-KR" sz="2400" dirty="0" smtClean="0"/>
          </a:p>
          <a:p>
            <a:pPr lvl="2"/>
            <a:r>
              <a:rPr lang="ko-KR" altLang="en-US" sz="2400" dirty="0" smtClean="0"/>
              <a:t>상태 메시지 </a:t>
            </a:r>
            <a:r>
              <a:rPr lang="en-US" altLang="ko-KR" sz="2400" dirty="0" smtClean="0"/>
              <a:t>-&gt; </a:t>
            </a:r>
            <a:r>
              <a:rPr lang="en-US" altLang="ko-KR" sz="2400" dirty="0" smtClean="0">
                <a:solidFill>
                  <a:srgbClr val="0070C0"/>
                </a:solidFill>
              </a:rPr>
              <a:t>HTTP/1.1</a:t>
            </a:r>
            <a:r>
              <a:rPr lang="en-US" altLang="ko-KR" sz="2400" dirty="0" smtClean="0"/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200</a:t>
            </a:r>
            <a:r>
              <a:rPr lang="en-US" altLang="ko-KR" sz="2400" dirty="0" smtClean="0"/>
              <a:t> </a:t>
            </a:r>
            <a:r>
              <a:rPr lang="en-US" altLang="ko-KR" sz="2400" dirty="0" smtClean="0">
                <a:solidFill>
                  <a:srgbClr val="00B050"/>
                </a:solidFill>
              </a:rPr>
              <a:t>OK</a:t>
            </a:r>
          </a:p>
          <a:p>
            <a:pPr marL="914400" lvl="2" indent="0">
              <a:buNone/>
            </a:pP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                             </a:t>
            </a:r>
            <a:r>
              <a:rPr lang="en-US" altLang="ko-KR" sz="1800" dirty="0" smtClean="0"/>
              <a:t>(</a:t>
            </a:r>
            <a:r>
              <a:rPr lang="ko-KR" altLang="en-US" sz="1800" dirty="0" smtClean="0">
                <a:solidFill>
                  <a:srgbClr val="0070C0"/>
                </a:solidFill>
              </a:rPr>
              <a:t>버전</a:t>
            </a:r>
            <a:r>
              <a:rPr lang="ko-KR" altLang="en-US" sz="1800" dirty="0" smtClean="0"/>
              <a:t>     </a:t>
            </a:r>
            <a:r>
              <a:rPr lang="ko-KR" altLang="en-US" sz="1800" dirty="0" smtClean="0">
                <a:solidFill>
                  <a:srgbClr val="FF0000"/>
                </a:solidFill>
              </a:rPr>
              <a:t>상태코드</a:t>
            </a:r>
            <a:r>
              <a:rPr lang="ko-KR" altLang="en-US" sz="1800" dirty="0" smtClean="0"/>
              <a:t>    </a:t>
            </a:r>
            <a:r>
              <a:rPr lang="ko-KR" altLang="en-US" sz="1800" dirty="0" smtClean="0">
                <a:solidFill>
                  <a:srgbClr val="00B050"/>
                </a:solidFill>
              </a:rPr>
              <a:t>메시지</a:t>
            </a:r>
            <a:r>
              <a:rPr lang="en-US" altLang="ko-KR" sz="1800" dirty="0" smtClean="0"/>
              <a:t>)</a:t>
            </a: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응</a:t>
            </a:r>
            <a:r>
              <a:rPr lang="ko-KR" altLang="en-US" dirty="0"/>
              <a:t>답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596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6632</TotalTime>
  <Words>5345</Words>
  <Application>Microsoft Office PowerPoint</Application>
  <PresentationFormat>화면 슬라이드 쇼(4:3)</PresentationFormat>
  <Paragraphs>1445</Paragraphs>
  <Slides>112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112</vt:i4>
      </vt:variant>
    </vt:vector>
  </HeadingPairs>
  <TitlesOfParts>
    <vt:vector size="113" baseType="lpstr">
      <vt:lpstr>고구려 벽화</vt:lpstr>
      <vt:lpstr>NodeJS 프로그래밍</vt:lpstr>
      <vt:lpstr>NodeJS - step1 Info</vt:lpstr>
      <vt:lpstr>노드js 프로그래밍 개요</vt:lpstr>
      <vt:lpstr>노드의 주요 특징</vt:lpstr>
      <vt:lpstr>노드의 아키텍처</vt:lpstr>
      <vt:lpstr>개발도구 설치</vt:lpstr>
      <vt:lpstr>첫번째 노드 프로젝트</vt:lpstr>
      <vt:lpstr>콘솔에 Log 뿌리기</vt:lpstr>
      <vt:lpstr>콘솔에 Log 뿌리기 예제</vt:lpstr>
      <vt:lpstr>프로세스 객체</vt:lpstr>
      <vt:lpstr>프로세스 속성값 확인 예제</vt:lpstr>
      <vt:lpstr>모듈 사용하기</vt:lpstr>
      <vt:lpstr>모듈 사용하기</vt:lpstr>
      <vt:lpstr>외장모듈 사용</vt:lpstr>
      <vt:lpstr>외장모듈 사용</vt:lpstr>
      <vt:lpstr>내장모듈 사용</vt:lpstr>
      <vt:lpstr>os 모듈</vt:lpstr>
      <vt:lpstr>os모듈 예제</vt:lpstr>
      <vt:lpstr>path 모듈</vt:lpstr>
      <vt:lpstr>path모듈</vt:lpstr>
      <vt:lpstr>path 모듈 예제</vt:lpstr>
      <vt:lpstr>util 모듈</vt:lpstr>
      <vt:lpstr>util 모듈</vt:lpstr>
      <vt:lpstr>util 모듈</vt:lpstr>
      <vt:lpstr>util 모듈을 이용한 상속</vt:lpstr>
      <vt:lpstr>주소 문자열</vt:lpstr>
      <vt:lpstr>주소 문자열 요청 파라미터</vt:lpstr>
      <vt:lpstr>주소 문자열 요청 파라미터 확인</vt:lpstr>
      <vt:lpstr>주소 문자열 요청 파라미터 확인</vt:lpstr>
      <vt:lpstr>이벤트 보내고 받기</vt:lpstr>
      <vt:lpstr>이벤트 보내고 받기</vt:lpstr>
      <vt:lpstr>EventEmitter 객체 모듈 만들기</vt:lpstr>
      <vt:lpstr>EventEmitter 객체 모듈 만들기</vt:lpstr>
      <vt:lpstr>파일 다루기</vt:lpstr>
      <vt:lpstr>파일 다루기</vt:lpstr>
      <vt:lpstr>파일 다루기</vt:lpstr>
      <vt:lpstr>파일 다루기</vt:lpstr>
      <vt:lpstr>파일 다루기</vt:lpstr>
      <vt:lpstr>파일 다루기</vt:lpstr>
      <vt:lpstr>파일 다루기</vt:lpstr>
      <vt:lpstr>파일 다루기</vt:lpstr>
      <vt:lpstr>파일 다루기</vt:lpstr>
      <vt:lpstr>Http 모듈</vt:lpstr>
      <vt:lpstr>http모듈</vt:lpstr>
      <vt:lpstr>http 모듈</vt:lpstr>
      <vt:lpstr>자바스크립트 콜백 함수</vt:lpstr>
      <vt:lpstr>자바스크립트 콜백함수</vt:lpstr>
      <vt:lpstr>콜백 헬</vt:lpstr>
      <vt:lpstr>콜백과 콜백 헬</vt:lpstr>
      <vt:lpstr>콜백과 콜백 헬</vt:lpstr>
      <vt:lpstr>콜백과 콜백 헬</vt:lpstr>
      <vt:lpstr>콜백과 콜백 헬</vt:lpstr>
      <vt:lpstr>콜백과 콜백 헬</vt:lpstr>
      <vt:lpstr>콜백과 콜백 헬</vt:lpstr>
      <vt:lpstr>콜백과 콜백 헬</vt:lpstr>
      <vt:lpstr>Async 모듈</vt:lpstr>
      <vt:lpstr>Async</vt:lpstr>
      <vt:lpstr>Async</vt:lpstr>
      <vt:lpstr>Async</vt:lpstr>
      <vt:lpstr>Async</vt:lpstr>
      <vt:lpstr>Async</vt:lpstr>
      <vt:lpstr>Async</vt:lpstr>
      <vt:lpstr>Async</vt:lpstr>
      <vt:lpstr>Async</vt:lpstr>
      <vt:lpstr>Async</vt:lpstr>
      <vt:lpstr>Async</vt:lpstr>
      <vt:lpstr>Async</vt:lpstr>
      <vt:lpstr>Async</vt:lpstr>
      <vt:lpstr>Async</vt:lpstr>
      <vt:lpstr>Async 예제1</vt:lpstr>
      <vt:lpstr>Async 예제2</vt:lpstr>
      <vt:lpstr>Promise</vt:lpstr>
      <vt:lpstr>Promise</vt:lpstr>
      <vt:lpstr>Promise</vt:lpstr>
      <vt:lpstr>Promise</vt:lpstr>
      <vt:lpstr>Promise</vt:lpstr>
      <vt:lpstr>Promise</vt:lpstr>
      <vt:lpstr>Promise</vt:lpstr>
      <vt:lpstr>Promise</vt:lpstr>
      <vt:lpstr>Promise 예제1</vt:lpstr>
      <vt:lpstr>Promise 예제2</vt:lpstr>
      <vt:lpstr>웹 서버 만들기</vt:lpstr>
      <vt:lpstr>웹서버 만들기</vt:lpstr>
      <vt:lpstr>웹서버 만들기</vt:lpstr>
      <vt:lpstr>웹 서버 만들기</vt:lpstr>
      <vt:lpstr>http 통신</vt:lpstr>
      <vt:lpstr>HTTP 통신</vt:lpstr>
      <vt:lpstr>HTTP 통신</vt:lpstr>
      <vt:lpstr>HTTP 요청</vt:lpstr>
      <vt:lpstr>HTTP 요청</vt:lpstr>
      <vt:lpstr>HTTP 요청</vt:lpstr>
      <vt:lpstr>HTTP 요청</vt:lpstr>
      <vt:lpstr>HTTP 요청</vt:lpstr>
      <vt:lpstr>HTTP 요청</vt:lpstr>
      <vt:lpstr>HTTP 요청</vt:lpstr>
      <vt:lpstr>HTTP 요청</vt:lpstr>
      <vt:lpstr>HTTP 요청</vt:lpstr>
      <vt:lpstr>HTTP 응답</vt:lpstr>
      <vt:lpstr>HTTP 응답</vt:lpstr>
      <vt:lpstr>HTTP 응답</vt:lpstr>
      <vt:lpstr>HTTP 응답</vt:lpstr>
      <vt:lpstr>HTTP 응답</vt:lpstr>
      <vt:lpstr>HTTP 응답</vt:lpstr>
      <vt:lpstr>HTTP 응답</vt:lpstr>
      <vt:lpstr>HTTP 응답</vt:lpstr>
      <vt:lpstr>HTTP 응답</vt:lpstr>
      <vt:lpstr>HTTP 응답</vt:lpstr>
      <vt:lpstr>HTTP 응답</vt:lpstr>
      <vt:lpstr>HTTP 응답</vt:lpstr>
      <vt:lpstr>HTTP 응답</vt:lpstr>
      <vt:lpstr>HTTP 모듈</vt:lpstr>
      <vt:lpstr>HTTP 모듈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사용자</cp:lastModifiedBy>
  <cp:revision>625</cp:revision>
  <dcterms:created xsi:type="dcterms:W3CDTF">2018-08-05T05:03:07Z</dcterms:created>
  <dcterms:modified xsi:type="dcterms:W3CDTF">2018-10-28T00:16:31Z</dcterms:modified>
</cp:coreProperties>
</file>