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Gill Sans MT" panose="020B0502020104020203" pitchFamily="34" charset="77"/>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p:cViewPr varScale="1">
        <p:scale>
          <a:sx n="123" d="100"/>
          <a:sy n="123" d="100"/>
        </p:scale>
        <p:origin x="7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5b94801a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5b94801a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5b94801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5b94801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5b94801a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5b94801a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5b94801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5b94801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5b94801a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5b94801a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5b94801a2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5b94801a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5b94801a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5b94801a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39e925f3f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39e925f3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5b94801a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5b94801a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GB"/>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B5492EB-41A6-394F-90CB-0B0FB922C937}" type="datetimeFigureOut">
              <a:rPr lang="en-US" smtClean="0"/>
              <a:t>3/16/22</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8162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5492EB-41A6-394F-90CB-0B0FB922C937}"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12198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5492EB-41A6-394F-90CB-0B0FB922C937}"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97875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191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5492EB-41A6-394F-90CB-0B0FB922C937}"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9304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GB"/>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B5492EB-41A6-394F-90CB-0B0FB922C937}"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0078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5492EB-41A6-394F-90CB-0B0FB922C937}" type="datetimeFigureOut">
              <a:rPr lang="en-US" smtClean="0"/>
              <a:t>3/16/22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7586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5492EB-41A6-394F-90CB-0B0FB922C937}" type="datetimeFigureOut">
              <a:rPr lang="en-US" smtClean="0"/>
              <a:t>3/16/22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5112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B5492EB-41A6-394F-90CB-0B0FB922C937}" type="datetimeFigureOut">
              <a:rPr lang="en-US" smtClean="0"/>
              <a:t>3/16/22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44957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492EB-41A6-394F-90CB-0B0FB922C937}" type="datetimeFigureOut">
              <a:rPr lang="en-US" smtClean="0"/>
              <a:t>3/16/22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214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GB"/>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EB5492EB-41A6-394F-90CB-0B0FB922C937}" type="datetimeFigureOut">
              <a:rPr lang="en-US" smtClean="0"/>
              <a:t>3/16/22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433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EB5492EB-41A6-394F-90CB-0B0FB922C937}" type="datetimeFigureOut">
              <a:rPr lang="en-US" smtClean="0"/>
              <a:t>3/16/22</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60106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EB5492EB-41A6-394F-90CB-0B0FB922C937}" type="datetimeFigureOut">
              <a:rPr lang="en-US" smtClean="0"/>
              <a:t>3/16/22</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5427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SzPts val="990"/>
              <a:buNone/>
            </a:pPr>
            <a:r>
              <a:rPr lang="en" sz="3680" b="1"/>
              <a:t>Social Distancing Detection</a:t>
            </a:r>
            <a:endParaRPr sz="3680" b="1"/>
          </a:p>
        </p:txBody>
      </p:sp>
      <p:sp>
        <p:nvSpPr>
          <p:cNvPr id="86" name="Google Shape;86;p13"/>
          <p:cNvSpPr txBox="1">
            <a:spLocks noGrp="1"/>
          </p:cNvSpPr>
          <p:nvPr>
            <p:ph type="subTitle" idx="1"/>
          </p:nvPr>
        </p:nvSpPr>
        <p:spPr>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4200" dirty="0"/>
              <a:t>DPR - Detailed Project Report</a:t>
            </a:r>
          </a:p>
          <a:p>
            <a:pPr marL="0" lvl="0" indent="0" algn="l" rtl="0">
              <a:spcBef>
                <a:spcPts val="0"/>
              </a:spcBef>
              <a:spcAft>
                <a:spcPts val="0"/>
              </a:spcAft>
              <a:buNone/>
            </a:pPr>
            <a:r>
              <a:rPr lang="en-US" dirty="0"/>
              <a:t>By </a:t>
            </a:r>
            <a:r>
              <a:rPr lang="en-US" dirty="0" err="1"/>
              <a:t>puru</a:t>
            </a:r>
            <a:r>
              <a:rPr lang="en-US" dirty="0"/>
              <a:t> Sharma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Q &amp; A:</a:t>
            </a:r>
            <a:endParaRPr b="1"/>
          </a:p>
        </p:txBody>
      </p:sp>
      <p:sp>
        <p:nvSpPr>
          <p:cNvPr id="141" name="Google Shape;141;p22"/>
          <p:cNvSpPr txBox="1">
            <a:spLocks noGrp="1"/>
          </p:cNvSpPr>
          <p:nvPr>
            <p:ph type="body" idx="1"/>
          </p:nvPr>
        </p:nvSpPr>
        <p:spPr>
          <a:xfrm>
            <a:off x="311700" y="1159675"/>
            <a:ext cx="8520600" cy="33390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00000"/>
              </a:buClr>
              <a:buSzPts val="1200"/>
              <a:buFont typeface="Times New Roman"/>
              <a:buAutoNum type="arabicParenR"/>
            </a:pPr>
            <a:r>
              <a:rPr lang="en" sz="1200" b="1">
                <a:solidFill>
                  <a:srgbClr val="000000"/>
                </a:solidFill>
                <a:latin typeface="Times New Roman"/>
                <a:ea typeface="Times New Roman"/>
                <a:cs typeface="Times New Roman"/>
                <a:sym typeface="Times New Roman"/>
              </a:rPr>
              <a:t>What is Yolo v3?</a:t>
            </a:r>
            <a:endParaRPr sz="1200" b="1">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YOLOv3 (You Only Look Once, Version 3) is a real-time object detection algorithm that identifies specific objects in videos, live feeds, or images. YOLO uses features learned by a deep convolutional neural network to detect an object.</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rgbClr val="000000"/>
              </a:buClr>
              <a:buSzPts val="1200"/>
              <a:buFont typeface="Times New Roman"/>
              <a:buAutoNum type="arabicParenR"/>
            </a:pPr>
            <a:r>
              <a:rPr lang="en" sz="1200" b="1">
                <a:solidFill>
                  <a:srgbClr val="000000"/>
                </a:solidFill>
                <a:latin typeface="Times New Roman"/>
                <a:ea typeface="Times New Roman"/>
                <a:cs typeface="Times New Roman"/>
                <a:sym typeface="Times New Roman"/>
              </a:rPr>
              <a:t>What is Euclidean Distance?</a:t>
            </a:r>
            <a:endParaRPr sz="1200" b="1">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Euclidean Distance represents the shortest distance between two points. Most machine learning algorithms including K-Means use this distance metric to measure the similarity between observations.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rgbClr val="000000"/>
              </a:buClr>
              <a:buSzPts val="1200"/>
              <a:buFont typeface="Times New Roman"/>
              <a:buAutoNum type="arabicParenR"/>
            </a:pPr>
            <a:r>
              <a:rPr lang="en" sz="1200" b="1">
                <a:solidFill>
                  <a:srgbClr val="000000"/>
                </a:solidFill>
                <a:latin typeface="Times New Roman"/>
                <a:ea typeface="Times New Roman"/>
                <a:cs typeface="Times New Roman"/>
                <a:sym typeface="Times New Roman"/>
              </a:rPr>
              <a:t>What is Opencv ?</a:t>
            </a:r>
            <a:endParaRPr sz="1200" b="1">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OpenCV (Open Source Computer Vision Library) is an open source computer vision and machine learning software library</a:t>
            </a:r>
            <a:r>
              <a:rPr lang="en" sz="1200" b="1">
                <a:solidFill>
                  <a:srgbClr val="000000"/>
                </a:solidFill>
                <a:latin typeface="Times New Roman"/>
                <a:ea typeface="Times New Roman"/>
                <a:cs typeface="Times New Roman"/>
                <a:sym typeface="Times New Roman"/>
              </a:rPr>
              <a:t>.</a:t>
            </a:r>
            <a:endParaRPr sz="1200" b="1">
              <a:solidFill>
                <a:srgbClr val="000000"/>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rgbClr val="000000"/>
              </a:buClr>
              <a:buSzPts val="1200"/>
              <a:buFont typeface="Times New Roman"/>
              <a:buAutoNum type="arabicParenR"/>
            </a:pPr>
            <a:r>
              <a:rPr lang="en" sz="1200" b="1">
                <a:solidFill>
                  <a:srgbClr val="000000"/>
                </a:solidFill>
                <a:latin typeface="Times New Roman"/>
                <a:ea typeface="Times New Roman"/>
                <a:cs typeface="Times New Roman"/>
                <a:sym typeface="Times New Roman"/>
              </a:rPr>
              <a:t>What is social distance detection ?</a:t>
            </a:r>
            <a:endParaRPr sz="1200" b="1">
              <a:solidFill>
                <a:srgbClr val="000000"/>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 The detection tool was developed to alert people to maintain a safe distance with each other by </a:t>
            </a:r>
            <a:endParaRPr sz="120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evaluating a video feed.</a:t>
            </a:r>
            <a:endParaRPr sz="12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120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35987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Objective:</a:t>
            </a:r>
            <a:endParaRPr b="1"/>
          </a:p>
        </p:txBody>
      </p:sp>
      <p:sp>
        <p:nvSpPr>
          <p:cNvPr id="92" name="Google Shape;92;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marR="103504"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main purpose of the Social Distancing Detection System is to enable the process of automating the task of monitoring social distancing using surveillance video. </a:t>
            </a:r>
            <a:endParaRPr>
              <a:solidFill>
                <a:srgbClr val="000000"/>
              </a:solidFill>
              <a:latin typeface="Times New Roman"/>
              <a:ea typeface="Times New Roman"/>
              <a:cs typeface="Times New Roman"/>
              <a:sym typeface="Times New Roman"/>
            </a:endParaRPr>
          </a:p>
          <a:p>
            <a:pPr marL="457200" marR="103504" lvl="0" indent="0" algn="just" rtl="0">
              <a:spcBef>
                <a:spcPts val="0"/>
              </a:spcBef>
              <a:spcAft>
                <a:spcPts val="0"/>
              </a:spcAft>
              <a:buNone/>
            </a:pPr>
            <a:endParaRPr>
              <a:solidFill>
                <a:srgbClr val="000000"/>
              </a:solidFill>
              <a:latin typeface="Times New Roman"/>
              <a:ea typeface="Times New Roman"/>
              <a:cs typeface="Times New Roman"/>
              <a:sym typeface="Times New Roman"/>
            </a:endParaRPr>
          </a:p>
          <a:p>
            <a:pPr marL="457200" marR="103504"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Since there are no proper vaccines available for covid-19 complete prevention, social distancing is the only feasible approach to fight against this pandemic.</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Benefits:</a:t>
            </a:r>
            <a:endParaRPr b="1"/>
          </a:p>
        </p:txBody>
      </p:sp>
      <p:sp>
        <p:nvSpPr>
          <p:cNvPr id="98" name="Google Shape;98;p15"/>
          <p:cNvSpPr txBox="1">
            <a:spLocks noGrp="1"/>
          </p:cNvSpPr>
          <p:nvPr>
            <p:ph type="body" idx="1"/>
          </p:nvPr>
        </p:nvSpPr>
        <p:spPr>
          <a:xfrm>
            <a:off x="311700" y="1229875"/>
            <a:ext cx="8832300" cy="33390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Avoids the spread of infectious diseases like Covid caused by Corona-virus.</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Automates the process of alerting the people about social distance in congestion areas like malls, hotels, restaurants.</a:t>
            </a:r>
            <a:endParaRPr sz="1400">
              <a:solidFill>
                <a:srgbClr val="000000"/>
              </a:solidFill>
              <a:latin typeface="Times New Roman"/>
              <a:ea typeface="Times New Roman"/>
              <a:cs typeface="Times New Roman"/>
              <a:sym typeface="Times New Roman"/>
            </a:endParaRPr>
          </a:p>
          <a:p>
            <a:pPr marL="457200" lvl="0" indent="-330200" algn="l" rtl="0">
              <a:lnSpc>
                <a:spcPct val="145606"/>
              </a:lnSpc>
              <a:spcBef>
                <a:spcPts val="0"/>
              </a:spcBef>
              <a:spcAft>
                <a:spcPts val="0"/>
              </a:spcAft>
              <a:buClr>
                <a:srgbClr val="000000"/>
              </a:buClr>
              <a:buSzPts val="1600"/>
              <a:buFont typeface="Times New Roman"/>
              <a:buChar char="★"/>
            </a:pPr>
            <a:r>
              <a:rPr lang="en" sz="1400">
                <a:solidFill>
                  <a:srgbClr val="000000"/>
                </a:solidFill>
                <a:latin typeface="Times New Roman"/>
                <a:ea typeface="Times New Roman"/>
                <a:cs typeface="Times New Roman"/>
                <a:sym typeface="Times New Roman"/>
              </a:rPr>
              <a:t>Using CCTV cameras installed at hospital premises, health authorities can track if visitors, patients or health workers are maintaining a distance or not. If somebody is found violating the distancing, alerts will be sent to the concerned authorities to take action.</a:t>
            </a:r>
            <a:endParaRPr sz="1600">
              <a:solidFill>
                <a:srgbClr val="000000"/>
              </a:solidFill>
              <a:latin typeface="Times New Roman"/>
              <a:ea typeface="Times New Roman"/>
              <a:cs typeface="Times New Roman"/>
              <a:sym typeface="Times New Roman"/>
            </a:endParaRPr>
          </a:p>
          <a:p>
            <a:pPr marL="457200" lvl="0" indent="-342900" algn="l" rtl="0">
              <a:lnSpc>
                <a:spcPct val="145606"/>
              </a:lnSpc>
              <a:spcBef>
                <a:spcPts val="0"/>
              </a:spcBef>
              <a:spcAft>
                <a:spcPts val="0"/>
              </a:spcAft>
              <a:buClr>
                <a:srgbClr val="000000"/>
              </a:buClr>
              <a:buSzPts val="1800"/>
              <a:buFont typeface="Times New Roman"/>
              <a:buChar char="★"/>
            </a:pPr>
            <a:r>
              <a:rPr lang="en" sz="1400">
                <a:solidFill>
                  <a:srgbClr val="000000"/>
                </a:solidFill>
                <a:latin typeface="Times New Roman"/>
                <a:ea typeface="Times New Roman"/>
                <a:cs typeface="Times New Roman"/>
                <a:sym typeface="Times New Roman"/>
              </a:rPr>
              <a:t>Using a social distancing AI app, schools can manage social distancing efficiently. If students or teachers are found violating the distancing within school premises, an alert is raised and notification is sent to concerned authorities.</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00" b="1">
                <a:highlight>
                  <a:srgbClr val="FFFFFF"/>
                </a:highlight>
                <a:latin typeface="Times New Roman"/>
                <a:ea typeface="Times New Roman"/>
                <a:cs typeface="Times New Roman"/>
                <a:sym typeface="Times New Roman"/>
              </a:rPr>
              <a:t>Social Distancing Detection System</a:t>
            </a:r>
            <a:endParaRPr sz="2700" b="1">
              <a:latin typeface="Times New Roman"/>
              <a:ea typeface="Times New Roman"/>
              <a:cs typeface="Times New Roman"/>
              <a:sym typeface="Times New Roman"/>
            </a:endParaRPr>
          </a:p>
        </p:txBody>
      </p:sp>
      <p:sp>
        <p:nvSpPr>
          <p:cNvPr id="104" name="Google Shape;104;p16"/>
          <p:cNvSpPr txBox="1">
            <a:spLocks noGrp="1"/>
          </p:cNvSpPr>
          <p:nvPr>
            <p:ph type="body" idx="1"/>
          </p:nvPr>
        </p:nvSpPr>
        <p:spPr>
          <a:xfrm>
            <a:off x="311700" y="977375"/>
            <a:ext cx="8520600" cy="3339000"/>
          </a:xfrm>
          <a:prstGeom prst="rect">
            <a:avLst/>
          </a:prstGeom>
        </p:spPr>
        <p:txBody>
          <a:bodyPr spcFirstLastPara="1" wrap="square" lIns="91425" tIns="91425" rIns="91425" bIns="91425" anchor="t" anchorCtr="0">
            <a:normAutofit fontScale="92500"/>
          </a:bodyPr>
          <a:lstStyle/>
          <a:p>
            <a:pPr marL="457200" marR="103504" lvl="0" indent="-304800" algn="just"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rampant coronavirus disease 2019 (COVID-19) has brought global crisis with its deadly spread to more than 180 countries, and about 3,519,901 confirmed cases along with 247,630 deaths globally as on May 4, 2020. The absence of any active therapeutic agents and the lack of immunity against COVID19 increases the vulnerability of the population. Since there are no proper vaccines available for complete prevention, social distancing is the only feasible approach to fight against this pandemic. </a:t>
            </a:r>
            <a:endParaRPr sz="1200">
              <a:solidFill>
                <a:srgbClr val="000000"/>
              </a:solidFill>
              <a:latin typeface="Times New Roman"/>
              <a:ea typeface="Times New Roman"/>
              <a:cs typeface="Times New Roman"/>
              <a:sym typeface="Times New Roman"/>
            </a:endParaRPr>
          </a:p>
          <a:p>
            <a:pPr marL="457200" marR="103504"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457200" marR="103504" lvl="0" indent="-304800" algn="just"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Motivated by this notion, this system proposes a deep learning based framework for automating the task of monitoring social distancing using surveillance video. The proposed framework utilizes the YOLO v3 object detection model to segregate humans from the background and Deepsort approach to track the identified people with the help of bounding boxes and assigned IDs. The results of the YOLO v3 model are further compared with other popular state-of-the-art models, e.g. faster region-based CNN (convolution neural network) and single shot detector (SSD) in terms of mean average precision (mAP), frames per second (FPS) and loss values defined by object classification and localization. To detect the distance between persons we use Euclidean Distance. Later, the pairwise vectorized L2 norm is computed based on the three-dimensional feature space obtained by using the centroid coordinates and dimensions of the bounding box. The violation index term is proposed to quantize the non adoption of social distancing protocol. From the experimental analysis, it is observed that the YOLO v3 with Deepsort tracking scheme displayed best results with balanced mAP and FPS score to monitor the social distancing in real-time.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Architecture</a:t>
            </a:r>
            <a:endParaRPr b="1"/>
          </a:p>
        </p:txBody>
      </p:sp>
      <p:pic>
        <p:nvPicPr>
          <p:cNvPr id="110" name="Google Shape;110;p17"/>
          <p:cNvPicPr preferRelativeResize="0"/>
          <p:nvPr/>
        </p:nvPicPr>
        <p:blipFill>
          <a:blip r:embed="rId3">
            <a:alphaModFix/>
          </a:blip>
          <a:stretch>
            <a:fillRect/>
          </a:stretch>
        </p:blipFill>
        <p:spPr>
          <a:xfrm>
            <a:off x="1127325" y="924275"/>
            <a:ext cx="5094534" cy="3820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1">
                <a:highlight>
                  <a:srgbClr val="FFFFFF"/>
                </a:highlight>
                <a:latin typeface="Times New Roman"/>
                <a:ea typeface="Times New Roman"/>
                <a:cs typeface="Times New Roman"/>
                <a:sym typeface="Times New Roman"/>
              </a:rPr>
              <a:t>The steps to build a social distancing detector :</a:t>
            </a:r>
            <a:endParaRPr sz="2700" b="1">
              <a:highlight>
                <a:srgbClr val="FFFFFF"/>
              </a:highlight>
              <a:latin typeface="Times New Roman"/>
              <a:ea typeface="Times New Roman"/>
              <a:cs typeface="Times New Roman"/>
              <a:sym typeface="Times New Roman"/>
            </a:endParaRPr>
          </a:p>
        </p:txBody>
      </p:sp>
      <p:sp>
        <p:nvSpPr>
          <p:cNvPr id="116" name="Google Shape;116;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The steps to build a social distancing detector include:</a:t>
            </a:r>
            <a:endParaRPr sz="1200">
              <a:solidFill>
                <a:srgbClr val="292929"/>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200">
              <a:solidFill>
                <a:srgbClr val="292929"/>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200">
              <a:solidFill>
                <a:srgbClr val="292929"/>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200">
              <a:solidFill>
                <a:srgbClr val="292929"/>
              </a:solidFill>
              <a:latin typeface="Times New Roman"/>
              <a:ea typeface="Times New Roman"/>
              <a:cs typeface="Times New Roman"/>
              <a:sym typeface="Times New Roman"/>
            </a:endParaRPr>
          </a:p>
          <a:p>
            <a:pPr marL="292100" lvl="0" indent="-304800" algn="l" rtl="0">
              <a:lnSpc>
                <a:spcPct val="190909"/>
              </a:lnSpc>
              <a:spcBef>
                <a:spcPts val="3200"/>
              </a:spcBef>
              <a:spcAft>
                <a:spcPts val="0"/>
              </a:spcAft>
              <a:buClr>
                <a:srgbClr val="292929"/>
              </a:buClr>
              <a:buSzPts val="1200"/>
              <a:buFont typeface="Georgia"/>
              <a:buAutoNum type="arabicPeriod"/>
            </a:pPr>
            <a:r>
              <a:rPr lang="en" sz="1200">
                <a:solidFill>
                  <a:srgbClr val="292929"/>
                </a:solidFill>
                <a:latin typeface="Times New Roman"/>
                <a:ea typeface="Times New Roman"/>
                <a:cs typeface="Times New Roman"/>
                <a:sym typeface="Times New Roman"/>
              </a:rPr>
              <a:t>Apply </a:t>
            </a:r>
            <a:r>
              <a:rPr lang="en" sz="1200" b="1">
                <a:solidFill>
                  <a:srgbClr val="292929"/>
                </a:solidFill>
                <a:latin typeface="Times New Roman"/>
                <a:ea typeface="Times New Roman"/>
                <a:cs typeface="Times New Roman"/>
                <a:sym typeface="Times New Roman"/>
              </a:rPr>
              <a:t>object detection</a:t>
            </a:r>
            <a:r>
              <a:rPr lang="en" sz="1200">
                <a:solidFill>
                  <a:srgbClr val="292929"/>
                </a:solidFill>
                <a:latin typeface="Times New Roman"/>
                <a:ea typeface="Times New Roman"/>
                <a:cs typeface="Times New Roman"/>
                <a:sym typeface="Times New Roman"/>
              </a:rPr>
              <a:t> to detect all people (and </a:t>
            </a:r>
            <a:r>
              <a:rPr lang="en" sz="1200" i="1">
                <a:solidFill>
                  <a:srgbClr val="292929"/>
                </a:solidFill>
                <a:latin typeface="Times New Roman"/>
                <a:ea typeface="Times New Roman"/>
                <a:cs typeface="Times New Roman"/>
                <a:sym typeface="Times New Roman"/>
              </a:rPr>
              <a:t>only</a:t>
            </a:r>
            <a:r>
              <a:rPr lang="en" sz="1200">
                <a:solidFill>
                  <a:srgbClr val="292929"/>
                </a:solidFill>
                <a:latin typeface="Times New Roman"/>
                <a:ea typeface="Times New Roman"/>
                <a:cs typeface="Times New Roman"/>
                <a:sym typeface="Times New Roman"/>
              </a:rPr>
              <a:t> people) in a video stream.</a:t>
            </a:r>
            <a:endParaRPr sz="1200">
              <a:solidFill>
                <a:srgbClr val="292929"/>
              </a:solidFill>
              <a:latin typeface="Times New Roman"/>
              <a:ea typeface="Times New Roman"/>
              <a:cs typeface="Times New Roman"/>
              <a:sym typeface="Times New Roman"/>
            </a:endParaRPr>
          </a:p>
          <a:p>
            <a:pPr marL="292100" lvl="0" indent="-304800" algn="l" rtl="0">
              <a:lnSpc>
                <a:spcPct val="190909"/>
              </a:lnSpc>
              <a:spcBef>
                <a:spcPts val="0"/>
              </a:spcBef>
              <a:spcAft>
                <a:spcPts val="0"/>
              </a:spcAft>
              <a:buClr>
                <a:srgbClr val="292929"/>
              </a:buClr>
              <a:buSzPts val="1200"/>
              <a:buFont typeface="Georgia"/>
              <a:buAutoNum type="arabicPeriod"/>
            </a:pPr>
            <a:r>
              <a:rPr lang="en" sz="1200" b="1">
                <a:solidFill>
                  <a:srgbClr val="292929"/>
                </a:solidFill>
                <a:latin typeface="Times New Roman"/>
                <a:ea typeface="Times New Roman"/>
                <a:cs typeface="Times New Roman"/>
                <a:sym typeface="Times New Roman"/>
              </a:rPr>
              <a:t>Compute the pairwise distances</a:t>
            </a:r>
            <a:r>
              <a:rPr lang="en" sz="1200">
                <a:solidFill>
                  <a:srgbClr val="292929"/>
                </a:solidFill>
                <a:latin typeface="Times New Roman"/>
                <a:ea typeface="Times New Roman"/>
                <a:cs typeface="Times New Roman"/>
                <a:sym typeface="Times New Roman"/>
              </a:rPr>
              <a:t> between all detected people.</a:t>
            </a:r>
            <a:endParaRPr sz="1200">
              <a:solidFill>
                <a:srgbClr val="292929"/>
              </a:solidFill>
              <a:latin typeface="Times New Roman"/>
              <a:ea typeface="Times New Roman"/>
              <a:cs typeface="Times New Roman"/>
              <a:sym typeface="Times New Roman"/>
            </a:endParaRPr>
          </a:p>
          <a:p>
            <a:pPr marL="292100" lvl="0" indent="-304800" algn="l" rtl="0">
              <a:lnSpc>
                <a:spcPct val="190909"/>
              </a:lnSpc>
              <a:spcBef>
                <a:spcPts val="0"/>
              </a:spcBef>
              <a:spcAft>
                <a:spcPts val="0"/>
              </a:spcAft>
              <a:buClr>
                <a:srgbClr val="292929"/>
              </a:buClr>
              <a:buSzPts val="1200"/>
              <a:buFont typeface="Georgia"/>
              <a:buAutoNum type="arabicPeriod"/>
            </a:pPr>
            <a:r>
              <a:rPr lang="en" sz="1200">
                <a:solidFill>
                  <a:srgbClr val="292929"/>
                </a:solidFill>
                <a:latin typeface="Times New Roman"/>
                <a:ea typeface="Times New Roman"/>
                <a:cs typeface="Times New Roman"/>
                <a:sym typeface="Times New Roman"/>
              </a:rPr>
              <a:t>Based on these distances, </a:t>
            </a:r>
            <a:r>
              <a:rPr lang="en" sz="1200" b="1">
                <a:solidFill>
                  <a:srgbClr val="292929"/>
                </a:solidFill>
                <a:latin typeface="Times New Roman"/>
                <a:ea typeface="Times New Roman"/>
                <a:cs typeface="Times New Roman"/>
                <a:sym typeface="Times New Roman"/>
              </a:rPr>
              <a:t>check to see if any two people are less than </a:t>
            </a:r>
            <a:r>
              <a:rPr lang="en" sz="1200" b="1" i="1">
                <a:solidFill>
                  <a:srgbClr val="292929"/>
                </a:solidFill>
                <a:latin typeface="Times New Roman"/>
                <a:ea typeface="Times New Roman"/>
                <a:cs typeface="Times New Roman"/>
                <a:sym typeface="Times New Roman"/>
              </a:rPr>
              <a:t>N</a:t>
            </a:r>
            <a:r>
              <a:rPr lang="en" sz="1200" b="1">
                <a:solidFill>
                  <a:srgbClr val="292929"/>
                </a:solidFill>
                <a:latin typeface="Times New Roman"/>
                <a:ea typeface="Times New Roman"/>
                <a:cs typeface="Times New Roman"/>
                <a:sym typeface="Times New Roman"/>
              </a:rPr>
              <a:t> pixels apart</a:t>
            </a:r>
            <a:endParaRPr sz="1200" b="1">
              <a:solidFill>
                <a:srgbClr val="292929"/>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100" i="1">
                <a:solidFill>
                  <a:srgbClr val="292929"/>
                </a:solidFill>
                <a:latin typeface="Times New Roman"/>
                <a:ea typeface="Times New Roman"/>
                <a:cs typeface="Times New Roman"/>
                <a:sym typeface="Times New Roman"/>
              </a:rPr>
              <a:t>This social distancing detector implementation will rely on pixel distances, which won’t necessarily be as accurate.</a:t>
            </a:r>
            <a:endParaRPr sz="1100">
              <a:solidFill>
                <a:srgbClr val="292929"/>
              </a:solidFill>
              <a:latin typeface="Times New Roman"/>
              <a:ea typeface="Times New Roman"/>
              <a:cs typeface="Times New Roman"/>
              <a:sym typeface="Times New Roman"/>
            </a:endParaRPr>
          </a:p>
          <a:p>
            <a:pPr marL="0" lvl="0" indent="0" algn="l" rtl="0">
              <a:spcBef>
                <a:spcPts val="0"/>
              </a:spcBef>
              <a:spcAft>
                <a:spcPts val="1200"/>
              </a:spcAft>
              <a:buNone/>
            </a:pPr>
            <a:endParaRPr sz="1200">
              <a:latin typeface="Times New Roman"/>
              <a:ea typeface="Times New Roman"/>
              <a:cs typeface="Times New Roman"/>
              <a:sym typeface="Times New Roman"/>
            </a:endParaRPr>
          </a:p>
        </p:txBody>
      </p:sp>
      <p:pic>
        <p:nvPicPr>
          <p:cNvPr id="117" name="Google Shape;117;p18"/>
          <p:cNvPicPr preferRelativeResize="0"/>
          <p:nvPr/>
        </p:nvPicPr>
        <p:blipFill>
          <a:blip r:embed="rId3">
            <a:alphaModFix/>
          </a:blip>
          <a:stretch>
            <a:fillRect/>
          </a:stretch>
        </p:blipFill>
        <p:spPr>
          <a:xfrm>
            <a:off x="564850" y="1581000"/>
            <a:ext cx="4475800" cy="110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00" b="1">
                <a:solidFill>
                  <a:srgbClr val="1C4587"/>
                </a:solidFill>
                <a:highlight>
                  <a:srgbClr val="FFFFFF"/>
                </a:highlight>
                <a:latin typeface="Times New Roman"/>
                <a:ea typeface="Times New Roman"/>
                <a:cs typeface="Times New Roman"/>
                <a:sym typeface="Times New Roman"/>
              </a:rPr>
              <a:t>Applications of Social Distance Detection System</a:t>
            </a:r>
            <a:endParaRPr sz="2700" b="1">
              <a:solidFill>
                <a:srgbClr val="1C4587"/>
              </a:solidFill>
              <a:latin typeface="Times New Roman"/>
              <a:ea typeface="Times New Roman"/>
              <a:cs typeface="Times New Roman"/>
              <a:sym typeface="Times New Roman"/>
            </a:endParaRPr>
          </a:p>
        </p:txBody>
      </p:sp>
      <p:sp>
        <p:nvSpPr>
          <p:cNvPr id="123" name="Google Shape;123;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Font typeface="Times New Roman"/>
              <a:buChar char="★"/>
            </a:pPr>
            <a:r>
              <a:rPr lang="en" sz="1300" b="1">
                <a:solidFill>
                  <a:srgbClr val="000000"/>
                </a:solidFill>
                <a:latin typeface="Times New Roman"/>
                <a:ea typeface="Times New Roman"/>
                <a:cs typeface="Times New Roman"/>
                <a:sym typeface="Times New Roman"/>
              </a:rPr>
              <a:t>Airports</a:t>
            </a:r>
            <a:endParaRPr sz="1300" b="1">
              <a:solidFill>
                <a:srgbClr val="000000"/>
              </a:solidFill>
              <a:latin typeface="Times New Roman"/>
              <a:ea typeface="Times New Roman"/>
              <a:cs typeface="Times New Roman"/>
              <a:sym typeface="Times New Roman"/>
            </a:endParaRPr>
          </a:p>
          <a:p>
            <a:pPr marL="457200" marR="53340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Social Distancing AI App can be used at airports to identify if people are maintaining social distance or not. Multiple IP cameras installed at the airport can capture people standing in close proximity and logs are kept in a system. The app triggers the voice alerts and sends notifications to the concerned authorities.</a:t>
            </a:r>
            <a:endParaRPr sz="12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sz="1300" b="1">
                <a:solidFill>
                  <a:srgbClr val="000000"/>
                </a:solidFill>
                <a:latin typeface="Times New Roman"/>
                <a:ea typeface="Times New Roman"/>
                <a:cs typeface="Times New Roman"/>
                <a:sym typeface="Times New Roman"/>
              </a:rPr>
              <a:t>Hospitals </a:t>
            </a:r>
            <a:endParaRPr sz="1300" b="1">
              <a:solidFill>
                <a:srgbClr val="000000"/>
              </a:solidFill>
              <a:latin typeface="Times New Roman"/>
              <a:ea typeface="Times New Roman"/>
              <a:cs typeface="Times New Roman"/>
              <a:sym typeface="Times New Roman"/>
            </a:endParaRPr>
          </a:p>
          <a:p>
            <a:pPr marL="457200" lvl="0" indent="0" algn="l" rtl="0">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Hospitals can use social distancing app to monitor if people are adhering to social distancing or not. Using CCTV cameras installed at hospital premises, health authorities can track if visitors, patients or health workers are maintaining a distance or not. If somebody is found violating the distancing, alerts will be sent to the concerned authorities to take action.</a:t>
            </a:r>
            <a:endParaRPr sz="12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sz="1300" b="1">
                <a:solidFill>
                  <a:srgbClr val="000000"/>
                </a:solidFill>
                <a:latin typeface="Times New Roman"/>
                <a:ea typeface="Times New Roman"/>
                <a:cs typeface="Times New Roman"/>
                <a:sym typeface="Times New Roman"/>
              </a:rPr>
              <a:t>Offices</a:t>
            </a:r>
            <a:endParaRPr sz="1300" b="1">
              <a:solidFill>
                <a:srgbClr val="000000"/>
              </a:solidFill>
              <a:latin typeface="Times New Roman"/>
              <a:ea typeface="Times New Roman"/>
              <a:cs typeface="Times New Roman"/>
              <a:sym typeface="Times New Roman"/>
            </a:endParaRPr>
          </a:p>
          <a:p>
            <a:pPr marL="457200" lvl="0" indent="0" algn="l" rtl="0">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The risk of COVID-19 will be not be ending soon; therefore, offices after the lockdown can use this app to ensure that social distancing is maintained until the risk of COVID-19 does not go away. Offices can add face data of their employees and if anyone is found not following distance can receive an alert or notification.</a:t>
            </a:r>
            <a:endParaRPr sz="1200">
              <a:solidFill>
                <a:srgbClr val="000000"/>
              </a:solidFill>
              <a:latin typeface="Times New Roman"/>
              <a:ea typeface="Times New Roman"/>
              <a:cs typeface="Times New Roman"/>
              <a:sym typeface="Times New Roman"/>
            </a:endParaRPr>
          </a:p>
          <a:p>
            <a:pPr marL="457200" lvl="0" indent="0" algn="l" rtl="0">
              <a:lnSpc>
                <a:spcPct val="145606"/>
              </a:lnSpc>
              <a:spcBef>
                <a:spcPts val="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00" b="1">
                <a:solidFill>
                  <a:srgbClr val="1C4587"/>
                </a:solidFill>
                <a:highlight>
                  <a:srgbClr val="FFFFFF"/>
                </a:highlight>
                <a:latin typeface="Times New Roman"/>
                <a:ea typeface="Times New Roman"/>
                <a:cs typeface="Times New Roman"/>
                <a:sym typeface="Times New Roman"/>
              </a:rPr>
              <a:t>Applications of Social Distance Detection System…</a:t>
            </a:r>
            <a:endParaRPr sz="2700" b="1">
              <a:solidFill>
                <a:srgbClr val="1C4587"/>
              </a:solidFill>
              <a:latin typeface="Times New Roman"/>
              <a:ea typeface="Times New Roman"/>
              <a:cs typeface="Times New Roman"/>
              <a:sym typeface="Times New Roman"/>
            </a:endParaRPr>
          </a:p>
        </p:txBody>
      </p:sp>
      <p:sp>
        <p:nvSpPr>
          <p:cNvPr id="129" name="Google Shape;129;p2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Font typeface="Times New Roman"/>
              <a:buChar char="★"/>
            </a:pPr>
            <a:r>
              <a:rPr lang="en" sz="1300" b="1">
                <a:solidFill>
                  <a:srgbClr val="000000"/>
                </a:solidFill>
                <a:latin typeface="Times New Roman"/>
                <a:ea typeface="Times New Roman"/>
                <a:cs typeface="Times New Roman"/>
                <a:sym typeface="Times New Roman"/>
              </a:rPr>
              <a:t>Manufacturing plants</a:t>
            </a:r>
            <a:endParaRPr sz="1300" b="1">
              <a:solidFill>
                <a:srgbClr val="000000"/>
              </a:solidFill>
              <a:latin typeface="Times New Roman"/>
              <a:ea typeface="Times New Roman"/>
              <a:cs typeface="Times New Roman"/>
              <a:sym typeface="Times New Roman"/>
            </a:endParaRPr>
          </a:p>
          <a:p>
            <a:pPr marL="457200" lvl="0" indent="0" algn="l" rtl="0">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Social distancing alert device can be used in manufacturing plants to prevent workers from the risk of infection. IP or CCTV cameras installed at the plants would capture and identify if workers are found in close contact with each other. Notification alerts will be sent to the concerned workers and their authorities.</a:t>
            </a:r>
            <a:endParaRPr sz="12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sz="1300" b="1">
                <a:solidFill>
                  <a:srgbClr val="000000"/>
                </a:solidFill>
                <a:latin typeface="Times New Roman"/>
                <a:ea typeface="Times New Roman"/>
                <a:cs typeface="Times New Roman"/>
                <a:sym typeface="Times New Roman"/>
              </a:rPr>
              <a:t>Retail shops</a:t>
            </a:r>
            <a:endParaRPr sz="1300" b="1">
              <a:solidFill>
                <a:srgbClr val="000000"/>
              </a:solidFill>
              <a:latin typeface="Times New Roman"/>
              <a:ea typeface="Times New Roman"/>
              <a:cs typeface="Times New Roman"/>
              <a:sym typeface="Times New Roman"/>
            </a:endParaRPr>
          </a:p>
          <a:p>
            <a:pPr marL="457200" lvl="0" indent="0" algn="l" rtl="0">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Retail stores can use the social distancing AI app to ensure that visitors maintain a specific distance from each other. Cameras connected to the app would track the in-store activity and trigger voice alert to aware people..</a:t>
            </a:r>
            <a:endParaRPr sz="12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sz="1300" b="1">
                <a:solidFill>
                  <a:srgbClr val="000000"/>
                </a:solidFill>
                <a:latin typeface="Times New Roman"/>
                <a:ea typeface="Times New Roman"/>
                <a:cs typeface="Times New Roman"/>
                <a:sym typeface="Times New Roman"/>
              </a:rPr>
              <a:t>Metro Stations</a:t>
            </a:r>
            <a:endParaRPr sz="1300" b="1">
              <a:solidFill>
                <a:srgbClr val="000000"/>
              </a:solidFill>
              <a:latin typeface="Times New Roman"/>
              <a:ea typeface="Times New Roman"/>
              <a:cs typeface="Times New Roman"/>
              <a:sym typeface="Times New Roman"/>
            </a:endParaRPr>
          </a:p>
          <a:p>
            <a:pPr marL="457200" lvl="0" indent="0" algn="l" rtl="0">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Metro stations are considered as the most crowded places where the social distancing AI app can help reduce the risk of COVID-19 by alerting people and concerned authorities. Cameras installed at metro stations can use the capability of AI to track the movement of people and find if everyone is maintaining the social distance or not.</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35" name="Google Shape;135;p21"/>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457200" lvl="0" indent="-310832" algn="just" rtl="0">
              <a:lnSpc>
                <a:spcPct val="15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The Social Distancing Detection system proposes an efficient real-time deep learning based framework to automate the process of monitoring the social distancing via object detection and tracking approaches, where each individual is identified in the real-time with the help of bounding boxes. The generated bounding boxes aid in identifying the clusters or groups of people satisfying the closeness property computed with the help of pairwise vectorized approach. The number of violations are confirmed by computing the number of groups formed and violation index term computed as the ratio of the number of people to the number of groups. </a:t>
            </a: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457200" lvl="0" indent="-310832" algn="just" rtl="0">
              <a:lnSpc>
                <a:spcPct val="15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The extensive trials were conducted with popular state-of-the-art object detection models: Faster RCNN, SSD, and YOLO v3, where YOLO v3 illustrated the efficient performance with balanced FPS and mAP score. Since this approach is highly sensitive to the spatial location of the camera, the same approach can be fine tuned to better adjust with the corresponding field of view.</a:t>
            </a: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{A0A24FE3-A4D0-124F-A7B9-739C28D8B322}tf10001119_mac</Template>
  <TotalTime>0</TotalTime>
  <Words>1226</Words>
  <Application>Microsoft Macintosh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Georgia</vt:lpstr>
      <vt:lpstr>Times New Roman</vt:lpstr>
      <vt:lpstr>Gill Sans MT</vt:lpstr>
      <vt:lpstr>Gallery</vt:lpstr>
      <vt:lpstr>Social Distancing Detection</vt:lpstr>
      <vt:lpstr>Objective:</vt:lpstr>
      <vt:lpstr>Benefits:</vt:lpstr>
      <vt:lpstr>Social Distancing Detection System</vt:lpstr>
      <vt:lpstr>Architecture</vt:lpstr>
      <vt:lpstr>The steps to build a social distancing detector :</vt:lpstr>
      <vt:lpstr>Applications of Social Distance Detection System</vt:lpstr>
      <vt:lpstr>Applications of Social Distance Detection System…</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Detection</dc:title>
  <cp:lastModifiedBy>Microsoft Office User</cp:lastModifiedBy>
  <cp:revision>1</cp:revision>
  <dcterms:modified xsi:type="dcterms:W3CDTF">2022-03-15T18:48:57Z</dcterms:modified>
</cp:coreProperties>
</file>