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4"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embeddedFontLst>
    <p:embeddedFont>
      <p:font typeface="Arial Narrow" panose="020B0604020202020204" pitchFamily="3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Gill Sans MT" panose="020B0502020104020203" pitchFamily="34" charset="77"/>
      <p:regular r:id="rId31"/>
      <p:bold r:id="rId32"/>
      <p:italic r:id="rId33"/>
      <p:boldItalic r:id="rId34"/>
    </p:embeddedFont>
    <p:embeddedFont>
      <p:font typeface="Rockwell" panose="02060603020205020403" pitchFamily="18" charset="77"/>
      <p:regular r:id="rId35"/>
      <p:bold r:id="rId36"/>
      <p:italic r:id="rId37"/>
      <p:boldItalic r:id="rId3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id85kAbbvbCqxPG6PiHVaBHAQU1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4BC74B-AC4A-40E0-A855-9A37D8EAE4CD}">
  <a:tblStyle styleId="{E24BC74B-AC4A-40E0-A855-9A37D8EAE4CD}" styleName="Table_0">
    <a:wholeTbl>
      <a:tcTxStyle b="off" i="off">
        <a:font>
          <a:latin typeface="Rockwell"/>
          <a:ea typeface="Rockwell"/>
          <a:cs typeface="Rockwel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8E7"/>
          </a:solidFill>
        </a:fill>
      </a:tcStyle>
    </a:wholeTbl>
    <a:band1H>
      <a:tcTxStyle/>
      <a:tcStyle>
        <a:tcBdr/>
        <a:fill>
          <a:solidFill>
            <a:srgbClr val="EFCECA"/>
          </a:solidFill>
        </a:fill>
      </a:tcStyle>
    </a:band1H>
    <a:band2H>
      <a:tcTxStyle/>
      <a:tcStyle>
        <a:tcBdr/>
      </a:tcStyle>
    </a:band2H>
    <a:band1V>
      <a:tcTxStyle/>
      <a:tcStyle>
        <a:tcBdr/>
        <a:fill>
          <a:solidFill>
            <a:srgbClr val="EFCECA"/>
          </a:solidFill>
        </a:fill>
      </a:tcStyle>
    </a:band1V>
    <a:band2V>
      <a:tcTxStyle/>
      <a:tcStyle>
        <a:tcBdr/>
      </a:tcStyle>
    </a:band2V>
    <a:lastCol>
      <a:tcTxStyle b="on" i="off">
        <a:font>
          <a:latin typeface="Rockwell"/>
          <a:ea typeface="Rockwell"/>
          <a:cs typeface="Rockwell"/>
        </a:font>
        <a:schemeClr val="lt1"/>
      </a:tcTxStyle>
      <a:tcStyle>
        <a:tcBdr/>
        <a:fill>
          <a:solidFill>
            <a:schemeClr val="accent1"/>
          </a:solidFill>
        </a:fill>
      </a:tcStyle>
    </a:lastCol>
    <a:firstCol>
      <a:tcTxStyle b="on" i="off">
        <a:font>
          <a:latin typeface="Rockwell"/>
          <a:ea typeface="Rockwell"/>
          <a:cs typeface="Rockwell"/>
        </a:font>
        <a:schemeClr val="lt1"/>
      </a:tcTxStyle>
      <a:tcStyle>
        <a:tcBdr/>
        <a:fill>
          <a:solidFill>
            <a:schemeClr val="accent1"/>
          </a:solidFill>
        </a:fill>
      </a:tcStyle>
    </a:firstCol>
    <a:lastRow>
      <a:tcTxStyle b="on" i="off">
        <a:font>
          <a:latin typeface="Rockwell"/>
          <a:ea typeface="Rockwell"/>
          <a:cs typeface="Rockwel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ckwell"/>
          <a:ea typeface="Rockwell"/>
          <a:cs typeface="Rockwel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09"/>
  </p:normalViewPr>
  <p:slideViewPr>
    <p:cSldViewPr snapToGrid="0">
      <p:cViewPr varScale="1">
        <p:scale>
          <a:sx n="93" d="100"/>
          <a:sy n="93"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2486683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98365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40435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67384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943097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4669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40208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8615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24565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72726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endParaRPr lang="en-IN"/>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6168760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6998020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himanshupoddar/zomato-bangalore-restaurants"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himanshupoddar/zomato-bangalore-restaurants"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a:spLocks noGrp="1"/>
          </p:cNvSpPr>
          <p:nvPr>
            <p:ph type="ctrTitle"/>
          </p:nvPr>
        </p:nvSpPr>
        <p:spPr>
          <a:xfrm>
            <a:off x="1524000" y="218091"/>
            <a:ext cx="9144000" cy="73787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80000"/>
              </a:lnSpc>
              <a:spcBef>
                <a:spcPts val="0"/>
              </a:spcBef>
              <a:spcAft>
                <a:spcPts val="0"/>
              </a:spcAft>
              <a:buClr>
                <a:schemeClr val="accent2"/>
              </a:buClr>
              <a:buSzPts val="4800"/>
              <a:buFont typeface="Arial Narrow"/>
              <a:buNone/>
            </a:pPr>
            <a:r>
              <a:rPr lang="en-US" sz="4800" b="1" dirty="0">
                <a:solidFill>
                  <a:srgbClr val="FF0000"/>
                </a:solidFill>
                <a:highlight>
                  <a:srgbClr val="FFFF00"/>
                </a:highlight>
                <a:latin typeface="Arial Narrow"/>
                <a:ea typeface="Arial Narrow"/>
                <a:cs typeface="Arial Narrow"/>
                <a:sym typeface="Arial Narrow"/>
              </a:rPr>
              <a:t>RESTAURANT RATING PREDICTION</a:t>
            </a:r>
            <a:endParaRPr dirty="0">
              <a:solidFill>
                <a:srgbClr val="FF0000"/>
              </a:solidFill>
              <a:highlight>
                <a:srgbClr val="FFFF00"/>
              </a:highlight>
            </a:endParaRPr>
          </a:p>
        </p:txBody>
      </p:sp>
      <p:graphicFrame>
        <p:nvGraphicFramePr>
          <p:cNvPr id="105" name="Google Shape;105;p1"/>
          <p:cNvGraphicFramePr/>
          <p:nvPr>
            <p:extLst>
              <p:ext uri="{D42A27DB-BD31-4B8C-83A1-F6EECF244321}">
                <p14:modId xmlns:p14="http://schemas.microsoft.com/office/powerpoint/2010/main" val="1772453359"/>
              </p:ext>
            </p:extLst>
          </p:nvPr>
        </p:nvGraphicFramePr>
        <p:xfrm>
          <a:off x="2221345" y="1731819"/>
          <a:ext cx="6883075" cy="3948545"/>
        </p:xfrm>
        <a:graphic>
          <a:graphicData uri="http://schemas.openxmlformats.org/drawingml/2006/table">
            <a:tbl>
              <a:tblPr firstRow="1" firstCol="1" lastRow="1" lastCol="1" bandRow="1" bandCol="1">
                <a:noFill/>
                <a:tableStyleId>{E24BC74B-AC4A-40E0-A855-9A37D8EAE4CD}</a:tableStyleId>
              </a:tblPr>
              <a:tblGrid>
                <a:gridCol w="2514400">
                  <a:extLst>
                    <a:ext uri="{9D8B030D-6E8A-4147-A177-3AD203B41FA5}">
                      <a16:colId xmlns:a16="http://schemas.microsoft.com/office/drawing/2014/main" val="20000"/>
                    </a:ext>
                  </a:extLst>
                </a:gridCol>
                <a:gridCol w="4368675">
                  <a:extLst>
                    <a:ext uri="{9D8B030D-6E8A-4147-A177-3AD203B41FA5}">
                      <a16:colId xmlns:a16="http://schemas.microsoft.com/office/drawing/2014/main" val="20001"/>
                    </a:ext>
                  </a:extLst>
                </a:gridCol>
              </a:tblGrid>
              <a:tr h="2001767">
                <a:tc>
                  <a:txBody>
                    <a:bodyPr/>
                    <a:lstStyle/>
                    <a:p>
                      <a:pPr marL="457200" marR="61595" lvl="1" indent="0" algn="just" rtl="0">
                        <a:lnSpc>
                          <a:spcPct val="150000"/>
                        </a:lnSpc>
                        <a:spcBef>
                          <a:spcPts val="0"/>
                        </a:spcBef>
                        <a:spcAft>
                          <a:spcPts val="0"/>
                        </a:spcAft>
                        <a:buNone/>
                      </a:pPr>
                      <a:endParaRPr lang="en-US" sz="1800" u="none" strike="noStrike" cap="none" dirty="0">
                        <a:solidFill>
                          <a:srgbClr val="C00000"/>
                        </a:solidFill>
                      </a:endParaRPr>
                    </a:p>
                    <a:p>
                      <a:pPr marL="457200" marR="61595" lvl="1" indent="0" algn="just" rtl="0">
                        <a:lnSpc>
                          <a:spcPct val="150000"/>
                        </a:lnSpc>
                        <a:spcBef>
                          <a:spcPts val="0"/>
                        </a:spcBef>
                        <a:spcAft>
                          <a:spcPts val="0"/>
                        </a:spcAft>
                        <a:buNone/>
                      </a:pPr>
                      <a:r>
                        <a:rPr lang="en-US" sz="1800" u="none" strike="noStrike" cap="none" dirty="0">
                          <a:solidFill>
                            <a:srgbClr val="C00000"/>
                          </a:solidFill>
                        </a:rPr>
                        <a:t>Written By</a:t>
                      </a:r>
                      <a:endParaRPr sz="1800" u="none" strike="noStrike" cap="none" dirty="0">
                        <a:solidFill>
                          <a:srgbClr val="C00000"/>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457200" marR="0" lvl="0" indent="0" algn="ctr" rtl="0">
                        <a:lnSpc>
                          <a:spcPct val="150000"/>
                        </a:lnSpc>
                        <a:spcBef>
                          <a:spcPts val="0"/>
                        </a:spcBef>
                        <a:spcAft>
                          <a:spcPts val="0"/>
                        </a:spcAft>
                        <a:buNone/>
                      </a:pPr>
                      <a:endParaRPr lang="en-US" sz="1800" u="none" strike="noStrike" cap="none" dirty="0">
                        <a:solidFill>
                          <a:srgbClr val="69240B"/>
                        </a:solidFill>
                        <a:latin typeface="Calibri"/>
                        <a:ea typeface="Calibri"/>
                        <a:cs typeface="Calibri"/>
                        <a:sym typeface="Calibri"/>
                      </a:endParaRPr>
                    </a:p>
                    <a:p>
                      <a:pPr marL="457200" marR="0" lvl="0" indent="0" algn="ctr" rtl="0">
                        <a:lnSpc>
                          <a:spcPct val="150000"/>
                        </a:lnSpc>
                        <a:spcBef>
                          <a:spcPts val="0"/>
                        </a:spcBef>
                        <a:spcAft>
                          <a:spcPts val="0"/>
                        </a:spcAft>
                        <a:buNone/>
                      </a:pPr>
                      <a:r>
                        <a:rPr lang="en-US" sz="1800" u="none" strike="noStrike" cap="none" dirty="0" err="1">
                          <a:solidFill>
                            <a:srgbClr val="69240B"/>
                          </a:solidFill>
                          <a:latin typeface="Calibri"/>
                          <a:ea typeface="Calibri"/>
                          <a:cs typeface="Calibri"/>
                          <a:sym typeface="Calibri"/>
                        </a:rPr>
                        <a:t>Puru</a:t>
                      </a:r>
                      <a:r>
                        <a:rPr lang="en-US" sz="1800" u="none" strike="noStrike" cap="none" dirty="0">
                          <a:solidFill>
                            <a:srgbClr val="69240B"/>
                          </a:solidFill>
                          <a:latin typeface="Calibri"/>
                          <a:ea typeface="Calibri"/>
                          <a:cs typeface="Calibri"/>
                          <a:sym typeface="Calibri"/>
                        </a:rPr>
                        <a:t> Sharma</a:t>
                      </a:r>
                      <a:endParaRPr sz="1800" u="none" strike="noStrike" cap="none" dirty="0">
                        <a:solidFill>
                          <a:srgbClr val="69240B"/>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973389">
                <a:tc>
                  <a:txBody>
                    <a:bodyPr/>
                    <a:lstStyle/>
                    <a:p>
                      <a:pPr marL="457200" marR="62230" lvl="1" indent="0" algn="just" rtl="0">
                        <a:lnSpc>
                          <a:spcPct val="150000"/>
                        </a:lnSpc>
                        <a:spcBef>
                          <a:spcPts val="0"/>
                        </a:spcBef>
                        <a:spcAft>
                          <a:spcPts val="0"/>
                        </a:spcAft>
                        <a:buNone/>
                      </a:pPr>
                      <a:r>
                        <a:rPr lang="en-US" sz="1800" u="none" strike="noStrike" cap="none">
                          <a:solidFill>
                            <a:srgbClr val="C00000"/>
                          </a:solidFill>
                        </a:rPr>
                        <a:t>Document Version</a:t>
                      </a:r>
                      <a:endParaRPr sz="1800" u="none" strike="noStrike" cap="none">
                        <a:solidFill>
                          <a:srgbClr val="C00000"/>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914400" marR="0" lvl="1" indent="0" algn="just" rtl="0">
                        <a:lnSpc>
                          <a:spcPct val="150000"/>
                        </a:lnSpc>
                        <a:spcBef>
                          <a:spcPts val="0"/>
                        </a:spcBef>
                        <a:spcAft>
                          <a:spcPts val="0"/>
                        </a:spcAft>
                        <a:buNone/>
                      </a:pPr>
                      <a:r>
                        <a:rPr lang="en-US" sz="1800" u="none" strike="noStrike" cap="none">
                          <a:solidFill>
                            <a:srgbClr val="69240B"/>
                          </a:solidFill>
                        </a:rPr>
                        <a:t>1.0</a:t>
                      </a:r>
                      <a:endParaRPr sz="1800" u="none" strike="noStrike" cap="none">
                        <a:solidFill>
                          <a:srgbClr val="69240B"/>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973389">
                <a:tc>
                  <a:txBody>
                    <a:bodyPr/>
                    <a:lstStyle/>
                    <a:p>
                      <a:pPr marL="457200" marR="60960" lvl="1" indent="0" algn="just" rtl="0">
                        <a:lnSpc>
                          <a:spcPct val="150000"/>
                        </a:lnSpc>
                        <a:spcBef>
                          <a:spcPts val="0"/>
                        </a:spcBef>
                        <a:spcAft>
                          <a:spcPts val="0"/>
                        </a:spcAft>
                        <a:buNone/>
                      </a:pPr>
                      <a:r>
                        <a:rPr lang="en-US" sz="1800" u="none" strike="noStrike" cap="none">
                          <a:solidFill>
                            <a:srgbClr val="C00000"/>
                          </a:solidFill>
                        </a:rPr>
                        <a:t>Last Revised Date</a:t>
                      </a:r>
                      <a:endParaRPr sz="1800" u="none" strike="noStrike" cap="none">
                        <a:solidFill>
                          <a:srgbClr val="C00000"/>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914400" marR="0" lvl="1" indent="0" algn="just" rtl="0">
                        <a:lnSpc>
                          <a:spcPct val="150000"/>
                        </a:lnSpc>
                        <a:spcBef>
                          <a:spcPts val="0"/>
                        </a:spcBef>
                        <a:spcAft>
                          <a:spcPts val="0"/>
                        </a:spcAft>
                        <a:buNone/>
                      </a:pPr>
                      <a:r>
                        <a:rPr lang="en-US" sz="1800" u="none" strike="noStrike" cap="none" dirty="0">
                          <a:solidFill>
                            <a:srgbClr val="69240B"/>
                          </a:solidFill>
                        </a:rPr>
                        <a:t>08-Jan-2022</a:t>
                      </a:r>
                      <a:endParaRPr sz="1800" u="none" strike="noStrike" cap="none" dirty="0">
                        <a:solidFill>
                          <a:srgbClr val="69240B"/>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p:nvPr/>
        </p:nvSpPr>
        <p:spPr>
          <a:xfrm>
            <a:off x="317068" y="419892"/>
            <a:ext cx="8509189" cy="646331"/>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The data set consists of various data types from integer to float to object as shown in Fig.</a:t>
            </a:r>
            <a:endParaRPr sz="1800" b="0" i="0" u="none" strike="noStrike" cap="none">
              <a:solidFill>
                <a:schemeClr val="dk1"/>
              </a:solidFill>
              <a:latin typeface="Rockwell"/>
              <a:ea typeface="Rockwell"/>
              <a:cs typeface="Rockwell"/>
              <a:sym typeface="Rockwell"/>
            </a:endParaRPr>
          </a:p>
          <a:p>
            <a:pPr marL="0" marR="0" lvl="0" indent="0" algn="l" rtl="0">
              <a:lnSpc>
                <a:spcPct val="100000"/>
              </a:lnSpc>
              <a:spcBef>
                <a:spcPts val="0"/>
              </a:spcBef>
              <a:spcAft>
                <a:spcPts val="0"/>
              </a:spcAft>
              <a:buClr>
                <a:schemeClr val="dk1"/>
              </a:buClr>
              <a:buSzPts val="1800"/>
              <a:buFont typeface="Rockwell"/>
              <a:buNone/>
            </a:pPr>
            <a:endParaRPr sz="1800" b="0" i="0" u="none" strike="noStrike" cap="none">
              <a:solidFill>
                <a:schemeClr val="dk1"/>
              </a:solidFill>
              <a:latin typeface="Arial"/>
              <a:ea typeface="Arial"/>
              <a:cs typeface="Arial"/>
              <a:sym typeface="Arial"/>
            </a:endParaRPr>
          </a:p>
        </p:txBody>
      </p:sp>
      <p:sp>
        <p:nvSpPr>
          <p:cNvPr id="159" name="Google Shape;159;p10"/>
          <p:cNvSpPr/>
          <p:nvPr/>
        </p:nvSpPr>
        <p:spPr>
          <a:xfrm>
            <a:off x="0" y="45720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pic>
        <p:nvPicPr>
          <p:cNvPr id="160" name="Google Shape;160;p10"/>
          <p:cNvPicPr preferRelativeResize="0"/>
          <p:nvPr/>
        </p:nvPicPr>
        <p:blipFill rotWithShape="1">
          <a:blip r:embed="rId3">
            <a:alphaModFix/>
          </a:blip>
          <a:srcRect/>
          <a:stretch/>
        </p:blipFill>
        <p:spPr>
          <a:xfrm>
            <a:off x="1576875" y="1412311"/>
            <a:ext cx="6990280" cy="40333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txBox="1"/>
          <p:nvPr/>
        </p:nvSpPr>
        <p:spPr>
          <a:xfrm>
            <a:off x="258619" y="198643"/>
            <a:ext cx="60960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rgbClr val="69240B"/>
                </a:solidFill>
                <a:latin typeface="Times New Roman"/>
                <a:ea typeface="Times New Roman"/>
                <a:cs typeface="Times New Roman"/>
                <a:sym typeface="Times New Roman"/>
              </a:rPr>
              <a:t>Observations</a:t>
            </a:r>
            <a:endParaRPr sz="2400" b="1">
              <a:solidFill>
                <a:srgbClr val="69240B"/>
              </a:solidFill>
              <a:latin typeface="Times New Roman"/>
              <a:ea typeface="Times New Roman"/>
              <a:cs typeface="Times New Roman"/>
              <a:sym typeface="Times New Roman"/>
            </a:endParaRPr>
          </a:p>
        </p:txBody>
      </p:sp>
      <p:sp>
        <p:nvSpPr>
          <p:cNvPr id="166" name="Google Shape;166;p11"/>
          <p:cNvSpPr txBox="1"/>
          <p:nvPr/>
        </p:nvSpPr>
        <p:spPr>
          <a:xfrm>
            <a:off x="258618" y="796057"/>
            <a:ext cx="11628581" cy="1027782"/>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Correlation is used to understand the relation between a target variable and predictors. In this work, rate is the target variable and its correlation with other variables is observed.</a:t>
            </a:r>
            <a:r>
              <a:rPr lang="en-US" sz="1800">
                <a:solidFill>
                  <a:schemeClr val="dk1"/>
                </a:solidFill>
                <a:latin typeface="Times New Roman"/>
                <a:ea typeface="Times New Roman"/>
                <a:cs typeface="Times New Roman"/>
                <a:sym typeface="Times New Roman"/>
              </a:rPr>
              <a:t> </a:t>
            </a:r>
            <a:r>
              <a:rPr lang="en-US" sz="1800">
                <a:solidFill>
                  <a:schemeClr val="dk1"/>
                </a:solidFill>
                <a:latin typeface="Calibri"/>
                <a:ea typeface="Calibri"/>
                <a:cs typeface="Calibri"/>
                <a:sym typeface="Calibri"/>
              </a:rPr>
              <a:t>Considering the case of rest_type, the feature rest_type is shown to have a low correlation with the target variable rate in below Fig.</a:t>
            </a:r>
            <a:endParaRPr sz="1800">
              <a:solidFill>
                <a:schemeClr val="dk1"/>
              </a:solidFill>
              <a:latin typeface="Times New Roman"/>
              <a:ea typeface="Times New Roman"/>
              <a:cs typeface="Times New Roman"/>
              <a:sym typeface="Times New Roman"/>
            </a:endParaRPr>
          </a:p>
        </p:txBody>
      </p:sp>
      <p:pic>
        <p:nvPicPr>
          <p:cNvPr id="167" name="Google Shape;167;p11"/>
          <p:cNvPicPr preferRelativeResize="0"/>
          <p:nvPr/>
        </p:nvPicPr>
        <p:blipFill rotWithShape="1">
          <a:blip r:embed="rId3">
            <a:alphaModFix/>
          </a:blip>
          <a:srcRect/>
          <a:stretch/>
        </p:blipFill>
        <p:spPr>
          <a:xfrm>
            <a:off x="1791478" y="1959588"/>
            <a:ext cx="8380930" cy="45065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2"/>
          <p:cNvSpPr txBox="1"/>
          <p:nvPr/>
        </p:nvSpPr>
        <p:spPr>
          <a:xfrm>
            <a:off x="493682" y="495235"/>
            <a:ext cx="11338099" cy="709233"/>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As can be seen from below Fig. there are more online orders compared to offline orders, and the online orders are accepted more. </a:t>
            </a:r>
            <a:endParaRPr sz="1800">
              <a:solidFill>
                <a:schemeClr val="dk1"/>
              </a:solidFill>
              <a:latin typeface="Times New Roman"/>
              <a:ea typeface="Times New Roman"/>
              <a:cs typeface="Times New Roman"/>
              <a:sym typeface="Times New Roman"/>
            </a:endParaRPr>
          </a:p>
        </p:txBody>
      </p:sp>
      <p:pic>
        <p:nvPicPr>
          <p:cNvPr id="173" name="Google Shape;173;p12"/>
          <p:cNvPicPr preferRelativeResize="0"/>
          <p:nvPr/>
        </p:nvPicPr>
        <p:blipFill rotWithShape="1">
          <a:blip r:embed="rId3">
            <a:alphaModFix/>
          </a:blip>
          <a:srcRect/>
          <a:stretch/>
        </p:blipFill>
        <p:spPr>
          <a:xfrm>
            <a:off x="5754710" y="2446435"/>
            <a:ext cx="6254760" cy="4233571"/>
          </a:xfrm>
          <a:prstGeom prst="rect">
            <a:avLst/>
          </a:prstGeom>
          <a:noFill/>
          <a:ln>
            <a:noFill/>
          </a:ln>
        </p:spPr>
      </p:pic>
      <p:pic>
        <p:nvPicPr>
          <p:cNvPr id="174" name="Google Shape;174;p12"/>
          <p:cNvPicPr preferRelativeResize="0"/>
          <p:nvPr/>
        </p:nvPicPr>
        <p:blipFill rotWithShape="1">
          <a:blip r:embed="rId4">
            <a:alphaModFix/>
          </a:blip>
          <a:srcRect/>
          <a:stretch/>
        </p:blipFill>
        <p:spPr>
          <a:xfrm>
            <a:off x="493682" y="1204468"/>
            <a:ext cx="5392807" cy="5290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3"/>
          <p:cNvSpPr txBox="1"/>
          <p:nvPr/>
        </p:nvSpPr>
        <p:spPr>
          <a:xfrm>
            <a:off x="498762" y="315231"/>
            <a:ext cx="11185237" cy="390684"/>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This shows places of famous restaurants in Bangalore.</a:t>
            </a:r>
            <a:endParaRPr sz="1800">
              <a:solidFill>
                <a:schemeClr val="dk1"/>
              </a:solidFill>
              <a:latin typeface="Times New Roman"/>
              <a:ea typeface="Times New Roman"/>
              <a:cs typeface="Times New Roman"/>
              <a:sym typeface="Times New Roman"/>
            </a:endParaRPr>
          </a:p>
        </p:txBody>
      </p:sp>
      <p:pic>
        <p:nvPicPr>
          <p:cNvPr id="180" name="Google Shape;180;p13"/>
          <p:cNvPicPr preferRelativeResize="0"/>
          <p:nvPr/>
        </p:nvPicPr>
        <p:blipFill rotWithShape="1">
          <a:blip r:embed="rId3">
            <a:alphaModFix/>
          </a:blip>
          <a:srcRect t="7468"/>
          <a:stretch/>
        </p:blipFill>
        <p:spPr>
          <a:xfrm>
            <a:off x="1316006" y="1268963"/>
            <a:ext cx="9410700" cy="415124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txBox="1"/>
          <p:nvPr/>
        </p:nvSpPr>
        <p:spPr>
          <a:xfrm>
            <a:off x="489037" y="211613"/>
            <a:ext cx="60960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rgbClr val="69240B"/>
                </a:solidFill>
                <a:latin typeface="Times New Roman"/>
                <a:ea typeface="Times New Roman"/>
                <a:cs typeface="Times New Roman"/>
                <a:sym typeface="Times New Roman"/>
              </a:rPr>
              <a:t>Metrics for Data Modelling</a:t>
            </a:r>
            <a:endParaRPr sz="2400" b="1">
              <a:solidFill>
                <a:srgbClr val="69240B"/>
              </a:solidFill>
              <a:latin typeface="Times New Roman"/>
              <a:ea typeface="Times New Roman"/>
              <a:cs typeface="Times New Roman"/>
              <a:sym typeface="Times New Roman"/>
            </a:endParaRPr>
          </a:p>
        </p:txBody>
      </p:sp>
      <p:sp>
        <p:nvSpPr>
          <p:cNvPr id="186" name="Google Shape;186;p14"/>
          <p:cNvSpPr txBox="1"/>
          <p:nvPr/>
        </p:nvSpPr>
        <p:spPr>
          <a:xfrm>
            <a:off x="332509" y="838900"/>
            <a:ext cx="11379199" cy="580748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15000"/>
              </a:lnSpc>
              <a:spcBef>
                <a:spcPts val="0"/>
              </a:spcBef>
              <a:spcAft>
                <a:spcPts val="0"/>
              </a:spcAft>
              <a:buClr>
                <a:schemeClr val="dk1"/>
              </a:buClr>
              <a:buSzPts val="1200"/>
              <a:buFont typeface="Noto Sans Symbols"/>
              <a:buChar char="⮚"/>
            </a:pPr>
            <a:r>
              <a:rPr lang="en-US" sz="1800">
                <a:solidFill>
                  <a:schemeClr val="dk1"/>
                </a:solidFill>
                <a:latin typeface="Calibri"/>
                <a:ea typeface="Calibri"/>
                <a:cs typeface="Calibri"/>
                <a:sym typeface="Calibri"/>
              </a:rPr>
              <a:t>The coefficient of determination R</a:t>
            </a:r>
            <a:r>
              <a:rPr lang="en-US" sz="1800" baseline="300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(R-squared) is a statistic that measures the goodness of a model’s fit i.e., how well the real data points are approximated by the predictions of regression. Higher values of R</a:t>
            </a:r>
            <a:r>
              <a:rPr lang="en-US" sz="1800" baseline="300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suggest higher model accomplishments in terms of prediction along with accuracy, and the value 1 of R</a:t>
            </a:r>
            <a:r>
              <a:rPr lang="en-US" sz="1800" baseline="300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is indicative of regression predictions perfectly fitting the real data points. For further better results, the use of adjusted R</a:t>
            </a:r>
            <a:r>
              <a:rPr lang="en-US" sz="1800" baseline="300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measures works wonders. Taking logarithmic values of the target column in the dataset proves to be significant in the prediction process. So, it can be said that on taking adjustments of columns used in prediction, better results can be deduced. One way of incorporating adjustment could also have included taking square root of the column. It also provides better visualization of the dataset and target variable as the square root of target variable is inclined to be a normal distribution.</a:t>
            </a:r>
            <a:endParaRPr/>
          </a:p>
          <a:p>
            <a:pPr marL="285750" marR="0" lvl="0" indent="-285750" algn="just" rtl="0">
              <a:lnSpc>
                <a:spcPct val="115000"/>
              </a:lnSpc>
              <a:spcBef>
                <a:spcPts val="0"/>
              </a:spcBef>
              <a:spcAft>
                <a:spcPts val="0"/>
              </a:spcAft>
              <a:buClr>
                <a:schemeClr val="dk1"/>
              </a:buClr>
              <a:buSzPts val="1200"/>
              <a:buFont typeface="Noto Sans Symbols"/>
              <a:buChar char="⮚"/>
            </a:pPr>
            <a:r>
              <a:rPr lang="en-US" sz="1800">
                <a:solidFill>
                  <a:schemeClr val="dk1"/>
                </a:solidFill>
                <a:latin typeface="Calibri"/>
                <a:ea typeface="Calibri"/>
                <a:cs typeface="Calibri"/>
                <a:sym typeface="Calibri"/>
              </a:rPr>
              <a:t>The error measurement is an important metric in the estimation period. Root mean squared error (RMSE) and Mean Absolute Error (MAE) are generally used for continuous variable’s accuracy measurement. It can be said that the average model prediction error can be expressed in units of the variable of interest by using both MAE and RMSE. MAE is the average over the test sample of the absolute differences between prediction and actual observation where all individual differences have equal weight. The square root of the average of squared differences between prediction and actual observation can be termed as RMSE. RMSE is an absolute measure of fit, whereas R</a:t>
            </a:r>
            <a:r>
              <a:rPr lang="en-US" sz="1800" baseline="300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is a relative measure of fit. RMSE helps in measuring the variable’s average error and it is also a quadratic scoring rule. Low RMSE values obtained for linear or multiple regression corresponds to better model fitting.</a:t>
            </a:r>
            <a:endParaRPr sz="1800">
              <a:solidFill>
                <a:schemeClr val="dk1"/>
              </a:solidFill>
              <a:latin typeface="Times New Roman"/>
              <a:ea typeface="Times New Roman"/>
              <a:cs typeface="Times New Roman"/>
              <a:sym typeface="Times New Roman"/>
            </a:endParaRPr>
          </a:p>
          <a:p>
            <a:pPr marL="285750" marR="0" lvl="0" indent="-209550" algn="just" rtl="0">
              <a:lnSpc>
                <a:spcPct val="115000"/>
              </a:lnSpc>
              <a:spcBef>
                <a:spcPts val="0"/>
              </a:spcBef>
              <a:spcAft>
                <a:spcPts val="0"/>
              </a:spcAft>
              <a:buClr>
                <a:schemeClr val="dk1"/>
              </a:buClr>
              <a:buSzPts val="1200"/>
              <a:buFont typeface="Noto Sans Symbols"/>
              <a:buNone/>
            </a:pPr>
            <a:endParaRPr sz="1800">
              <a:solidFill>
                <a:schemeClr val="dk1"/>
              </a:solidFill>
              <a:latin typeface="Rockwell"/>
              <a:ea typeface="Rockwell"/>
              <a:cs typeface="Rockwell"/>
              <a:sym typeface="Rockwe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5"/>
          <p:cNvSpPr txBox="1"/>
          <p:nvPr/>
        </p:nvSpPr>
        <p:spPr>
          <a:xfrm>
            <a:off x="120073" y="705021"/>
            <a:ext cx="11591636" cy="2599173"/>
          </a:xfrm>
          <a:prstGeom prst="rect">
            <a:avLst/>
          </a:prstGeom>
          <a:noFill/>
          <a:ln>
            <a:noFill/>
          </a:ln>
        </p:spPr>
        <p:txBody>
          <a:bodyPr spcFirstLastPara="1" wrap="square" lIns="91425" tIns="45700" rIns="91425" bIns="45700" anchor="t" anchorCtr="0">
            <a:spAutoFit/>
          </a:bodyPr>
          <a:lstStyle/>
          <a:p>
            <a:pPr marL="18034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With respect to the results obtained in this work, it can be said that there is no big difference between our train and test sample since the metric RMSE ratio is calculated to be equal to the ratio between train and test sample. The results related to how accurately responses are predicted by our model can be inferred from RMSE as it is a good measure along with measuring precision and other required capabilities. A considerable improvement could be made by further data exploration incorporated with outlier detection and high leverage points. Another approach, which is conceptually easier, is to combine several sub-models which are low dimensional and easily verifiable by domain experts, i.e., ensemble learning can be exploited.</a:t>
            </a:r>
            <a:endParaRPr sz="1800">
              <a:solidFill>
                <a:schemeClr val="dk1"/>
              </a:solidFill>
              <a:latin typeface="Times New Roman"/>
              <a:ea typeface="Times New Roman"/>
              <a:cs typeface="Times New Roman"/>
              <a:sym typeface="Times New Roman"/>
            </a:endParaRPr>
          </a:p>
          <a:p>
            <a:pPr marL="365760" marR="0" lvl="0" indent="-365760" algn="l" rtl="0">
              <a:spcBef>
                <a:spcPts val="5"/>
              </a:spcBef>
              <a:spcAft>
                <a:spcPts val="0"/>
              </a:spcAft>
              <a:buNone/>
            </a:pPr>
            <a:r>
              <a:rPr lang="en-US" sz="1800" b="1">
                <a:solidFill>
                  <a:schemeClr val="dk1"/>
                </a:solidFill>
                <a:latin typeface="Calibri"/>
                <a:ea typeface="Calibri"/>
                <a:cs typeface="Calibri"/>
                <a:sym typeface="Calibri"/>
              </a:rPr>
              <a:t> </a:t>
            </a:r>
            <a:endParaRPr sz="1800" b="1">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6"/>
          <p:cNvSpPr txBox="1"/>
          <p:nvPr/>
        </p:nvSpPr>
        <p:spPr>
          <a:xfrm>
            <a:off x="406400" y="337188"/>
            <a:ext cx="6096000" cy="461665"/>
          </a:xfrm>
          <a:prstGeom prst="rect">
            <a:avLst/>
          </a:prstGeom>
          <a:noFill/>
          <a:ln>
            <a:noFill/>
          </a:ln>
        </p:spPr>
        <p:txBody>
          <a:bodyPr spcFirstLastPara="1" wrap="square" lIns="91425" tIns="45700" rIns="91425" bIns="45700" anchor="t" anchorCtr="0">
            <a:spAutoFit/>
          </a:bodyPr>
          <a:lstStyle/>
          <a:p>
            <a:pPr marL="365760" marR="0" lvl="0" indent="-365760" algn="l" rtl="0">
              <a:spcBef>
                <a:spcPts val="0"/>
              </a:spcBef>
              <a:spcAft>
                <a:spcPts val="0"/>
              </a:spcAft>
              <a:buNone/>
            </a:pPr>
            <a:r>
              <a:rPr lang="en-US" sz="2400" b="1" u="sng">
                <a:solidFill>
                  <a:srgbClr val="69240B"/>
                </a:solidFill>
                <a:latin typeface="Times New Roman"/>
                <a:ea typeface="Times New Roman"/>
                <a:cs typeface="Times New Roman"/>
                <a:sym typeface="Times New Roman"/>
              </a:rPr>
              <a:t>Prediction results</a:t>
            </a:r>
            <a:endParaRPr sz="2400" b="1">
              <a:solidFill>
                <a:srgbClr val="69240B"/>
              </a:solidFill>
              <a:latin typeface="Times New Roman"/>
              <a:ea typeface="Times New Roman"/>
              <a:cs typeface="Times New Roman"/>
              <a:sym typeface="Times New Roman"/>
            </a:endParaRPr>
          </a:p>
        </p:txBody>
      </p:sp>
      <p:sp>
        <p:nvSpPr>
          <p:cNvPr id="197" name="Google Shape;197;p16"/>
          <p:cNvSpPr txBox="1"/>
          <p:nvPr/>
        </p:nvSpPr>
        <p:spPr>
          <a:xfrm>
            <a:off x="406400" y="1130799"/>
            <a:ext cx="11360727" cy="1875257"/>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13000"/>
              </a:lnSpc>
              <a:spcBef>
                <a:spcPts val="0"/>
              </a:spcBef>
              <a:spcAft>
                <a:spcPts val="0"/>
              </a:spcAft>
              <a:buClr>
                <a:schemeClr val="dk1"/>
              </a:buClr>
              <a:buSzPts val="1200"/>
              <a:buFont typeface="Noto Sans Symbols"/>
              <a:buChar char="⮚"/>
            </a:pPr>
            <a:r>
              <a:rPr lang="en-US" sz="1800">
                <a:solidFill>
                  <a:schemeClr val="dk1"/>
                </a:solidFill>
                <a:latin typeface="Calibri"/>
                <a:ea typeface="Calibri"/>
                <a:cs typeface="Calibri"/>
                <a:sym typeface="Calibri"/>
              </a:rPr>
              <a:t>The largest votes did not produce the highest rates. The online_order, book_table, rest_type, location and cost also affects the final target variable that is rate of the restaurant.</a:t>
            </a:r>
            <a:endParaRPr sz="1600">
              <a:solidFill>
                <a:schemeClr val="dk1"/>
              </a:solidFill>
              <a:latin typeface="Times New Roman"/>
              <a:ea typeface="Times New Roman"/>
              <a:cs typeface="Times New Roman"/>
              <a:sym typeface="Times New Roman"/>
            </a:endParaRPr>
          </a:p>
          <a:p>
            <a:pPr marL="342900" marR="0" lvl="0" indent="-342900" algn="just" rtl="0">
              <a:lnSpc>
                <a:spcPct val="113000"/>
              </a:lnSpc>
              <a:spcBef>
                <a:spcPts val="50"/>
              </a:spcBef>
              <a:spcAft>
                <a:spcPts val="0"/>
              </a:spcAft>
              <a:buClr>
                <a:schemeClr val="dk1"/>
              </a:buClr>
              <a:buSzPts val="1200"/>
              <a:buFont typeface="Noto Sans Symbols"/>
              <a:buChar char="⮚"/>
            </a:pPr>
            <a:r>
              <a:rPr lang="en-US" sz="1800">
                <a:solidFill>
                  <a:schemeClr val="dk1"/>
                </a:solidFill>
                <a:latin typeface="Calibri"/>
                <a:ea typeface="Calibri"/>
                <a:cs typeface="Calibri"/>
                <a:sym typeface="Calibri"/>
              </a:rPr>
              <a:t>The median of the target variable rate was calculated to be 3.7. </a:t>
            </a:r>
            <a:endParaRPr sz="1600">
              <a:solidFill>
                <a:schemeClr val="dk1"/>
              </a:solidFill>
              <a:latin typeface="Times New Roman"/>
              <a:ea typeface="Times New Roman"/>
              <a:cs typeface="Times New Roman"/>
              <a:sym typeface="Times New Roman"/>
            </a:endParaRPr>
          </a:p>
          <a:p>
            <a:pPr marL="342900" marR="0" lvl="0" indent="-342900" algn="l" rtl="0">
              <a:spcBef>
                <a:spcPts val="5"/>
              </a:spcBef>
              <a:spcAft>
                <a:spcPts val="0"/>
              </a:spcAft>
              <a:buClr>
                <a:schemeClr val="dk1"/>
              </a:buClr>
              <a:buSzPts val="1200"/>
              <a:buFont typeface="Noto Sans Symbols"/>
              <a:buChar char="⮚"/>
            </a:pPr>
            <a:r>
              <a:rPr lang="en-US" sz="1800" b="0">
                <a:solidFill>
                  <a:schemeClr val="dk1"/>
                </a:solidFill>
                <a:latin typeface="Calibri"/>
                <a:ea typeface="Calibri"/>
                <a:cs typeface="Calibri"/>
                <a:sym typeface="Calibri"/>
              </a:rPr>
              <a:t>Adjusted R-squared and R-squared values are higher for ExtraTreeRegressor model than average. Also its RMSE value is low as compared to other model with highest CV score. Therefore, the ExtraTreeRegressor model fits better and exhibits accuracy.</a:t>
            </a:r>
            <a:endParaRPr sz="1800" b="1">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p:nvPr/>
        </p:nvSpPr>
        <p:spPr>
          <a:xfrm>
            <a:off x="214165" y="0"/>
            <a:ext cx="60960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rgbClr val="69240B"/>
                </a:solidFill>
                <a:latin typeface="Times New Roman"/>
                <a:ea typeface="Times New Roman"/>
                <a:cs typeface="Times New Roman"/>
                <a:sym typeface="Times New Roman"/>
              </a:rPr>
              <a:t>Conclusion</a:t>
            </a:r>
            <a:endParaRPr sz="2400" b="1">
              <a:solidFill>
                <a:srgbClr val="69240B"/>
              </a:solidFill>
              <a:latin typeface="Times New Roman"/>
              <a:ea typeface="Times New Roman"/>
              <a:cs typeface="Times New Roman"/>
              <a:sym typeface="Times New Roman"/>
            </a:endParaRPr>
          </a:p>
        </p:txBody>
      </p:sp>
      <p:sp>
        <p:nvSpPr>
          <p:cNvPr id="203" name="Google Shape;203;p17"/>
          <p:cNvSpPr txBox="1"/>
          <p:nvPr/>
        </p:nvSpPr>
        <p:spPr>
          <a:xfrm>
            <a:off x="146275" y="529586"/>
            <a:ext cx="11946198" cy="1346331"/>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In this project, basics of machine learning and the associated data processing and modeling algorithms have been described, followed by their application for the task of Restaurant Ratings Prediction at different locations. On implementation, the prediction results shows an appropriate Machine Learning Model that will help various Zomato Restaurants to predict their respective Ratings based on certain features. </a:t>
            </a:r>
            <a:endParaRPr sz="1800">
              <a:solidFill>
                <a:schemeClr val="dk1"/>
              </a:solidFill>
              <a:latin typeface="Times New Roman"/>
              <a:ea typeface="Times New Roman"/>
              <a:cs typeface="Times New Roman"/>
              <a:sym typeface="Times New Roman"/>
            </a:endParaRPr>
          </a:p>
        </p:txBody>
      </p:sp>
      <p:pic>
        <p:nvPicPr>
          <p:cNvPr id="204" name="Google Shape;204;p17"/>
          <p:cNvPicPr preferRelativeResize="0"/>
          <p:nvPr/>
        </p:nvPicPr>
        <p:blipFill rotWithShape="1">
          <a:blip r:embed="rId3">
            <a:alphaModFix/>
          </a:blip>
          <a:srcRect/>
          <a:stretch/>
        </p:blipFill>
        <p:spPr>
          <a:xfrm>
            <a:off x="1656670" y="2272004"/>
            <a:ext cx="8925408" cy="342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8"/>
          <p:cNvSpPr txBox="1"/>
          <p:nvPr/>
        </p:nvSpPr>
        <p:spPr>
          <a:xfrm>
            <a:off x="277091" y="129308"/>
            <a:ext cx="11637818" cy="6767045"/>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US" sz="2400" b="1" u="sng">
                <a:solidFill>
                  <a:srgbClr val="69240B"/>
                </a:solidFill>
                <a:latin typeface="Times New Roman"/>
                <a:ea typeface="Times New Roman"/>
                <a:cs typeface="Times New Roman"/>
                <a:sym typeface="Times New Roman"/>
              </a:rPr>
              <a:t>Q &amp; A:</a:t>
            </a:r>
            <a:endParaRPr/>
          </a:p>
          <a:p>
            <a:pPr marL="0" marR="0" lvl="0" indent="0" algn="l" rtl="0">
              <a:lnSpc>
                <a:spcPct val="115000"/>
              </a:lnSpc>
              <a:spcBef>
                <a:spcPts val="0"/>
              </a:spcBef>
              <a:spcAft>
                <a:spcPts val="0"/>
              </a:spcAft>
              <a:buNone/>
            </a:pPr>
            <a:endParaRPr sz="2400">
              <a:solidFill>
                <a:srgbClr val="69240B"/>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US" sz="1100" b="1">
                <a:solidFill>
                  <a:schemeClr val="dk1"/>
                </a:solidFill>
                <a:latin typeface="Calibri"/>
                <a:ea typeface="Calibri"/>
                <a:cs typeface="Calibri"/>
                <a:sym typeface="Calibri"/>
              </a:rPr>
              <a:t> </a:t>
            </a:r>
            <a:endParaRPr sz="11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Q1) What’s the source of data?</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The data for training is provided by the client from:</a:t>
            </a: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https://www.kaggle.com/himanshupoddar/zomato-bangalore-restaurants</a:t>
            </a:r>
            <a:r>
              <a:rPr lang="en-US" sz="1800">
                <a:solidFill>
                  <a:schemeClr val="dk1"/>
                </a:solidFill>
                <a:latin typeface="Times New Roman"/>
                <a:ea typeface="Times New Roman"/>
                <a:cs typeface="Times New Roman"/>
                <a:sym typeface="Times New Roman"/>
              </a:rPr>
              <a:t> </a:t>
            </a:r>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2) What was the type of data?</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The data was the combination of numerical and Categorical values.</a:t>
            </a:r>
            <a:endParaRPr/>
          </a:p>
          <a:p>
            <a:pPr marL="0" marR="0" lvl="0" indent="0" algn="just" rtl="0">
              <a:lnSpc>
                <a:spcPct val="115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3) What’s the complete flow you followed in this Project?</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Refer the Architecture section for this.</a:t>
            </a:r>
            <a:endParaRPr/>
          </a:p>
          <a:p>
            <a:pPr marL="0" marR="0" lvl="0" indent="0" algn="just" rtl="0">
              <a:lnSpc>
                <a:spcPct val="115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4) After the File validation what you do with incompatible file or files which didn’t pass the validation?</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Files like these are moved to the Achieve Folder and a list of these files has been shared with the client and we removed the bad data folder.</a:t>
            </a:r>
            <a:endParaRPr/>
          </a:p>
          <a:p>
            <a:pPr marL="0" marR="0" lvl="0" indent="0" algn="just" rtl="0">
              <a:lnSpc>
                <a:spcPct val="115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5) How logs are managed?</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We are using different logs as per the steps that we follow in validation and modeling like validation log, database operation log, preprocessing log, model training log, etc..</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9"/>
          <p:cNvSpPr txBox="1"/>
          <p:nvPr/>
        </p:nvSpPr>
        <p:spPr>
          <a:xfrm>
            <a:off x="184727" y="126838"/>
            <a:ext cx="11822545" cy="6407716"/>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6) What techniques were you using for data pre-processing?</a:t>
            </a:r>
            <a:endParaRPr sz="1800">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Removing unwanted attributes</a:t>
            </a:r>
            <a:endParaRPr sz="18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Visualizing relation of independent variables with each other and output variables</a:t>
            </a:r>
            <a:endParaRPr sz="18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Removing outliers</a:t>
            </a:r>
            <a:endParaRPr sz="18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Cleaning data and imputing if null values are present. </a:t>
            </a:r>
            <a:endParaRPr sz="18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Converting categorical data into numeric values.</a:t>
            </a:r>
            <a:endParaRPr sz="18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Scaling the data</a:t>
            </a:r>
            <a:endParaRPr/>
          </a:p>
          <a:p>
            <a:pPr marL="742950" marR="0" lvl="1" indent="-171450" algn="just" rtl="0">
              <a:lnSpc>
                <a:spcPct val="115000"/>
              </a:lnSpc>
              <a:spcBef>
                <a:spcPts val="0"/>
              </a:spcBef>
              <a:spcAft>
                <a:spcPts val="0"/>
              </a:spcAft>
              <a:buClr>
                <a:schemeClr val="dk1"/>
              </a:buClr>
              <a:buSzPts val="1800"/>
              <a:buFont typeface="Arial"/>
              <a:buNone/>
            </a:pPr>
            <a:endParaRPr sz="1800" b="1"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7) How training was done or what models were used?</a:t>
            </a: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Before diving the data in training and validation set we performed clustering over fit to divide the data into clusters.</a:t>
            </a:r>
            <a:r>
              <a:rPr lang="en-US" sz="1600">
                <a:solidFill>
                  <a:schemeClr val="dk1"/>
                </a:solidFill>
                <a:latin typeface="Times New Roman"/>
                <a:ea typeface="Times New Roman"/>
                <a:cs typeface="Times New Roman"/>
                <a:sym typeface="Times New Roman"/>
              </a:rPr>
              <a:t> </a:t>
            </a:r>
            <a:r>
              <a:rPr lang="en-US" sz="1800">
                <a:solidFill>
                  <a:schemeClr val="dk1"/>
                </a:solidFill>
                <a:latin typeface="Calibri"/>
                <a:ea typeface="Calibri"/>
                <a:cs typeface="Calibri"/>
                <a:sym typeface="Calibri"/>
              </a:rPr>
              <a:t>As per cluster the training and validation data were divided.</a:t>
            </a:r>
            <a:r>
              <a:rPr lang="en-US" sz="1600">
                <a:solidFill>
                  <a:schemeClr val="dk1"/>
                </a:solidFill>
                <a:latin typeface="Times New Roman"/>
                <a:ea typeface="Times New Roman"/>
                <a:cs typeface="Times New Roman"/>
                <a:sym typeface="Times New Roman"/>
              </a:rPr>
              <a:t> </a:t>
            </a:r>
            <a:r>
              <a:rPr lang="en-US" sz="1800">
                <a:solidFill>
                  <a:schemeClr val="dk1"/>
                </a:solidFill>
                <a:latin typeface="Calibri"/>
                <a:ea typeface="Calibri"/>
                <a:cs typeface="Calibri"/>
                <a:sym typeface="Calibri"/>
              </a:rPr>
              <a:t>The scaling was performed over training and validation data</a:t>
            </a: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Algorithms like Linear regression, Gradient boost, Random forest and XGBoost were used .</a:t>
            </a:r>
            <a:endParaRPr/>
          </a:p>
          <a:p>
            <a:pPr marL="342900" marR="0" lvl="0" indent="-228600" algn="just" rtl="0">
              <a:lnSpc>
                <a:spcPct val="115000"/>
              </a:lnSpc>
              <a:spcBef>
                <a:spcPts val="0"/>
              </a:spcBef>
              <a:spcAft>
                <a:spcPts val="0"/>
              </a:spcAft>
              <a:buClr>
                <a:schemeClr val="dk1"/>
              </a:buClr>
              <a:buSzPts val="1800"/>
              <a:buFont typeface="Arial"/>
              <a:buNone/>
            </a:pPr>
            <a:endParaRPr sz="1800" b="1">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8) How Prediction was done?</a:t>
            </a: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The testing files are shared by the client. We pass its data to the best model which we have saved in pickle format and get the prediction.</a:t>
            </a:r>
            <a:endParaRPr/>
          </a:p>
          <a:p>
            <a:pPr marL="0" marR="0" lvl="0" indent="0" algn="just" rtl="0">
              <a:lnSpc>
                <a:spcPct val="115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9) Where the model was deployed?</a:t>
            </a: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When the model is ready, we deploy it in Heroku platform.  This model is an web application where user can enter the data and these data gets extracted in the backend and user gets the prediction result</a:t>
            </a:r>
            <a:r>
              <a:rPr lang="en-US" sz="18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p:nvPr/>
        </p:nvSpPr>
        <p:spPr>
          <a:xfrm>
            <a:off x="300181" y="494933"/>
            <a:ext cx="11591637" cy="37928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69240B"/>
              </a:buClr>
              <a:buSzPts val="1760"/>
              <a:buFont typeface="Times New Roman"/>
              <a:buNone/>
            </a:pPr>
            <a:r>
              <a:rPr lang="en-US" sz="2200" b="1" i="0" u="none" strike="noStrike" cap="none">
                <a:solidFill>
                  <a:srgbClr val="69240B"/>
                </a:solidFill>
                <a:latin typeface="Times New Roman"/>
                <a:ea typeface="Times New Roman"/>
                <a:cs typeface="Times New Roman"/>
                <a:sym typeface="Times New Roman"/>
              </a:rPr>
              <a:t>Objective:</a:t>
            </a:r>
            <a:r>
              <a:rPr lang="en-US" sz="22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Rockwell"/>
              <a:ea typeface="Rockwell"/>
              <a:cs typeface="Rockwell"/>
              <a:sym typeface="Rockwell"/>
            </a:endParaRPr>
          </a:p>
          <a:p>
            <a:pPr marL="0" marR="0" lvl="0" indent="0" algn="just" rtl="0">
              <a:lnSpc>
                <a:spcPct val="115000"/>
              </a:lnSpc>
              <a:spcBef>
                <a:spcPts val="0"/>
              </a:spcBef>
              <a:spcAft>
                <a:spcPts val="0"/>
              </a:spcAft>
              <a:buNone/>
            </a:pPr>
            <a:r>
              <a:rPr lang="en-US" sz="1800" b="0" i="0" u="none" strike="noStrike" cap="none">
                <a:solidFill>
                  <a:schemeClr val="dk1"/>
                </a:solidFill>
                <a:latin typeface="Calibri"/>
                <a:ea typeface="Calibri"/>
                <a:cs typeface="Calibri"/>
                <a:sym typeface="Calibri"/>
              </a:rPr>
              <a:t>The main goal of this project is to perform extensive Exploratory Data Analysis(EDA) on the Zomato Dataset and build an appropriate Machine Learning Model that will help various Zomato Restaurants to predict their respective Ratings based on certain features.</a:t>
            </a:r>
            <a:endParaRPr/>
          </a:p>
          <a:p>
            <a:pPr marL="0" marR="0" lvl="0" indent="0" algn="just" rtl="0">
              <a:lnSpc>
                <a:spcPct val="115000"/>
              </a:lnSpc>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1040"/>
              </a:spcBef>
              <a:spcAft>
                <a:spcPts val="0"/>
              </a:spcAft>
              <a:buClr>
                <a:srgbClr val="69240B"/>
              </a:buClr>
              <a:buSzPts val="1760"/>
              <a:buFont typeface="Times New Roman"/>
              <a:buNone/>
            </a:pPr>
            <a:r>
              <a:rPr lang="en-US" sz="2200" b="1" i="0" u="none" strike="noStrike" cap="none">
                <a:solidFill>
                  <a:srgbClr val="69240B"/>
                </a:solidFill>
                <a:latin typeface="Times New Roman"/>
                <a:ea typeface="Times New Roman"/>
                <a:cs typeface="Times New Roman"/>
                <a:sym typeface="Times New Roman"/>
              </a:rPr>
              <a:t>Benefits</a:t>
            </a:r>
            <a:r>
              <a:rPr lang="en-US" sz="22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Rockwell"/>
              <a:ea typeface="Rockwell"/>
              <a:cs typeface="Rockwell"/>
              <a:sym typeface="Rockwell"/>
            </a:endParaRPr>
          </a:p>
          <a:p>
            <a:pPr marL="742950" marR="0" lvl="1" indent="-285750" algn="l" rtl="0">
              <a:spcBef>
                <a:spcPts val="960"/>
              </a:spcBef>
              <a:spcAft>
                <a:spcPts val="0"/>
              </a:spcAft>
              <a:buClr>
                <a:schemeClr val="dk1"/>
              </a:buClr>
              <a:buSzPts val="1440"/>
              <a:buFont typeface="Noto Sans Symbols"/>
              <a:buChar char="⮚"/>
            </a:pPr>
            <a:r>
              <a:rPr lang="en-US" sz="1800" b="0" i="0" u="none" strike="noStrike" cap="none">
                <a:solidFill>
                  <a:schemeClr val="dk1"/>
                </a:solidFill>
                <a:latin typeface="Times New Roman"/>
                <a:ea typeface="Times New Roman"/>
                <a:cs typeface="Times New Roman"/>
                <a:sym typeface="Times New Roman"/>
              </a:rPr>
              <a:t>Detection the features heavily responsible for high ratings of restaurants.</a:t>
            </a:r>
            <a:endParaRPr sz="1800" b="0" i="0" u="none" strike="noStrike" cap="none">
              <a:solidFill>
                <a:schemeClr val="dk1"/>
              </a:solidFill>
              <a:latin typeface="Rockwell"/>
              <a:ea typeface="Rockwell"/>
              <a:cs typeface="Rockwell"/>
              <a:sym typeface="Rockwell"/>
            </a:endParaRPr>
          </a:p>
          <a:p>
            <a:pPr marL="742950" marR="0" lvl="1" indent="-285750" algn="l" rtl="0">
              <a:spcBef>
                <a:spcPts val="960"/>
              </a:spcBef>
              <a:spcAft>
                <a:spcPts val="0"/>
              </a:spcAft>
              <a:buClr>
                <a:schemeClr val="dk1"/>
              </a:buClr>
              <a:buSzPts val="1440"/>
              <a:buFont typeface="Noto Sans Symbols"/>
              <a:buChar char="⮚"/>
            </a:pPr>
            <a:r>
              <a:rPr lang="en-US" sz="1800" b="0" i="0" u="none" strike="noStrike" cap="none">
                <a:solidFill>
                  <a:schemeClr val="dk1"/>
                </a:solidFill>
                <a:latin typeface="Times New Roman"/>
                <a:ea typeface="Times New Roman"/>
                <a:cs typeface="Times New Roman"/>
                <a:sym typeface="Times New Roman"/>
              </a:rPr>
              <a:t>Gives better insight of ratings of the restaurant.</a:t>
            </a:r>
            <a:endParaRPr sz="1800" b="0" i="0" u="none" strike="noStrike" cap="none">
              <a:solidFill>
                <a:schemeClr val="dk1"/>
              </a:solidFill>
              <a:latin typeface="Rockwell"/>
              <a:ea typeface="Rockwell"/>
              <a:cs typeface="Rockwell"/>
              <a:sym typeface="Rockwell"/>
            </a:endParaRPr>
          </a:p>
          <a:p>
            <a:pPr marL="742950" marR="0" lvl="1" indent="-285750" algn="l" rtl="0">
              <a:spcBef>
                <a:spcPts val="960"/>
              </a:spcBef>
              <a:spcAft>
                <a:spcPts val="0"/>
              </a:spcAft>
              <a:buClr>
                <a:schemeClr val="dk1"/>
              </a:buClr>
              <a:buSzPts val="1440"/>
              <a:buFont typeface="Noto Sans Symbols"/>
              <a:buChar char="⮚"/>
            </a:pPr>
            <a:r>
              <a:rPr lang="en-US" sz="1800" b="0" i="0" u="none" strike="noStrike" cap="none">
                <a:solidFill>
                  <a:schemeClr val="dk1"/>
                </a:solidFill>
                <a:latin typeface="Times New Roman"/>
                <a:ea typeface="Times New Roman"/>
                <a:cs typeface="Times New Roman"/>
                <a:sym typeface="Times New Roman"/>
              </a:rPr>
              <a:t>Helps in easy flow for  identifying ratings of restaurants.</a:t>
            </a:r>
            <a:endParaRPr/>
          </a:p>
          <a:p>
            <a:pPr marL="742950" marR="0" lvl="1" indent="-285750" algn="l" rtl="0">
              <a:spcBef>
                <a:spcPts val="960"/>
              </a:spcBef>
              <a:spcAft>
                <a:spcPts val="0"/>
              </a:spcAft>
              <a:buClr>
                <a:schemeClr val="dk1"/>
              </a:buClr>
              <a:buSzPts val="1440"/>
              <a:buFont typeface="Noto Sans Symbols"/>
              <a:buChar char="⮚"/>
            </a:pPr>
            <a:r>
              <a:rPr lang="en-US" sz="1800" b="0" i="0" u="none" strike="noStrike" cap="none">
                <a:solidFill>
                  <a:schemeClr val="dk1"/>
                </a:solidFill>
                <a:latin typeface="Times New Roman"/>
                <a:ea typeface="Times New Roman"/>
                <a:cs typeface="Times New Roman"/>
                <a:sym typeface="Times New Roman"/>
              </a:rPr>
              <a:t>Manual inspection of what action needed to hike the ratings.</a:t>
            </a:r>
            <a:endParaRPr sz="1800" b="0" i="0" u="none" strike="noStrike" cap="none">
              <a:solidFill>
                <a:schemeClr val="dk1"/>
              </a:solidFill>
              <a:latin typeface="Rockwell"/>
              <a:ea typeface="Rockwell"/>
              <a:cs typeface="Rockwell"/>
              <a:sym typeface="Rockwe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0"/>
          <p:cNvSpPr/>
          <p:nvPr/>
        </p:nvSpPr>
        <p:spPr>
          <a:xfrm>
            <a:off x="4253989" y="2603441"/>
            <a:ext cx="368402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cap="none">
                <a:solidFill>
                  <a:srgbClr val="E99A92"/>
                </a:solidFill>
                <a:latin typeface="Rockwell"/>
                <a:ea typeface="Rockwell"/>
                <a:cs typeface="Rockwell"/>
                <a:sym typeface="Rockwe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aphicFrame>
        <p:nvGraphicFramePr>
          <p:cNvPr id="115" name="Google Shape;115;p3"/>
          <p:cNvGraphicFramePr/>
          <p:nvPr/>
        </p:nvGraphicFramePr>
        <p:xfrm>
          <a:off x="1052804" y="1775037"/>
          <a:ext cx="10086400" cy="4413613"/>
        </p:xfrm>
        <a:graphic>
          <a:graphicData uri="http://schemas.openxmlformats.org/drawingml/2006/table">
            <a:tbl>
              <a:tblPr firstRow="1" firstCol="1" bandRow="1">
                <a:noFill/>
                <a:tableStyleId>{E24BC74B-AC4A-40E0-A855-9A37D8EAE4CD}</a:tableStyleId>
              </a:tblPr>
              <a:tblGrid>
                <a:gridCol w="2158700">
                  <a:extLst>
                    <a:ext uri="{9D8B030D-6E8A-4147-A177-3AD203B41FA5}">
                      <a16:colId xmlns:a16="http://schemas.microsoft.com/office/drawing/2014/main" val="20000"/>
                    </a:ext>
                  </a:extLst>
                </a:gridCol>
                <a:gridCol w="1007925">
                  <a:extLst>
                    <a:ext uri="{9D8B030D-6E8A-4147-A177-3AD203B41FA5}">
                      <a16:colId xmlns:a16="http://schemas.microsoft.com/office/drawing/2014/main" val="20001"/>
                    </a:ext>
                  </a:extLst>
                </a:gridCol>
                <a:gridCol w="6919775">
                  <a:extLst>
                    <a:ext uri="{9D8B030D-6E8A-4147-A177-3AD203B41FA5}">
                      <a16:colId xmlns:a16="http://schemas.microsoft.com/office/drawing/2014/main" val="20002"/>
                    </a:ext>
                  </a:extLst>
                </a:gridCol>
              </a:tblGrid>
              <a:tr h="526400">
                <a:tc>
                  <a:txBody>
                    <a:bodyPr/>
                    <a:lstStyle/>
                    <a:p>
                      <a:pPr marL="6350" marR="0" lvl="0" indent="-6350" algn="just" rtl="0">
                        <a:lnSpc>
                          <a:spcPct val="103000"/>
                        </a:lnSpc>
                        <a:spcBef>
                          <a:spcPts val="0"/>
                        </a:spcBef>
                        <a:spcAft>
                          <a:spcPts val="0"/>
                        </a:spcAft>
                        <a:buNone/>
                      </a:pPr>
                      <a:r>
                        <a:rPr lang="en-US" sz="1400" u="none" strike="noStrike" cap="none"/>
                        <a:t>Name</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Data Type</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Description</a:t>
                      </a:r>
                      <a:endParaRPr sz="1400" u="none" strike="noStrike" cap="none">
                        <a:solidFill>
                          <a:schemeClr val="lt1"/>
                        </a:solidFill>
                        <a:latin typeface="Calibri"/>
                        <a:ea typeface="Calibri"/>
                        <a:cs typeface="Calibri"/>
                        <a:sym typeface="Calibri"/>
                      </a:endParaRPr>
                    </a:p>
                  </a:txBody>
                  <a:tcPr marL="66125" marR="66125" marT="0" marB="0"/>
                </a:tc>
                <a:extLst>
                  <a:ext uri="{0D108BD9-81ED-4DB2-BD59-A6C34878D82A}">
                    <a16:rowId xmlns:a16="http://schemas.microsoft.com/office/drawing/2014/main" val="10000"/>
                  </a:ext>
                </a:extLst>
              </a:tr>
              <a:tr h="556600">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online_order</a:t>
                      </a:r>
                      <a:endParaRPr sz="1400" u="none" strike="noStrike" cap="none">
                        <a:solidFill>
                          <a:schemeClr val="lt1"/>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Integer</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whether online ordering is available in the restaurant or not</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val="10001"/>
                  </a:ext>
                </a:extLst>
              </a:tr>
              <a:tr h="443350">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book_table</a:t>
                      </a:r>
                      <a:endParaRPr sz="1400" u="none" strike="noStrike" cap="none">
                        <a:solidFill>
                          <a:schemeClr val="lt1"/>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Integer</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table book option available or not</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val="10002"/>
                  </a:ext>
                </a:extLst>
              </a:tr>
              <a:tr h="449750">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votes</a:t>
                      </a:r>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Integer</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contains total number of rating for the restaurant as of the above mentioned date</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val="10003"/>
                  </a:ext>
                </a:extLst>
              </a:tr>
              <a:tr h="860950">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rest_type</a:t>
                      </a:r>
                      <a:endParaRPr sz="1400" u="none" strike="noStrike" cap="none">
                        <a:solidFill>
                          <a:schemeClr val="lt1"/>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Integer</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restaurant type</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val="10004"/>
                  </a:ext>
                </a:extLst>
              </a:tr>
              <a:tr h="570475">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location</a:t>
                      </a:r>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String</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contains the neighborhood in which the restaurant is located</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val="10005"/>
                  </a:ext>
                </a:extLst>
              </a:tr>
              <a:tr h="900975">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cost</a:t>
                      </a:r>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Float</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cost of food</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val="10006"/>
                  </a:ext>
                </a:extLst>
              </a:tr>
            </a:tbl>
          </a:graphicData>
        </a:graphic>
      </p:graphicFrame>
      <p:sp>
        <p:nvSpPr>
          <p:cNvPr id="116" name="Google Shape;116;p3"/>
          <p:cNvSpPr txBox="1"/>
          <p:nvPr/>
        </p:nvSpPr>
        <p:spPr>
          <a:xfrm>
            <a:off x="369455" y="112880"/>
            <a:ext cx="11176000" cy="1363578"/>
          </a:xfrm>
          <a:prstGeom prst="rect">
            <a:avLst/>
          </a:prstGeom>
          <a:noFill/>
          <a:ln>
            <a:noFill/>
          </a:ln>
        </p:spPr>
        <p:txBody>
          <a:bodyPr spcFirstLastPara="1" wrap="square" lIns="91425" tIns="45700" rIns="91425" bIns="45700" anchor="t" anchorCtr="0">
            <a:spAutoFit/>
          </a:bodyPr>
          <a:lstStyle/>
          <a:p>
            <a:pPr marL="6350" marR="0" lvl="0" indent="-6350" algn="l" rtl="0">
              <a:lnSpc>
                <a:spcPct val="103000"/>
              </a:lnSpc>
              <a:spcBef>
                <a:spcPts val="0"/>
              </a:spcBef>
              <a:spcAft>
                <a:spcPts val="0"/>
              </a:spcAft>
              <a:buNone/>
            </a:pPr>
            <a:r>
              <a:rPr lang="en-US" sz="2200" b="1" i="0" u="none" strike="noStrike" cap="none">
                <a:solidFill>
                  <a:srgbClr val="69240B"/>
                </a:solidFill>
                <a:latin typeface="Times New Roman"/>
                <a:ea typeface="Times New Roman"/>
                <a:cs typeface="Times New Roman"/>
                <a:sym typeface="Times New Roman"/>
              </a:rPr>
              <a:t>Data Description</a:t>
            </a:r>
            <a:endParaRPr sz="2200" b="0" i="0" u="none" strike="noStrike" cap="none">
              <a:solidFill>
                <a:srgbClr val="69240B"/>
              </a:solidFill>
              <a:latin typeface="Times New Roman"/>
              <a:ea typeface="Times New Roman"/>
              <a:cs typeface="Times New Roman"/>
              <a:sym typeface="Times New Roman"/>
            </a:endParaRPr>
          </a:p>
          <a:p>
            <a:pPr marL="6350" marR="0" lvl="0" indent="-6350" algn="just" rtl="0">
              <a:lnSpc>
                <a:spcPct val="103000"/>
              </a:lnSpc>
              <a:spcBef>
                <a:spcPts val="630"/>
              </a:spcBef>
              <a:spcAft>
                <a:spcPts val="0"/>
              </a:spcAft>
              <a:buNone/>
            </a:pPr>
            <a:r>
              <a:rPr lang="en-US" sz="1800" b="0" i="0" u="none" strike="noStrike" cap="none">
                <a:solidFill>
                  <a:srgbClr val="000000"/>
                </a:solidFill>
                <a:latin typeface="Calibri"/>
                <a:ea typeface="Calibri"/>
                <a:cs typeface="Calibri"/>
                <a:sym typeface="Calibri"/>
              </a:rPr>
              <a:t>Given is the variable name, variable type, the measurement unit, and a brief description. The restaurant rating prediction is the regression problem. The order of this listing corresponds to the order of numerals along the rows of the database.</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
          <p:cNvSpPr txBox="1"/>
          <p:nvPr/>
        </p:nvSpPr>
        <p:spPr>
          <a:xfrm>
            <a:off x="480291" y="361787"/>
            <a:ext cx="6096000" cy="470000"/>
          </a:xfrm>
          <a:prstGeom prst="rect">
            <a:avLst/>
          </a:prstGeom>
          <a:noFill/>
          <a:ln>
            <a:noFill/>
          </a:ln>
        </p:spPr>
        <p:txBody>
          <a:bodyPr spcFirstLastPara="1" wrap="square" lIns="91425" tIns="45700" rIns="91425" bIns="45700" anchor="t" anchorCtr="0">
            <a:spAutoFit/>
          </a:bodyPr>
          <a:lstStyle/>
          <a:p>
            <a:pPr marL="6350" marR="0" lvl="0" indent="-6350" algn="l" rtl="0">
              <a:lnSpc>
                <a:spcPct val="107000"/>
              </a:lnSpc>
              <a:spcBef>
                <a:spcPts val="0"/>
              </a:spcBef>
              <a:spcAft>
                <a:spcPts val="0"/>
              </a:spcAft>
              <a:buNone/>
            </a:pPr>
            <a:r>
              <a:rPr lang="en-US" sz="2400" b="1" i="0" u="none" strike="noStrike" cap="none">
                <a:solidFill>
                  <a:srgbClr val="69240B"/>
                </a:solidFill>
                <a:latin typeface="Times New Roman"/>
                <a:ea typeface="Times New Roman"/>
                <a:cs typeface="Times New Roman"/>
                <a:sym typeface="Times New Roman"/>
              </a:rPr>
              <a:t>Architecture</a:t>
            </a:r>
            <a:r>
              <a:rPr lang="en-US" sz="1800" b="1" i="0" u="none" strike="noStrike" cap="none">
                <a:solidFill>
                  <a:srgbClr val="2F5496"/>
                </a:solidFill>
                <a:latin typeface="Calibri"/>
                <a:ea typeface="Calibri"/>
                <a:cs typeface="Calibri"/>
                <a:sym typeface="Calibri"/>
              </a:rPr>
              <a:t> </a:t>
            </a:r>
            <a:endParaRPr sz="1800" b="1" i="0" u="none" strike="noStrike" cap="none">
              <a:solidFill>
                <a:srgbClr val="2F5496"/>
              </a:solidFill>
              <a:latin typeface="Calibri"/>
              <a:ea typeface="Calibri"/>
              <a:cs typeface="Calibri"/>
              <a:sym typeface="Calibri"/>
            </a:endParaRPr>
          </a:p>
        </p:txBody>
      </p:sp>
      <p:pic>
        <p:nvPicPr>
          <p:cNvPr id="122" name="Google Shape;122;p4"/>
          <p:cNvPicPr preferRelativeResize="0"/>
          <p:nvPr/>
        </p:nvPicPr>
        <p:blipFill>
          <a:blip r:embed="rId3">
            <a:alphaModFix/>
          </a:blip>
          <a:stretch>
            <a:fillRect/>
          </a:stretch>
        </p:blipFill>
        <p:spPr>
          <a:xfrm>
            <a:off x="1300200" y="914400"/>
            <a:ext cx="9315425" cy="5684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p:nvPr/>
        </p:nvSpPr>
        <p:spPr>
          <a:xfrm>
            <a:off x="120074" y="277153"/>
            <a:ext cx="563418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rgbClr val="69240B"/>
                </a:solidFill>
                <a:latin typeface="Times New Roman"/>
                <a:ea typeface="Times New Roman"/>
                <a:cs typeface="Times New Roman"/>
                <a:sym typeface="Times New Roman"/>
              </a:rPr>
              <a:t>Architecture</a:t>
            </a:r>
            <a:r>
              <a:rPr lang="en-US" sz="2400" b="1" i="0" u="none" strike="noStrike" cap="none">
                <a:solidFill>
                  <a:schemeClr val="dk1"/>
                </a:solidFill>
                <a:latin typeface="Times New Roman"/>
                <a:ea typeface="Times New Roman"/>
                <a:cs typeface="Times New Roman"/>
                <a:sym typeface="Times New Roman"/>
              </a:rPr>
              <a:t> </a:t>
            </a:r>
            <a:r>
              <a:rPr lang="en-US" sz="2400" b="1" i="0" u="none" strike="noStrike" cap="none">
                <a:solidFill>
                  <a:srgbClr val="69240B"/>
                </a:solidFill>
                <a:latin typeface="Times New Roman"/>
                <a:ea typeface="Times New Roman"/>
                <a:cs typeface="Times New Roman"/>
                <a:sym typeface="Times New Roman"/>
              </a:rPr>
              <a:t>Description</a:t>
            </a:r>
            <a:endParaRPr/>
          </a:p>
        </p:txBody>
      </p:sp>
      <p:sp>
        <p:nvSpPr>
          <p:cNvPr id="128" name="Google Shape;128;p5"/>
          <p:cNvSpPr txBox="1"/>
          <p:nvPr/>
        </p:nvSpPr>
        <p:spPr>
          <a:xfrm>
            <a:off x="361561" y="880197"/>
            <a:ext cx="11656267"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Rockwell"/>
                <a:ea typeface="Rockwell"/>
                <a:cs typeface="Rockwell"/>
                <a:sym typeface="Rockwell"/>
              </a:rPr>
              <a:t>3.1 Data Description</a:t>
            </a:r>
            <a:endParaRPr/>
          </a:p>
          <a:p>
            <a:pPr marL="0" marR="0" lvl="0" indent="0" algn="l" rtl="0">
              <a:spcBef>
                <a:spcPts val="0"/>
              </a:spcBef>
              <a:spcAft>
                <a:spcPts val="0"/>
              </a:spcAft>
              <a:buNone/>
            </a:pPr>
            <a:r>
              <a:rPr lang="en-US" sz="1800">
                <a:solidFill>
                  <a:schemeClr val="dk1"/>
                </a:solidFill>
                <a:latin typeface="Rockwell"/>
                <a:ea typeface="Rockwell"/>
                <a:cs typeface="Rockwell"/>
                <a:sym typeface="Rockwell"/>
              </a:rPr>
              <a:t>Given is the variable name, variable type, the measurement unit, and a brief description. The Restaurants rating prediction is the regression problem. The order of this listing corresponds to the order of numerals along the rows of the database.</a:t>
            </a:r>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r>
              <a:rPr lang="en-US" sz="1800" b="1">
                <a:solidFill>
                  <a:schemeClr val="dk1"/>
                </a:solidFill>
                <a:latin typeface="Rockwell"/>
                <a:ea typeface="Rockwell"/>
                <a:cs typeface="Rockwell"/>
                <a:sym typeface="Rockwell"/>
              </a:rPr>
              <a:t>3.2 Data Gathering</a:t>
            </a:r>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graphicFrame>
        <p:nvGraphicFramePr>
          <p:cNvPr id="129" name="Google Shape;129;p5"/>
          <p:cNvGraphicFramePr/>
          <p:nvPr/>
        </p:nvGraphicFramePr>
        <p:xfrm>
          <a:off x="3949959" y="1968759"/>
          <a:ext cx="4718175" cy="4823900"/>
        </p:xfrm>
        <a:graphic>
          <a:graphicData uri="http://schemas.openxmlformats.org/drawingml/2006/table">
            <a:tbl>
              <a:tblPr firstRow="1" firstCol="1" bandRow="1">
                <a:noFill/>
                <a:tableStyleId>{E24BC74B-AC4A-40E0-A855-9A37D8EAE4CD}</a:tableStyleId>
              </a:tblPr>
              <a:tblGrid>
                <a:gridCol w="1748825">
                  <a:extLst>
                    <a:ext uri="{9D8B030D-6E8A-4147-A177-3AD203B41FA5}">
                      <a16:colId xmlns:a16="http://schemas.microsoft.com/office/drawing/2014/main" val="20000"/>
                    </a:ext>
                  </a:extLst>
                </a:gridCol>
                <a:gridCol w="742200">
                  <a:extLst>
                    <a:ext uri="{9D8B030D-6E8A-4147-A177-3AD203B41FA5}">
                      <a16:colId xmlns:a16="http://schemas.microsoft.com/office/drawing/2014/main" val="20001"/>
                    </a:ext>
                  </a:extLst>
                </a:gridCol>
                <a:gridCol w="2227150">
                  <a:extLst>
                    <a:ext uri="{9D8B030D-6E8A-4147-A177-3AD203B41FA5}">
                      <a16:colId xmlns:a16="http://schemas.microsoft.com/office/drawing/2014/main" val="20002"/>
                    </a:ext>
                  </a:extLst>
                </a:gridCol>
              </a:tblGrid>
              <a:tr h="283650">
                <a:tc>
                  <a:txBody>
                    <a:bodyPr/>
                    <a:lstStyle/>
                    <a:p>
                      <a:pPr marL="6350" marR="0" lvl="0" indent="-6350" algn="ctr" rtl="0">
                        <a:lnSpc>
                          <a:spcPct val="103000"/>
                        </a:lnSpc>
                        <a:spcBef>
                          <a:spcPts val="0"/>
                        </a:spcBef>
                        <a:spcAft>
                          <a:spcPts val="0"/>
                        </a:spcAft>
                        <a:buNone/>
                      </a:pPr>
                      <a:r>
                        <a:rPr lang="en-US" sz="900" u="none" strike="noStrike" cap="none"/>
                        <a:t>Name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ctr" rtl="0">
                        <a:lnSpc>
                          <a:spcPct val="103000"/>
                        </a:lnSpc>
                        <a:spcBef>
                          <a:spcPts val="0"/>
                        </a:spcBef>
                        <a:spcAft>
                          <a:spcPts val="0"/>
                        </a:spcAft>
                        <a:buNone/>
                      </a:pPr>
                      <a:r>
                        <a:rPr lang="en-US" sz="900" u="none" strike="noStrike" cap="none"/>
                        <a:t>Data Type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ctr" rtl="0">
                        <a:lnSpc>
                          <a:spcPct val="103000"/>
                        </a:lnSpc>
                        <a:spcBef>
                          <a:spcPts val="0"/>
                        </a:spcBef>
                        <a:spcAft>
                          <a:spcPts val="0"/>
                        </a:spcAft>
                        <a:buNone/>
                      </a:pPr>
                      <a:r>
                        <a:rPr lang="en-US" sz="900" u="none" strike="noStrike" cap="none"/>
                        <a:t>Measurement</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0"/>
                  </a:ext>
                </a:extLst>
              </a:tr>
              <a:tr h="285775">
                <a:tc>
                  <a:txBody>
                    <a:bodyPr/>
                    <a:lstStyle/>
                    <a:p>
                      <a:pPr marL="6350" marR="0" lvl="0" indent="-6350" algn="just" rtl="0">
                        <a:lnSpc>
                          <a:spcPct val="103000"/>
                        </a:lnSpc>
                        <a:spcBef>
                          <a:spcPts val="0"/>
                        </a:spcBef>
                        <a:spcAft>
                          <a:spcPts val="0"/>
                        </a:spcAft>
                        <a:buNone/>
                      </a:pPr>
                      <a:r>
                        <a:rPr lang="en-US" sz="700" u="none" strike="noStrike" cap="none"/>
                        <a:t>url</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URL of the restaurant </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1"/>
                  </a:ext>
                </a:extLst>
              </a:tr>
              <a:tr h="227450">
                <a:tc>
                  <a:txBody>
                    <a:bodyPr/>
                    <a:lstStyle/>
                    <a:p>
                      <a:pPr marL="6350" marR="0" lvl="0" indent="-6350" algn="just" rtl="0">
                        <a:lnSpc>
                          <a:spcPct val="103000"/>
                        </a:lnSpc>
                        <a:spcBef>
                          <a:spcPts val="0"/>
                        </a:spcBef>
                        <a:spcAft>
                          <a:spcPts val="0"/>
                        </a:spcAft>
                        <a:buNone/>
                      </a:pPr>
                      <a:r>
                        <a:rPr lang="en-US" sz="700" u="none" strike="noStrike" cap="none"/>
                        <a:t>address</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Address of the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2"/>
                  </a:ext>
                </a:extLst>
              </a:tr>
              <a:tr h="230650">
                <a:tc>
                  <a:txBody>
                    <a:bodyPr/>
                    <a:lstStyle/>
                    <a:p>
                      <a:pPr marL="6350" marR="0" lvl="0" indent="-6350" algn="just" rtl="0">
                        <a:lnSpc>
                          <a:spcPct val="103000"/>
                        </a:lnSpc>
                        <a:spcBef>
                          <a:spcPts val="0"/>
                        </a:spcBef>
                        <a:spcAft>
                          <a:spcPts val="0"/>
                        </a:spcAft>
                        <a:buNone/>
                      </a:pPr>
                      <a:r>
                        <a:rPr lang="en-US" sz="700" u="none" strike="noStrike" cap="none"/>
                        <a:t>name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700" u="none" strike="noStrike" cap="none"/>
                        <a:t>Name of the </a:t>
                      </a:r>
                      <a:r>
                        <a:rPr lang="en-US" sz="800" u="none" strike="noStrike" cap="none"/>
                        <a:t>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3"/>
                  </a:ext>
                </a:extLst>
              </a:tr>
              <a:tr h="285775">
                <a:tc>
                  <a:txBody>
                    <a:bodyPr/>
                    <a:lstStyle/>
                    <a:p>
                      <a:pPr marL="6350" marR="0" lvl="0" indent="-6350" algn="just" rtl="0">
                        <a:lnSpc>
                          <a:spcPct val="103000"/>
                        </a:lnSpc>
                        <a:spcBef>
                          <a:spcPts val="0"/>
                        </a:spcBef>
                        <a:spcAft>
                          <a:spcPts val="0"/>
                        </a:spcAft>
                        <a:buNone/>
                      </a:pPr>
                      <a:r>
                        <a:rPr lang="en-US" sz="700" u="none" strike="noStrike" cap="none"/>
                        <a:t>online_order</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Online order option is there or not in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4"/>
                  </a:ext>
                </a:extLst>
              </a:tr>
              <a:tr h="285775">
                <a:tc>
                  <a:txBody>
                    <a:bodyPr/>
                    <a:lstStyle/>
                    <a:p>
                      <a:pPr marL="6350" marR="0" lvl="0" indent="-6350" algn="just" rtl="0">
                        <a:lnSpc>
                          <a:spcPct val="103000"/>
                        </a:lnSpc>
                        <a:spcBef>
                          <a:spcPts val="0"/>
                        </a:spcBef>
                        <a:spcAft>
                          <a:spcPts val="0"/>
                        </a:spcAft>
                        <a:buNone/>
                      </a:pPr>
                      <a:r>
                        <a:rPr lang="en-US" sz="700" u="none" strike="noStrike" cap="none"/>
                        <a:t>book_table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Table Booking option is there or not in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5"/>
                  </a:ext>
                </a:extLst>
              </a:tr>
              <a:tr h="225300">
                <a:tc>
                  <a:txBody>
                    <a:bodyPr/>
                    <a:lstStyle/>
                    <a:p>
                      <a:pPr marL="6350" marR="0" lvl="0" indent="-6350" algn="just" rtl="0">
                        <a:lnSpc>
                          <a:spcPct val="103000"/>
                        </a:lnSpc>
                        <a:spcBef>
                          <a:spcPts val="0"/>
                        </a:spcBef>
                        <a:spcAft>
                          <a:spcPts val="0"/>
                        </a:spcAft>
                        <a:buNone/>
                      </a:pPr>
                      <a:r>
                        <a:rPr lang="en-US" sz="700" u="none" strike="noStrike" cap="none"/>
                        <a:t>rate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Float</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Rating of the restaurents.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6"/>
                  </a:ext>
                </a:extLst>
              </a:tr>
              <a:tr h="228525">
                <a:tc>
                  <a:txBody>
                    <a:bodyPr/>
                    <a:lstStyle/>
                    <a:p>
                      <a:pPr marL="6350" marR="0" lvl="0" indent="-6350" algn="just" rtl="0">
                        <a:lnSpc>
                          <a:spcPct val="103000"/>
                        </a:lnSpc>
                        <a:spcBef>
                          <a:spcPts val="0"/>
                        </a:spcBef>
                        <a:spcAft>
                          <a:spcPts val="0"/>
                        </a:spcAft>
                        <a:buNone/>
                      </a:pPr>
                      <a:r>
                        <a:rPr lang="en-US" sz="700" u="none" strike="noStrike" cap="none"/>
                        <a:t>votes</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Total number of votes restaurants have. </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7"/>
                  </a:ext>
                </a:extLst>
              </a:tr>
              <a:tr h="231725">
                <a:tc>
                  <a:txBody>
                    <a:bodyPr/>
                    <a:lstStyle/>
                    <a:p>
                      <a:pPr marL="6350" marR="0" lvl="0" indent="-6350" algn="just" rtl="0">
                        <a:lnSpc>
                          <a:spcPct val="103000"/>
                        </a:lnSpc>
                        <a:spcBef>
                          <a:spcPts val="0"/>
                        </a:spcBef>
                        <a:spcAft>
                          <a:spcPts val="0"/>
                        </a:spcAft>
                        <a:buNone/>
                      </a:pPr>
                      <a:r>
                        <a:rPr lang="en-US" sz="700" u="none" strike="noStrike" cap="none"/>
                        <a:t>phone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Integer</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Phone number of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8"/>
                  </a:ext>
                </a:extLst>
              </a:tr>
              <a:tr h="219950">
                <a:tc>
                  <a:txBody>
                    <a:bodyPr/>
                    <a:lstStyle/>
                    <a:p>
                      <a:pPr marL="6350" marR="0" lvl="0" indent="-6350" algn="just" rtl="0">
                        <a:lnSpc>
                          <a:spcPct val="103000"/>
                        </a:lnSpc>
                        <a:spcBef>
                          <a:spcPts val="0"/>
                        </a:spcBef>
                        <a:spcAft>
                          <a:spcPts val="0"/>
                        </a:spcAft>
                        <a:buNone/>
                      </a:pPr>
                      <a:r>
                        <a:rPr lang="en-US" sz="700" u="none" strike="noStrike" cap="none"/>
                        <a:t>location</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Location of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9"/>
                  </a:ext>
                </a:extLst>
              </a:tr>
              <a:tr h="285775">
                <a:tc>
                  <a:txBody>
                    <a:bodyPr/>
                    <a:lstStyle/>
                    <a:p>
                      <a:pPr marL="6350" marR="0" lvl="0" indent="-6350" algn="just" rtl="0">
                        <a:lnSpc>
                          <a:spcPct val="103000"/>
                        </a:lnSpc>
                        <a:spcBef>
                          <a:spcPts val="0"/>
                        </a:spcBef>
                        <a:spcAft>
                          <a:spcPts val="0"/>
                        </a:spcAft>
                        <a:buNone/>
                      </a:pPr>
                      <a:r>
                        <a:rPr lang="en-US" sz="700" u="none" strike="noStrike" cap="none"/>
                        <a:t>rest_type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This column shows which type of dinning services restaurants provide.</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0"/>
                  </a:ext>
                </a:extLst>
              </a:tr>
              <a:tr h="285775">
                <a:tc>
                  <a:txBody>
                    <a:bodyPr/>
                    <a:lstStyle/>
                    <a:p>
                      <a:pPr marL="6350" marR="0" lvl="0" indent="-6350" algn="just" rtl="0">
                        <a:lnSpc>
                          <a:spcPct val="103000"/>
                        </a:lnSpc>
                        <a:spcBef>
                          <a:spcPts val="0"/>
                        </a:spcBef>
                        <a:spcAft>
                          <a:spcPts val="0"/>
                        </a:spcAft>
                        <a:buNone/>
                      </a:pPr>
                      <a:r>
                        <a:rPr lang="en-US" sz="700" u="none" strike="noStrike" cap="none"/>
                        <a:t>dish_liked</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This column shows most liked dishes of the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1"/>
                  </a:ext>
                </a:extLst>
              </a:tr>
              <a:tr h="431300">
                <a:tc>
                  <a:txBody>
                    <a:bodyPr/>
                    <a:lstStyle/>
                    <a:p>
                      <a:pPr marL="6350" marR="0" lvl="0" indent="-6350" algn="just" rtl="0">
                        <a:lnSpc>
                          <a:spcPct val="103000"/>
                        </a:lnSpc>
                        <a:spcBef>
                          <a:spcPts val="0"/>
                        </a:spcBef>
                        <a:spcAft>
                          <a:spcPts val="0"/>
                        </a:spcAft>
                        <a:buNone/>
                      </a:pPr>
                      <a:r>
                        <a:rPr lang="en-US" sz="700" u="none" strike="noStrike" cap="none"/>
                        <a:t>cuisines</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This column shows which type of continental dinning services restaurants provide.</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2"/>
                  </a:ext>
                </a:extLst>
              </a:tr>
              <a:tr h="285775">
                <a:tc>
                  <a:txBody>
                    <a:bodyPr/>
                    <a:lstStyle/>
                    <a:p>
                      <a:pPr marL="6350" marR="0" lvl="0" indent="-6350" algn="just" rtl="0">
                        <a:lnSpc>
                          <a:spcPct val="103000"/>
                        </a:lnSpc>
                        <a:spcBef>
                          <a:spcPts val="0"/>
                        </a:spcBef>
                        <a:spcAft>
                          <a:spcPts val="0"/>
                        </a:spcAft>
                        <a:buNone/>
                      </a:pPr>
                      <a:r>
                        <a:rPr lang="en-US" sz="700" u="none" strike="noStrike" cap="none"/>
                        <a:t>approx_cost(for two people)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Float</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This column shows approximate cost for two people.</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3"/>
                  </a:ext>
                </a:extLst>
              </a:tr>
              <a:tr h="229575">
                <a:tc>
                  <a:txBody>
                    <a:bodyPr/>
                    <a:lstStyle/>
                    <a:p>
                      <a:pPr marL="6350" marR="0" lvl="0" indent="-6350" algn="just" rtl="0">
                        <a:lnSpc>
                          <a:spcPct val="103000"/>
                        </a:lnSpc>
                        <a:spcBef>
                          <a:spcPts val="0"/>
                        </a:spcBef>
                        <a:spcAft>
                          <a:spcPts val="0"/>
                        </a:spcAft>
                        <a:buNone/>
                      </a:pPr>
                      <a:r>
                        <a:rPr lang="en-US" sz="700" u="none" strike="noStrike" cap="none"/>
                        <a:t>reviews_list</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Review of the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4"/>
                  </a:ext>
                </a:extLst>
              </a:tr>
              <a:tr h="229575">
                <a:tc>
                  <a:txBody>
                    <a:bodyPr/>
                    <a:lstStyle/>
                    <a:p>
                      <a:pPr marL="6350" marR="0" lvl="0" indent="-6350" algn="just" rtl="0">
                        <a:lnSpc>
                          <a:spcPct val="103000"/>
                        </a:lnSpc>
                        <a:spcBef>
                          <a:spcPts val="0"/>
                        </a:spcBef>
                        <a:spcAft>
                          <a:spcPts val="0"/>
                        </a:spcAft>
                        <a:buNone/>
                      </a:pPr>
                      <a:r>
                        <a:rPr lang="en-US" sz="700" u="none" strike="noStrike" cap="none"/>
                        <a:t>menu_item</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List of menu items of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5"/>
                  </a:ext>
                </a:extLst>
              </a:tr>
              <a:tr h="285775">
                <a:tc>
                  <a:txBody>
                    <a:bodyPr/>
                    <a:lstStyle/>
                    <a:p>
                      <a:pPr marL="6350" marR="0" lvl="0" indent="-6350" algn="just" rtl="0">
                        <a:lnSpc>
                          <a:spcPct val="103000"/>
                        </a:lnSpc>
                        <a:spcBef>
                          <a:spcPts val="0"/>
                        </a:spcBef>
                        <a:spcAft>
                          <a:spcPts val="0"/>
                        </a:spcAft>
                        <a:buNone/>
                      </a:pPr>
                      <a:r>
                        <a:rPr lang="en-US" sz="700" u="none" strike="noStrike" cap="none"/>
                        <a:t>listed_in(type)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Type of dinning style is listed in this column.</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6"/>
                  </a:ext>
                </a:extLst>
              </a:tr>
              <a:tr h="285775">
                <a:tc>
                  <a:txBody>
                    <a:bodyPr/>
                    <a:lstStyle/>
                    <a:p>
                      <a:pPr marL="6350" marR="0" lvl="0" indent="-6350" algn="just" rtl="0">
                        <a:lnSpc>
                          <a:spcPct val="103000"/>
                        </a:lnSpc>
                        <a:spcBef>
                          <a:spcPts val="0"/>
                        </a:spcBef>
                        <a:spcAft>
                          <a:spcPts val="0"/>
                        </a:spcAft>
                        <a:buNone/>
                      </a:pPr>
                      <a:r>
                        <a:rPr lang="en-US" sz="700" u="none" strike="noStrike" cap="none"/>
                        <a:t>listed_in(city)</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City in which restaurant is present is listed here.</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6"/>
          <p:cNvSpPr txBox="1"/>
          <p:nvPr/>
        </p:nvSpPr>
        <p:spPr>
          <a:xfrm>
            <a:off x="305178" y="640890"/>
            <a:ext cx="11425381" cy="5998052"/>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1800" b="1">
                <a:solidFill>
                  <a:schemeClr val="dk1"/>
                </a:solidFill>
                <a:latin typeface="Rockwell"/>
                <a:ea typeface="Rockwell"/>
                <a:cs typeface="Rockwell"/>
                <a:sym typeface="Rockwell"/>
              </a:rPr>
              <a:t>3.2 Data Gathering</a:t>
            </a:r>
            <a:endParaRPr sz="1800" b="1">
              <a:solidFill>
                <a:schemeClr val="dk1"/>
              </a:solidFill>
              <a:latin typeface="Rockwell"/>
              <a:ea typeface="Rockwell"/>
              <a:cs typeface="Rockwell"/>
              <a:sym typeface="Rockwell"/>
            </a:endParaRPr>
          </a:p>
          <a:p>
            <a:pPr marL="6350" marR="0" lvl="0" indent="-6350" algn="just" rtl="0">
              <a:lnSpc>
                <a:spcPct val="103000"/>
              </a:lnSpc>
              <a:spcBef>
                <a:spcPts val="10"/>
              </a:spcBef>
              <a:spcAft>
                <a:spcPts val="0"/>
              </a:spcAft>
              <a:buNone/>
            </a:pPr>
            <a:r>
              <a:rPr lang="en-US" sz="1800">
                <a:solidFill>
                  <a:srgbClr val="000000"/>
                </a:solidFill>
                <a:latin typeface="Calibri"/>
                <a:ea typeface="Calibri"/>
                <a:cs typeface="Calibri"/>
                <a:sym typeface="Calibri"/>
              </a:rPr>
              <a:t>Data source: </a:t>
            </a:r>
            <a:r>
              <a:rPr lang="en-US" sz="1800" u="sng">
                <a:solidFill>
                  <a:srgbClr val="000000"/>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https://www.kaggle.com/himanshupoddar/zomato-bangalore-restaurants</a:t>
            </a:r>
            <a:r>
              <a:rPr lang="en-US" sz="1800">
                <a:solidFill>
                  <a:srgbClr val="000000"/>
                </a:solidFill>
                <a:latin typeface="Calibri"/>
                <a:ea typeface="Calibri"/>
                <a:cs typeface="Calibri"/>
                <a:sym typeface="Calibri"/>
              </a:rPr>
              <a:t> Train and Test data are stored in .csv format.</a:t>
            </a:r>
            <a:endParaRPr sz="1800">
              <a:solidFill>
                <a:srgbClr val="000000"/>
              </a:solidFill>
              <a:latin typeface="Calibri"/>
              <a:ea typeface="Calibri"/>
              <a:cs typeface="Calibri"/>
              <a:sym typeface="Calibri"/>
            </a:endParaRPr>
          </a:p>
          <a:p>
            <a:pPr marL="0" marR="0" lvl="0" indent="0" algn="just" rtl="0">
              <a:lnSpc>
                <a:spcPct val="107000"/>
              </a:lnSpc>
              <a:spcBef>
                <a:spcPts val="630"/>
              </a:spcBef>
              <a:spcAft>
                <a:spcPts val="0"/>
              </a:spcAft>
              <a:buNone/>
            </a:pPr>
            <a:r>
              <a:rPr lang="en-US" sz="1800" b="1">
                <a:solidFill>
                  <a:srgbClr val="000000"/>
                </a:solidFill>
                <a:latin typeface="Calibri"/>
                <a:ea typeface="Calibri"/>
                <a:cs typeface="Calibri"/>
                <a:sym typeface="Calibri"/>
              </a:rPr>
              <a:t> </a:t>
            </a:r>
            <a:endParaRPr sz="1800" b="1">
              <a:solidFill>
                <a:schemeClr val="dk1"/>
              </a:solidFill>
              <a:latin typeface="Rockwell"/>
              <a:ea typeface="Rockwell"/>
              <a:cs typeface="Rockwell"/>
              <a:sym typeface="Rockwell"/>
            </a:endParaRPr>
          </a:p>
          <a:p>
            <a:pPr marL="0" marR="0" lvl="0" indent="0" algn="just" rtl="0">
              <a:lnSpc>
                <a:spcPct val="107000"/>
              </a:lnSpc>
              <a:spcBef>
                <a:spcPts val="10"/>
              </a:spcBef>
              <a:spcAft>
                <a:spcPts val="0"/>
              </a:spcAft>
              <a:buNone/>
            </a:pPr>
            <a:r>
              <a:rPr lang="en-US" sz="1800" b="1">
                <a:solidFill>
                  <a:schemeClr val="dk1"/>
                </a:solidFill>
                <a:latin typeface="Rockwell"/>
                <a:ea typeface="Rockwell"/>
                <a:cs typeface="Rockwell"/>
                <a:sym typeface="Rockwell"/>
              </a:rPr>
              <a:t>3.3 Raw Data Validation</a:t>
            </a:r>
            <a:endParaRPr sz="1800" b="1">
              <a:solidFill>
                <a:schemeClr val="dk1"/>
              </a:solidFill>
              <a:latin typeface="Rockwell"/>
              <a:ea typeface="Rockwell"/>
              <a:cs typeface="Rockwell"/>
              <a:sym typeface="Rockwell"/>
            </a:endParaRPr>
          </a:p>
          <a:p>
            <a:pPr marL="6350" marR="0" lvl="0" indent="-6350" algn="just" rtl="0">
              <a:lnSpc>
                <a:spcPct val="103000"/>
              </a:lnSpc>
              <a:spcBef>
                <a:spcPts val="10"/>
              </a:spcBef>
              <a:spcAft>
                <a:spcPts val="0"/>
              </a:spcAft>
              <a:buNone/>
            </a:pPr>
            <a:r>
              <a:rPr lang="en-US" sz="1800">
                <a:solidFill>
                  <a:srgbClr val="000000"/>
                </a:solidFill>
                <a:latin typeface="Calibri"/>
                <a:ea typeface="Calibri"/>
                <a:cs typeface="Calibri"/>
                <a:sym typeface="Calibri"/>
              </a:rPr>
              <a:t>After data is loaded, various types of validation are required before we proceed further with any operation. Validations like checking for zero standard deviation for all the columns, checking for complete missing values in any columns, etc. These are required because The attributes which contain these are of no use. It will not play role in contributing to the sales of an item from respective outlets.</a:t>
            </a:r>
            <a:endParaRPr sz="1800">
              <a:solidFill>
                <a:srgbClr val="000000"/>
              </a:solidFill>
              <a:latin typeface="Calibri"/>
              <a:ea typeface="Calibri"/>
              <a:cs typeface="Calibri"/>
              <a:sym typeface="Calibri"/>
            </a:endParaRPr>
          </a:p>
          <a:p>
            <a:pPr marL="6350" marR="0" lvl="0" indent="-6350" algn="just" rtl="0">
              <a:lnSpc>
                <a:spcPct val="103000"/>
              </a:lnSpc>
              <a:spcBef>
                <a:spcPts val="630"/>
              </a:spcBef>
              <a:spcAft>
                <a:spcPts val="0"/>
              </a:spcAft>
              <a:buNone/>
            </a:pPr>
            <a:r>
              <a:rPr lang="en-US" sz="1800">
                <a:solidFill>
                  <a:srgbClr val="000000"/>
                </a:solidFill>
                <a:latin typeface="Calibri"/>
                <a:ea typeface="Calibri"/>
                <a:cs typeface="Calibri"/>
                <a:sym typeface="Calibri"/>
              </a:rPr>
              <a:t>Like if any attribute is having zero standard deviation, it means that’s all the values are the same, its mean is zero. This indicates that either the sale is increasing or decrease that attribute will remain the same. Similarly, if any attribute is having full missing values, then there is no use in taking that attribute into an account for operation. It’s unnecessary increasing the chances of dimensionality curse.</a:t>
            </a:r>
            <a:endParaRPr/>
          </a:p>
          <a:p>
            <a:pPr marL="234950" marR="0" lvl="0" indent="-6350" algn="l" rtl="0">
              <a:lnSpc>
                <a:spcPct val="107000"/>
              </a:lnSpc>
              <a:spcBef>
                <a:spcPts val="630"/>
              </a:spcBef>
              <a:spcAft>
                <a:spcPts val="0"/>
              </a:spcAft>
              <a:buNone/>
            </a:pPr>
            <a:endParaRPr sz="1800">
              <a:solidFill>
                <a:srgbClr val="000000"/>
              </a:solidFill>
              <a:latin typeface="Calibri"/>
              <a:ea typeface="Calibri"/>
              <a:cs typeface="Calibri"/>
              <a:sym typeface="Calibri"/>
            </a:endParaRPr>
          </a:p>
          <a:p>
            <a:pPr marL="0" marR="0" lvl="0" indent="0" algn="just" rtl="0">
              <a:lnSpc>
                <a:spcPct val="107000"/>
              </a:lnSpc>
              <a:spcBef>
                <a:spcPts val="10"/>
              </a:spcBef>
              <a:spcAft>
                <a:spcPts val="0"/>
              </a:spcAft>
              <a:buNone/>
            </a:pPr>
            <a:r>
              <a:rPr lang="en-US" sz="1800" b="1">
                <a:solidFill>
                  <a:schemeClr val="dk1"/>
                </a:solidFill>
                <a:latin typeface="Rockwell"/>
                <a:ea typeface="Rockwell"/>
                <a:cs typeface="Rockwell"/>
                <a:sym typeface="Rockwell"/>
              </a:rPr>
              <a:t>3.4 Data Transformation</a:t>
            </a:r>
            <a:endParaRPr sz="1800" b="1">
              <a:solidFill>
                <a:schemeClr val="dk1"/>
              </a:solidFill>
              <a:latin typeface="Rockwell"/>
              <a:ea typeface="Rockwell"/>
              <a:cs typeface="Rockwell"/>
              <a:sym typeface="Rockwell"/>
            </a:endParaRPr>
          </a:p>
          <a:p>
            <a:pPr marL="6350" marR="0" lvl="0" indent="-6350" algn="l" rtl="0">
              <a:lnSpc>
                <a:spcPct val="103000"/>
              </a:lnSpc>
              <a:spcBef>
                <a:spcPts val="10"/>
              </a:spcBef>
              <a:spcAft>
                <a:spcPts val="0"/>
              </a:spcAft>
              <a:buNone/>
            </a:pPr>
            <a:r>
              <a:rPr lang="en-US" sz="1800">
                <a:solidFill>
                  <a:srgbClr val="000000"/>
                </a:solidFill>
                <a:latin typeface="Calibri"/>
                <a:ea typeface="Calibri"/>
                <a:cs typeface="Calibri"/>
                <a:sym typeface="Calibri"/>
              </a:rPr>
              <a:t>Before sending the data into the database, data transformation is required so that data are converted into such form with which it can easily insert into the database. Here, the ‘Item Weight’ and “Outlet Type’ attributes contain the missing values. So they are filled in both the train set as well as the test set with supported appropriate data types.</a:t>
            </a:r>
            <a:endParaRPr sz="1800">
              <a:solidFill>
                <a:srgbClr val="000000"/>
              </a:solidFill>
              <a:latin typeface="Calibri"/>
              <a:ea typeface="Calibri"/>
              <a:cs typeface="Calibri"/>
              <a:sym typeface="Calibri"/>
            </a:endParaRPr>
          </a:p>
          <a:p>
            <a:pPr marL="6350" marR="0" lvl="0" indent="-6350" algn="just" rtl="0">
              <a:lnSpc>
                <a:spcPct val="103000"/>
              </a:lnSpc>
              <a:spcBef>
                <a:spcPts val="63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p:nvPr/>
        </p:nvSpPr>
        <p:spPr>
          <a:xfrm>
            <a:off x="503853" y="503854"/>
            <a:ext cx="11485984" cy="674030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3.5 Database Insertion</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Both train and test data set are inserted into the database. Here MongoDB database is used to store the data set. Separate collections were created for both train and test sets.</a:t>
            </a:r>
            <a:endParaRPr/>
          </a:p>
          <a:p>
            <a:pPr marL="0" marR="0" lvl="0" indent="0" algn="just" rtl="0">
              <a:spcBef>
                <a:spcPts val="0"/>
              </a:spcBef>
              <a:spcAft>
                <a:spcPts val="0"/>
              </a:spcAft>
              <a:buNone/>
            </a:pPr>
            <a:endParaRPr sz="1800">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3.6 Export as `CSV` from Database</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From the database both the train and test data set are exported into the local system and stored into CSV files. Now this CSV file will have proceeded for further processing.</a:t>
            </a:r>
            <a:endParaRPr/>
          </a:p>
          <a:p>
            <a:pPr marL="0" marR="0" lvl="0" indent="0" algn="just" rtl="0">
              <a:spcBef>
                <a:spcPts val="0"/>
              </a:spcBef>
              <a:spcAft>
                <a:spcPts val="0"/>
              </a:spcAft>
              <a:buNone/>
            </a:pPr>
            <a:endParaRPr sz="1800" b="1">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3.7 Data Preprocessing</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In data preprocessing all the processes required before sending the data for model building are performed. Like, here the rate column was having rating as eg:4.5/5, therefore we have removed /5 from the rating of the rate column. After that there were missing values in rate , cost , location and rest_type column which we have dropped.</a:t>
            </a:r>
            <a:endParaRPr/>
          </a:p>
          <a:p>
            <a:pPr marL="0" marR="0" lvl="0" indent="0" algn="l" rtl="0">
              <a:spcBef>
                <a:spcPts val="0"/>
              </a:spcBef>
              <a:spcAft>
                <a:spcPts val="0"/>
              </a:spcAft>
              <a:buNone/>
            </a:pPr>
            <a:endParaRPr sz="1800" b="1">
              <a:solidFill>
                <a:schemeClr val="dk1"/>
              </a:solidFill>
              <a:latin typeface="Rockwell"/>
              <a:ea typeface="Rockwell"/>
              <a:cs typeface="Rockwell"/>
              <a:sym typeface="Rockwell"/>
            </a:endParaRPr>
          </a:p>
          <a:p>
            <a:pPr marL="0" marR="0" lvl="0" indent="0" algn="l" rtl="0">
              <a:spcBef>
                <a:spcPts val="0"/>
              </a:spcBef>
              <a:spcAft>
                <a:spcPts val="0"/>
              </a:spcAft>
              <a:buNone/>
            </a:pPr>
            <a:r>
              <a:rPr lang="en-US" sz="1800" b="1">
                <a:solidFill>
                  <a:schemeClr val="dk1"/>
                </a:solidFill>
                <a:latin typeface="Rockwell"/>
                <a:ea typeface="Rockwell"/>
                <a:cs typeface="Rockwell"/>
                <a:sym typeface="Rockwell"/>
              </a:rPr>
              <a:t>3.8 Feature Engineering</a:t>
            </a:r>
            <a:endParaRPr/>
          </a:p>
          <a:p>
            <a:pPr marL="0" marR="0" lvl="0" indent="0" algn="l" rtl="0">
              <a:spcBef>
                <a:spcPts val="0"/>
              </a:spcBef>
              <a:spcAft>
                <a:spcPts val="0"/>
              </a:spcAft>
              <a:buNone/>
            </a:pPr>
            <a:r>
              <a:rPr lang="en-US" sz="1800">
                <a:solidFill>
                  <a:schemeClr val="dk1"/>
                </a:solidFill>
                <a:latin typeface="Rockwell"/>
                <a:ea typeface="Rockwell"/>
                <a:cs typeface="Rockwell"/>
                <a:sym typeface="Rockwell"/>
              </a:rPr>
              <a:t>After preprocessing it was found that some of the attributes are not important to the item sales for the particular outlet. So those attributes are removed. Even level encoding is also performed to convert the categorical features into numerical features.</a:t>
            </a:r>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r>
              <a:rPr lang="en-US" sz="1800" b="1">
                <a:solidFill>
                  <a:schemeClr val="dk1"/>
                </a:solidFill>
                <a:latin typeface="Rockwell"/>
                <a:ea typeface="Rockwell"/>
                <a:cs typeface="Rockwell"/>
                <a:sym typeface="Rockwell"/>
              </a:rPr>
              <a:t>3.9 Parameter Tuning</a:t>
            </a:r>
            <a:endParaRPr/>
          </a:p>
          <a:p>
            <a:pPr marL="0" marR="0" lvl="0" indent="0" algn="l" rtl="0">
              <a:spcBef>
                <a:spcPts val="0"/>
              </a:spcBef>
              <a:spcAft>
                <a:spcPts val="0"/>
              </a:spcAft>
              <a:buNone/>
            </a:pPr>
            <a:r>
              <a:rPr lang="en-US" sz="1800">
                <a:solidFill>
                  <a:schemeClr val="dk1"/>
                </a:solidFill>
                <a:latin typeface="Rockwell"/>
                <a:ea typeface="Rockwell"/>
                <a:cs typeface="Rockwell"/>
                <a:sym typeface="Rockwell"/>
              </a:rPr>
              <a:t>Parameters are tuned using Randomized searchCV. Two algorithms are used in this problem, Random Forest, and Extra tree regressor. The parameters of all these 2 algorithms are tunned and passed into the model.</a:t>
            </a:r>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p:nvPr/>
        </p:nvSpPr>
        <p:spPr>
          <a:xfrm>
            <a:off x="634482" y="419878"/>
            <a:ext cx="11215396" cy="563231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3.10 Model Building</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After doing all kinds of preprocessing operations mention above and performing scaling and hyperparameter tuning, the data set is passed into all two models, Random Forest, and Extra tree regressor. It was found that Extra tree regressor performs best with the smallest RMSE value i.e and the highest R2 score equals 0.93. So ‘Extra tree regressor’ performed well in this problem.</a:t>
            </a:r>
            <a:endParaRPr/>
          </a:p>
          <a:p>
            <a:pPr marL="0" marR="0" lvl="0" indent="0" algn="just" rtl="0">
              <a:spcBef>
                <a:spcPts val="0"/>
              </a:spcBef>
              <a:spcAft>
                <a:spcPts val="0"/>
              </a:spcAft>
              <a:buNone/>
            </a:pPr>
            <a:endParaRPr sz="1800" b="1">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3.11 Model Saving</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Model is saved using pickle library in `.pkl` format.</a:t>
            </a:r>
            <a:endParaRPr/>
          </a:p>
          <a:p>
            <a:pPr marL="0" marR="0" lvl="0" indent="0" algn="just" rtl="0">
              <a:spcBef>
                <a:spcPts val="0"/>
              </a:spcBef>
              <a:spcAft>
                <a:spcPts val="0"/>
              </a:spcAft>
              <a:buNone/>
            </a:pPr>
            <a:endParaRPr sz="1800" b="1">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3.12 Flask Setup for Data Extraction</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After saving the model, the API building process started using Flask. Web application creation was created here. Whatever the data user will enter and then that data will be extracted by the model to predict the prediction of sales, this is performed in this stage.</a:t>
            </a:r>
            <a:endParaRPr/>
          </a:p>
          <a:p>
            <a:pPr marL="0" marR="0" lvl="0" indent="0" algn="just" rtl="0">
              <a:spcBef>
                <a:spcPts val="0"/>
              </a:spcBef>
              <a:spcAft>
                <a:spcPts val="0"/>
              </a:spcAft>
              <a:buNone/>
            </a:pPr>
            <a:endParaRPr sz="1800">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3.13 GitHub</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The whole project directory will be pushed into the GitHub repository.</a:t>
            </a:r>
            <a:endParaRPr/>
          </a:p>
          <a:p>
            <a:pPr marL="0" marR="0" lvl="0" indent="0" algn="just" rtl="0">
              <a:spcBef>
                <a:spcPts val="0"/>
              </a:spcBef>
              <a:spcAft>
                <a:spcPts val="0"/>
              </a:spcAft>
              <a:buNone/>
            </a:pPr>
            <a:endParaRPr sz="1800">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3.14 Deployment</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The cloud environment was set up and the project was deployed from GitHub into the Heroku cloud platform.</a:t>
            </a:r>
            <a:endParaRPr/>
          </a:p>
          <a:p>
            <a:pPr marL="0" marR="0" lvl="0" indent="0" algn="just" rtl="0">
              <a:spcBef>
                <a:spcPts val="0"/>
              </a:spcBef>
              <a:spcAft>
                <a:spcPts val="0"/>
              </a:spcAft>
              <a:buNone/>
            </a:pPr>
            <a:endParaRPr sz="1800">
              <a:solidFill>
                <a:schemeClr val="dk1"/>
              </a:solidFill>
              <a:latin typeface="Rockwell"/>
              <a:ea typeface="Rockwell"/>
              <a:cs typeface="Rockwell"/>
              <a:sym typeface="Rockwe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p:nvPr/>
        </p:nvSpPr>
        <p:spPr>
          <a:xfrm>
            <a:off x="107932" y="280342"/>
            <a:ext cx="11742323" cy="187743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69240B"/>
              </a:buClr>
              <a:buSzPts val="2400"/>
              <a:buFont typeface="Times New Roman"/>
              <a:buNone/>
            </a:pPr>
            <a:r>
              <a:rPr lang="en-US" sz="2400" b="1" i="0" u="sng" strike="noStrike" cap="none">
                <a:solidFill>
                  <a:srgbClr val="69240B"/>
                </a:solidFill>
                <a:latin typeface="Times New Roman"/>
                <a:ea typeface="Times New Roman"/>
                <a:cs typeface="Times New Roman"/>
                <a:sym typeface="Times New Roman"/>
              </a:rPr>
              <a:t>Data set description </a:t>
            </a:r>
            <a:endParaRPr/>
          </a:p>
          <a:p>
            <a:pPr marL="0" marR="0" lvl="0" indent="0" algn="l" rtl="0">
              <a:lnSpc>
                <a:spcPct val="100000"/>
              </a:lnSpc>
              <a:spcBef>
                <a:spcPts val="0"/>
              </a:spcBef>
              <a:spcAft>
                <a:spcPts val="0"/>
              </a:spcAft>
              <a:buClr>
                <a:schemeClr val="dk1"/>
              </a:buClr>
              <a:buSzPts val="2000"/>
              <a:buFont typeface="Rockwell"/>
              <a:buNone/>
            </a:pPr>
            <a:endParaRPr sz="2000" b="0" i="0" u="none" strike="noStrike" cap="none">
              <a:solidFill>
                <a:schemeClr val="dk1"/>
              </a:solidFill>
              <a:latin typeface="Rockwell"/>
              <a:ea typeface="Rockwell"/>
              <a:cs typeface="Rockwell"/>
              <a:sym typeface="Rockwell"/>
            </a:endParaRPr>
          </a:p>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Zomato collected data of various restaurants from bangalore city and showing ratings.</a:t>
            </a:r>
            <a:endParaRPr/>
          </a:p>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Using all the observations it is inferred what role certain properties of an item play and how they affect their sales. The dataset looks like as follow:</a:t>
            </a:r>
            <a:endParaRPr sz="1800" b="0" i="0" u="none" strike="noStrike" cap="none">
              <a:solidFill>
                <a:schemeClr val="dk1"/>
              </a:solidFill>
              <a:latin typeface="Rockwell"/>
              <a:ea typeface="Rockwell"/>
              <a:cs typeface="Rockwell"/>
              <a:sym typeface="Rockwell"/>
            </a:endParaRPr>
          </a:p>
          <a:p>
            <a:pPr marL="0" marR="0" lvl="0" indent="0" algn="l" rtl="0">
              <a:lnSpc>
                <a:spcPct val="100000"/>
              </a:lnSpc>
              <a:spcBef>
                <a:spcPts val="0"/>
              </a:spcBef>
              <a:spcAft>
                <a:spcPts val="0"/>
              </a:spcAft>
              <a:buClr>
                <a:schemeClr val="dk1"/>
              </a:buClr>
              <a:buSzPts val="1800"/>
              <a:buFont typeface="Rockwell"/>
              <a:buNone/>
            </a:pPr>
            <a:endParaRPr sz="1800" b="0" i="0" u="none" strike="noStrike" cap="none">
              <a:solidFill>
                <a:schemeClr val="dk1"/>
              </a:solidFill>
              <a:latin typeface="Arial"/>
              <a:ea typeface="Arial"/>
              <a:cs typeface="Arial"/>
              <a:sym typeface="Arial"/>
            </a:endParaRPr>
          </a:p>
        </p:txBody>
      </p:sp>
      <p:sp>
        <p:nvSpPr>
          <p:cNvPr id="150" name="Google Shape;150;p9"/>
          <p:cNvSpPr/>
          <p:nvPr/>
        </p:nvSpPr>
        <p:spPr>
          <a:xfrm>
            <a:off x="237241" y="1542854"/>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sp>
        <p:nvSpPr>
          <p:cNvPr id="151" name="Google Shape;151;p9"/>
          <p:cNvSpPr/>
          <p:nvPr/>
        </p:nvSpPr>
        <p:spPr>
          <a:xfrm>
            <a:off x="237241" y="1542854"/>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pic>
        <p:nvPicPr>
          <p:cNvPr id="152" name="Google Shape;152;p9"/>
          <p:cNvPicPr preferRelativeResize="0"/>
          <p:nvPr/>
        </p:nvPicPr>
        <p:blipFill rotWithShape="1">
          <a:blip r:embed="rId3">
            <a:alphaModFix/>
          </a:blip>
          <a:srcRect/>
          <a:stretch/>
        </p:blipFill>
        <p:spPr>
          <a:xfrm>
            <a:off x="341745" y="1933518"/>
            <a:ext cx="11742324" cy="2066884"/>
          </a:xfrm>
          <a:prstGeom prst="rect">
            <a:avLst/>
          </a:prstGeom>
          <a:noFill/>
          <a:ln>
            <a:noFill/>
          </a:ln>
        </p:spPr>
      </p:pic>
      <p:pic>
        <p:nvPicPr>
          <p:cNvPr id="153" name="Google Shape;153;p9"/>
          <p:cNvPicPr preferRelativeResize="0"/>
          <p:nvPr/>
        </p:nvPicPr>
        <p:blipFill rotWithShape="1">
          <a:blip r:embed="rId4">
            <a:alphaModFix/>
          </a:blip>
          <a:srcRect/>
          <a:stretch/>
        </p:blipFill>
        <p:spPr>
          <a:xfrm>
            <a:off x="2336636" y="4298982"/>
            <a:ext cx="4943475" cy="1840561"/>
          </a:xfrm>
          <a:prstGeom prst="rect">
            <a:avLst/>
          </a:prstGeom>
          <a:noFill/>
          <a:ln>
            <a:noFill/>
          </a:ln>
        </p:spPr>
      </p:pic>
    </p:spTree>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{CE20FB67-7EE3-BF46-9C20-A5F46DFD65C7}tf10001120</Template>
  <TotalTime>2</TotalTime>
  <Words>2298</Words>
  <Application>Microsoft Macintosh PowerPoint</Application>
  <PresentationFormat>Widescreen</PresentationFormat>
  <Paragraphs>195</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Rockwell</vt:lpstr>
      <vt:lpstr>Arial</vt:lpstr>
      <vt:lpstr>Arial Narrow</vt:lpstr>
      <vt:lpstr>Times New Roman</vt:lpstr>
      <vt:lpstr>Gill Sans MT</vt:lpstr>
      <vt:lpstr>Calibri</vt:lpstr>
      <vt:lpstr>Noto Sans Symbols</vt:lpstr>
      <vt:lpstr>Parcel</vt:lpstr>
      <vt:lpstr>RESTAURANT RATING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RATING PREDICTION</dc:title>
  <dc:creator>Shivansh Jayara</dc:creator>
  <cp:lastModifiedBy>Microsoft Office User</cp:lastModifiedBy>
  <cp:revision>2</cp:revision>
  <dcterms:created xsi:type="dcterms:W3CDTF">2021-09-11T17:23:38Z</dcterms:created>
  <dcterms:modified xsi:type="dcterms:W3CDTF">2022-01-11T14:45:42Z</dcterms:modified>
</cp:coreProperties>
</file>