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5" r:id="rId2"/>
    <p:sldId id="286" r:id="rId3"/>
    <p:sldId id="287" r:id="rId4"/>
    <p:sldId id="276" r:id="rId5"/>
    <p:sldId id="270" r:id="rId6"/>
    <p:sldId id="277" r:id="rId7"/>
    <p:sldId id="278" r:id="rId8"/>
    <p:sldId id="279" r:id="rId9"/>
    <p:sldId id="288" r:id="rId10"/>
    <p:sldId id="283"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27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277" autoAdjust="0"/>
    <p:restoredTop sz="94660"/>
  </p:normalViewPr>
  <p:slideViewPr>
    <p:cSldViewPr>
      <p:cViewPr varScale="1">
        <p:scale>
          <a:sx n="74" d="100"/>
          <a:sy n="74" d="100"/>
        </p:scale>
        <p:origin x="2179" y="7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D895D-D788-4B08-93B3-B78EFB535739}" type="datetimeFigureOut">
              <a:rPr lang="en-IN" smtClean="0"/>
              <a:t>01-05-2023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32714-8A85-4045-9756-8E58AB7B761B}" type="slidenum">
              <a:rPr lang="en-IN" smtClean="0"/>
              <a:t>‹#›</a:t>
            </a:fld>
            <a:endParaRPr lang="en-IN"/>
          </a:p>
        </p:txBody>
      </p:sp>
    </p:spTree>
    <p:extLst>
      <p:ext uri="{BB962C8B-B14F-4D97-AF65-F5344CB8AC3E}">
        <p14:creationId xmlns:p14="http://schemas.microsoft.com/office/powerpoint/2010/main" val="95613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2</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2472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3</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65667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4</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5</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6</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7</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8</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9</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13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10</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65508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70767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05308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56" y="0"/>
            <a:ext cx="9147855" cy="548680"/>
          </a:xfrm>
        </p:spPr>
        <p:txBody>
          <a:bodyPr>
            <a:normAutofit/>
          </a:bodyPr>
          <a:lstStyle>
            <a:lvl1pPr algn="l">
              <a:defRPr sz="2800" b="1"/>
            </a:lvl1pPr>
          </a:lstStyle>
          <a:p>
            <a:r>
              <a:rPr lang="en-US"/>
              <a:t>Click to edit Master title style</a:t>
            </a:r>
            <a:endParaRPr lang="en-IN"/>
          </a:p>
        </p:txBody>
      </p:sp>
      <p:sp>
        <p:nvSpPr>
          <p:cNvPr id="3" name="Content Placeholder 2"/>
          <p:cNvSpPr>
            <a:spLocks noGrp="1"/>
          </p:cNvSpPr>
          <p:nvPr>
            <p:ph idx="1"/>
          </p:nvPr>
        </p:nvSpPr>
        <p:spPr>
          <a:xfrm>
            <a:off x="0" y="764704"/>
            <a:ext cx="9144000" cy="540060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a:xfrm>
            <a:off x="0" y="6492064"/>
            <a:ext cx="395064" cy="365125"/>
          </a:xfrm>
        </p:spPr>
        <p:txBody>
          <a:bodyPr/>
          <a:lstStyle>
            <a:lvl1pPr algn="ctr">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132153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05539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09571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54691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6157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420485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96185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02927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676" y="8721"/>
            <a:ext cx="9163676" cy="490066"/>
          </a:xfrm>
          <a:prstGeom prst="rect">
            <a:avLst/>
          </a:prstGeom>
        </p:spPr>
        <p:txBody>
          <a:bodyPr vert="horz" lIns="91440" tIns="45720" rIns="91440" bIns="45720" rtlCol="0" anchor="ctr">
            <a:normAutofit/>
          </a:bodyPr>
          <a:lstStyle/>
          <a:p>
            <a:pPr lvl="0" algn="l"/>
            <a:r>
              <a:rPr lang="en-US"/>
              <a:t>Click to edit Master title style</a:t>
            </a:r>
            <a:endParaRPr lang="en-IN"/>
          </a:p>
        </p:txBody>
      </p:sp>
      <p:sp>
        <p:nvSpPr>
          <p:cNvPr id="3" name="Text Placeholder 2"/>
          <p:cNvSpPr>
            <a:spLocks noGrp="1"/>
          </p:cNvSpPr>
          <p:nvPr>
            <p:ph type="body" idx="1"/>
          </p:nvPr>
        </p:nvSpPr>
        <p:spPr>
          <a:xfrm>
            <a:off x="0" y="620688"/>
            <a:ext cx="9144000" cy="568863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4"/>
          </p:nvPr>
        </p:nvSpPr>
        <p:spPr>
          <a:xfrm>
            <a:off x="0" y="6492875"/>
            <a:ext cx="4670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3888646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lang="en-IN" sz="2800" b="1" kern="120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449"/>
            <a:ext cx="9144000" cy="1080120"/>
          </a:xfrm>
        </p:spPr>
        <p:txBody>
          <a:bodyPr>
            <a:normAutofit fontScale="90000"/>
          </a:bodyPr>
          <a:lstStyle/>
          <a:p>
            <a:pPr fontAlgn="base">
              <a:spcAft>
                <a:spcPct val="0"/>
              </a:spcAft>
            </a:pPr>
            <a:r>
              <a:rPr lang="en-US" sz="2700" dirty="0">
                <a:ea typeface="Droid Sans Fallback"/>
                <a:cs typeface="Times New Roman" pitchFamily="18" charset="0"/>
              </a:rPr>
              <a:t>Job Portal Website</a:t>
            </a:r>
            <a:br>
              <a:rPr lang="en-US" sz="2000" dirty="0">
                <a:ea typeface="Droid Sans Fallback"/>
                <a:cs typeface="Times New Roman" pitchFamily="18" charset="0"/>
              </a:rPr>
            </a:br>
            <a:r>
              <a:rPr lang="en-US" sz="2400" dirty="0">
                <a:ea typeface="Droid Sans Fallback"/>
                <a:cs typeface="Times New Roman" pitchFamily="18" charset="0"/>
              </a:rPr>
              <a:t>Project Synopsis Presentation </a:t>
            </a:r>
            <a:br>
              <a:rPr lang="en-US" sz="2400" dirty="0">
                <a:ea typeface="Droid Sans Fallback"/>
                <a:cs typeface="Times New Roman" pitchFamily="18" charset="0"/>
              </a:rPr>
            </a:br>
            <a:r>
              <a:rPr lang="en-US" sz="2000" dirty="0">
                <a:solidFill>
                  <a:srgbClr val="0033CC"/>
                </a:solidFill>
                <a:latin typeface="Calibri" pitchFamily="34" charset="0"/>
                <a:ea typeface="Droid Sans Fallback"/>
                <a:cs typeface="Times New Roman" pitchFamily="18" charset="0"/>
              </a:rPr>
              <a:t>Date: 01/05/2023</a:t>
            </a:r>
            <a:endParaRPr lang="en-IN" sz="2000" dirty="0"/>
          </a:p>
        </p:txBody>
      </p:sp>
      <p:sp>
        <p:nvSpPr>
          <p:cNvPr id="5" name="Rectangle 4"/>
          <p:cNvSpPr/>
          <p:nvPr/>
        </p:nvSpPr>
        <p:spPr>
          <a:xfrm>
            <a:off x="2323783" y="1585264"/>
            <a:ext cx="4968552" cy="14401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Rectangle 2"/>
          <p:cNvSpPr/>
          <p:nvPr/>
        </p:nvSpPr>
        <p:spPr>
          <a:xfrm>
            <a:off x="861224" y="6122424"/>
            <a:ext cx="7848872" cy="646331"/>
          </a:xfrm>
          <a:prstGeom prst="rect">
            <a:avLst/>
          </a:prstGeom>
        </p:spPr>
        <p:txBody>
          <a:bodyPr wrap="square">
            <a:spAutoFit/>
          </a:bodyPr>
          <a:lstStyle/>
          <a:p>
            <a:pPr lvl="0" algn="ctr" eaLnBrk="0" fontAlgn="base" hangingPunct="0">
              <a:spcBef>
                <a:spcPct val="0"/>
              </a:spcBef>
              <a:spcAft>
                <a:spcPct val="0"/>
              </a:spcAft>
            </a:pPr>
            <a:r>
              <a:rPr lang="en-US" b="1" dirty="0">
                <a:latin typeface="Calibri" pitchFamily="34" charset="0"/>
                <a:ea typeface="Droid Sans Fallback"/>
                <a:cs typeface="Calibri" pitchFamily="34" charset="0"/>
              </a:rPr>
              <a:t>FACULTY OF ENGINEERING &amp; COMPUTING SCIENCES</a:t>
            </a:r>
            <a:endParaRPr lang="en-US" sz="700" dirty="0">
              <a:latin typeface="Arial" pitchFamily="34" charset="0"/>
              <a:cs typeface="Arial" pitchFamily="34" charset="0"/>
            </a:endParaRPr>
          </a:p>
          <a:p>
            <a:pPr lvl="0" algn="ctr" eaLnBrk="0" fontAlgn="base" hangingPunct="0">
              <a:spcBef>
                <a:spcPct val="0"/>
              </a:spcBef>
              <a:spcAft>
                <a:spcPct val="0"/>
              </a:spcAft>
            </a:pPr>
            <a:r>
              <a:rPr lang="en-US" b="1" dirty="0">
                <a:latin typeface="Calibri" pitchFamily="34" charset="0"/>
                <a:ea typeface="Droid Sans Fallback"/>
                <a:cs typeface="Calibri" pitchFamily="34" charset="0"/>
              </a:rPr>
              <a:t>TEERTHANKER MAHAVEER UNIVERSITY, MORADABAD</a:t>
            </a:r>
            <a:endParaRPr lang="en-US" b="1" dirty="0">
              <a:latin typeface="Arial" pitchFamily="34" charset="0"/>
              <a:ea typeface="Droid Sans Fallback"/>
              <a:cs typeface="Calibri" pitchFamily="34" charset="0"/>
            </a:endParaRPr>
          </a:p>
        </p:txBody>
      </p:sp>
      <p:pic>
        <p:nvPicPr>
          <p:cNvPr id="7"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1301" y="4854798"/>
            <a:ext cx="1204101" cy="10857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81301" y="3181144"/>
            <a:ext cx="4572000" cy="369332"/>
          </a:xfrm>
          <a:prstGeom prst="rect">
            <a:avLst/>
          </a:prstGeom>
        </p:spPr>
        <p:txBody>
          <a:bodyPr>
            <a:spAutoFit/>
          </a:bodyPr>
          <a:lstStyle/>
          <a:p>
            <a:pPr lvl="0" algn="ctr" eaLnBrk="0" fontAlgn="base" hangingPunct="0">
              <a:spcBef>
                <a:spcPct val="0"/>
              </a:spcBef>
              <a:spcAft>
                <a:spcPct val="0"/>
              </a:spcAft>
            </a:pPr>
            <a:r>
              <a:rPr lang="en-US" dirty="0">
                <a:solidFill>
                  <a:srgbClr val="0033CC"/>
                </a:solidFill>
                <a:latin typeface="Calibri" pitchFamily="34" charset="0"/>
                <a:ea typeface="Droid Sans Fallback"/>
                <a:cs typeface="Times New Roman" pitchFamily="18" charset="0"/>
              </a:rPr>
              <a:t>Purushartha Singh Thakur(TCA2055005)</a:t>
            </a:r>
            <a:endParaRPr lang="en-US" dirty="0">
              <a:solidFill>
                <a:srgbClr val="0033CC"/>
              </a:solidFill>
              <a:latin typeface="Arial" pitchFamily="34" charset="0"/>
              <a:cs typeface="Arial" pitchFamily="34" charset="0"/>
            </a:endParaRPr>
          </a:p>
        </p:txBody>
      </p:sp>
      <p:sp>
        <p:nvSpPr>
          <p:cNvPr id="9" name="Rectangle 8"/>
          <p:cNvSpPr/>
          <p:nvPr/>
        </p:nvSpPr>
        <p:spPr>
          <a:xfrm>
            <a:off x="183733" y="3198719"/>
            <a:ext cx="3740195" cy="923330"/>
          </a:xfrm>
          <a:prstGeom prst="rect">
            <a:avLst/>
          </a:prstGeom>
        </p:spPr>
        <p:txBody>
          <a:bodyPr wrap="square">
            <a:spAutoFit/>
          </a:bodyPr>
          <a:lstStyle/>
          <a:p>
            <a:pPr lvl="0" algn="ctr" eaLnBrk="0" fontAlgn="base" hangingPunct="0">
              <a:spcBef>
                <a:spcPct val="0"/>
              </a:spcBef>
              <a:spcAft>
                <a:spcPct val="0"/>
              </a:spcAft>
            </a:pPr>
            <a:r>
              <a:rPr lang="en-US" b="1" dirty="0">
                <a:solidFill>
                  <a:srgbClr val="0033CC"/>
                </a:solidFill>
                <a:latin typeface="Calibri" pitchFamily="34" charset="0"/>
                <a:ea typeface="Droid Sans Fallback"/>
                <a:cs typeface="Times New Roman" pitchFamily="18" charset="0"/>
              </a:rPr>
              <a:t>Project Guide:</a:t>
            </a:r>
          </a:p>
          <a:p>
            <a:pPr lvl="0" algn="ctr" eaLnBrk="0" fontAlgn="base" hangingPunct="0">
              <a:spcBef>
                <a:spcPct val="0"/>
              </a:spcBef>
              <a:spcAft>
                <a:spcPct val="0"/>
              </a:spcAft>
            </a:pPr>
            <a:r>
              <a:rPr lang="en-US" dirty="0">
                <a:solidFill>
                  <a:srgbClr val="0033CC"/>
                </a:solidFill>
                <a:latin typeface="Calibri" pitchFamily="34" charset="0"/>
                <a:cs typeface="Times New Roman" pitchFamily="18" charset="0"/>
              </a:rPr>
              <a:t>Mr. Sanjeev Soni</a:t>
            </a:r>
          </a:p>
          <a:p>
            <a:pPr lvl="0" algn="ctr" eaLnBrk="0" fontAlgn="base" hangingPunct="0">
              <a:spcBef>
                <a:spcPct val="0"/>
              </a:spcBef>
              <a:spcAft>
                <a:spcPct val="0"/>
              </a:spcAft>
            </a:pPr>
            <a:r>
              <a:rPr lang="en-US" dirty="0">
                <a:solidFill>
                  <a:srgbClr val="0033CC"/>
                </a:solidFill>
                <a:latin typeface="Calibri" pitchFamily="34" charset="0"/>
                <a:cs typeface="Times New Roman" pitchFamily="18" charset="0"/>
              </a:rPr>
              <a:t>(Sr. IT Faculty, CCSIT, </a:t>
            </a:r>
            <a:r>
              <a:rPr lang="en-US" dirty="0" err="1">
                <a:solidFill>
                  <a:srgbClr val="0033CC"/>
                </a:solidFill>
                <a:latin typeface="Calibri" pitchFamily="34" charset="0"/>
                <a:cs typeface="Times New Roman" pitchFamily="18" charset="0"/>
              </a:rPr>
              <a:t>Inurture</a:t>
            </a:r>
            <a:r>
              <a:rPr lang="en-US" dirty="0">
                <a:solidFill>
                  <a:srgbClr val="0033CC"/>
                </a:solidFill>
                <a:latin typeface="Calibri" pitchFamily="34" charset="0"/>
                <a:cs typeface="Times New Roman" pitchFamily="18" charset="0"/>
              </a:rPr>
              <a:t>)</a:t>
            </a:r>
          </a:p>
        </p:txBody>
      </p:sp>
      <p:sp>
        <p:nvSpPr>
          <p:cNvPr id="10" name="Rectangle 9"/>
          <p:cNvSpPr/>
          <p:nvPr/>
        </p:nvSpPr>
        <p:spPr>
          <a:xfrm>
            <a:off x="611559" y="1863247"/>
            <a:ext cx="8041741" cy="707886"/>
          </a:xfrm>
          <a:prstGeom prst="rect">
            <a:avLst/>
          </a:prstGeom>
        </p:spPr>
        <p:txBody>
          <a:bodyPr wrap="square">
            <a:spAutoFit/>
          </a:bodyPr>
          <a:lstStyle/>
          <a:p>
            <a:pPr lvl="0" algn="ctr" eaLnBrk="0" fontAlgn="base" hangingPunct="0">
              <a:spcBef>
                <a:spcPct val="0"/>
              </a:spcBef>
              <a:spcAft>
                <a:spcPct val="0"/>
              </a:spcAft>
            </a:pPr>
            <a:r>
              <a:rPr lang="en-US" sz="2000" b="1" dirty="0">
                <a:latin typeface="Calibri" pitchFamily="34" charset="0"/>
                <a:ea typeface="Droid Sans Fallback"/>
                <a:cs typeface="Times New Roman" pitchFamily="18" charset="0"/>
              </a:rPr>
              <a:t>Major Project (IMW651)</a:t>
            </a:r>
            <a:endParaRPr lang="en-US" sz="2000" b="1" dirty="0">
              <a:latin typeface="Arial" pitchFamily="34" charset="0"/>
              <a:cs typeface="Arial" pitchFamily="34" charset="0"/>
            </a:endParaRPr>
          </a:p>
          <a:p>
            <a:pPr lvl="0" algn="ctr" eaLnBrk="0" fontAlgn="base" hangingPunct="0">
              <a:spcBef>
                <a:spcPct val="0"/>
              </a:spcBef>
              <a:spcAft>
                <a:spcPct val="0"/>
              </a:spcAft>
            </a:pPr>
            <a:r>
              <a:rPr lang="en-US" sz="2000" b="1" dirty="0">
                <a:latin typeface="Calibri" pitchFamily="34" charset="0"/>
                <a:ea typeface="Droid Sans Fallback"/>
                <a:cs typeface="Times New Roman" pitchFamily="18" charset="0"/>
              </a:rPr>
              <a:t>Degree : </a:t>
            </a:r>
            <a:r>
              <a:rPr lang="en-US" sz="2000" b="1" dirty="0">
                <a:solidFill>
                  <a:srgbClr val="FF0000"/>
                </a:solidFill>
                <a:latin typeface="Calibri" pitchFamily="34" charset="0"/>
                <a:ea typeface="Droid Sans Fallback"/>
                <a:cs typeface="Times New Roman" pitchFamily="18" charset="0"/>
              </a:rPr>
              <a:t>BCA(MAWT)</a:t>
            </a:r>
            <a:endParaRPr lang="en-US" sz="20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64428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t>
            </a:r>
          </a:p>
        </p:txBody>
      </p:sp>
      <p:sp>
        <p:nvSpPr>
          <p:cNvPr id="5" name="Content Placeholder 4"/>
          <p:cNvSpPr>
            <a:spLocks noGrp="1"/>
          </p:cNvSpPr>
          <p:nvPr>
            <p:ph idx="1"/>
          </p:nvPr>
        </p:nvSpPr>
        <p:spPr>
          <a:xfrm>
            <a:off x="0" y="914400"/>
            <a:ext cx="9144000" cy="5250904"/>
          </a:xfrm>
        </p:spPr>
        <p:txBody>
          <a:bodyPr>
            <a:normAutofit/>
          </a:bodyPr>
          <a:lstStyle/>
          <a:p>
            <a:pPr marL="0" indent="457200">
              <a:buNone/>
            </a:pPr>
            <a:endParaRPr lang="en-IN" dirty="0"/>
          </a:p>
          <a:p>
            <a:pPr marL="0" indent="520700">
              <a:lnSpc>
                <a:spcPct val="200000"/>
              </a:lnSpc>
              <a:buNone/>
            </a:pPr>
            <a:r>
              <a:rPr lang="en-IN" sz="2700" dirty="0"/>
              <a:t>Strong Points of Job Portal Website:</a:t>
            </a:r>
          </a:p>
          <a:p>
            <a:pPr marL="520700" indent="-284163"/>
            <a:r>
              <a:rPr lang="en-US" dirty="0"/>
              <a:t>Recruiters will be verified to prevent fake job postings.</a:t>
            </a:r>
          </a:p>
          <a:p>
            <a:pPr marL="520700" indent="-284163"/>
            <a:r>
              <a:rPr lang="en-US" dirty="0"/>
              <a:t>Anyone can share reviews about their experience with a company.</a:t>
            </a:r>
          </a:p>
          <a:p>
            <a:pPr marL="520700" indent="-284163"/>
            <a:r>
              <a:rPr lang="en-US" dirty="0"/>
              <a:t>Candidates can view their past applications</a:t>
            </a:r>
          </a:p>
          <a:p>
            <a:pPr marL="520700" indent="-284163"/>
            <a:r>
              <a:rPr lang="en-US" dirty="0"/>
              <a:t>Through the Profile Performance section, candidates can gain insight on where to improve in order to increase their chances for employment.</a:t>
            </a:r>
          </a:p>
          <a:p>
            <a:pPr marL="520700" indent="-284163"/>
            <a:r>
              <a:rPr lang="en-US" dirty="0"/>
              <a:t>Job recommendation based on the skillset of the candidate.</a:t>
            </a:r>
          </a:p>
          <a:p>
            <a:pPr marL="520700" indent="-284163"/>
            <a:r>
              <a:rPr lang="en-US" dirty="0"/>
              <a:t>Recruiters can view the profiles of candidates.</a:t>
            </a:r>
          </a:p>
          <a:p>
            <a:pPr marL="520700" indent="-284163"/>
            <a:endParaRPr lang="en-US" dirty="0"/>
          </a:p>
          <a:p>
            <a:pPr marL="520700" indent="-284163"/>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10</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Advantage of The Project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10</a:t>
            </a:fld>
            <a:endParaRPr lang="en-IN" dirty="0">
              <a:solidFill>
                <a:schemeClr val="bg1"/>
              </a:solidFill>
            </a:endParaRPr>
          </a:p>
        </p:txBody>
      </p:sp>
    </p:spTree>
    <p:extLst>
      <p:ext uri="{BB962C8B-B14F-4D97-AF65-F5344CB8AC3E}">
        <p14:creationId xmlns:p14="http://schemas.microsoft.com/office/powerpoint/2010/main" val="2585641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D7CD-FA94-4A3A-9DD6-6747DD79A681}"/>
              </a:ext>
            </a:extLst>
          </p:cNvPr>
          <p:cNvSpPr>
            <a:spLocks noGrp="1"/>
          </p:cNvSpPr>
          <p:nvPr>
            <p:ph type="title"/>
          </p:nvPr>
        </p:nvSpPr>
        <p:spPr/>
        <p:txBody>
          <a:bodyPr/>
          <a:lstStyle/>
          <a:p>
            <a:pPr algn="ctr"/>
            <a:r>
              <a:rPr lang="en-US" dirty="0"/>
              <a:t>Project Outcome</a:t>
            </a:r>
          </a:p>
        </p:txBody>
      </p:sp>
      <p:sp>
        <p:nvSpPr>
          <p:cNvPr id="4" name="Slide Number Placeholder 3">
            <a:extLst>
              <a:ext uri="{FF2B5EF4-FFF2-40B4-BE49-F238E27FC236}">
                <a16:creationId xmlns:a16="http://schemas.microsoft.com/office/drawing/2014/main" id="{FFFF2152-A9C9-0AD2-463C-8DD57C763B0A}"/>
              </a:ext>
            </a:extLst>
          </p:cNvPr>
          <p:cNvSpPr>
            <a:spLocks noGrp="1"/>
          </p:cNvSpPr>
          <p:nvPr>
            <p:ph type="sldNum" sz="quarter" idx="12"/>
          </p:nvPr>
        </p:nvSpPr>
        <p:spPr/>
        <p:txBody>
          <a:bodyPr/>
          <a:lstStyle/>
          <a:p>
            <a:fld id="{08FC1071-F2DF-4CA9-AA63-FF97A16BD739}" type="slidenum">
              <a:rPr lang="en-IN" smtClean="0"/>
              <a:pPr/>
              <a:t>11</a:t>
            </a:fld>
            <a:endParaRPr lang="en-IN"/>
          </a:p>
        </p:txBody>
      </p:sp>
      <p:pic>
        <p:nvPicPr>
          <p:cNvPr id="42" name="Content Placeholder 41" descr="Graphical user interface, website&#10;&#10;Description automatically generated">
            <a:extLst>
              <a:ext uri="{FF2B5EF4-FFF2-40B4-BE49-F238E27FC236}">
                <a16:creationId xmlns:a16="http://schemas.microsoft.com/office/drawing/2014/main" id="{C5D57E61-5218-E17B-C733-98247741AB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363" y="1844824"/>
            <a:ext cx="8701415" cy="4019872"/>
          </a:xfrm>
        </p:spPr>
      </p:pic>
      <p:sp>
        <p:nvSpPr>
          <p:cNvPr id="43" name="TextBox 42">
            <a:extLst>
              <a:ext uri="{FF2B5EF4-FFF2-40B4-BE49-F238E27FC236}">
                <a16:creationId xmlns:a16="http://schemas.microsoft.com/office/drawing/2014/main" id="{4AAF9776-6EED-9385-2B00-0F22561D1173}"/>
              </a:ext>
            </a:extLst>
          </p:cNvPr>
          <p:cNvSpPr txBox="1"/>
          <p:nvPr/>
        </p:nvSpPr>
        <p:spPr>
          <a:xfrm>
            <a:off x="1835696" y="980728"/>
            <a:ext cx="5616624" cy="369332"/>
          </a:xfrm>
          <a:prstGeom prst="rect">
            <a:avLst/>
          </a:prstGeom>
          <a:noFill/>
        </p:spPr>
        <p:txBody>
          <a:bodyPr wrap="square" rtlCol="0">
            <a:spAutoFit/>
          </a:bodyPr>
          <a:lstStyle/>
          <a:p>
            <a:pPr algn="ctr"/>
            <a:r>
              <a:rPr lang="en-US" dirty="0"/>
              <a:t>Home</a:t>
            </a:r>
          </a:p>
        </p:txBody>
      </p:sp>
    </p:spTree>
    <p:extLst>
      <p:ext uri="{BB962C8B-B14F-4D97-AF65-F5344CB8AC3E}">
        <p14:creationId xmlns:p14="http://schemas.microsoft.com/office/powerpoint/2010/main" val="2887619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table&#10;&#10;Description automatically generated">
            <a:extLst>
              <a:ext uri="{FF2B5EF4-FFF2-40B4-BE49-F238E27FC236}">
                <a16:creationId xmlns:a16="http://schemas.microsoft.com/office/drawing/2014/main" id="{DCFBB668-FB62-AEF7-E6B3-28137D9BE8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39223"/>
            <a:ext cx="9144000" cy="4252579"/>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12</a:t>
            </a:fld>
            <a:endParaRPr lang="en-IN"/>
          </a:p>
        </p:txBody>
      </p:sp>
    </p:spTree>
    <p:extLst>
      <p:ext uri="{BB962C8B-B14F-4D97-AF65-F5344CB8AC3E}">
        <p14:creationId xmlns:p14="http://schemas.microsoft.com/office/powerpoint/2010/main" val="557148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10;&#10;Description automatically generated with medium confidence">
            <a:extLst>
              <a:ext uri="{FF2B5EF4-FFF2-40B4-BE49-F238E27FC236}">
                <a16:creationId xmlns:a16="http://schemas.microsoft.com/office/drawing/2014/main" id="{8662C111-B956-67D0-54E0-59E590D55C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41607"/>
            <a:ext cx="9144000" cy="4247811"/>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13</a:t>
            </a:fld>
            <a:endParaRPr lang="en-IN"/>
          </a:p>
        </p:txBody>
      </p:sp>
    </p:spTree>
    <p:extLst>
      <p:ext uri="{BB962C8B-B14F-4D97-AF65-F5344CB8AC3E}">
        <p14:creationId xmlns:p14="http://schemas.microsoft.com/office/powerpoint/2010/main" val="3715007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graphical user interface&#10;&#10;Description automatically generated">
            <a:extLst>
              <a:ext uri="{FF2B5EF4-FFF2-40B4-BE49-F238E27FC236}">
                <a16:creationId xmlns:a16="http://schemas.microsoft.com/office/drawing/2014/main" id="{D4621244-1650-C7C0-A1BF-EDC879D451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41438"/>
            <a:ext cx="9144000" cy="4248149"/>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14</a:t>
            </a:fld>
            <a:endParaRPr lang="en-IN"/>
          </a:p>
        </p:txBody>
      </p:sp>
    </p:spTree>
    <p:extLst>
      <p:ext uri="{BB962C8B-B14F-4D97-AF65-F5344CB8AC3E}">
        <p14:creationId xmlns:p14="http://schemas.microsoft.com/office/powerpoint/2010/main" val="2345405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10;&#10;Description automatically generated with low confidence">
            <a:extLst>
              <a:ext uri="{FF2B5EF4-FFF2-40B4-BE49-F238E27FC236}">
                <a16:creationId xmlns:a16="http://schemas.microsoft.com/office/drawing/2014/main" id="{F7BFD6DF-7F53-4116-2064-9790E1CBA5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50963"/>
            <a:ext cx="9144000" cy="4229099"/>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15</a:t>
            </a:fld>
            <a:endParaRPr lang="en-IN"/>
          </a:p>
        </p:txBody>
      </p:sp>
    </p:spTree>
    <p:extLst>
      <p:ext uri="{BB962C8B-B14F-4D97-AF65-F5344CB8AC3E}">
        <p14:creationId xmlns:p14="http://schemas.microsoft.com/office/powerpoint/2010/main" val="390743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7E56-E1C1-F0E9-215A-03BAF4E33F68}"/>
              </a:ext>
            </a:extLst>
          </p:cNvPr>
          <p:cNvSpPr>
            <a:spLocks noGrp="1"/>
          </p:cNvSpPr>
          <p:nvPr>
            <p:ph type="title"/>
          </p:nvPr>
        </p:nvSpPr>
        <p:spPr/>
        <p:txBody>
          <a:bodyPr>
            <a:normAutofit/>
          </a:bodyPr>
          <a:lstStyle/>
          <a:p>
            <a:pPr algn="ctr"/>
            <a:r>
              <a:rPr lang="en-US" sz="2000" b="0" dirty="0"/>
              <a:t>Search</a:t>
            </a:r>
          </a:p>
        </p:txBody>
      </p:sp>
      <p:pic>
        <p:nvPicPr>
          <p:cNvPr id="6" name="Content Placeholder 5" descr="Graphical user interface, application, website&#10;&#10;Description automatically generated">
            <a:extLst>
              <a:ext uri="{FF2B5EF4-FFF2-40B4-BE49-F238E27FC236}">
                <a16:creationId xmlns:a16="http://schemas.microsoft.com/office/drawing/2014/main" id="{EB605463-6F6F-C527-261B-F6C1A024ED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36605"/>
            <a:ext cx="9144000" cy="4657814"/>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16</a:t>
            </a:fld>
            <a:endParaRPr lang="en-IN"/>
          </a:p>
        </p:txBody>
      </p:sp>
    </p:spTree>
    <p:extLst>
      <p:ext uri="{BB962C8B-B14F-4D97-AF65-F5344CB8AC3E}">
        <p14:creationId xmlns:p14="http://schemas.microsoft.com/office/powerpoint/2010/main" val="939136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text, application&#10;&#10;Description automatically generated">
            <a:extLst>
              <a:ext uri="{FF2B5EF4-FFF2-40B4-BE49-F238E27FC236}">
                <a16:creationId xmlns:a16="http://schemas.microsoft.com/office/drawing/2014/main" id="{37224E60-50AF-3CB4-6891-4EA7462FCA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39056"/>
            <a:ext cx="9144000" cy="4252912"/>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17</a:t>
            </a:fld>
            <a:endParaRPr lang="en-IN"/>
          </a:p>
        </p:txBody>
      </p:sp>
    </p:spTree>
    <p:extLst>
      <p:ext uri="{BB962C8B-B14F-4D97-AF65-F5344CB8AC3E}">
        <p14:creationId xmlns:p14="http://schemas.microsoft.com/office/powerpoint/2010/main" val="3941086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pplication&#10;&#10;Description automatically generated with low confidence">
            <a:extLst>
              <a:ext uri="{FF2B5EF4-FFF2-40B4-BE49-F238E27FC236}">
                <a16:creationId xmlns:a16="http://schemas.microsoft.com/office/drawing/2014/main" id="{97FB370B-BBA8-476A-6C98-819B4F2A9A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50963"/>
            <a:ext cx="9144000" cy="4229099"/>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18</a:t>
            </a:fld>
            <a:endParaRPr lang="en-IN"/>
          </a:p>
        </p:txBody>
      </p:sp>
    </p:spTree>
    <p:extLst>
      <p:ext uri="{BB962C8B-B14F-4D97-AF65-F5344CB8AC3E}">
        <p14:creationId xmlns:p14="http://schemas.microsoft.com/office/powerpoint/2010/main" val="1364592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7E56-E1C1-F0E9-215A-03BAF4E33F68}"/>
              </a:ext>
            </a:extLst>
          </p:cNvPr>
          <p:cNvSpPr>
            <a:spLocks noGrp="1"/>
          </p:cNvSpPr>
          <p:nvPr>
            <p:ph type="title"/>
          </p:nvPr>
        </p:nvSpPr>
        <p:spPr/>
        <p:txBody>
          <a:bodyPr>
            <a:normAutofit/>
          </a:bodyPr>
          <a:lstStyle/>
          <a:p>
            <a:pPr algn="ctr"/>
            <a:r>
              <a:rPr lang="en-US" sz="2000" b="0" dirty="0"/>
              <a:t>Blog</a:t>
            </a:r>
          </a:p>
        </p:txBody>
      </p:sp>
      <p:pic>
        <p:nvPicPr>
          <p:cNvPr id="6" name="Content Placeholder 5" descr="Calendar&#10;&#10;Description automatically generated">
            <a:extLst>
              <a:ext uri="{FF2B5EF4-FFF2-40B4-BE49-F238E27FC236}">
                <a16:creationId xmlns:a16="http://schemas.microsoft.com/office/drawing/2014/main" id="{C772A782-5CCC-985D-29FE-35F8B6291C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34294"/>
            <a:ext cx="9144000" cy="4262437"/>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19</a:t>
            </a:fld>
            <a:endParaRPr lang="en-IN"/>
          </a:p>
        </p:txBody>
      </p:sp>
    </p:spTree>
    <p:extLst>
      <p:ext uri="{BB962C8B-B14F-4D97-AF65-F5344CB8AC3E}">
        <p14:creationId xmlns:p14="http://schemas.microsoft.com/office/powerpoint/2010/main" val="4040087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2</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Team Details</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2</a:t>
            </a:fld>
            <a:endParaRPr lang="en-IN"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956085406"/>
              </p:ext>
            </p:extLst>
          </p:nvPr>
        </p:nvGraphicFramePr>
        <p:xfrm>
          <a:off x="389280" y="1412776"/>
          <a:ext cx="8431192" cy="2523951"/>
        </p:xfrm>
        <a:graphic>
          <a:graphicData uri="http://schemas.openxmlformats.org/drawingml/2006/table">
            <a:tbl>
              <a:tblPr firstRow="1" firstCol="1" bandRow="1">
                <a:tableStyleId>{E8B1032C-EA38-4F05-BA0D-38AFFFC7BED3}</a:tableStyleId>
              </a:tblPr>
              <a:tblGrid>
                <a:gridCol w="5926046">
                  <a:extLst>
                    <a:ext uri="{9D8B030D-6E8A-4147-A177-3AD203B41FA5}">
                      <a16:colId xmlns:a16="http://schemas.microsoft.com/office/drawing/2014/main" val="3341467042"/>
                    </a:ext>
                  </a:extLst>
                </a:gridCol>
                <a:gridCol w="2505146">
                  <a:extLst>
                    <a:ext uri="{9D8B030D-6E8A-4147-A177-3AD203B41FA5}">
                      <a16:colId xmlns:a16="http://schemas.microsoft.com/office/drawing/2014/main" val="4186870229"/>
                    </a:ext>
                  </a:extLst>
                </a:gridCol>
              </a:tblGrid>
              <a:tr h="609965">
                <a:tc>
                  <a:txBody>
                    <a:bodyPr/>
                    <a:lstStyle/>
                    <a:p>
                      <a:pPr algn="ctr">
                        <a:lnSpc>
                          <a:spcPct val="106000"/>
                        </a:lnSpc>
                        <a:spcAft>
                          <a:spcPts val="0"/>
                        </a:spcAft>
                      </a:pPr>
                      <a:r>
                        <a:rPr lang="en-US" sz="2400" dirty="0">
                          <a:effectLst/>
                        </a:rPr>
                        <a:t>Student Name</a:t>
                      </a:r>
                      <a:endParaRPr lang="en-IN" sz="2400" dirty="0">
                        <a:effectLst/>
                        <a:latin typeface="Calibri" panose="020F0502020204030204" pitchFamily="34" charset="0"/>
                        <a:ea typeface="Droid Sans Fallback"/>
                      </a:endParaRPr>
                    </a:p>
                  </a:txBody>
                  <a:tcPr marL="68580" marR="68580" marT="0" marB="0"/>
                </a:tc>
                <a:tc>
                  <a:txBody>
                    <a:bodyPr/>
                    <a:lstStyle/>
                    <a:p>
                      <a:pPr algn="ctr">
                        <a:lnSpc>
                          <a:spcPct val="106000"/>
                        </a:lnSpc>
                        <a:spcAft>
                          <a:spcPts val="0"/>
                        </a:spcAft>
                      </a:pPr>
                      <a:r>
                        <a:rPr lang="en-US" sz="2400" dirty="0">
                          <a:effectLst/>
                        </a:rPr>
                        <a:t>Role</a:t>
                      </a:r>
                      <a:endParaRPr lang="en-IN" sz="24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1876531479"/>
                  </a:ext>
                </a:extLst>
              </a:tr>
              <a:tr h="767239">
                <a:tc>
                  <a:txBody>
                    <a:bodyPr/>
                    <a:lstStyle/>
                    <a:p>
                      <a:pPr algn="ctr">
                        <a:lnSpc>
                          <a:spcPct val="106000"/>
                        </a:lnSpc>
                        <a:spcAft>
                          <a:spcPts val="800"/>
                        </a:spcAft>
                      </a:pPr>
                      <a:r>
                        <a:rPr lang="en-US" sz="2400" dirty="0">
                          <a:effectLst/>
                        </a:rPr>
                        <a:t> Purushartha Singh Thakur</a:t>
                      </a:r>
                      <a:endParaRPr lang="en-IN" sz="24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2400" dirty="0">
                          <a:effectLst/>
                        </a:rPr>
                        <a:t>Designing, Research</a:t>
                      </a:r>
                      <a:r>
                        <a:rPr lang="en-US" sz="2400">
                          <a:effectLst/>
                        </a:rPr>
                        <a:t>, Development</a:t>
                      </a:r>
                      <a:endParaRPr lang="en-IN" sz="24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3895163912"/>
                  </a:ext>
                </a:extLst>
              </a:tr>
              <a:tr h="767239">
                <a:tc>
                  <a:txBody>
                    <a:bodyPr/>
                    <a:lstStyle/>
                    <a:p>
                      <a:pPr algn="ctr">
                        <a:lnSpc>
                          <a:spcPct val="106000"/>
                        </a:lnSpc>
                        <a:spcAft>
                          <a:spcPts val="800"/>
                        </a:spcAft>
                      </a:pPr>
                      <a:r>
                        <a:rPr lang="en-IN" sz="2400" dirty="0">
                          <a:effectLst/>
                          <a:latin typeface="Calibri" panose="020F0502020204030204" pitchFamily="34" charset="0"/>
                          <a:ea typeface="Droid Sans Fallback"/>
                        </a:rPr>
                        <a:t>Tushar Kumar</a:t>
                      </a:r>
                    </a:p>
                  </a:txBody>
                  <a:tcPr marL="68580" marR="68580" marT="0" marB="0"/>
                </a:tc>
                <a:tc>
                  <a:txBody>
                    <a:bodyPr/>
                    <a:lstStyle/>
                    <a:p>
                      <a:pPr>
                        <a:lnSpc>
                          <a:spcPct val="106000"/>
                        </a:lnSpc>
                        <a:spcAft>
                          <a:spcPts val="800"/>
                        </a:spcAft>
                      </a:pPr>
                      <a:r>
                        <a:rPr lang="en-IN" sz="2400" dirty="0">
                          <a:effectLst/>
                          <a:latin typeface="Calibri" panose="020F0502020204030204" pitchFamily="34" charset="0"/>
                          <a:ea typeface="Droid Sans Fallback"/>
                        </a:rPr>
                        <a:t>Testing</a:t>
                      </a:r>
                    </a:p>
                  </a:txBody>
                  <a:tcPr marL="68580" marR="68580" marT="0" marB="0"/>
                </a:tc>
                <a:extLst>
                  <a:ext uri="{0D108BD9-81ED-4DB2-BD59-A6C34878D82A}">
                    <a16:rowId xmlns:a16="http://schemas.microsoft.com/office/drawing/2014/main" val="1858643529"/>
                  </a:ext>
                </a:extLst>
              </a:tr>
            </a:tbl>
          </a:graphicData>
        </a:graphic>
      </p:graphicFrame>
    </p:spTree>
    <p:extLst>
      <p:ext uri="{BB962C8B-B14F-4D97-AF65-F5344CB8AC3E}">
        <p14:creationId xmlns:p14="http://schemas.microsoft.com/office/powerpoint/2010/main" val="1134713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7E56-E1C1-F0E9-215A-03BAF4E33F68}"/>
              </a:ext>
            </a:extLst>
          </p:cNvPr>
          <p:cNvSpPr>
            <a:spLocks noGrp="1"/>
          </p:cNvSpPr>
          <p:nvPr>
            <p:ph type="title"/>
          </p:nvPr>
        </p:nvSpPr>
        <p:spPr/>
        <p:txBody>
          <a:bodyPr>
            <a:normAutofit/>
          </a:bodyPr>
          <a:lstStyle/>
          <a:p>
            <a:pPr algn="ctr"/>
            <a:r>
              <a:rPr lang="en-US" sz="2000" b="0" dirty="0"/>
              <a:t>Signup(Candidate)</a:t>
            </a:r>
          </a:p>
        </p:txBody>
      </p:sp>
      <p:pic>
        <p:nvPicPr>
          <p:cNvPr id="6" name="Content Placeholder 5" descr="Graphical user interface, application&#10;&#10;Description automatically generated">
            <a:extLst>
              <a:ext uri="{FF2B5EF4-FFF2-40B4-BE49-F238E27FC236}">
                <a16:creationId xmlns:a16="http://schemas.microsoft.com/office/drawing/2014/main" id="{3734C08C-7C33-D0DE-D966-AB4BADFA7A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70013"/>
            <a:ext cx="9144000" cy="4190999"/>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20</a:t>
            </a:fld>
            <a:endParaRPr lang="en-IN"/>
          </a:p>
        </p:txBody>
      </p:sp>
    </p:spTree>
    <p:extLst>
      <p:ext uri="{BB962C8B-B14F-4D97-AF65-F5344CB8AC3E}">
        <p14:creationId xmlns:p14="http://schemas.microsoft.com/office/powerpoint/2010/main" val="645840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7E56-E1C1-F0E9-215A-03BAF4E33F68}"/>
              </a:ext>
            </a:extLst>
          </p:cNvPr>
          <p:cNvSpPr>
            <a:spLocks noGrp="1"/>
          </p:cNvSpPr>
          <p:nvPr>
            <p:ph type="title"/>
          </p:nvPr>
        </p:nvSpPr>
        <p:spPr/>
        <p:txBody>
          <a:bodyPr>
            <a:normAutofit/>
          </a:bodyPr>
          <a:lstStyle/>
          <a:p>
            <a:pPr algn="ctr"/>
            <a:r>
              <a:rPr lang="en-US" sz="2000" b="0" dirty="0"/>
              <a:t>Signup(Employer)</a:t>
            </a:r>
          </a:p>
        </p:txBody>
      </p:sp>
      <p:pic>
        <p:nvPicPr>
          <p:cNvPr id="6" name="Content Placeholder 5" descr="Graphical user interface, application&#10;&#10;Description automatically generated">
            <a:extLst>
              <a:ext uri="{FF2B5EF4-FFF2-40B4-BE49-F238E27FC236}">
                <a16:creationId xmlns:a16="http://schemas.microsoft.com/office/drawing/2014/main" id="{F495E639-B316-293B-B595-A36A0F6C88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30959"/>
            <a:ext cx="9144000" cy="4269107"/>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21</a:t>
            </a:fld>
            <a:endParaRPr lang="en-IN"/>
          </a:p>
        </p:txBody>
      </p:sp>
    </p:spTree>
    <p:extLst>
      <p:ext uri="{BB962C8B-B14F-4D97-AF65-F5344CB8AC3E}">
        <p14:creationId xmlns:p14="http://schemas.microsoft.com/office/powerpoint/2010/main" val="70348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7E56-E1C1-F0E9-215A-03BAF4E33F68}"/>
              </a:ext>
            </a:extLst>
          </p:cNvPr>
          <p:cNvSpPr>
            <a:spLocks noGrp="1"/>
          </p:cNvSpPr>
          <p:nvPr>
            <p:ph type="title"/>
          </p:nvPr>
        </p:nvSpPr>
        <p:spPr/>
        <p:txBody>
          <a:bodyPr>
            <a:normAutofit/>
          </a:bodyPr>
          <a:lstStyle/>
          <a:p>
            <a:pPr algn="ctr"/>
            <a:r>
              <a:rPr lang="en-US" sz="2000" b="0" dirty="0"/>
              <a:t>Login</a:t>
            </a:r>
          </a:p>
        </p:txBody>
      </p:sp>
      <p:pic>
        <p:nvPicPr>
          <p:cNvPr id="6" name="Content Placeholder 5" descr="Graphical user interface, application&#10;&#10;Description automatically generated">
            <a:extLst>
              <a:ext uri="{FF2B5EF4-FFF2-40B4-BE49-F238E27FC236}">
                <a16:creationId xmlns:a16="http://schemas.microsoft.com/office/drawing/2014/main" id="{23DDB67F-BE4A-2D84-846D-E0FC11EC70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34294"/>
            <a:ext cx="9144000" cy="4262437"/>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22</a:t>
            </a:fld>
            <a:endParaRPr lang="en-IN"/>
          </a:p>
        </p:txBody>
      </p:sp>
    </p:spTree>
    <p:extLst>
      <p:ext uri="{BB962C8B-B14F-4D97-AF65-F5344CB8AC3E}">
        <p14:creationId xmlns:p14="http://schemas.microsoft.com/office/powerpoint/2010/main" val="1208106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7E56-E1C1-F0E9-215A-03BAF4E33F68}"/>
              </a:ext>
            </a:extLst>
          </p:cNvPr>
          <p:cNvSpPr>
            <a:spLocks noGrp="1"/>
          </p:cNvSpPr>
          <p:nvPr>
            <p:ph type="title"/>
          </p:nvPr>
        </p:nvSpPr>
        <p:spPr/>
        <p:txBody>
          <a:bodyPr>
            <a:normAutofit/>
          </a:bodyPr>
          <a:lstStyle/>
          <a:p>
            <a:pPr algn="ctr"/>
            <a:r>
              <a:rPr lang="en-US" sz="2000" b="0" dirty="0"/>
              <a:t>Home(After login)</a:t>
            </a:r>
          </a:p>
        </p:txBody>
      </p:sp>
      <p:pic>
        <p:nvPicPr>
          <p:cNvPr id="6" name="Content Placeholder 5" descr="Graphical user interface, website&#10;&#10;Description automatically generated">
            <a:extLst>
              <a:ext uri="{FF2B5EF4-FFF2-40B4-BE49-F238E27FC236}">
                <a16:creationId xmlns:a16="http://schemas.microsoft.com/office/drawing/2014/main" id="{33F0AF8A-7C21-AD32-5D4D-73A8AD192D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53344"/>
            <a:ext cx="9144000" cy="4224337"/>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23</a:t>
            </a:fld>
            <a:endParaRPr lang="en-IN"/>
          </a:p>
        </p:txBody>
      </p:sp>
    </p:spTree>
    <p:extLst>
      <p:ext uri="{BB962C8B-B14F-4D97-AF65-F5344CB8AC3E}">
        <p14:creationId xmlns:p14="http://schemas.microsoft.com/office/powerpoint/2010/main" val="820213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7E56-E1C1-F0E9-215A-03BAF4E33F68}"/>
              </a:ext>
            </a:extLst>
          </p:cNvPr>
          <p:cNvSpPr>
            <a:spLocks noGrp="1"/>
          </p:cNvSpPr>
          <p:nvPr>
            <p:ph type="title"/>
          </p:nvPr>
        </p:nvSpPr>
        <p:spPr/>
        <p:txBody>
          <a:bodyPr>
            <a:normAutofit/>
          </a:bodyPr>
          <a:lstStyle/>
          <a:p>
            <a:pPr algn="ctr"/>
            <a:r>
              <a:rPr lang="en-US" sz="2000" b="0" dirty="0"/>
              <a:t>Profile</a:t>
            </a:r>
          </a:p>
        </p:txBody>
      </p:sp>
      <p:pic>
        <p:nvPicPr>
          <p:cNvPr id="6" name="Content Placeholder 5" descr="Graphical user interface, application&#10;&#10;Description automatically generated">
            <a:extLst>
              <a:ext uri="{FF2B5EF4-FFF2-40B4-BE49-F238E27FC236}">
                <a16:creationId xmlns:a16="http://schemas.microsoft.com/office/drawing/2014/main" id="{ACBE7538-D974-A900-FEAD-925737B022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53344"/>
            <a:ext cx="9144000" cy="4224337"/>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24</a:t>
            </a:fld>
            <a:endParaRPr lang="en-IN"/>
          </a:p>
        </p:txBody>
      </p:sp>
    </p:spTree>
    <p:extLst>
      <p:ext uri="{BB962C8B-B14F-4D97-AF65-F5344CB8AC3E}">
        <p14:creationId xmlns:p14="http://schemas.microsoft.com/office/powerpoint/2010/main" val="2422849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7E56-E1C1-F0E9-215A-03BAF4E33F68}"/>
              </a:ext>
            </a:extLst>
          </p:cNvPr>
          <p:cNvSpPr>
            <a:spLocks noGrp="1"/>
          </p:cNvSpPr>
          <p:nvPr>
            <p:ph type="title"/>
          </p:nvPr>
        </p:nvSpPr>
        <p:spPr/>
        <p:txBody>
          <a:bodyPr>
            <a:normAutofit/>
          </a:bodyPr>
          <a:lstStyle/>
          <a:p>
            <a:pPr algn="ctr"/>
            <a:r>
              <a:rPr lang="en-US" sz="2000" b="0" dirty="0"/>
              <a:t>Create Job Post</a:t>
            </a:r>
          </a:p>
        </p:txBody>
      </p:sp>
      <p:pic>
        <p:nvPicPr>
          <p:cNvPr id="6" name="Content Placeholder 5" descr="Graphical user interface&#10;&#10;Description automatically generated">
            <a:extLst>
              <a:ext uri="{FF2B5EF4-FFF2-40B4-BE49-F238E27FC236}">
                <a16:creationId xmlns:a16="http://schemas.microsoft.com/office/drawing/2014/main" id="{B30736FD-D25C-AE2F-7539-23F0169802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53344"/>
            <a:ext cx="9144000" cy="4224337"/>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25</a:t>
            </a:fld>
            <a:endParaRPr lang="en-IN"/>
          </a:p>
        </p:txBody>
      </p:sp>
    </p:spTree>
    <p:extLst>
      <p:ext uri="{BB962C8B-B14F-4D97-AF65-F5344CB8AC3E}">
        <p14:creationId xmlns:p14="http://schemas.microsoft.com/office/powerpoint/2010/main" val="1312255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7E56-E1C1-F0E9-215A-03BAF4E33F68}"/>
              </a:ext>
            </a:extLst>
          </p:cNvPr>
          <p:cNvSpPr>
            <a:spLocks noGrp="1"/>
          </p:cNvSpPr>
          <p:nvPr>
            <p:ph type="title"/>
          </p:nvPr>
        </p:nvSpPr>
        <p:spPr/>
        <p:txBody>
          <a:bodyPr>
            <a:normAutofit/>
          </a:bodyPr>
          <a:lstStyle/>
          <a:p>
            <a:pPr algn="ctr"/>
            <a:r>
              <a:rPr lang="en-US" sz="2000" b="0" dirty="0"/>
              <a:t>View Job Post</a:t>
            </a:r>
          </a:p>
        </p:txBody>
      </p:sp>
      <p:pic>
        <p:nvPicPr>
          <p:cNvPr id="6" name="Content Placeholder 5" descr="Graphical user interface, text, application, chat or text message&#10;&#10;Description automatically generated">
            <a:extLst>
              <a:ext uri="{FF2B5EF4-FFF2-40B4-BE49-F238E27FC236}">
                <a16:creationId xmlns:a16="http://schemas.microsoft.com/office/drawing/2014/main" id="{CCFCF372-3A8B-A677-6C04-B44CF8C298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32071"/>
            <a:ext cx="9144000" cy="4266882"/>
          </a:xfrm>
        </p:spPr>
      </p:pic>
      <p:sp>
        <p:nvSpPr>
          <p:cNvPr id="4" name="Slide Number Placeholder 3">
            <a:extLst>
              <a:ext uri="{FF2B5EF4-FFF2-40B4-BE49-F238E27FC236}">
                <a16:creationId xmlns:a16="http://schemas.microsoft.com/office/drawing/2014/main" id="{29D91A75-26A8-77FD-7DFF-CF30B3A0A82C}"/>
              </a:ext>
            </a:extLst>
          </p:cNvPr>
          <p:cNvSpPr>
            <a:spLocks noGrp="1"/>
          </p:cNvSpPr>
          <p:nvPr>
            <p:ph type="sldNum" sz="quarter" idx="12"/>
          </p:nvPr>
        </p:nvSpPr>
        <p:spPr/>
        <p:txBody>
          <a:bodyPr/>
          <a:lstStyle/>
          <a:p>
            <a:fld id="{08FC1071-F2DF-4CA9-AA63-FF97A16BD739}" type="slidenum">
              <a:rPr lang="en-IN" smtClean="0"/>
              <a:pPr/>
              <a:t>26</a:t>
            </a:fld>
            <a:endParaRPr lang="en-IN"/>
          </a:p>
        </p:txBody>
      </p:sp>
    </p:spTree>
    <p:extLst>
      <p:ext uri="{BB962C8B-B14F-4D97-AF65-F5344CB8AC3E}">
        <p14:creationId xmlns:p14="http://schemas.microsoft.com/office/powerpoint/2010/main" val="1680513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p:spPr>
        <p:txBody>
          <a:bodyPr>
            <a:normAutofit/>
          </a:bodyPr>
          <a:lstStyle/>
          <a:p>
            <a:r>
              <a:rPr lang="en-IN" sz="4000" dirty="0"/>
              <a:t>THANKS</a:t>
            </a:r>
          </a:p>
        </p:txBody>
      </p:sp>
    </p:spTree>
    <p:extLst>
      <p:ext uri="{BB962C8B-B14F-4D97-AF65-F5344CB8AC3E}">
        <p14:creationId xmlns:p14="http://schemas.microsoft.com/office/powerpoint/2010/main" val="404071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marL="1025525" indent="0">
              <a:buNone/>
            </a:pPr>
            <a:endParaRPr lang="en-IN" sz="2600" b="1" dirty="0"/>
          </a:p>
          <a:p>
            <a:pPr marL="1025525" indent="0">
              <a:lnSpc>
                <a:spcPct val="200000"/>
              </a:lnSpc>
              <a:buNone/>
            </a:pPr>
            <a:r>
              <a:rPr lang="en-IN" sz="2600" b="1" dirty="0"/>
              <a:t>Contents:</a:t>
            </a:r>
          </a:p>
          <a:p>
            <a:pPr marL="1036637">
              <a:lnSpc>
                <a:spcPct val="150000"/>
              </a:lnSpc>
            </a:pPr>
            <a:r>
              <a:rPr lang="en-IN" dirty="0"/>
              <a:t>Project Brief</a:t>
            </a:r>
          </a:p>
          <a:p>
            <a:pPr marL="1036637">
              <a:lnSpc>
                <a:spcPct val="150000"/>
              </a:lnSpc>
            </a:pPr>
            <a:r>
              <a:rPr lang="en-IN" dirty="0"/>
              <a:t>Methodologies, Technologies or Tools Used</a:t>
            </a:r>
          </a:p>
          <a:p>
            <a:pPr marL="1036637">
              <a:lnSpc>
                <a:spcPct val="150000"/>
              </a:lnSpc>
            </a:pPr>
            <a:r>
              <a:rPr lang="en-IN" dirty="0"/>
              <a:t>Context Diagram</a:t>
            </a:r>
          </a:p>
          <a:p>
            <a:pPr marL="1036637">
              <a:lnSpc>
                <a:spcPct val="150000"/>
              </a:lnSpc>
            </a:pPr>
            <a:r>
              <a:rPr lang="en-IN" dirty="0"/>
              <a:t>Entity Relationship Diagram</a:t>
            </a:r>
          </a:p>
          <a:p>
            <a:pPr marL="1036637">
              <a:lnSpc>
                <a:spcPct val="150000"/>
              </a:lnSpc>
            </a:pPr>
            <a:r>
              <a:rPr lang="en-IN" dirty="0"/>
              <a:t>Data Flow Diagram</a:t>
            </a:r>
          </a:p>
          <a:p>
            <a:pPr marL="1036637"/>
            <a:endParaRPr lang="en-IN" dirty="0"/>
          </a:p>
          <a:p>
            <a:pPr marL="1036637"/>
            <a:endParaRPr lang="en-IN" dirty="0"/>
          </a:p>
          <a:p>
            <a:pPr marL="803275"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3</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3056" y="158756"/>
            <a:ext cx="61727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		                     </a:t>
            </a:r>
            <a:r>
              <a:rPr lang="en-US" sz="2800" dirty="0"/>
              <a:t>Table of Contents </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3</a:t>
            </a:fld>
            <a:endParaRPr lang="en-IN" dirty="0">
              <a:solidFill>
                <a:schemeClr val="bg1"/>
              </a:solidFill>
            </a:endParaRPr>
          </a:p>
        </p:txBody>
      </p:sp>
    </p:spTree>
    <p:extLst>
      <p:ext uri="{BB962C8B-B14F-4D97-AF65-F5344CB8AC3E}">
        <p14:creationId xmlns:p14="http://schemas.microsoft.com/office/powerpoint/2010/main" val="404275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3"/>
          </a:xfrm>
        </p:spPr>
        <p:txBody>
          <a:bodyPr>
            <a:normAutofit lnSpcReduction="10000"/>
          </a:bodyPr>
          <a:lstStyle/>
          <a:p>
            <a:pPr marL="236538" indent="0" algn="just">
              <a:buNone/>
            </a:pPr>
            <a:r>
              <a:rPr lang="en-IN" dirty="0"/>
              <a:t>The aim of the project is to build job portal where anyone looking to get employed can visit and apply for any Job openings available in any field. For recruiters, they can post any job opening notices on the portal where potential candidates can find and apply for the opening.</a:t>
            </a:r>
          </a:p>
          <a:p>
            <a:pPr marL="457200" indent="-220663" algn="just">
              <a:buNone/>
            </a:pPr>
            <a:r>
              <a:rPr lang="en-IN" dirty="0"/>
              <a:t>Functions: </a:t>
            </a:r>
          </a:p>
          <a:p>
            <a:pPr marL="457200" indent="-220663" algn="just"/>
            <a:r>
              <a:rPr lang="en-IN" dirty="0"/>
              <a:t>Login/Signup with verification.</a:t>
            </a:r>
          </a:p>
          <a:p>
            <a:pPr marL="457200" indent="-220663" algn="just"/>
            <a:r>
              <a:rPr lang="en-US" dirty="0"/>
              <a:t>Verify authenticity of the recruiters.</a:t>
            </a:r>
          </a:p>
          <a:p>
            <a:pPr marL="457200" indent="-220663" algn="just"/>
            <a:r>
              <a:rPr lang="en-US" dirty="0"/>
              <a:t>Posting job opening notices/ads.</a:t>
            </a:r>
          </a:p>
          <a:p>
            <a:pPr marL="457200" indent="-220663" algn="just"/>
            <a:r>
              <a:rPr lang="en-US" dirty="0"/>
              <a:t>Profile Performance for candidates and recruiter’s panel.</a:t>
            </a:r>
          </a:p>
          <a:p>
            <a:pPr marL="457200" indent="-220663" algn="just"/>
            <a:r>
              <a:rPr lang="en-US" dirty="0"/>
              <a:t>Set preferences/filter for job search.</a:t>
            </a:r>
          </a:p>
          <a:p>
            <a:pPr marL="457200" indent="-220663" algn="just"/>
            <a:r>
              <a:rPr lang="en-US" dirty="0"/>
              <a:t>Blog, Tips/Tricks section for candidates. </a:t>
            </a:r>
          </a:p>
          <a:p>
            <a:pPr marL="457200" indent="-220663" algn="just"/>
            <a:r>
              <a:rPr lang="en-US" dirty="0"/>
              <a:t>Inbox for communication.</a:t>
            </a:r>
          </a:p>
          <a:p>
            <a:pPr marL="457200" indent="-220663" algn="just"/>
            <a:r>
              <a:rPr lang="en-US" dirty="0"/>
              <a:t>Review/Ratings of companies.</a:t>
            </a:r>
          </a:p>
          <a:p>
            <a:pPr marL="457200" indent="-220663" algn="just"/>
            <a:endParaRPr lang="en-IN" dirty="0"/>
          </a:p>
          <a:p>
            <a:pPr marL="457200" indent="-220663" algn="just"/>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4</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Project Brief</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4</a:t>
            </a:fld>
            <a:endParaRPr lang="en-IN" dirty="0">
              <a:solidFill>
                <a:schemeClr val="bg1"/>
              </a:solidFill>
            </a:endParaRPr>
          </a:p>
        </p:txBody>
      </p:sp>
    </p:spTree>
    <p:extLst>
      <p:ext uri="{BB962C8B-B14F-4D97-AF65-F5344CB8AC3E}">
        <p14:creationId xmlns:p14="http://schemas.microsoft.com/office/powerpoint/2010/main" val="1809597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r>
              <a:rPr lang="en-IN" sz="2500" dirty="0"/>
              <a:t>Front End:</a:t>
            </a:r>
          </a:p>
          <a:p>
            <a:pPr marL="803275" indent="-457200">
              <a:buFont typeface="+mj-lt"/>
              <a:buAutoNum type="arabicPeriod"/>
            </a:pPr>
            <a:r>
              <a:rPr lang="en-IN" dirty="0"/>
              <a:t>HTML, CSS</a:t>
            </a:r>
          </a:p>
          <a:p>
            <a:pPr marL="803275" indent="-457200">
              <a:buFont typeface="+mj-lt"/>
              <a:buAutoNum type="arabicPeriod"/>
            </a:pPr>
            <a:r>
              <a:rPr lang="en-US" dirty="0"/>
              <a:t>Material UI/Tailwind CSS</a:t>
            </a:r>
            <a:endParaRPr lang="en-IN" dirty="0"/>
          </a:p>
          <a:p>
            <a:pPr marL="803275" indent="-457200">
              <a:buFont typeface="+mj-lt"/>
              <a:buAutoNum type="arabicPeriod"/>
            </a:pPr>
            <a:r>
              <a:rPr lang="en-IN" dirty="0"/>
              <a:t>React</a:t>
            </a:r>
          </a:p>
          <a:p>
            <a:r>
              <a:rPr lang="en-IN" sz="2500" dirty="0"/>
              <a:t>Back End:</a:t>
            </a:r>
          </a:p>
          <a:p>
            <a:pPr marL="800100" indent="-457200">
              <a:buFont typeface="+mj-lt"/>
              <a:buAutoNum type="arabicPeriod"/>
            </a:pPr>
            <a:r>
              <a:rPr lang="en-IN" dirty="0"/>
              <a:t>NodeJS</a:t>
            </a:r>
          </a:p>
          <a:p>
            <a:pPr marL="800100" indent="-457200">
              <a:buFont typeface="+mj-lt"/>
              <a:buAutoNum type="arabicPeriod"/>
            </a:pPr>
            <a:r>
              <a:rPr lang="en-IN" dirty="0"/>
              <a:t>Express</a:t>
            </a:r>
          </a:p>
          <a:p>
            <a:r>
              <a:rPr lang="en-IN" sz="2500" dirty="0"/>
              <a:t>Database:</a:t>
            </a:r>
          </a:p>
          <a:p>
            <a:pPr marL="800100" indent="-457200">
              <a:buFont typeface="+mj-lt"/>
              <a:buAutoNum type="arabicPeriod"/>
            </a:pPr>
            <a:r>
              <a:rPr lang="en-IN" dirty="0"/>
              <a:t>MongoDB</a:t>
            </a:r>
          </a:p>
          <a:p>
            <a:r>
              <a:rPr lang="en-IN" sz="2500" dirty="0"/>
              <a:t>Tools:</a:t>
            </a:r>
          </a:p>
          <a:p>
            <a:pPr marL="800100" indent="-457200">
              <a:buFont typeface="+mj-lt"/>
              <a:buAutoNum type="arabicPeriod"/>
            </a:pPr>
            <a:r>
              <a:rPr lang="en-IN" dirty="0"/>
              <a:t>VS Code</a:t>
            </a:r>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5</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Methodologies/ Technologies/ Tools to be used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5</a:t>
            </a:fld>
            <a:endParaRPr lang="en-IN" dirty="0">
              <a:solidFill>
                <a:schemeClr val="bg1"/>
              </a:solidFill>
            </a:endParaRPr>
          </a:p>
        </p:txBody>
      </p:sp>
    </p:spTree>
    <p:extLst>
      <p:ext uri="{BB962C8B-B14F-4D97-AF65-F5344CB8AC3E}">
        <p14:creationId xmlns:p14="http://schemas.microsoft.com/office/powerpoint/2010/main" val="2843790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6</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a:solidFill>
                  <a:schemeClr val="bg1"/>
                </a:solidFill>
                <a:latin typeface="Calibri" pitchFamily="34" charset="0"/>
                <a:ea typeface="ＭＳ Ｐゴシック" pitchFamily="-28" charset="-128"/>
              </a:rPr>
              <a:t>Context Diagram (Overall Project)</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6</a:t>
            </a:fld>
            <a:endParaRPr lang="en-IN" dirty="0">
              <a:solidFill>
                <a:schemeClr val="bg1"/>
              </a:solidFill>
            </a:endParaRPr>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537" y="867984"/>
            <a:ext cx="9106926" cy="5195058"/>
          </a:xfrm>
        </p:spPr>
      </p:pic>
    </p:spTree>
    <p:extLst>
      <p:ext uri="{BB962C8B-B14F-4D97-AF65-F5344CB8AC3E}">
        <p14:creationId xmlns:p14="http://schemas.microsoft.com/office/powerpoint/2010/main" val="342991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537" y="600343"/>
            <a:ext cx="9106926" cy="5730340"/>
          </a:xfrm>
        </p:spPr>
      </p:pic>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7</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a:solidFill>
                  <a:schemeClr val="bg1"/>
                </a:solidFill>
                <a:latin typeface="Calibri" pitchFamily="34" charset="0"/>
                <a:ea typeface="ＭＳ Ｐゴシック" pitchFamily="-28" charset="-128"/>
              </a:rPr>
              <a:t>Entity Relationship Diagram (ERD)</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7</a:t>
            </a:fld>
            <a:endParaRPr lang="en-IN" dirty="0">
              <a:solidFill>
                <a:schemeClr val="bg1"/>
              </a:solidFill>
            </a:endParaRPr>
          </a:p>
        </p:txBody>
      </p:sp>
    </p:spTree>
    <p:extLst>
      <p:ext uri="{BB962C8B-B14F-4D97-AF65-F5344CB8AC3E}">
        <p14:creationId xmlns:p14="http://schemas.microsoft.com/office/powerpoint/2010/main" val="342991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538" y="908720"/>
            <a:ext cx="9106924" cy="5423910"/>
          </a:xfrm>
        </p:spPr>
      </p:pic>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8</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Data Flow Diagram (DFD)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8</a:t>
            </a:fld>
            <a:endParaRPr lang="en-IN" dirty="0">
              <a:solidFill>
                <a:schemeClr val="bg1"/>
              </a:solidFill>
            </a:endParaRPr>
          </a:p>
        </p:txBody>
      </p:sp>
    </p:spTree>
    <p:extLst>
      <p:ext uri="{BB962C8B-B14F-4D97-AF65-F5344CB8AC3E}">
        <p14:creationId xmlns:p14="http://schemas.microsoft.com/office/powerpoint/2010/main" val="3429915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538" y="892932"/>
            <a:ext cx="9106924" cy="5632412"/>
          </a:xfrm>
        </p:spPr>
      </p:pic>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9</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Data Flow Diagram (DFD)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9</a:t>
            </a:fld>
            <a:endParaRPr lang="en-IN" dirty="0">
              <a:solidFill>
                <a:schemeClr val="bg1"/>
              </a:solidFill>
            </a:endParaRPr>
          </a:p>
        </p:txBody>
      </p:sp>
    </p:spTree>
    <p:extLst>
      <p:ext uri="{BB962C8B-B14F-4D97-AF65-F5344CB8AC3E}">
        <p14:creationId xmlns:p14="http://schemas.microsoft.com/office/powerpoint/2010/main" val="930022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3343</TotalTime>
  <Words>414</Words>
  <Application>Microsoft Office PowerPoint</Application>
  <PresentationFormat>On-screen Show (4:3)</PresentationFormat>
  <Paragraphs>117</Paragraphs>
  <Slides>27</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Job Portal Website Project Synopsis Presentation  Date: 01/05/2023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lpstr>Project Outcome</vt:lpstr>
      <vt:lpstr>PowerPoint Presentation</vt:lpstr>
      <vt:lpstr>PowerPoint Presentation</vt:lpstr>
      <vt:lpstr>PowerPoint Presentation</vt:lpstr>
      <vt:lpstr>PowerPoint Presentation</vt:lpstr>
      <vt:lpstr>Search</vt:lpstr>
      <vt:lpstr>PowerPoint Presentation</vt:lpstr>
      <vt:lpstr>PowerPoint Presentation</vt:lpstr>
      <vt:lpstr>Blog</vt:lpstr>
      <vt:lpstr>Signup(Candidate)</vt:lpstr>
      <vt:lpstr>Signup(Employer)</vt:lpstr>
      <vt:lpstr>Login</vt:lpstr>
      <vt:lpstr>Home(After login)</vt:lpstr>
      <vt:lpstr>Profile</vt:lpstr>
      <vt:lpstr>Create Job Post</vt:lpstr>
      <vt:lpstr>View Job Post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Purushartha Singh Thakur</dc:creator>
  <cp:lastModifiedBy>Rushar .</cp:lastModifiedBy>
  <cp:revision>121</cp:revision>
  <dcterms:created xsi:type="dcterms:W3CDTF">2016-07-30T14:16:51Z</dcterms:created>
  <dcterms:modified xsi:type="dcterms:W3CDTF">2023-05-01T09:48:37Z</dcterms:modified>
</cp:coreProperties>
</file>