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80" r:id="rId5"/>
    <p:sldId id="282" r:id="rId6"/>
    <p:sldId id="286" r:id="rId7"/>
    <p:sldId id="290" r:id="rId8"/>
    <p:sldId id="291" r:id="rId9"/>
    <p:sldId id="292" r:id="rId10"/>
    <p:sldId id="301" r:id="rId11"/>
    <p:sldId id="284" r:id="rId12"/>
    <p:sldId id="296" r:id="rId13"/>
    <p:sldId id="294" r:id="rId14"/>
    <p:sldId id="295" r:id="rId15"/>
    <p:sldId id="302" r:id="rId16"/>
    <p:sldId id="293" r:id="rId17"/>
    <p:sldId id="297" r:id="rId18"/>
    <p:sldId id="298" r:id="rId19"/>
    <p:sldId id="299" r:id="rId20"/>
    <p:sldId id="3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B6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850" autoAdjust="0"/>
  </p:normalViewPr>
  <p:slideViewPr>
    <p:cSldViewPr snapToGrid="0">
      <p:cViewPr varScale="1">
        <p:scale>
          <a:sx n="69" d="100"/>
          <a:sy n="69" d="100"/>
        </p:scale>
        <p:origin x="408"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urus\Documents\Penn%20State\Sem10\CSE%20583\Final%20Project\output_tab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urus\Documents\Penn%20State\Sem10\CSE%20583\Final%20Project\output_tabl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urus\Documents\Penn%20State\Sem10\CSE%20583\Final%20Project\output_tabl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urus\Documents\Penn%20State\Sem10\CSE%20583\Final%20Project\output_tabl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urus\Documents\Penn%20State\Sem10\CSE%20583\Final%20Project\output_tabl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urus\Documents\Penn%20State\Sem10\CSE%20583\Final%20Project\output_table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urus\Documents\Penn%20State\Sem10\CSE%20583\Final%20Project\output_table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urus\Documents\Penn%20State\Sem10\CSE%20583\Final%20Project\output_table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t>Sum of MSE</a:t>
            </a:r>
            <a:r>
              <a:rPr lang="en-US" sz="1600" baseline="0" dirty="0"/>
              <a:t> and Max Errors</a:t>
            </a:r>
            <a:endParaRPr lang="en-US" sz="16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0710173013402156E-2"/>
          <c:y val="9.4406981037518739E-2"/>
          <c:w val="0.89640863755934719"/>
          <c:h val="0.73887171909175076"/>
        </c:manualLayout>
      </c:layout>
      <c:barChart>
        <c:barDir val="col"/>
        <c:grouping val="clustered"/>
        <c:varyColors val="0"/>
        <c:ser>
          <c:idx val="0"/>
          <c:order val="0"/>
          <c:tx>
            <c:v>Sum of Mean Squared error</c:v>
          </c:tx>
          <c:spPr>
            <a:solidFill>
              <a:schemeClr val="accent2"/>
            </a:solidFill>
            <a:ln>
              <a:noFill/>
            </a:ln>
            <a:effectLst/>
          </c:spPr>
          <c:invertIfNegative val="0"/>
          <c:dPt>
            <c:idx val="3"/>
            <c:invertIfNegative val="0"/>
            <c:bubble3D val="0"/>
            <c:spPr>
              <a:solidFill>
                <a:schemeClr val="accent2"/>
              </a:solidFill>
              <a:ln w="57150">
                <a:solidFill>
                  <a:schemeClr val="accent2">
                    <a:lumMod val="20000"/>
                    <a:lumOff val="80000"/>
                  </a:schemeClr>
                </a:solidFill>
              </a:ln>
              <a:effectLst/>
            </c:spPr>
            <c:extLst>
              <c:ext xmlns:c16="http://schemas.microsoft.com/office/drawing/2014/chart" uri="{C3380CC4-5D6E-409C-BE32-E72D297353CC}">
                <c16:uniqueId val="{00000002-41EF-4634-9956-029024C3334C}"/>
              </c:ext>
            </c:extLst>
          </c:dPt>
          <c:cat>
            <c:strLit>
              <c:ptCount val="4"/>
              <c:pt idx="0">
                <c:v>AdaBoost</c:v>
              </c:pt>
              <c:pt idx="1">
                <c:v>Gradient Boosting</c:v>
              </c:pt>
              <c:pt idx="2">
                <c:v>Linear</c:v>
              </c:pt>
              <c:pt idx="3">
                <c:v>Random Forests</c:v>
              </c:pt>
            </c:strLit>
          </c:cat>
          <c:val>
            <c:numLit>
              <c:formatCode>General</c:formatCode>
              <c:ptCount val="4"/>
              <c:pt idx="0">
                <c:v>1116.0262682639336</c:v>
              </c:pt>
              <c:pt idx="1">
                <c:v>994.0803989155263</c:v>
              </c:pt>
              <c:pt idx="2">
                <c:v>1045.368448671554</c:v>
              </c:pt>
              <c:pt idx="3">
                <c:v>859.53583609903603</c:v>
              </c:pt>
            </c:numLit>
          </c:val>
          <c:extLst>
            <c:ext xmlns:c16="http://schemas.microsoft.com/office/drawing/2014/chart" uri="{C3380CC4-5D6E-409C-BE32-E72D297353CC}">
              <c16:uniqueId val="{00000000-41EF-4634-9956-029024C3334C}"/>
            </c:ext>
          </c:extLst>
        </c:ser>
        <c:ser>
          <c:idx val="1"/>
          <c:order val="1"/>
          <c:tx>
            <c:v>Sum of Max Error</c:v>
          </c:tx>
          <c:spPr>
            <a:solidFill>
              <a:schemeClr val="accent4"/>
            </a:solidFill>
            <a:ln>
              <a:noFill/>
            </a:ln>
            <a:effectLst/>
          </c:spPr>
          <c:invertIfNegative val="0"/>
          <c:dPt>
            <c:idx val="3"/>
            <c:invertIfNegative val="0"/>
            <c:bubble3D val="0"/>
            <c:spPr>
              <a:solidFill>
                <a:schemeClr val="accent4"/>
              </a:solidFill>
              <a:ln w="38100">
                <a:solidFill>
                  <a:schemeClr val="accent2">
                    <a:lumMod val="20000"/>
                    <a:lumOff val="80000"/>
                  </a:schemeClr>
                </a:solidFill>
              </a:ln>
              <a:effectLst/>
            </c:spPr>
            <c:extLst>
              <c:ext xmlns:c16="http://schemas.microsoft.com/office/drawing/2014/chart" uri="{C3380CC4-5D6E-409C-BE32-E72D297353CC}">
                <c16:uniqueId val="{00000003-41EF-4634-9956-029024C3334C}"/>
              </c:ext>
            </c:extLst>
          </c:dPt>
          <c:cat>
            <c:strLit>
              <c:ptCount val="4"/>
              <c:pt idx="0">
                <c:v>AdaBoost</c:v>
              </c:pt>
              <c:pt idx="1">
                <c:v>Gradient Boosting</c:v>
              </c:pt>
              <c:pt idx="2">
                <c:v>Linear</c:v>
              </c:pt>
              <c:pt idx="3">
                <c:v>Random Forests</c:v>
              </c:pt>
            </c:strLit>
          </c:cat>
          <c:val>
            <c:numLit>
              <c:formatCode>General</c:formatCode>
              <c:ptCount val="4"/>
              <c:pt idx="0">
                <c:v>303.82749723385962</c:v>
              </c:pt>
              <c:pt idx="1">
                <c:v>305.22351432877133</c:v>
              </c:pt>
              <c:pt idx="2">
                <c:v>288.34946038455155</c:v>
              </c:pt>
              <c:pt idx="3">
                <c:v>249.4</c:v>
              </c:pt>
            </c:numLit>
          </c:val>
          <c:extLst>
            <c:ext xmlns:c16="http://schemas.microsoft.com/office/drawing/2014/chart" uri="{C3380CC4-5D6E-409C-BE32-E72D297353CC}">
              <c16:uniqueId val="{00000001-41EF-4634-9956-029024C3334C}"/>
            </c:ext>
          </c:extLst>
        </c:ser>
        <c:dLbls>
          <c:showLegendKey val="0"/>
          <c:showVal val="0"/>
          <c:showCatName val="0"/>
          <c:showSerName val="0"/>
          <c:showPercent val="0"/>
          <c:showBubbleSize val="0"/>
        </c:dLbls>
        <c:gapWidth val="219"/>
        <c:overlap val="-27"/>
        <c:axId val="647609056"/>
        <c:axId val="647612336"/>
      </c:barChart>
      <c:catAx>
        <c:axId val="647609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47612336"/>
        <c:crosses val="autoZero"/>
        <c:auto val="1"/>
        <c:lblAlgn val="ctr"/>
        <c:lblOffset val="100"/>
        <c:noMultiLvlLbl val="0"/>
      </c:catAx>
      <c:valAx>
        <c:axId val="647612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7609056"/>
        <c:crosses val="autoZero"/>
        <c:crossBetween val="between"/>
      </c:valAx>
      <c:spPr>
        <a:noFill/>
        <a:ln>
          <a:noFill/>
        </a:ln>
        <a:effectLst/>
      </c:spPr>
    </c:plotArea>
    <c:legend>
      <c:legendPos val="r"/>
      <c:layout>
        <c:manualLayout>
          <c:xMode val="edge"/>
          <c:yMode val="edge"/>
          <c:x val="7.7276678406547672E-2"/>
          <c:y val="0.90622088032583847"/>
          <c:w val="0.83880012311796415"/>
          <c:h val="9.2577670026308054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t>Sum of Absolute Errors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6523729584045161E-2"/>
          <c:y val="9.0847958545065152E-2"/>
          <c:w val="0.91244818418285145"/>
          <c:h val="0.73549431469931925"/>
        </c:manualLayout>
      </c:layout>
      <c:barChart>
        <c:barDir val="col"/>
        <c:grouping val="clustered"/>
        <c:varyColors val="0"/>
        <c:ser>
          <c:idx val="0"/>
          <c:order val="0"/>
          <c:tx>
            <c:v>Sum of Mean Absolute error</c:v>
          </c:tx>
          <c:spPr>
            <a:solidFill>
              <a:schemeClr val="accent2"/>
            </a:solidFill>
            <a:ln>
              <a:noFill/>
            </a:ln>
            <a:effectLst/>
          </c:spPr>
          <c:invertIfNegative val="0"/>
          <c:dPt>
            <c:idx val="3"/>
            <c:invertIfNegative val="0"/>
            <c:bubble3D val="0"/>
            <c:spPr>
              <a:solidFill>
                <a:schemeClr val="accent2"/>
              </a:solidFill>
              <a:ln w="57150">
                <a:solidFill>
                  <a:schemeClr val="accent2">
                    <a:lumMod val="20000"/>
                    <a:lumOff val="80000"/>
                  </a:schemeClr>
                </a:solidFill>
              </a:ln>
              <a:effectLst/>
            </c:spPr>
            <c:extLst>
              <c:ext xmlns:c16="http://schemas.microsoft.com/office/drawing/2014/chart" uri="{C3380CC4-5D6E-409C-BE32-E72D297353CC}">
                <c16:uniqueId val="{00000002-499E-42F3-B014-E7CB967E9CE7}"/>
              </c:ext>
            </c:extLst>
          </c:dPt>
          <c:cat>
            <c:strLit>
              <c:ptCount val="4"/>
              <c:pt idx="0">
                <c:v>AdaBoost</c:v>
              </c:pt>
              <c:pt idx="1">
                <c:v>Gradient Boosting</c:v>
              </c:pt>
              <c:pt idx="2">
                <c:v>Linear</c:v>
              </c:pt>
              <c:pt idx="3">
                <c:v>Random Forests</c:v>
              </c:pt>
            </c:strLit>
          </c:cat>
          <c:val>
            <c:numLit>
              <c:formatCode>General</c:formatCode>
              <c:ptCount val="4"/>
              <c:pt idx="0">
                <c:v>9.65652043409718</c:v>
              </c:pt>
              <c:pt idx="1">
                <c:v>6.4859963684737965</c:v>
              </c:pt>
              <c:pt idx="2">
                <c:v>9.9044230489665406</c:v>
              </c:pt>
              <c:pt idx="3">
                <c:v>6.4920582467229559</c:v>
              </c:pt>
            </c:numLit>
          </c:val>
          <c:extLst>
            <c:ext xmlns:c16="http://schemas.microsoft.com/office/drawing/2014/chart" uri="{C3380CC4-5D6E-409C-BE32-E72D297353CC}">
              <c16:uniqueId val="{00000000-499E-42F3-B014-E7CB967E9CE7}"/>
            </c:ext>
          </c:extLst>
        </c:ser>
        <c:ser>
          <c:idx val="1"/>
          <c:order val="1"/>
          <c:tx>
            <c:v>Sum of Median Absolute error</c:v>
          </c:tx>
          <c:spPr>
            <a:solidFill>
              <a:schemeClr val="accent4"/>
            </a:solidFill>
            <a:ln>
              <a:noFill/>
            </a:ln>
            <a:effectLst/>
          </c:spPr>
          <c:invertIfNegative val="0"/>
          <c:dPt>
            <c:idx val="3"/>
            <c:invertIfNegative val="0"/>
            <c:bubble3D val="0"/>
            <c:spPr>
              <a:solidFill>
                <a:schemeClr val="accent4"/>
              </a:solidFill>
              <a:ln w="38100">
                <a:solidFill>
                  <a:schemeClr val="accent2">
                    <a:lumMod val="20000"/>
                    <a:lumOff val="80000"/>
                  </a:schemeClr>
                </a:solidFill>
              </a:ln>
              <a:effectLst/>
            </c:spPr>
            <c:extLst>
              <c:ext xmlns:c16="http://schemas.microsoft.com/office/drawing/2014/chart" uri="{C3380CC4-5D6E-409C-BE32-E72D297353CC}">
                <c16:uniqueId val="{00000003-499E-42F3-B014-E7CB967E9CE7}"/>
              </c:ext>
            </c:extLst>
          </c:dPt>
          <c:cat>
            <c:strLit>
              <c:ptCount val="4"/>
              <c:pt idx="0">
                <c:v>AdaBoost</c:v>
              </c:pt>
              <c:pt idx="1">
                <c:v>Gradient Boosting</c:v>
              </c:pt>
              <c:pt idx="2">
                <c:v>Linear</c:v>
              </c:pt>
              <c:pt idx="3">
                <c:v>Random Forests</c:v>
              </c:pt>
            </c:strLit>
          </c:cat>
          <c:val>
            <c:numLit>
              <c:formatCode>General</c:formatCode>
              <c:ptCount val="4"/>
              <c:pt idx="0">
                <c:v>3.8762782368677327</c:v>
              </c:pt>
              <c:pt idx="1">
                <c:v>0.70691288855960666</c:v>
              </c:pt>
              <c:pt idx="2">
                <c:v>3.7609354798462902</c:v>
              </c:pt>
              <c:pt idx="3">
                <c:v>0.41666666666666663</c:v>
              </c:pt>
            </c:numLit>
          </c:val>
          <c:extLst>
            <c:ext xmlns:c16="http://schemas.microsoft.com/office/drawing/2014/chart" uri="{C3380CC4-5D6E-409C-BE32-E72D297353CC}">
              <c16:uniqueId val="{00000001-499E-42F3-B014-E7CB967E9CE7}"/>
            </c:ext>
          </c:extLst>
        </c:ser>
        <c:dLbls>
          <c:showLegendKey val="0"/>
          <c:showVal val="0"/>
          <c:showCatName val="0"/>
          <c:showSerName val="0"/>
          <c:showPercent val="0"/>
          <c:showBubbleSize val="0"/>
        </c:dLbls>
        <c:gapWidth val="219"/>
        <c:overlap val="-27"/>
        <c:axId val="344989232"/>
        <c:axId val="344989560"/>
      </c:barChart>
      <c:catAx>
        <c:axId val="34498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44989560"/>
        <c:crosses val="autoZero"/>
        <c:auto val="1"/>
        <c:lblAlgn val="ctr"/>
        <c:lblOffset val="100"/>
        <c:noMultiLvlLbl val="0"/>
      </c:catAx>
      <c:valAx>
        <c:axId val="344989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989232"/>
        <c:crosses val="autoZero"/>
        <c:crossBetween val="between"/>
      </c:valAx>
      <c:spPr>
        <a:noFill/>
        <a:ln>
          <a:noFill/>
        </a:ln>
        <a:effectLst/>
      </c:spPr>
    </c:plotArea>
    <c:legend>
      <c:legendPos val="r"/>
      <c:layout>
        <c:manualLayout>
          <c:xMode val="edge"/>
          <c:yMode val="edge"/>
          <c:x val="2.4547142852290801E-2"/>
          <c:y val="0.91735269489972793"/>
          <c:w val="0.93912882749714743"/>
          <c:h val="8.2042659785496214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R2 Scores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using various methods'!$F$32</c:f>
              <c:strCache>
                <c:ptCount val="1"/>
                <c:pt idx="0">
                  <c:v>R2 Score</c:v>
                </c:pt>
              </c:strCache>
            </c:strRef>
          </c:tx>
          <c:spPr>
            <a:solidFill>
              <a:schemeClr val="accent2"/>
            </a:solidFill>
            <a:ln>
              <a:noFill/>
            </a:ln>
            <a:effectLst/>
          </c:spPr>
          <c:invertIfNegative val="0"/>
          <c:dPt>
            <c:idx val="1"/>
            <c:invertIfNegative val="0"/>
            <c:bubble3D val="0"/>
            <c:spPr>
              <a:solidFill>
                <a:schemeClr val="accent2"/>
              </a:solidFill>
              <a:ln w="57150">
                <a:solidFill>
                  <a:schemeClr val="accent1">
                    <a:lumMod val="20000"/>
                    <a:lumOff val="80000"/>
                  </a:schemeClr>
                </a:solidFill>
              </a:ln>
              <a:effectLst/>
            </c:spPr>
            <c:extLst>
              <c:ext xmlns:c16="http://schemas.microsoft.com/office/drawing/2014/chart" uri="{C3380CC4-5D6E-409C-BE32-E72D297353CC}">
                <c16:uniqueId val="{00000002-CB6C-4E22-8DF4-3C8A3E16F9A4}"/>
              </c:ext>
            </c:extLst>
          </c:dPt>
          <c:cat>
            <c:strRef>
              <c:f>'Results using various methods'!$A$33:$A$36</c:f>
              <c:strCache>
                <c:ptCount val="4"/>
                <c:pt idx="0">
                  <c:v>Linear</c:v>
                </c:pt>
                <c:pt idx="1">
                  <c:v>Random Forests</c:v>
                </c:pt>
                <c:pt idx="2">
                  <c:v>Gradient Boosting</c:v>
                </c:pt>
                <c:pt idx="3">
                  <c:v>AdaBoost</c:v>
                </c:pt>
              </c:strCache>
            </c:strRef>
          </c:cat>
          <c:val>
            <c:numRef>
              <c:f>'Results using various methods'!$F$33:$F$36</c:f>
              <c:numCache>
                <c:formatCode>General</c:formatCode>
                <c:ptCount val="4"/>
                <c:pt idx="0">
                  <c:v>0.304099027804067</c:v>
                </c:pt>
                <c:pt idx="1">
                  <c:v>0.42370161022132802</c:v>
                </c:pt>
                <c:pt idx="2">
                  <c:v>0.42330586303158402</c:v>
                </c:pt>
                <c:pt idx="3">
                  <c:v>0.38062543479934802</c:v>
                </c:pt>
              </c:numCache>
            </c:numRef>
          </c:val>
          <c:extLst>
            <c:ext xmlns:c16="http://schemas.microsoft.com/office/drawing/2014/chart" uri="{C3380CC4-5D6E-409C-BE32-E72D297353CC}">
              <c16:uniqueId val="{00000000-CB6C-4E22-8DF4-3C8A3E16F9A4}"/>
            </c:ext>
          </c:extLst>
        </c:ser>
        <c:dLbls>
          <c:showLegendKey val="0"/>
          <c:showVal val="0"/>
          <c:showCatName val="0"/>
          <c:showSerName val="0"/>
          <c:showPercent val="0"/>
          <c:showBubbleSize val="0"/>
        </c:dLbls>
        <c:gapWidth val="182"/>
        <c:axId val="649699136"/>
        <c:axId val="649699792"/>
      </c:barChart>
      <c:catAx>
        <c:axId val="6496991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699792"/>
        <c:crosses val="autoZero"/>
        <c:auto val="1"/>
        <c:lblAlgn val="ctr"/>
        <c:lblOffset val="100"/>
        <c:noMultiLvlLbl val="0"/>
      </c:catAx>
      <c:valAx>
        <c:axId val="6496997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699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Root</a:t>
            </a:r>
            <a:r>
              <a:rPr lang="en-US" baseline="0"/>
              <a:t> Mean Square Error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872190400328202"/>
          <c:y val="0.11851050195727253"/>
          <c:w val="0.80238702360082681"/>
          <c:h val="0.80679880572516116"/>
        </c:manualLayout>
      </c:layout>
      <c:barChart>
        <c:barDir val="bar"/>
        <c:grouping val="clustered"/>
        <c:varyColors val="0"/>
        <c:ser>
          <c:idx val="0"/>
          <c:order val="0"/>
          <c:spPr>
            <a:solidFill>
              <a:schemeClr val="accent2"/>
            </a:solidFill>
            <a:ln>
              <a:noFill/>
            </a:ln>
            <a:effectLst/>
          </c:spPr>
          <c:invertIfNegative val="0"/>
          <c:dPt>
            <c:idx val="1"/>
            <c:invertIfNegative val="0"/>
            <c:bubble3D val="0"/>
            <c:spPr>
              <a:solidFill>
                <a:schemeClr val="accent2"/>
              </a:solidFill>
              <a:ln w="57150">
                <a:solidFill>
                  <a:schemeClr val="accent1">
                    <a:lumMod val="20000"/>
                    <a:lumOff val="80000"/>
                  </a:schemeClr>
                </a:solidFill>
              </a:ln>
              <a:effectLst/>
            </c:spPr>
            <c:extLst>
              <c:ext xmlns:c16="http://schemas.microsoft.com/office/drawing/2014/chart" uri="{C3380CC4-5D6E-409C-BE32-E72D297353CC}">
                <c16:uniqueId val="{00000002-F69C-4F88-9F49-018158DCD444}"/>
              </c:ext>
            </c:extLst>
          </c:dPt>
          <c:cat>
            <c:strRef>
              <c:f>'Results using various methods'!$A$6:$A$9</c:f>
              <c:strCache>
                <c:ptCount val="4"/>
                <c:pt idx="0">
                  <c:v>Linear</c:v>
                </c:pt>
                <c:pt idx="1">
                  <c:v>Random Forests</c:v>
                </c:pt>
                <c:pt idx="2">
                  <c:v>Gradient Boosting</c:v>
                </c:pt>
                <c:pt idx="3">
                  <c:v>AdaBoost</c:v>
                </c:pt>
              </c:strCache>
            </c:strRef>
          </c:cat>
          <c:val>
            <c:numRef>
              <c:f>'Results using various methods'!$G$6:$G$9</c:f>
              <c:numCache>
                <c:formatCode>General</c:formatCode>
                <c:ptCount val="4"/>
                <c:pt idx="0">
                  <c:v>25.4432151318275</c:v>
                </c:pt>
                <c:pt idx="1">
                  <c:v>23.153783682787299</c:v>
                </c:pt>
                <c:pt idx="2">
                  <c:v>23.161732232053399</c:v>
                </c:pt>
                <c:pt idx="3">
                  <c:v>24.003521015255799</c:v>
                </c:pt>
              </c:numCache>
            </c:numRef>
          </c:val>
          <c:extLst>
            <c:ext xmlns:c16="http://schemas.microsoft.com/office/drawing/2014/chart" uri="{C3380CC4-5D6E-409C-BE32-E72D297353CC}">
              <c16:uniqueId val="{00000000-F69C-4F88-9F49-018158DCD444}"/>
            </c:ext>
          </c:extLst>
        </c:ser>
        <c:dLbls>
          <c:showLegendKey val="0"/>
          <c:showVal val="0"/>
          <c:showCatName val="0"/>
          <c:showSerName val="0"/>
          <c:showPercent val="0"/>
          <c:showBubbleSize val="0"/>
        </c:dLbls>
        <c:gapWidth val="182"/>
        <c:axId val="88031967"/>
        <c:axId val="88030303"/>
      </c:barChart>
      <c:catAx>
        <c:axId val="880319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030303"/>
        <c:crosses val="autoZero"/>
        <c:auto val="1"/>
        <c:lblAlgn val="ctr"/>
        <c:lblOffset val="100"/>
        <c:noMultiLvlLbl val="0"/>
      </c:catAx>
      <c:valAx>
        <c:axId val="880303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0319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Root Mean Squared Error(RMSE)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Linear</c:v>
          </c:tx>
          <c:spPr>
            <a:ln w="28575" cap="rnd">
              <a:solidFill>
                <a:schemeClr val="accent1"/>
              </a:solidFill>
              <a:round/>
            </a:ln>
            <a:effectLst/>
          </c:spPr>
          <c:marker>
            <c:symbol val="none"/>
          </c:marker>
          <c:cat>
            <c:strRef>
              <c:f>'Effect of PCA'!$B$33:$F$33</c:f>
              <c:strCache>
                <c:ptCount val="5"/>
                <c:pt idx="0">
                  <c:v>Baseline</c:v>
                </c:pt>
                <c:pt idx="1">
                  <c:v>Randomly permuted baseline</c:v>
                </c:pt>
                <c:pt idx="2">
                  <c:v>PCA</c:v>
                </c:pt>
                <c:pt idx="3">
                  <c:v>FS: Filter</c:v>
                </c:pt>
                <c:pt idx="4">
                  <c:v>FS: Filter + Wrapper</c:v>
                </c:pt>
              </c:strCache>
            </c:strRef>
          </c:cat>
          <c:val>
            <c:numRef>
              <c:f>'Effect of PCA'!$B$34:$F$34</c:f>
              <c:numCache>
                <c:formatCode>General</c:formatCode>
                <c:ptCount val="5"/>
                <c:pt idx="0">
                  <c:v>25.443215131827582</c:v>
                </c:pt>
                <c:pt idx="1">
                  <c:v>25.464801908643704</c:v>
                </c:pt>
                <c:pt idx="2">
                  <c:v>48.953391276664483</c:v>
                </c:pt>
                <c:pt idx="3">
                  <c:v>28.592946484976832</c:v>
                </c:pt>
                <c:pt idx="4">
                  <c:v>21.891029377923299</c:v>
                </c:pt>
              </c:numCache>
            </c:numRef>
          </c:val>
          <c:smooth val="0"/>
          <c:extLst>
            <c:ext xmlns:c16="http://schemas.microsoft.com/office/drawing/2014/chart" uri="{C3380CC4-5D6E-409C-BE32-E72D297353CC}">
              <c16:uniqueId val="{00000000-D1F0-48B7-94BF-317F2EDD7A4D}"/>
            </c:ext>
          </c:extLst>
        </c:ser>
        <c:ser>
          <c:idx val="1"/>
          <c:order val="1"/>
          <c:tx>
            <c:v>Random Forest</c:v>
          </c:tx>
          <c:spPr>
            <a:ln w="28575" cap="rnd">
              <a:solidFill>
                <a:schemeClr val="accent2"/>
              </a:solidFill>
              <a:round/>
            </a:ln>
            <a:effectLst/>
          </c:spPr>
          <c:marker>
            <c:symbol val="none"/>
          </c:marker>
          <c:cat>
            <c:strRef>
              <c:f>'Effect of PCA'!$B$33:$F$33</c:f>
              <c:strCache>
                <c:ptCount val="5"/>
                <c:pt idx="0">
                  <c:v>Baseline</c:v>
                </c:pt>
                <c:pt idx="1">
                  <c:v>Randomly permuted baseline</c:v>
                </c:pt>
                <c:pt idx="2">
                  <c:v>PCA</c:v>
                </c:pt>
                <c:pt idx="3">
                  <c:v>FS: Filter</c:v>
                </c:pt>
                <c:pt idx="4">
                  <c:v>FS: Filter + Wrapper</c:v>
                </c:pt>
              </c:strCache>
            </c:strRef>
          </c:cat>
          <c:val>
            <c:numRef>
              <c:f>'Effect of PCA'!$B$35:$F$35</c:f>
              <c:numCache>
                <c:formatCode>General</c:formatCode>
                <c:ptCount val="5"/>
                <c:pt idx="0">
                  <c:v>23.153783682787314</c:v>
                </c:pt>
                <c:pt idx="1">
                  <c:v>23.110277699246712</c:v>
                </c:pt>
                <c:pt idx="2">
                  <c:v>25.873566246794873</c:v>
                </c:pt>
                <c:pt idx="3">
                  <c:v>26.324128433118219</c:v>
                </c:pt>
                <c:pt idx="4">
                  <c:v>32.062691901984927</c:v>
                </c:pt>
              </c:numCache>
            </c:numRef>
          </c:val>
          <c:smooth val="0"/>
          <c:extLst>
            <c:ext xmlns:c16="http://schemas.microsoft.com/office/drawing/2014/chart" uri="{C3380CC4-5D6E-409C-BE32-E72D297353CC}">
              <c16:uniqueId val="{00000001-D1F0-48B7-94BF-317F2EDD7A4D}"/>
            </c:ext>
          </c:extLst>
        </c:ser>
        <c:ser>
          <c:idx val="2"/>
          <c:order val="2"/>
          <c:tx>
            <c:v>Gradient Boosting</c:v>
          </c:tx>
          <c:spPr>
            <a:ln w="28575" cap="rnd">
              <a:solidFill>
                <a:schemeClr val="accent3"/>
              </a:solidFill>
              <a:round/>
            </a:ln>
            <a:effectLst/>
          </c:spPr>
          <c:marker>
            <c:symbol val="none"/>
          </c:marker>
          <c:cat>
            <c:strRef>
              <c:f>'Effect of PCA'!$B$33:$F$33</c:f>
              <c:strCache>
                <c:ptCount val="5"/>
                <c:pt idx="0">
                  <c:v>Baseline</c:v>
                </c:pt>
                <c:pt idx="1">
                  <c:v>Randomly permuted baseline</c:v>
                </c:pt>
                <c:pt idx="2">
                  <c:v>PCA</c:v>
                </c:pt>
                <c:pt idx="3">
                  <c:v>FS: Filter</c:v>
                </c:pt>
                <c:pt idx="4">
                  <c:v>FS: Filter + Wrapper</c:v>
                </c:pt>
              </c:strCache>
            </c:strRef>
          </c:cat>
          <c:val>
            <c:numRef>
              <c:f>'Effect of PCA'!$B$36:$F$36</c:f>
              <c:numCache>
                <c:formatCode>General</c:formatCode>
                <c:ptCount val="5"/>
                <c:pt idx="0">
                  <c:v>23.161732232053456</c:v>
                </c:pt>
                <c:pt idx="1">
                  <c:v>23.159842355573147</c:v>
                </c:pt>
                <c:pt idx="2">
                  <c:v>46.896462937355203</c:v>
                </c:pt>
                <c:pt idx="3">
                  <c:v>25.670875429138565</c:v>
                </c:pt>
                <c:pt idx="4">
                  <c:v>27.722964544564313</c:v>
                </c:pt>
              </c:numCache>
            </c:numRef>
          </c:val>
          <c:smooth val="0"/>
          <c:extLst>
            <c:ext xmlns:c16="http://schemas.microsoft.com/office/drawing/2014/chart" uri="{C3380CC4-5D6E-409C-BE32-E72D297353CC}">
              <c16:uniqueId val="{00000002-D1F0-48B7-94BF-317F2EDD7A4D}"/>
            </c:ext>
          </c:extLst>
        </c:ser>
        <c:ser>
          <c:idx val="3"/>
          <c:order val="3"/>
          <c:tx>
            <c:v>Adaboost</c:v>
          </c:tx>
          <c:spPr>
            <a:ln w="28575" cap="rnd">
              <a:solidFill>
                <a:schemeClr val="accent4"/>
              </a:solidFill>
              <a:round/>
            </a:ln>
            <a:effectLst/>
          </c:spPr>
          <c:marker>
            <c:symbol val="none"/>
          </c:marker>
          <c:cat>
            <c:strRef>
              <c:f>'Effect of PCA'!$B$33:$F$33</c:f>
              <c:strCache>
                <c:ptCount val="5"/>
                <c:pt idx="0">
                  <c:v>Baseline</c:v>
                </c:pt>
                <c:pt idx="1">
                  <c:v>Randomly permuted baseline</c:v>
                </c:pt>
                <c:pt idx="2">
                  <c:v>PCA</c:v>
                </c:pt>
                <c:pt idx="3">
                  <c:v>FS: Filter</c:v>
                </c:pt>
                <c:pt idx="4">
                  <c:v>FS: Filter + Wrapper</c:v>
                </c:pt>
              </c:strCache>
            </c:strRef>
          </c:cat>
          <c:val>
            <c:numRef>
              <c:f>'Effect of PCA'!$B$37:$F$37</c:f>
              <c:numCache>
                <c:formatCode>General</c:formatCode>
                <c:ptCount val="5"/>
                <c:pt idx="0">
                  <c:v>24.003521015255803</c:v>
                </c:pt>
                <c:pt idx="1">
                  <c:v>24.062060494687483</c:v>
                </c:pt>
                <c:pt idx="2">
                  <c:v>48.629765897514972</c:v>
                </c:pt>
                <c:pt idx="3">
                  <c:v>32.683717290959272</c:v>
                </c:pt>
                <c:pt idx="4">
                  <c:v>33.170855947689681</c:v>
                </c:pt>
              </c:numCache>
            </c:numRef>
          </c:val>
          <c:smooth val="0"/>
          <c:extLst>
            <c:ext xmlns:c16="http://schemas.microsoft.com/office/drawing/2014/chart" uri="{C3380CC4-5D6E-409C-BE32-E72D297353CC}">
              <c16:uniqueId val="{00000003-D1F0-48B7-94BF-317F2EDD7A4D}"/>
            </c:ext>
          </c:extLst>
        </c:ser>
        <c:dLbls>
          <c:showLegendKey val="0"/>
          <c:showVal val="0"/>
          <c:showCatName val="0"/>
          <c:showSerName val="0"/>
          <c:showPercent val="0"/>
          <c:showBubbleSize val="0"/>
        </c:dLbls>
        <c:smooth val="0"/>
        <c:axId val="1436560919"/>
        <c:axId val="1436565079"/>
      </c:lineChart>
      <c:catAx>
        <c:axId val="1436560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Regression models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6565079"/>
        <c:crosses val="autoZero"/>
        <c:auto val="1"/>
        <c:lblAlgn val="ctr"/>
        <c:lblOffset val="100"/>
        <c:noMultiLvlLbl val="0"/>
      </c:catAx>
      <c:valAx>
        <c:axId val="1436565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6560919"/>
        <c:crosses val="autoZero"/>
        <c:crossBetween val="midCat"/>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R2 Scores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'Effect of PCA'!$A$28</c:f>
              <c:strCache>
                <c:ptCount val="1"/>
                <c:pt idx="0">
                  <c:v>Linear</c:v>
                </c:pt>
              </c:strCache>
            </c:strRef>
          </c:tx>
          <c:spPr>
            <a:ln w="28575" cap="rnd">
              <a:solidFill>
                <a:schemeClr val="accent1"/>
              </a:solidFill>
              <a:round/>
            </a:ln>
            <a:effectLst/>
          </c:spPr>
          <c:marker>
            <c:symbol val="none"/>
          </c:marker>
          <c:cat>
            <c:strRef>
              <c:f>'Effect of PCA'!$B$27:$F$27</c:f>
              <c:strCache>
                <c:ptCount val="5"/>
                <c:pt idx="0">
                  <c:v>Baseline</c:v>
                </c:pt>
                <c:pt idx="1">
                  <c:v>Randomly permuted baseline</c:v>
                </c:pt>
                <c:pt idx="2">
                  <c:v>PCA</c:v>
                </c:pt>
                <c:pt idx="3">
                  <c:v>FS: Filter</c:v>
                </c:pt>
                <c:pt idx="4">
                  <c:v>FS: Filter + Wrapper</c:v>
                </c:pt>
              </c:strCache>
            </c:strRef>
          </c:cat>
          <c:val>
            <c:numRef>
              <c:f>'Effect of PCA'!$B$28:$F$28</c:f>
              <c:numCache>
                <c:formatCode>General</c:formatCode>
                <c:ptCount val="5"/>
                <c:pt idx="0">
                  <c:v>0.304099027804067</c:v>
                </c:pt>
                <c:pt idx="1">
                  <c:v>0.29312780406700001</c:v>
                </c:pt>
                <c:pt idx="2">
                  <c:v>0.16163867231981199</c:v>
                </c:pt>
                <c:pt idx="3">
                  <c:v>0.52545185830774699</c:v>
                </c:pt>
                <c:pt idx="4">
                  <c:v>0.70008682555637403</c:v>
                </c:pt>
              </c:numCache>
            </c:numRef>
          </c:val>
          <c:smooth val="0"/>
          <c:extLst>
            <c:ext xmlns:c16="http://schemas.microsoft.com/office/drawing/2014/chart" uri="{C3380CC4-5D6E-409C-BE32-E72D297353CC}">
              <c16:uniqueId val="{00000000-7091-4069-972B-9E09D611B3BC}"/>
            </c:ext>
          </c:extLst>
        </c:ser>
        <c:ser>
          <c:idx val="1"/>
          <c:order val="1"/>
          <c:tx>
            <c:strRef>
              <c:f>'Effect of PCA'!$A$29</c:f>
              <c:strCache>
                <c:ptCount val="1"/>
                <c:pt idx="0">
                  <c:v>Random Forests</c:v>
                </c:pt>
              </c:strCache>
            </c:strRef>
          </c:tx>
          <c:spPr>
            <a:ln w="28575" cap="rnd">
              <a:solidFill>
                <a:schemeClr val="accent2"/>
              </a:solidFill>
              <a:round/>
            </a:ln>
            <a:effectLst/>
          </c:spPr>
          <c:marker>
            <c:symbol val="none"/>
          </c:marker>
          <c:cat>
            <c:strRef>
              <c:f>'Effect of PCA'!$B$27:$F$27</c:f>
              <c:strCache>
                <c:ptCount val="5"/>
                <c:pt idx="0">
                  <c:v>Baseline</c:v>
                </c:pt>
                <c:pt idx="1">
                  <c:v>Randomly permuted baseline</c:v>
                </c:pt>
                <c:pt idx="2">
                  <c:v>PCA</c:v>
                </c:pt>
                <c:pt idx="3">
                  <c:v>FS: Filter</c:v>
                </c:pt>
                <c:pt idx="4">
                  <c:v>FS: Filter + Wrapper</c:v>
                </c:pt>
              </c:strCache>
            </c:strRef>
          </c:cat>
          <c:val>
            <c:numRef>
              <c:f>'Effect of PCA'!$B$29:$F$29</c:f>
              <c:numCache>
                <c:formatCode>General</c:formatCode>
                <c:ptCount val="5"/>
                <c:pt idx="0">
                  <c:v>0.42370161022132802</c:v>
                </c:pt>
                <c:pt idx="1">
                  <c:v>0.43794372213279997</c:v>
                </c:pt>
                <c:pt idx="2">
                  <c:v>0.76580465594277003</c:v>
                </c:pt>
                <c:pt idx="3">
                  <c:v>0.59777370720118905</c:v>
                </c:pt>
                <c:pt idx="4">
                  <c:v>0.53580390773488196</c:v>
                </c:pt>
              </c:numCache>
            </c:numRef>
          </c:val>
          <c:smooth val="0"/>
          <c:extLst>
            <c:ext xmlns:c16="http://schemas.microsoft.com/office/drawing/2014/chart" uri="{C3380CC4-5D6E-409C-BE32-E72D297353CC}">
              <c16:uniqueId val="{00000001-7091-4069-972B-9E09D611B3BC}"/>
            </c:ext>
          </c:extLst>
        </c:ser>
        <c:ser>
          <c:idx val="2"/>
          <c:order val="2"/>
          <c:tx>
            <c:strRef>
              <c:f>'Effect of PCA'!$A$30</c:f>
              <c:strCache>
                <c:ptCount val="1"/>
                <c:pt idx="0">
                  <c:v>Gradient Boosting</c:v>
                </c:pt>
              </c:strCache>
            </c:strRef>
          </c:tx>
          <c:spPr>
            <a:ln w="28575" cap="rnd">
              <a:solidFill>
                <a:schemeClr val="accent3"/>
              </a:solidFill>
              <a:round/>
            </a:ln>
            <a:effectLst/>
          </c:spPr>
          <c:marker>
            <c:symbol val="none"/>
          </c:marker>
          <c:cat>
            <c:strRef>
              <c:f>'Effect of PCA'!$B$27:$F$27</c:f>
              <c:strCache>
                <c:ptCount val="5"/>
                <c:pt idx="0">
                  <c:v>Baseline</c:v>
                </c:pt>
                <c:pt idx="1">
                  <c:v>Randomly permuted baseline</c:v>
                </c:pt>
                <c:pt idx="2">
                  <c:v>PCA</c:v>
                </c:pt>
                <c:pt idx="3">
                  <c:v>FS: Filter</c:v>
                </c:pt>
                <c:pt idx="4">
                  <c:v>FS: Filter + Wrapper</c:v>
                </c:pt>
              </c:strCache>
            </c:strRef>
          </c:cat>
          <c:val>
            <c:numRef>
              <c:f>'Effect of PCA'!$B$30:$F$30</c:f>
              <c:numCache>
                <c:formatCode>General</c:formatCode>
                <c:ptCount val="5"/>
                <c:pt idx="0">
                  <c:v>0.42330586303158402</c:v>
                </c:pt>
                <c:pt idx="1">
                  <c:v>0.43037893031584001</c:v>
                </c:pt>
                <c:pt idx="2">
                  <c:v>0.2306112232792</c:v>
                </c:pt>
                <c:pt idx="3">
                  <c:v>0.61748910228587095</c:v>
                </c:pt>
                <c:pt idx="4">
                  <c:v>0.652958944475164</c:v>
                </c:pt>
              </c:numCache>
            </c:numRef>
          </c:val>
          <c:smooth val="0"/>
          <c:extLst>
            <c:ext xmlns:c16="http://schemas.microsoft.com/office/drawing/2014/chart" uri="{C3380CC4-5D6E-409C-BE32-E72D297353CC}">
              <c16:uniqueId val="{00000002-7091-4069-972B-9E09D611B3BC}"/>
            </c:ext>
          </c:extLst>
        </c:ser>
        <c:ser>
          <c:idx val="3"/>
          <c:order val="3"/>
          <c:tx>
            <c:strRef>
              <c:f>'Effect of PCA'!$A$31</c:f>
              <c:strCache>
                <c:ptCount val="1"/>
                <c:pt idx="0">
                  <c:v>AdaBoost</c:v>
                </c:pt>
              </c:strCache>
            </c:strRef>
          </c:tx>
          <c:spPr>
            <a:ln w="28575" cap="rnd">
              <a:solidFill>
                <a:schemeClr val="accent4"/>
              </a:solidFill>
              <a:round/>
            </a:ln>
            <a:effectLst/>
          </c:spPr>
          <c:marker>
            <c:symbol val="none"/>
          </c:marker>
          <c:cat>
            <c:strRef>
              <c:f>'Effect of PCA'!$B$27:$F$27</c:f>
              <c:strCache>
                <c:ptCount val="5"/>
                <c:pt idx="0">
                  <c:v>Baseline</c:v>
                </c:pt>
                <c:pt idx="1">
                  <c:v>Randomly permuted baseline</c:v>
                </c:pt>
                <c:pt idx="2">
                  <c:v>PCA</c:v>
                </c:pt>
                <c:pt idx="3">
                  <c:v>FS: Filter</c:v>
                </c:pt>
                <c:pt idx="4">
                  <c:v>FS: Filter + Wrapper</c:v>
                </c:pt>
              </c:strCache>
            </c:strRef>
          </c:cat>
          <c:val>
            <c:numRef>
              <c:f>'Effect of PCA'!$B$31:$F$31</c:f>
              <c:numCache>
                <c:formatCode>General</c:formatCode>
                <c:ptCount val="5"/>
                <c:pt idx="0">
                  <c:v>0.38062543479934802</c:v>
                </c:pt>
                <c:pt idx="1">
                  <c:v>0.38799348</c:v>
                </c:pt>
                <c:pt idx="2">
                  <c:v>0.17268665812659201</c:v>
                </c:pt>
                <c:pt idx="3">
                  <c:v>0.37995195185365899</c:v>
                </c:pt>
                <c:pt idx="4">
                  <c:v>0.50316192197418197</c:v>
                </c:pt>
              </c:numCache>
            </c:numRef>
          </c:val>
          <c:smooth val="0"/>
          <c:extLst>
            <c:ext xmlns:c16="http://schemas.microsoft.com/office/drawing/2014/chart" uri="{C3380CC4-5D6E-409C-BE32-E72D297353CC}">
              <c16:uniqueId val="{00000003-7091-4069-972B-9E09D611B3BC}"/>
            </c:ext>
          </c:extLst>
        </c:ser>
        <c:dLbls>
          <c:showLegendKey val="0"/>
          <c:showVal val="0"/>
          <c:showCatName val="0"/>
          <c:showSerName val="0"/>
          <c:showPercent val="0"/>
          <c:showBubbleSize val="0"/>
        </c:dLbls>
        <c:smooth val="0"/>
        <c:axId val="738829080"/>
        <c:axId val="738830392"/>
      </c:lineChart>
      <c:catAx>
        <c:axId val="738829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8830392"/>
        <c:crosses val="autoZero"/>
        <c:auto val="1"/>
        <c:lblAlgn val="ctr"/>
        <c:lblOffset val="100"/>
        <c:noMultiLvlLbl val="0"/>
      </c:catAx>
      <c:valAx>
        <c:axId val="738830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882908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'Results using various methods'!$P$24</c:f>
              <c:strCache>
                <c:ptCount val="1"/>
                <c:pt idx="0">
                  <c:v>R2</c:v>
                </c:pt>
              </c:strCache>
            </c:strRef>
          </c:tx>
          <c:spPr>
            <a:solidFill>
              <a:schemeClr val="accent2"/>
            </a:solidFill>
            <a:ln>
              <a:noFill/>
            </a:ln>
            <a:effectLst/>
          </c:spPr>
          <c:invertIfNegative val="0"/>
          <c:dPt>
            <c:idx val="0"/>
            <c:invertIfNegative val="0"/>
            <c:bubble3D val="0"/>
            <c:spPr>
              <a:solidFill>
                <a:schemeClr val="accent2"/>
              </a:solidFill>
              <a:ln w="38100">
                <a:solidFill>
                  <a:schemeClr val="accent1">
                    <a:lumMod val="20000"/>
                    <a:lumOff val="80000"/>
                  </a:schemeClr>
                </a:solidFill>
              </a:ln>
              <a:effectLst/>
            </c:spPr>
            <c:extLst>
              <c:ext xmlns:c16="http://schemas.microsoft.com/office/drawing/2014/chart" uri="{C3380CC4-5D6E-409C-BE32-E72D297353CC}">
                <c16:uniqueId val="{00000001-7322-425B-9CCC-044F5F6E4B6F}"/>
              </c:ext>
            </c:extLst>
          </c:dPt>
          <c:cat>
            <c:strRef>
              <c:f>'Results using various methods'!$O$25:$O$28</c:f>
              <c:strCache>
                <c:ptCount val="4"/>
                <c:pt idx="0">
                  <c:v>Random Forests (Baseline)</c:v>
                </c:pt>
                <c:pt idx="1">
                  <c:v>Neural Network</c:v>
                </c:pt>
                <c:pt idx="2">
                  <c:v>Random Forests (PCA)</c:v>
                </c:pt>
                <c:pt idx="3">
                  <c:v>Linear (Filter + Wrapper)</c:v>
                </c:pt>
              </c:strCache>
            </c:strRef>
          </c:cat>
          <c:val>
            <c:numRef>
              <c:f>'Results using various methods'!$P$25:$P$28</c:f>
              <c:numCache>
                <c:formatCode>General</c:formatCode>
                <c:ptCount val="4"/>
                <c:pt idx="0">
                  <c:v>0.66506504101539199</c:v>
                </c:pt>
                <c:pt idx="1">
                  <c:v>0.98325361919133702</c:v>
                </c:pt>
                <c:pt idx="2">
                  <c:v>0.76580465594277003</c:v>
                </c:pt>
                <c:pt idx="3">
                  <c:v>0.70008682555637403</c:v>
                </c:pt>
              </c:numCache>
            </c:numRef>
          </c:val>
          <c:extLst>
            <c:ext xmlns:c16="http://schemas.microsoft.com/office/drawing/2014/chart" uri="{C3380CC4-5D6E-409C-BE32-E72D297353CC}">
              <c16:uniqueId val="{00000002-7322-425B-9CCC-044F5F6E4B6F}"/>
            </c:ext>
          </c:extLst>
        </c:ser>
        <c:dLbls>
          <c:showLegendKey val="0"/>
          <c:showVal val="0"/>
          <c:showCatName val="0"/>
          <c:showSerName val="0"/>
          <c:showPercent val="0"/>
          <c:showBubbleSize val="0"/>
        </c:dLbls>
        <c:gapWidth val="219"/>
        <c:overlap val="-27"/>
        <c:axId val="1789909568"/>
        <c:axId val="1789905824"/>
      </c:barChart>
      <c:catAx>
        <c:axId val="1789909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9905824"/>
        <c:crosses val="autoZero"/>
        <c:auto val="1"/>
        <c:lblAlgn val="ctr"/>
        <c:lblOffset val="100"/>
        <c:noMultiLvlLbl val="0"/>
      </c:catAx>
      <c:valAx>
        <c:axId val="1789905824"/>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99095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Sum of</a:t>
            </a:r>
            <a:r>
              <a:rPr lang="en-US" baseline="0"/>
              <a:t> Mean squared Error</a:t>
            </a:r>
            <a:endParaRPr lang="en-US"/>
          </a:p>
        </c:rich>
      </c:tx>
      <c:layout>
        <c:manualLayout>
          <c:xMode val="edge"/>
          <c:yMode val="edge"/>
          <c:x val="0.3212567804024497"/>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'Results using various methods'!$Q$24</c:f>
              <c:strCache>
                <c:ptCount val="1"/>
                <c:pt idx="0">
                  <c:v>RMSE</c:v>
                </c:pt>
              </c:strCache>
            </c:strRef>
          </c:tx>
          <c:spPr>
            <a:solidFill>
              <a:schemeClr val="accent2"/>
            </a:solidFill>
            <a:ln>
              <a:noFill/>
            </a:ln>
            <a:effectLst/>
          </c:spPr>
          <c:invertIfNegative val="0"/>
          <c:dPt>
            <c:idx val="0"/>
            <c:invertIfNegative val="0"/>
            <c:bubble3D val="0"/>
            <c:spPr>
              <a:solidFill>
                <a:schemeClr val="accent2"/>
              </a:solidFill>
              <a:ln w="28575">
                <a:solidFill>
                  <a:schemeClr val="accent1">
                    <a:lumMod val="20000"/>
                    <a:lumOff val="80000"/>
                  </a:schemeClr>
                </a:solidFill>
              </a:ln>
              <a:effectLst/>
            </c:spPr>
            <c:extLst>
              <c:ext xmlns:c16="http://schemas.microsoft.com/office/drawing/2014/chart" uri="{C3380CC4-5D6E-409C-BE32-E72D297353CC}">
                <c16:uniqueId val="{00000001-6D90-43F3-89E5-33EF393CFFAE}"/>
              </c:ext>
            </c:extLst>
          </c:dPt>
          <c:cat>
            <c:strRef>
              <c:f>'Results using various methods'!$O$25:$O$28</c:f>
              <c:strCache>
                <c:ptCount val="4"/>
                <c:pt idx="0">
                  <c:v>Random Forests (Baseline)</c:v>
                </c:pt>
                <c:pt idx="1">
                  <c:v>Neural Network</c:v>
                </c:pt>
                <c:pt idx="2">
                  <c:v>Random Forests (PCA)</c:v>
                </c:pt>
                <c:pt idx="3">
                  <c:v>Linear (Filter + Wrapper)</c:v>
                </c:pt>
              </c:strCache>
            </c:strRef>
          </c:cat>
          <c:val>
            <c:numRef>
              <c:f>'Results using various methods'!$Q$25:$Q$28</c:f>
              <c:numCache>
                <c:formatCode>General</c:formatCode>
                <c:ptCount val="4"/>
                <c:pt idx="0">
                  <c:v>23.153783682787299</c:v>
                </c:pt>
                <c:pt idx="1">
                  <c:v>15.578208050678899</c:v>
                </c:pt>
                <c:pt idx="2">
                  <c:v>25.873566246794873</c:v>
                </c:pt>
                <c:pt idx="3">
                  <c:v>21.891029377923299</c:v>
                </c:pt>
              </c:numCache>
            </c:numRef>
          </c:val>
          <c:extLst>
            <c:ext xmlns:c16="http://schemas.microsoft.com/office/drawing/2014/chart" uri="{C3380CC4-5D6E-409C-BE32-E72D297353CC}">
              <c16:uniqueId val="{00000002-6D90-43F3-89E5-33EF393CFFAE}"/>
            </c:ext>
          </c:extLst>
        </c:ser>
        <c:dLbls>
          <c:showLegendKey val="0"/>
          <c:showVal val="0"/>
          <c:showCatName val="0"/>
          <c:showSerName val="0"/>
          <c:showPercent val="0"/>
          <c:showBubbleSize val="0"/>
        </c:dLbls>
        <c:gapWidth val="219"/>
        <c:overlap val="-27"/>
        <c:axId val="1789909568"/>
        <c:axId val="1789905824"/>
      </c:barChart>
      <c:catAx>
        <c:axId val="1789909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9905824"/>
        <c:crosses val="autoZero"/>
        <c:auto val="1"/>
        <c:lblAlgn val="ctr"/>
        <c:lblOffset val="100"/>
        <c:noMultiLvlLbl val="0"/>
      </c:catAx>
      <c:valAx>
        <c:axId val="1789905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99095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F160CE-EC46-48F4-BD55-6803AA1280AD}" type="datetimeFigureOut">
              <a:rPr lang="en-US" smtClean="0"/>
              <a:t>4/28/2021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EC8E6C-7104-4410-A82C-9CFE2ACD5838}" type="slidenum">
              <a:rPr lang="en-US" smtClean="0"/>
              <a:t>‹#›</a:t>
            </a:fld>
            <a:endParaRPr lang="en-US"/>
          </a:p>
        </p:txBody>
      </p:sp>
    </p:spTree>
    <p:extLst>
      <p:ext uri="{BB962C8B-B14F-4D97-AF65-F5344CB8AC3E}">
        <p14:creationId xmlns:p14="http://schemas.microsoft.com/office/powerpoint/2010/main" val="2719652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 am Purushartha Singh, a Masters student from the CSE department and my final project is about prediction of Blog post popularity.</a:t>
            </a:r>
          </a:p>
        </p:txBody>
      </p:sp>
      <p:sp>
        <p:nvSpPr>
          <p:cNvPr id="4" name="Slide Number Placeholder 3"/>
          <p:cNvSpPr>
            <a:spLocks noGrp="1"/>
          </p:cNvSpPr>
          <p:nvPr>
            <p:ph type="sldNum" sz="quarter" idx="5"/>
          </p:nvPr>
        </p:nvSpPr>
        <p:spPr/>
        <p:txBody>
          <a:bodyPr/>
          <a:lstStyle/>
          <a:p>
            <a:fld id="{19EC8E6C-7104-4410-A82C-9CFE2ACD5838}" type="slidenum">
              <a:rPr lang="en-US" smtClean="0"/>
              <a:t>1</a:t>
            </a:fld>
            <a:endParaRPr lang="en-US"/>
          </a:p>
        </p:txBody>
      </p:sp>
    </p:spTree>
    <p:extLst>
      <p:ext uri="{BB962C8B-B14F-4D97-AF65-F5344CB8AC3E}">
        <p14:creationId xmlns:p14="http://schemas.microsoft.com/office/powerpoint/2010/main" val="4006081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analysis of features from the previous slides was consistent with the filter method feature selection which was done using the correlation between the feature and target value. </a:t>
            </a:r>
          </a:p>
          <a:p>
            <a:r>
              <a:rPr lang="en-US" dirty="0"/>
              <a:t>This eliminated a majority of the bag of words representations for the stop words and other irrelevant metadata.</a:t>
            </a:r>
          </a:p>
          <a:p>
            <a:r>
              <a:rPr lang="en-US" dirty="0"/>
              <a:t>Further elimination through the recursive wrapper method brought the number of features down to 10. </a:t>
            </a:r>
          </a:p>
          <a:p>
            <a:r>
              <a:rPr lang="en-US" dirty="0"/>
              <a:t>These features included information such as past number of comments on the post, and statistics on the parent websites number of comments.</a:t>
            </a:r>
          </a:p>
        </p:txBody>
      </p:sp>
      <p:sp>
        <p:nvSpPr>
          <p:cNvPr id="4" name="Slide Number Placeholder 3"/>
          <p:cNvSpPr>
            <a:spLocks noGrp="1"/>
          </p:cNvSpPr>
          <p:nvPr>
            <p:ph type="sldNum" sz="quarter" idx="5"/>
          </p:nvPr>
        </p:nvSpPr>
        <p:spPr/>
        <p:txBody>
          <a:bodyPr/>
          <a:lstStyle/>
          <a:p>
            <a:fld id="{19EC8E6C-7104-4410-A82C-9CFE2ACD5838}" type="slidenum">
              <a:rPr lang="en-US" smtClean="0"/>
              <a:t>11</a:t>
            </a:fld>
            <a:endParaRPr lang="en-US"/>
          </a:p>
        </p:txBody>
      </p:sp>
    </p:spTree>
    <p:extLst>
      <p:ext uri="{BB962C8B-B14F-4D97-AF65-F5344CB8AC3E}">
        <p14:creationId xmlns:p14="http://schemas.microsoft.com/office/powerpoint/2010/main" val="398918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EC8E6C-7104-4410-A82C-9CFE2ACD5838}" type="slidenum">
              <a:rPr lang="en-US" smtClean="0"/>
              <a:t>13</a:t>
            </a:fld>
            <a:endParaRPr lang="en-US"/>
          </a:p>
        </p:txBody>
      </p:sp>
    </p:spTree>
    <p:extLst>
      <p:ext uri="{BB962C8B-B14F-4D97-AF65-F5344CB8AC3E}">
        <p14:creationId xmlns:p14="http://schemas.microsoft.com/office/powerpoint/2010/main" val="1077850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EC8E6C-7104-4410-A82C-9CFE2ACD5838}" type="slidenum">
              <a:rPr lang="en-US" smtClean="0"/>
              <a:t>14</a:t>
            </a:fld>
            <a:endParaRPr lang="en-US"/>
          </a:p>
        </p:txBody>
      </p:sp>
    </p:spTree>
    <p:extLst>
      <p:ext uri="{BB962C8B-B14F-4D97-AF65-F5344CB8AC3E}">
        <p14:creationId xmlns:p14="http://schemas.microsoft.com/office/powerpoint/2010/main" val="3399735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EC8E6C-7104-4410-A82C-9CFE2ACD5838}" type="slidenum">
              <a:rPr lang="en-US" smtClean="0"/>
              <a:t>15</a:t>
            </a:fld>
            <a:endParaRPr lang="en-US"/>
          </a:p>
        </p:txBody>
      </p:sp>
    </p:spTree>
    <p:extLst>
      <p:ext uri="{BB962C8B-B14F-4D97-AF65-F5344CB8AC3E}">
        <p14:creationId xmlns:p14="http://schemas.microsoft.com/office/powerpoint/2010/main" val="1809918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EC8E6C-7104-4410-A82C-9CFE2ACD5838}" type="slidenum">
              <a:rPr lang="en-US" smtClean="0"/>
              <a:t>16</a:t>
            </a:fld>
            <a:endParaRPr lang="en-US"/>
          </a:p>
        </p:txBody>
      </p:sp>
    </p:spTree>
    <p:extLst>
      <p:ext uri="{BB962C8B-B14F-4D97-AF65-F5344CB8AC3E}">
        <p14:creationId xmlns:p14="http://schemas.microsoft.com/office/powerpoint/2010/main" val="3953227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EC8E6C-7104-4410-A82C-9CFE2ACD5838}" type="slidenum">
              <a:rPr lang="en-US" smtClean="0"/>
              <a:t>17</a:t>
            </a:fld>
            <a:endParaRPr lang="en-US"/>
          </a:p>
        </p:txBody>
      </p:sp>
    </p:spTree>
    <p:extLst>
      <p:ext uri="{BB962C8B-B14F-4D97-AF65-F5344CB8AC3E}">
        <p14:creationId xmlns:p14="http://schemas.microsoft.com/office/powerpoint/2010/main" val="227203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19EC8E6C-7104-4410-A82C-9CFE2ACD5838}" type="slidenum">
              <a:rPr lang="en-US" smtClean="0"/>
              <a:t>2</a:t>
            </a:fld>
            <a:endParaRPr lang="en-US"/>
          </a:p>
        </p:txBody>
      </p:sp>
    </p:spTree>
    <p:extLst>
      <p:ext uri="{BB962C8B-B14F-4D97-AF65-F5344CB8AC3E}">
        <p14:creationId xmlns:p14="http://schemas.microsoft.com/office/powerpoint/2010/main" val="268460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EC8E6C-7104-4410-A82C-9CFE2ACD5838}" type="slidenum">
              <a:rPr lang="en-US" smtClean="0"/>
              <a:t>4</a:t>
            </a:fld>
            <a:endParaRPr lang="en-US"/>
          </a:p>
        </p:txBody>
      </p:sp>
    </p:spTree>
    <p:extLst>
      <p:ext uri="{BB962C8B-B14F-4D97-AF65-F5344CB8AC3E}">
        <p14:creationId xmlns:p14="http://schemas.microsoft.com/office/powerpoint/2010/main" val="539569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baseline is highlighted in white for these graphs. As one can see, the Random forest regression model performed the best out of all the regression models in all 4 baseline metrics.</a:t>
            </a:r>
          </a:p>
          <a:p>
            <a:endParaRPr lang="en-US" dirty="0"/>
          </a:p>
        </p:txBody>
      </p:sp>
      <p:sp>
        <p:nvSpPr>
          <p:cNvPr id="4" name="Slide Number Placeholder 3"/>
          <p:cNvSpPr>
            <a:spLocks noGrp="1"/>
          </p:cNvSpPr>
          <p:nvPr>
            <p:ph type="sldNum" sz="quarter" idx="5"/>
          </p:nvPr>
        </p:nvSpPr>
        <p:spPr/>
        <p:txBody>
          <a:bodyPr/>
          <a:lstStyle/>
          <a:p>
            <a:fld id="{19EC8E6C-7104-4410-A82C-9CFE2ACD5838}" type="slidenum">
              <a:rPr lang="en-US" smtClean="0"/>
              <a:t>5</a:t>
            </a:fld>
            <a:endParaRPr lang="en-US"/>
          </a:p>
        </p:txBody>
      </p:sp>
    </p:spTree>
    <p:extLst>
      <p:ext uri="{BB962C8B-B14F-4D97-AF65-F5344CB8AC3E}">
        <p14:creationId xmlns:p14="http://schemas.microsoft.com/office/powerpoint/2010/main" val="4207634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R2 metric for assessment, Surprisingly, the linear regression model performed the best for this assessment</a:t>
            </a:r>
          </a:p>
        </p:txBody>
      </p:sp>
      <p:sp>
        <p:nvSpPr>
          <p:cNvPr id="4" name="Slide Number Placeholder 3"/>
          <p:cNvSpPr>
            <a:spLocks noGrp="1"/>
          </p:cNvSpPr>
          <p:nvPr>
            <p:ph type="sldNum" sz="quarter" idx="5"/>
          </p:nvPr>
        </p:nvSpPr>
        <p:spPr/>
        <p:txBody>
          <a:bodyPr/>
          <a:lstStyle/>
          <a:p>
            <a:fld id="{19EC8E6C-7104-4410-A82C-9CFE2ACD5838}" type="slidenum">
              <a:rPr lang="en-US" smtClean="0"/>
              <a:t>6</a:t>
            </a:fld>
            <a:endParaRPr lang="en-US"/>
          </a:p>
        </p:txBody>
      </p:sp>
    </p:spTree>
    <p:extLst>
      <p:ext uri="{BB962C8B-B14F-4D97-AF65-F5344CB8AC3E}">
        <p14:creationId xmlns:p14="http://schemas.microsoft.com/office/powerpoint/2010/main" val="3261916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Root mean square metric for assessment, Surprisingly, the linear regression model performed the best for this assessment</a:t>
            </a:r>
          </a:p>
        </p:txBody>
      </p:sp>
      <p:sp>
        <p:nvSpPr>
          <p:cNvPr id="4" name="Slide Number Placeholder 3"/>
          <p:cNvSpPr>
            <a:spLocks noGrp="1"/>
          </p:cNvSpPr>
          <p:nvPr>
            <p:ph type="sldNum" sz="quarter" idx="5"/>
          </p:nvPr>
        </p:nvSpPr>
        <p:spPr/>
        <p:txBody>
          <a:bodyPr/>
          <a:lstStyle/>
          <a:p>
            <a:fld id="{19EC8E6C-7104-4410-A82C-9CFE2ACD5838}" type="slidenum">
              <a:rPr lang="en-US" smtClean="0"/>
              <a:t>7</a:t>
            </a:fld>
            <a:endParaRPr lang="en-US"/>
          </a:p>
        </p:txBody>
      </p:sp>
    </p:spTree>
    <p:extLst>
      <p:ext uri="{BB962C8B-B14F-4D97-AF65-F5344CB8AC3E}">
        <p14:creationId xmlns:p14="http://schemas.microsoft.com/office/powerpoint/2010/main" val="1547634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improve on the results, the data was analyzed in depth.</a:t>
            </a:r>
          </a:p>
          <a:p>
            <a:r>
              <a:rPr lang="en-US" dirty="0"/>
              <a:t>The dependent variable was highly skewed towards the lower range and you can see the distribution of the frequency in the graphs. The upper graph has the entire range and the lower graph only looks at values up to 200. The overall mean is denoted by the red line in the lower graph.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Comparison of correlations of different features was looked at as well.</a:t>
            </a:r>
          </a:p>
          <a:p>
            <a:endParaRPr lang="en-US" dirty="0"/>
          </a:p>
        </p:txBody>
      </p:sp>
      <p:sp>
        <p:nvSpPr>
          <p:cNvPr id="4" name="Slide Number Placeholder 3"/>
          <p:cNvSpPr>
            <a:spLocks noGrp="1"/>
          </p:cNvSpPr>
          <p:nvPr>
            <p:ph type="sldNum" sz="quarter" idx="5"/>
          </p:nvPr>
        </p:nvSpPr>
        <p:spPr/>
        <p:txBody>
          <a:bodyPr/>
          <a:lstStyle/>
          <a:p>
            <a:fld id="{19EC8E6C-7104-4410-A82C-9CFE2ACD5838}" type="slidenum">
              <a:rPr lang="en-US" smtClean="0"/>
              <a:t>8</a:t>
            </a:fld>
            <a:endParaRPr lang="en-US"/>
          </a:p>
        </p:txBody>
      </p:sp>
    </p:spTree>
    <p:extLst>
      <p:ext uri="{BB962C8B-B14F-4D97-AF65-F5344CB8AC3E}">
        <p14:creationId xmlns:p14="http://schemas.microsoft.com/office/powerpoint/2010/main" val="3425076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Day of the week was a feature which strongly indicated that the weekend posts received less number of overall comments. More so, the feature did not correlate with the other features of the dataset which further indicated a good correlation with the dependent variable.</a:t>
            </a:r>
          </a:p>
        </p:txBody>
      </p:sp>
      <p:sp>
        <p:nvSpPr>
          <p:cNvPr id="4" name="Slide Number Placeholder 3"/>
          <p:cNvSpPr>
            <a:spLocks noGrp="1"/>
          </p:cNvSpPr>
          <p:nvPr>
            <p:ph type="sldNum" sz="quarter" idx="5"/>
          </p:nvPr>
        </p:nvSpPr>
        <p:spPr/>
        <p:txBody>
          <a:bodyPr/>
          <a:lstStyle/>
          <a:p>
            <a:fld id="{19EC8E6C-7104-4410-A82C-9CFE2ACD5838}" type="slidenum">
              <a:rPr lang="en-US" smtClean="0"/>
              <a:t>9</a:t>
            </a:fld>
            <a:endParaRPr lang="en-US"/>
          </a:p>
        </p:txBody>
      </p:sp>
    </p:spTree>
    <p:extLst>
      <p:ext uri="{BB962C8B-B14F-4D97-AF65-F5344CB8AC3E}">
        <p14:creationId xmlns:p14="http://schemas.microsoft.com/office/powerpoint/2010/main" val="3010369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 frequency of the </a:t>
            </a:r>
            <a:r>
              <a:rPr lang="en-US" dirty="0" err="1"/>
              <a:t>BoW</a:t>
            </a:r>
            <a:r>
              <a:rPr lang="en-US" dirty="0"/>
              <a:t> features was assessed in the dataset. The higher frequency words were not representative of relevant information as they were mostly stop words. To mitigate this, the inverse document frequency measure was used to normalize the features for each word which is the ratio of the term frequency of a word in the dataset divided by the frequency of documents the word appears in.</a:t>
            </a:r>
          </a:p>
        </p:txBody>
      </p:sp>
      <p:sp>
        <p:nvSpPr>
          <p:cNvPr id="4" name="Slide Number Placeholder 3"/>
          <p:cNvSpPr>
            <a:spLocks noGrp="1"/>
          </p:cNvSpPr>
          <p:nvPr>
            <p:ph type="sldNum" sz="quarter" idx="5"/>
          </p:nvPr>
        </p:nvSpPr>
        <p:spPr/>
        <p:txBody>
          <a:bodyPr/>
          <a:lstStyle/>
          <a:p>
            <a:fld id="{19EC8E6C-7104-4410-A82C-9CFE2ACD5838}" type="slidenum">
              <a:rPr lang="en-US" smtClean="0"/>
              <a:t>10</a:t>
            </a:fld>
            <a:endParaRPr lang="en-US"/>
          </a:p>
        </p:txBody>
      </p:sp>
    </p:spTree>
    <p:extLst>
      <p:ext uri="{BB962C8B-B14F-4D97-AF65-F5344CB8AC3E}">
        <p14:creationId xmlns:p14="http://schemas.microsoft.com/office/powerpoint/2010/main" val="183123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4/28/2021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Blog Post Popularity Prediction</a:t>
            </a:r>
            <a:br>
              <a:rPr lang="en-US" sz="4000" dirty="0"/>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3581400"/>
            <a:ext cx="3485072" cy="1671918"/>
          </a:xfrm>
        </p:spPr>
        <p:txBody>
          <a:bodyPr>
            <a:normAutofit fontScale="92500"/>
          </a:bodyPr>
          <a:lstStyle/>
          <a:p>
            <a:pPr algn="l"/>
            <a:r>
              <a:rPr lang="en-US" sz="2000" dirty="0">
                <a:solidFill>
                  <a:srgbClr val="5792BA"/>
                </a:solidFill>
              </a:rPr>
              <a:t>Purushartha Singh </a:t>
            </a:r>
          </a:p>
          <a:p>
            <a:pPr algn="l"/>
            <a:r>
              <a:rPr lang="en-US" sz="2000" dirty="0">
                <a:solidFill>
                  <a:srgbClr val="5792BA"/>
                </a:solidFill>
              </a:rPr>
              <a:t>pxs288@psu.edu</a:t>
            </a:r>
          </a:p>
          <a:p>
            <a:pPr algn="l"/>
            <a:r>
              <a:rPr lang="en-US" sz="2000" dirty="0">
                <a:solidFill>
                  <a:srgbClr val="5792BA"/>
                </a:solidFill>
              </a:rPr>
              <a:t>MS (CSE), Dept. of Computer Science and Engineering</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D3F0-DB24-4869-9F60-4D506CE971D7}"/>
              </a:ext>
            </a:extLst>
          </p:cNvPr>
          <p:cNvSpPr>
            <a:spLocks noGrp="1"/>
          </p:cNvSpPr>
          <p:nvPr>
            <p:ph type="title"/>
          </p:nvPr>
        </p:nvSpPr>
        <p:spPr>
          <a:xfrm>
            <a:off x="856645" y="293961"/>
            <a:ext cx="10353762" cy="1257300"/>
          </a:xfrm>
        </p:spPr>
        <p:txBody>
          <a:bodyPr/>
          <a:lstStyle/>
          <a:p>
            <a:r>
              <a:rPr lang="en-US" dirty="0"/>
              <a:t>Data Assessment – Word Frequency</a:t>
            </a:r>
          </a:p>
        </p:txBody>
      </p:sp>
      <p:sp>
        <p:nvSpPr>
          <p:cNvPr id="8" name="Content Placeholder 2">
            <a:extLst>
              <a:ext uri="{FF2B5EF4-FFF2-40B4-BE49-F238E27FC236}">
                <a16:creationId xmlns:a16="http://schemas.microsoft.com/office/drawing/2014/main" id="{37A47748-2E5F-4861-A4E8-D58EE7E9FDC3}"/>
              </a:ext>
            </a:extLst>
          </p:cNvPr>
          <p:cNvSpPr txBox="1">
            <a:spLocks/>
          </p:cNvSpPr>
          <p:nvPr/>
        </p:nvSpPr>
        <p:spPr>
          <a:xfrm>
            <a:off x="439011" y="1412775"/>
            <a:ext cx="4344005" cy="48744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The feature set has 200 Bag of Word counts for the most frequent words in the blog text.</a:t>
            </a:r>
          </a:p>
          <a:p>
            <a:r>
              <a:rPr lang="en-US" dirty="0"/>
              <a:t>The frequency over the dataset ranges from 4 to 34k for these words.</a:t>
            </a:r>
          </a:p>
          <a:p>
            <a:r>
              <a:rPr lang="en-US" dirty="0" err="1"/>
              <a:t>Tf-Idf</a:t>
            </a:r>
            <a:r>
              <a:rPr lang="en-US" dirty="0"/>
              <a:t> was used to normalize these features to reduce the range drastically                (3e-4 to 1547)</a:t>
            </a:r>
          </a:p>
        </p:txBody>
      </p:sp>
      <p:sp>
        <p:nvSpPr>
          <p:cNvPr id="9" name="TextBox 8">
            <a:extLst>
              <a:ext uri="{FF2B5EF4-FFF2-40B4-BE49-F238E27FC236}">
                <a16:creationId xmlns:a16="http://schemas.microsoft.com/office/drawing/2014/main" id="{5662581B-9758-4BB5-9DBC-132B50BFF55C}"/>
              </a:ext>
            </a:extLst>
          </p:cNvPr>
          <p:cNvSpPr txBox="1"/>
          <p:nvPr/>
        </p:nvSpPr>
        <p:spPr>
          <a:xfrm>
            <a:off x="6196444" y="5640894"/>
            <a:ext cx="4721691" cy="646331"/>
          </a:xfrm>
          <a:prstGeom prst="rect">
            <a:avLst/>
          </a:prstGeom>
          <a:noFill/>
        </p:spPr>
        <p:txBody>
          <a:bodyPr wrap="square" rtlCol="0">
            <a:spAutoFit/>
          </a:bodyPr>
          <a:lstStyle/>
          <a:p>
            <a:r>
              <a:rPr lang="en-US" dirty="0"/>
              <a:t>Sum of Word frequency of the </a:t>
            </a:r>
            <a:r>
              <a:rPr lang="en-US" dirty="0" err="1"/>
              <a:t>BoW</a:t>
            </a:r>
            <a:r>
              <a:rPr lang="en-US" dirty="0"/>
              <a:t> features</a:t>
            </a:r>
          </a:p>
          <a:p>
            <a:r>
              <a:rPr lang="en-US" dirty="0"/>
              <a:t>	</a:t>
            </a:r>
          </a:p>
        </p:txBody>
      </p:sp>
      <p:pic>
        <p:nvPicPr>
          <p:cNvPr id="16" name="Picture 15" descr="Chart, histogram&#10;&#10;Description automatically generated">
            <a:extLst>
              <a:ext uri="{FF2B5EF4-FFF2-40B4-BE49-F238E27FC236}">
                <a16:creationId xmlns:a16="http://schemas.microsoft.com/office/drawing/2014/main" id="{52F91C61-02C3-4323-8881-FAE90DD58EA4}"/>
              </a:ext>
            </a:extLst>
          </p:cNvPr>
          <p:cNvPicPr>
            <a:picLocks noChangeAspect="1"/>
          </p:cNvPicPr>
          <p:nvPr/>
        </p:nvPicPr>
        <p:blipFill>
          <a:blip r:embed="rId3"/>
          <a:stretch>
            <a:fillRect/>
          </a:stretch>
        </p:blipFill>
        <p:spPr>
          <a:xfrm>
            <a:off x="4920388" y="1490870"/>
            <a:ext cx="7058394" cy="3970346"/>
          </a:xfrm>
          <a:prstGeom prst="rect">
            <a:avLst/>
          </a:prstGeom>
        </p:spPr>
      </p:pic>
    </p:spTree>
    <p:extLst>
      <p:ext uri="{BB962C8B-B14F-4D97-AF65-F5344CB8AC3E}">
        <p14:creationId xmlns:p14="http://schemas.microsoft.com/office/powerpoint/2010/main" val="51850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6386-99FB-46FD-8F69-F70E89B60802}"/>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53CA1E6F-A959-4A77-87FB-28A81A9E9FDB}"/>
              </a:ext>
            </a:extLst>
          </p:cNvPr>
          <p:cNvSpPr>
            <a:spLocks noGrp="1"/>
          </p:cNvSpPr>
          <p:nvPr>
            <p:ph idx="1"/>
          </p:nvPr>
        </p:nvSpPr>
        <p:spPr>
          <a:xfrm>
            <a:off x="1078396" y="2076450"/>
            <a:ext cx="9879495" cy="4171950"/>
          </a:xfrm>
        </p:spPr>
        <p:txBody>
          <a:bodyPr>
            <a:normAutofit/>
          </a:bodyPr>
          <a:lstStyle/>
          <a:p>
            <a:r>
              <a:rPr lang="en-US" dirty="0"/>
              <a:t>28 features were selected out of 281 using the filter method (top 10%)</a:t>
            </a:r>
          </a:p>
          <a:p>
            <a:r>
              <a:rPr lang="en-US" dirty="0"/>
              <a:t>Recursive Feature Elimination wrapper method with cross-validation on both the reduced feature sets.</a:t>
            </a:r>
          </a:p>
          <a:p>
            <a:r>
              <a:rPr lang="en-US" dirty="0"/>
              <a:t>The modified </a:t>
            </a:r>
            <a:r>
              <a:rPr lang="en-US" dirty="0" err="1"/>
              <a:t>Tf-Idf</a:t>
            </a:r>
            <a:r>
              <a:rPr lang="en-US" dirty="0"/>
              <a:t> counts for Bag of words representations were used instead of the original data</a:t>
            </a:r>
          </a:p>
          <a:p>
            <a:r>
              <a:rPr lang="en-US" dirty="0"/>
              <a:t>Reduced the total number of features for the second set of experiments to 10 features.</a:t>
            </a:r>
          </a:p>
          <a:p>
            <a:r>
              <a:rPr lang="en-US" dirty="0"/>
              <a:t>The data was also randomly shuffled for one set of experiments</a:t>
            </a:r>
          </a:p>
        </p:txBody>
      </p:sp>
    </p:spTree>
    <p:extLst>
      <p:ext uri="{BB962C8B-B14F-4D97-AF65-F5344CB8AC3E}">
        <p14:creationId xmlns:p14="http://schemas.microsoft.com/office/powerpoint/2010/main" val="946877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564D-F058-472F-A12D-92553461F06D}"/>
              </a:ext>
            </a:extLst>
          </p:cNvPr>
          <p:cNvSpPr>
            <a:spLocks noGrp="1"/>
          </p:cNvSpPr>
          <p:nvPr>
            <p:ph type="title"/>
          </p:nvPr>
        </p:nvSpPr>
        <p:spPr/>
        <p:txBody>
          <a:bodyPr/>
          <a:lstStyle/>
          <a:p>
            <a:r>
              <a:rPr lang="en-US" dirty="0"/>
              <a:t>Top Features</a:t>
            </a:r>
          </a:p>
        </p:txBody>
      </p:sp>
      <p:sp>
        <p:nvSpPr>
          <p:cNvPr id="3" name="Content Placeholder 2">
            <a:extLst>
              <a:ext uri="{FF2B5EF4-FFF2-40B4-BE49-F238E27FC236}">
                <a16:creationId xmlns:a16="http://schemas.microsoft.com/office/drawing/2014/main" id="{EE397CEA-A9BC-4BBD-A0AF-3E40C05E153D}"/>
              </a:ext>
            </a:extLst>
          </p:cNvPr>
          <p:cNvSpPr>
            <a:spLocks noGrp="1"/>
          </p:cNvSpPr>
          <p:nvPr>
            <p:ph idx="1"/>
          </p:nvPr>
        </p:nvSpPr>
        <p:spPr/>
        <p:txBody>
          <a:bodyPr/>
          <a:lstStyle/>
          <a:p>
            <a:r>
              <a:rPr lang="en-US" dirty="0"/>
              <a:t>Description of the best features based on feature selection</a:t>
            </a:r>
          </a:p>
          <a:p>
            <a:pPr lvl="1"/>
            <a:r>
              <a:rPr lang="en-US" dirty="0"/>
              <a:t>Statistics about the average, standard deviation, min, max, and median of the source of the post.</a:t>
            </a:r>
          </a:p>
          <a:p>
            <a:pPr lvl="1"/>
            <a:r>
              <a:rPr lang="en-US" dirty="0"/>
              <a:t>Total number of comments before the observation of next 24 hours of comments</a:t>
            </a:r>
          </a:p>
          <a:p>
            <a:pPr lvl="1"/>
            <a:r>
              <a:rPr lang="en-US" dirty="0"/>
              <a:t>Comments in the last 24 hours.</a:t>
            </a:r>
          </a:p>
          <a:p>
            <a:pPr lvl="1"/>
            <a:r>
              <a:rPr lang="en-US" dirty="0"/>
              <a:t>Number of comments in the first 24 hours after the post was published</a:t>
            </a:r>
          </a:p>
          <a:p>
            <a:pPr lvl="1"/>
            <a:r>
              <a:rPr lang="en-US" dirty="0"/>
              <a:t>Length of time between the publication of the post and observation</a:t>
            </a:r>
          </a:p>
          <a:p>
            <a:pPr lvl="1"/>
            <a:r>
              <a:rPr lang="en-US" dirty="0"/>
              <a:t>Length of blog post</a:t>
            </a:r>
          </a:p>
        </p:txBody>
      </p:sp>
    </p:spTree>
    <p:extLst>
      <p:ext uri="{BB962C8B-B14F-4D97-AF65-F5344CB8AC3E}">
        <p14:creationId xmlns:p14="http://schemas.microsoft.com/office/powerpoint/2010/main" val="1966700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F6D1E-92E6-4226-96EA-845C6EDAA2C2}"/>
              </a:ext>
            </a:extLst>
          </p:cNvPr>
          <p:cNvSpPr>
            <a:spLocks noGrp="1"/>
          </p:cNvSpPr>
          <p:nvPr>
            <p:ph type="title"/>
          </p:nvPr>
        </p:nvSpPr>
        <p:spPr>
          <a:xfrm>
            <a:off x="919119" y="192157"/>
            <a:ext cx="10353762" cy="1257300"/>
          </a:xfrm>
        </p:spPr>
        <p:txBody>
          <a:bodyPr/>
          <a:lstStyle/>
          <a:p>
            <a:r>
              <a:rPr lang="en-US" dirty="0"/>
              <a:t>Results of feature selection</a:t>
            </a:r>
          </a:p>
        </p:txBody>
      </p:sp>
      <p:sp>
        <p:nvSpPr>
          <p:cNvPr id="6" name="Oval 5">
            <a:extLst>
              <a:ext uri="{FF2B5EF4-FFF2-40B4-BE49-F238E27FC236}">
                <a16:creationId xmlns:a16="http://schemas.microsoft.com/office/drawing/2014/main" id="{EB452A06-44B7-4D0B-8755-5FF6F55D3E8F}"/>
              </a:ext>
            </a:extLst>
          </p:cNvPr>
          <p:cNvSpPr/>
          <p:nvPr/>
        </p:nvSpPr>
        <p:spPr>
          <a:xfrm>
            <a:off x="9291400" y="4004657"/>
            <a:ext cx="159026" cy="1590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8" name="Chart 7" descr="Chart type: Line&#10;Description automatically generated" title="Root Mean Squared Error(RMSE)">
            <a:extLst>
              <a:ext uri="{FF2B5EF4-FFF2-40B4-BE49-F238E27FC236}">
                <a16:creationId xmlns:a16="http://schemas.microsoft.com/office/drawing/2014/main" id="{938CC3F2-FB22-4A8A-B95C-0043F5C78451}"/>
              </a:ext>
              <a:ext uri="{147F2762-F138-4A5C-976F-8EAC2B608ADB}">
                <a16:predDERef xmlns:a16="http://schemas.microsoft.com/office/drawing/2014/main" pred="{1CFC3DF2-82BC-4929-84F7-606AC5D8D1E3}"/>
              </a:ext>
            </a:extLst>
          </p:cNvPr>
          <p:cNvGraphicFramePr>
            <a:graphicFrameLocks/>
          </p:cNvGraphicFramePr>
          <p:nvPr>
            <p:extLst>
              <p:ext uri="{D42A27DB-BD31-4B8C-83A1-F6EECF244321}">
                <p14:modId xmlns:p14="http://schemas.microsoft.com/office/powerpoint/2010/main" val="4195472253"/>
              </p:ext>
            </p:extLst>
          </p:nvPr>
        </p:nvGraphicFramePr>
        <p:xfrm>
          <a:off x="1886545" y="1119448"/>
          <a:ext cx="8288232" cy="57704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68324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F6D1E-92E6-4226-96EA-845C6EDAA2C2}"/>
              </a:ext>
            </a:extLst>
          </p:cNvPr>
          <p:cNvSpPr>
            <a:spLocks noGrp="1"/>
          </p:cNvSpPr>
          <p:nvPr>
            <p:ph type="title"/>
          </p:nvPr>
        </p:nvSpPr>
        <p:spPr>
          <a:xfrm>
            <a:off x="919119" y="192157"/>
            <a:ext cx="10353762" cy="1257300"/>
          </a:xfrm>
        </p:spPr>
        <p:txBody>
          <a:bodyPr/>
          <a:lstStyle/>
          <a:p>
            <a:r>
              <a:rPr lang="en-US"/>
              <a:t>Results of feature selection</a:t>
            </a:r>
            <a:endParaRPr lang="en-US" dirty="0"/>
          </a:p>
        </p:txBody>
      </p:sp>
      <p:sp>
        <p:nvSpPr>
          <p:cNvPr id="6" name="Oval 5">
            <a:extLst>
              <a:ext uri="{FF2B5EF4-FFF2-40B4-BE49-F238E27FC236}">
                <a16:creationId xmlns:a16="http://schemas.microsoft.com/office/drawing/2014/main" id="{EB452A06-44B7-4D0B-8755-5FF6F55D3E8F}"/>
              </a:ext>
            </a:extLst>
          </p:cNvPr>
          <p:cNvSpPr/>
          <p:nvPr/>
        </p:nvSpPr>
        <p:spPr>
          <a:xfrm>
            <a:off x="6657168" y="2013006"/>
            <a:ext cx="159026" cy="1590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5" name="Chart 4">
            <a:extLst>
              <a:ext uri="{FF2B5EF4-FFF2-40B4-BE49-F238E27FC236}">
                <a16:creationId xmlns:a16="http://schemas.microsoft.com/office/drawing/2014/main" id="{4B53EE49-F8D3-4A4D-A4DD-1E0BA145D504}"/>
              </a:ext>
            </a:extLst>
          </p:cNvPr>
          <p:cNvGraphicFramePr>
            <a:graphicFrameLocks/>
          </p:cNvGraphicFramePr>
          <p:nvPr>
            <p:extLst>
              <p:ext uri="{D42A27DB-BD31-4B8C-83A1-F6EECF244321}">
                <p14:modId xmlns:p14="http://schemas.microsoft.com/office/powerpoint/2010/main" val="2572748929"/>
              </p:ext>
            </p:extLst>
          </p:nvPr>
        </p:nvGraphicFramePr>
        <p:xfrm>
          <a:off x="2061555" y="983721"/>
          <a:ext cx="8013469" cy="58064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58635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3F5F-F203-47A4-A178-066551D00181}"/>
              </a:ext>
            </a:extLst>
          </p:cNvPr>
          <p:cNvSpPr>
            <a:spLocks noGrp="1"/>
          </p:cNvSpPr>
          <p:nvPr>
            <p:ph type="title"/>
          </p:nvPr>
        </p:nvSpPr>
        <p:spPr/>
        <p:txBody>
          <a:bodyPr/>
          <a:lstStyle/>
          <a:p>
            <a:r>
              <a:rPr lang="en-US" dirty="0"/>
              <a:t>Dense Neural Network Results</a:t>
            </a:r>
          </a:p>
        </p:txBody>
      </p:sp>
      <p:sp>
        <p:nvSpPr>
          <p:cNvPr id="3" name="Content Placeholder 2">
            <a:extLst>
              <a:ext uri="{FF2B5EF4-FFF2-40B4-BE49-F238E27FC236}">
                <a16:creationId xmlns:a16="http://schemas.microsoft.com/office/drawing/2014/main" id="{17F540D3-2D4A-4F1E-8A09-4898C78F3273}"/>
              </a:ext>
            </a:extLst>
          </p:cNvPr>
          <p:cNvSpPr>
            <a:spLocks noGrp="1"/>
          </p:cNvSpPr>
          <p:nvPr>
            <p:ph idx="1"/>
          </p:nvPr>
        </p:nvSpPr>
        <p:spPr>
          <a:xfrm>
            <a:off x="448282" y="1987781"/>
            <a:ext cx="6977875" cy="3714749"/>
          </a:xfrm>
        </p:spPr>
        <p:txBody>
          <a:bodyPr/>
          <a:lstStyle/>
          <a:p>
            <a:r>
              <a:rPr lang="en-US" dirty="0"/>
              <a:t>A neural Network with 4 Dense layers and one dropout layer was trained using ADAM optimizer</a:t>
            </a:r>
          </a:p>
          <a:p>
            <a:r>
              <a:rPr lang="en-US" dirty="0"/>
              <a:t>The model was run for 10 epochs with an alpha = 0.001.</a:t>
            </a:r>
          </a:p>
          <a:p>
            <a:r>
              <a:rPr lang="en-US" dirty="0"/>
              <a:t>The results were better than all other models by a significant amount</a:t>
            </a:r>
          </a:p>
        </p:txBody>
      </p:sp>
      <p:pic>
        <p:nvPicPr>
          <p:cNvPr id="6" name="Picture 5" descr="A picture containing text, screenshot, receipt&#10;&#10;Description automatically generated">
            <a:extLst>
              <a:ext uri="{FF2B5EF4-FFF2-40B4-BE49-F238E27FC236}">
                <a16:creationId xmlns:a16="http://schemas.microsoft.com/office/drawing/2014/main" id="{20295B0C-6581-4637-92C8-4FF3D8D84F5D}"/>
              </a:ext>
            </a:extLst>
          </p:cNvPr>
          <p:cNvPicPr>
            <a:picLocks noChangeAspect="1"/>
          </p:cNvPicPr>
          <p:nvPr/>
        </p:nvPicPr>
        <p:blipFill>
          <a:blip r:embed="rId3"/>
          <a:stretch>
            <a:fillRect/>
          </a:stretch>
        </p:blipFill>
        <p:spPr>
          <a:xfrm>
            <a:off x="7641714" y="1688227"/>
            <a:ext cx="4366985" cy="1969373"/>
          </a:xfrm>
          <a:prstGeom prst="rect">
            <a:avLst/>
          </a:prstGeom>
        </p:spPr>
      </p:pic>
      <p:pic>
        <p:nvPicPr>
          <p:cNvPr id="8" name="Picture 7" descr="Chart, line chart&#10;&#10;Description automatically generated">
            <a:extLst>
              <a:ext uri="{FF2B5EF4-FFF2-40B4-BE49-F238E27FC236}">
                <a16:creationId xmlns:a16="http://schemas.microsoft.com/office/drawing/2014/main" id="{0CD04FB2-49F3-4375-A2B8-D0F484019D9A}"/>
              </a:ext>
            </a:extLst>
          </p:cNvPr>
          <p:cNvPicPr>
            <a:picLocks noChangeAspect="1"/>
          </p:cNvPicPr>
          <p:nvPr/>
        </p:nvPicPr>
        <p:blipFill>
          <a:blip r:embed="rId4"/>
          <a:stretch>
            <a:fillRect/>
          </a:stretch>
        </p:blipFill>
        <p:spPr>
          <a:xfrm>
            <a:off x="7703121" y="3789214"/>
            <a:ext cx="4091715" cy="3068786"/>
          </a:xfrm>
          <a:prstGeom prst="rect">
            <a:avLst/>
          </a:prstGeom>
        </p:spPr>
      </p:pic>
    </p:spTree>
    <p:extLst>
      <p:ext uri="{BB962C8B-B14F-4D97-AF65-F5344CB8AC3E}">
        <p14:creationId xmlns:p14="http://schemas.microsoft.com/office/powerpoint/2010/main" val="290508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18EC-A032-403B-AB02-CC6CC956FEAA}"/>
              </a:ext>
            </a:extLst>
          </p:cNvPr>
          <p:cNvSpPr>
            <a:spLocks noGrp="1"/>
          </p:cNvSpPr>
          <p:nvPr>
            <p:ph type="title"/>
          </p:nvPr>
        </p:nvSpPr>
        <p:spPr/>
        <p:txBody>
          <a:bodyPr/>
          <a:lstStyle/>
          <a:p>
            <a:r>
              <a:rPr lang="en-US" dirty="0"/>
              <a:t>Dense Neural Network Results</a:t>
            </a:r>
          </a:p>
        </p:txBody>
      </p:sp>
      <p:graphicFrame>
        <p:nvGraphicFramePr>
          <p:cNvPr id="6" name="Chart 5">
            <a:extLst>
              <a:ext uri="{FF2B5EF4-FFF2-40B4-BE49-F238E27FC236}">
                <a16:creationId xmlns:a16="http://schemas.microsoft.com/office/drawing/2014/main" id="{3417D278-7836-4CAD-A445-ED210FAFC631}"/>
              </a:ext>
            </a:extLst>
          </p:cNvPr>
          <p:cNvGraphicFramePr>
            <a:graphicFrameLocks/>
          </p:cNvGraphicFramePr>
          <p:nvPr>
            <p:extLst>
              <p:ext uri="{D42A27DB-BD31-4B8C-83A1-F6EECF244321}">
                <p14:modId xmlns:p14="http://schemas.microsoft.com/office/powerpoint/2010/main" val="1467066093"/>
              </p:ext>
            </p:extLst>
          </p:nvPr>
        </p:nvGraphicFramePr>
        <p:xfrm>
          <a:off x="-68853" y="1866900"/>
          <a:ext cx="5965349" cy="44452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7E3EB0B7-590D-4112-84A2-349AFF9A5354}"/>
              </a:ext>
            </a:extLst>
          </p:cNvPr>
          <p:cNvGraphicFramePr>
            <a:graphicFrameLocks/>
          </p:cNvGraphicFramePr>
          <p:nvPr>
            <p:extLst>
              <p:ext uri="{D42A27DB-BD31-4B8C-83A1-F6EECF244321}">
                <p14:modId xmlns:p14="http://schemas.microsoft.com/office/powerpoint/2010/main" val="563573586"/>
              </p:ext>
            </p:extLst>
          </p:nvPr>
        </p:nvGraphicFramePr>
        <p:xfrm>
          <a:off x="5896496" y="1487869"/>
          <a:ext cx="6241020" cy="482426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61165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C7C5-06BB-4A62-9366-50634188FAA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8710E57F-11B6-42F0-89B6-EC5F1A8BBF0B}"/>
              </a:ext>
            </a:extLst>
          </p:cNvPr>
          <p:cNvSpPr>
            <a:spLocks noGrp="1"/>
          </p:cNvSpPr>
          <p:nvPr>
            <p:ph idx="1"/>
          </p:nvPr>
        </p:nvSpPr>
        <p:spPr/>
        <p:txBody>
          <a:bodyPr/>
          <a:lstStyle/>
          <a:p>
            <a:r>
              <a:rPr lang="en-US" dirty="0"/>
              <a:t>Random Forest Performed the best when using PCA</a:t>
            </a:r>
          </a:p>
          <a:p>
            <a:r>
              <a:rPr lang="en-US" dirty="0"/>
              <a:t>Linear regression performed best when used with filters</a:t>
            </a:r>
          </a:p>
          <a:p>
            <a:r>
              <a:rPr lang="en-US" dirty="0"/>
              <a:t>Neural Network performed the best out of all the models by a fair margin</a:t>
            </a:r>
          </a:p>
          <a:p>
            <a:r>
              <a:rPr lang="en-US" dirty="0"/>
              <a:t>Neural Network required a lot of tuning to achieve the result</a:t>
            </a:r>
          </a:p>
          <a:p>
            <a:r>
              <a:rPr lang="en-US" dirty="0"/>
              <a:t>The baseline scores were very reliably beaten </a:t>
            </a:r>
          </a:p>
          <a:p>
            <a:endParaRPr lang="en-US" dirty="0"/>
          </a:p>
          <a:p>
            <a:endParaRPr lang="en-US" dirty="0"/>
          </a:p>
          <a:p>
            <a:endParaRPr lang="en-US" dirty="0"/>
          </a:p>
        </p:txBody>
      </p:sp>
    </p:spTree>
    <p:extLst>
      <p:ext uri="{BB962C8B-B14F-4D97-AF65-F5344CB8AC3E}">
        <p14:creationId xmlns:p14="http://schemas.microsoft.com/office/powerpoint/2010/main" val="1424177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8C99-6E84-4F91-8BAA-B8ADEDA7C453}"/>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F3C11D39-4216-4A35-95E5-BBCBEFCBDDC3}"/>
              </a:ext>
            </a:extLst>
          </p:cNvPr>
          <p:cNvSpPr>
            <a:spLocks noGrp="1"/>
          </p:cNvSpPr>
          <p:nvPr>
            <p:ph idx="1"/>
          </p:nvPr>
        </p:nvSpPr>
        <p:spPr>
          <a:xfrm>
            <a:off x="766482" y="1682002"/>
            <a:ext cx="10762130" cy="4364691"/>
          </a:xfrm>
        </p:spPr>
        <p:txBody>
          <a:bodyPr>
            <a:normAutofit fontScale="92500"/>
          </a:bodyPr>
          <a:lstStyle/>
          <a:p>
            <a:r>
              <a:rPr lang="en-US" b="1" dirty="0"/>
              <a:t>Supervised regression </a:t>
            </a:r>
            <a:r>
              <a:rPr lang="en-US" dirty="0"/>
              <a:t>which uses the features of the blog post to predict the total number of comments which the blog post would receive over the next 24 hours</a:t>
            </a:r>
          </a:p>
          <a:p>
            <a:r>
              <a:rPr lang="en-US" dirty="0"/>
              <a:t>Data set information:</a:t>
            </a:r>
          </a:p>
          <a:p>
            <a:pPr lvl="1"/>
            <a:r>
              <a:rPr lang="en-US" dirty="0"/>
              <a:t>60021 data points</a:t>
            </a:r>
          </a:p>
          <a:p>
            <a:pPr lvl="1"/>
            <a:r>
              <a:rPr lang="en-US" dirty="0"/>
              <a:t>281 total features</a:t>
            </a:r>
          </a:p>
          <a:p>
            <a:pPr lvl="1"/>
            <a:r>
              <a:rPr lang="en-US" dirty="0"/>
              <a:t>Dependent variable range: 0-1424</a:t>
            </a:r>
          </a:p>
          <a:p>
            <a:pPr lvl="1"/>
            <a:r>
              <a:rPr lang="en-US" dirty="0"/>
              <a:t>Features include statistics of the post content, metadata of the post, bag of words representation of post content, and comment history statistics.</a:t>
            </a:r>
          </a:p>
          <a:p>
            <a:r>
              <a:rPr lang="en-US" dirty="0"/>
              <a:t>Baseline was established using the methodology from the original paper by </a:t>
            </a:r>
            <a:r>
              <a:rPr lang="en-US" dirty="0" err="1"/>
              <a:t>Buza</a:t>
            </a:r>
            <a:r>
              <a:rPr lang="en-US" dirty="0"/>
              <a:t> et al. </a:t>
            </a:r>
          </a:p>
          <a:p>
            <a:pPr lvl="1"/>
            <a:endParaRPr lang="en-US" dirty="0"/>
          </a:p>
        </p:txBody>
      </p:sp>
      <p:sp>
        <p:nvSpPr>
          <p:cNvPr id="4" name="TextBox 3">
            <a:extLst>
              <a:ext uri="{FF2B5EF4-FFF2-40B4-BE49-F238E27FC236}">
                <a16:creationId xmlns:a16="http://schemas.microsoft.com/office/drawing/2014/main" id="{95DAB4DA-4EDE-4CE7-B1F7-F162E26BE23B}"/>
              </a:ext>
            </a:extLst>
          </p:cNvPr>
          <p:cNvSpPr txBox="1"/>
          <p:nvPr/>
        </p:nvSpPr>
        <p:spPr>
          <a:xfrm>
            <a:off x="913795" y="6442084"/>
            <a:ext cx="1116530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1200" dirty="0" err="1">
                <a:ea typeface="+mn-lt"/>
                <a:cs typeface="+mn-lt"/>
              </a:rPr>
              <a:t>Buza</a:t>
            </a:r>
            <a:r>
              <a:rPr lang="en-GB" sz="1200" dirty="0">
                <a:ea typeface="+mn-lt"/>
                <a:cs typeface="+mn-lt"/>
              </a:rPr>
              <a:t>, K. (2014). Feedback Prediction for Blogs. In Data Analysis, Machine Learning and Knowledge Discovery (pp. 145-152). Springer International Publishing.</a:t>
            </a:r>
            <a:endParaRPr lang="en-US" sz="1200" dirty="0"/>
          </a:p>
        </p:txBody>
      </p:sp>
    </p:spTree>
    <p:extLst>
      <p:ext uri="{BB962C8B-B14F-4D97-AF65-F5344CB8AC3E}">
        <p14:creationId xmlns:p14="http://schemas.microsoft.com/office/powerpoint/2010/main" val="1910703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41454-9CDB-4423-BD37-C204D0006753}"/>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B39E1148-7F58-4589-827F-A2A9DD7CE56D}"/>
              </a:ext>
            </a:extLst>
          </p:cNvPr>
          <p:cNvSpPr>
            <a:spLocks noGrp="1"/>
          </p:cNvSpPr>
          <p:nvPr>
            <p:ph idx="1"/>
          </p:nvPr>
        </p:nvSpPr>
        <p:spPr/>
        <p:txBody>
          <a:bodyPr/>
          <a:lstStyle/>
          <a:p>
            <a:r>
              <a:rPr lang="en-US" dirty="0"/>
              <a:t>Use of ML for social media tasks is a very pertinent application.</a:t>
            </a:r>
          </a:p>
          <a:p>
            <a:r>
              <a:rPr lang="en-US" dirty="0"/>
              <a:t>Opportunity to use machine learning for prediction of blog post popularity.</a:t>
            </a:r>
          </a:p>
          <a:p>
            <a:r>
              <a:rPr lang="en-US" dirty="0"/>
              <a:t>Can apply multiple aspects of the course for the same project.</a:t>
            </a:r>
          </a:p>
        </p:txBody>
      </p:sp>
    </p:spTree>
    <p:extLst>
      <p:ext uri="{BB962C8B-B14F-4D97-AF65-F5344CB8AC3E}">
        <p14:creationId xmlns:p14="http://schemas.microsoft.com/office/powerpoint/2010/main" val="336299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0DF0-4AE2-4D89-B8C7-8D2C4C19613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FD60B25-F512-4839-9019-CB9005A8879B}"/>
              </a:ext>
            </a:extLst>
          </p:cNvPr>
          <p:cNvSpPr>
            <a:spLocks noGrp="1"/>
          </p:cNvSpPr>
          <p:nvPr>
            <p:ph idx="1"/>
          </p:nvPr>
        </p:nvSpPr>
        <p:spPr>
          <a:xfrm>
            <a:off x="7486045" y="1773116"/>
            <a:ext cx="3931629" cy="3714749"/>
          </a:xfrm>
        </p:spPr>
        <p:txBody>
          <a:bodyPr/>
          <a:lstStyle/>
          <a:p>
            <a:r>
              <a:rPr lang="en-US" dirty="0"/>
              <a:t>Regression Models:</a:t>
            </a:r>
          </a:p>
          <a:p>
            <a:pPr lvl="1"/>
            <a:r>
              <a:rPr lang="en-GB" b="1" dirty="0"/>
              <a:t>Random forests</a:t>
            </a:r>
          </a:p>
          <a:p>
            <a:pPr lvl="1"/>
            <a:r>
              <a:rPr lang="en-US" dirty="0"/>
              <a:t>Linear Regression</a:t>
            </a:r>
          </a:p>
          <a:p>
            <a:pPr lvl="1"/>
            <a:r>
              <a:rPr lang="en-GB" dirty="0"/>
              <a:t>Gradient boosting</a:t>
            </a:r>
          </a:p>
          <a:p>
            <a:pPr lvl="1"/>
            <a:r>
              <a:rPr lang="en-GB" dirty="0"/>
              <a:t>ADA boost</a:t>
            </a:r>
          </a:p>
          <a:p>
            <a:r>
              <a:rPr lang="en-US" dirty="0"/>
              <a:t>Dense Neural Network (</a:t>
            </a:r>
            <a:r>
              <a:rPr lang="en-US" dirty="0" err="1"/>
              <a:t>Keras</a:t>
            </a:r>
            <a:r>
              <a:rPr lang="en-US" dirty="0"/>
              <a:t> API)</a:t>
            </a:r>
          </a:p>
        </p:txBody>
      </p:sp>
      <p:sp>
        <p:nvSpPr>
          <p:cNvPr id="4" name="Content Placeholder 2">
            <a:extLst>
              <a:ext uri="{FF2B5EF4-FFF2-40B4-BE49-F238E27FC236}">
                <a16:creationId xmlns:a16="http://schemas.microsoft.com/office/drawing/2014/main" id="{5C3906D7-0AFF-434E-8CBE-AF47EF8B401C}"/>
              </a:ext>
            </a:extLst>
          </p:cNvPr>
          <p:cNvSpPr txBox="1">
            <a:spLocks/>
          </p:cNvSpPr>
          <p:nvPr/>
        </p:nvSpPr>
        <p:spPr>
          <a:xfrm>
            <a:off x="349622" y="1773116"/>
            <a:ext cx="6525963" cy="3714749"/>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Baseline using Random forests model </a:t>
            </a:r>
          </a:p>
          <a:p>
            <a:r>
              <a:rPr lang="en-US" dirty="0"/>
              <a:t>Used other regression models on the original data for R2 and MSE metrics</a:t>
            </a:r>
          </a:p>
          <a:p>
            <a:r>
              <a:rPr lang="en-US" dirty="0"/>
              <a:t>Feature selection methodologies to reduce total number of features</a:t>
            </a:r>
          </a:p>
          <a:p>
            <a:r>
              <a:rPr lang="en-US" dirty="0"/>
              <a:t>Results with the selected features using all the models</a:t>
            </a:r>
          </a:p>
          <a:p>
            <a:r>
              <a:rPr lang="en-US" dirty="0"/>
              <a:t>Results using Dense Neural Network</a:t>
            </a:r>
          </a:p>
        </p:txBody>
      </p:sp>
    </p:spTree>
    <p:extLst>
      <p:ext uri="{BB962C8B-B14F-4D97-AF65-F5344CB8AC3E}">
        <p14:creationId xmlns:p14="http://schemas.microsoft.com/office/powerpoint/2010/main" val="130722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C763-411D-45EA-9795-8C613A1B17EE}"/>
              </a:ext>
            </a:extLst>
          </p:cNvPr>
          <p:cNvSpPr>
            <a:spLocks noGrp="1"/>
          </p:cNvSpPr>
          <p:nvPr>
            <p:ph type="title"/>
          </p:nvPr>
        </p:nvSpPr>
        <p:spPr/>
        <p:txBody>
          <a:bodyPr/>
          <a:lstStyle/>
          <a:p>
            <a:r>
              <a:rPr lang="en-US" dirty="0"/>
              <a:t>Baseline and original Data Results</a:t>
            </a:r>
          </a:p>
        </p:txBody>
      </p:sp>
      <p:graphicFrame>
        <p:nvGraphicFramePr>
          <p:cNvPr id="4" name="Chart 3">
            <a:extLst>
              <a:ext uri="{FF2B5EF4-FFF2-40B4-BE49-F238E27FC236}">
                <a16:creationId xmlns:a16="http://schemas.microsoft.com/office/drawing/2014/main" id="{030F3CA1-F23F-4458-9CC6-5AF597732610}"/>
              </a:ext>
              <a:ext uri="{147F2762-F138-4A5C-976F-8EAC2B608ADB}">
                <a16:predDERef xmlns:a16="http://schemas.microsoft.com/office/drawing/2014/main" pred="{D9E9140E-2647-4330-8F15-9C646C653FAD}"/>
              </a:ext>
            </a:extLst>
          </p:cNvPr>
          <p:cNvGraphicFramePr>
            <a:graphicFrameLocks/>
          </p:cNvGraphicFramePr>
          <p:nvPr>
            <p:extLst>
              <p:ext uri="{D42A27DB-BD31-4B8C-83A1-F6EECF244321}">
                <p14:modId xmlns:p14="http://schemas.microsoft.com/office/powerpoint/2010/main" val="1319958832"/>
              </p:ext>
            </p:extLst>
          </p:nvPr>
        </p:nvGraphicFramePr>
        <p:xfrm>
          <a:off x="5816112" y="1749695"/>
          <a:ext cx="6000749" cy="49725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F3D76925-DD5B-49A7-8D02-663913AFD089}"/>
              </a:ext>
              <a:ext uri="{147F2762-F138-4A5C-976F-8EAC2B608ADB}">
                <a16:predDERef xmlns:a16="http://schemas.microsoft.com/office/drawing/2014/main" pred="{030F3CA1-F23F-4458-9CC6-5AF597732610}"/>
              </a:ext>
            </a:extLst>
          </p:cNvPr>
          <p:cNvGraphicFramePr>
            <a:graphicFrameLocks/>
          </p:cNvGraphicFramePr>
          <p:nvPr>
            <p:extLst>
              <p:ext uri="{D42A27DB-BD31-4B8C-83A1-F6EECF244321}">
                <p14:modId xmlns:p14="http://schemas.microsoft.com/office/powerpoint/2010/main" val="3740614134"/>
              </p:ext>
            </p:extLst>
          </p:nvPr>
        </p:nvGraphicFramePr>
        <p:xfrm>
          <a:off x="68153" y="1762883"/>
          <a:ext cx="5594093" cy="495497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0915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0685CC-34FF-4D40-8BF6-953162CCC91A}"/>
              </a:ext>
            </a:extLst>
          </p:cNvPr>
          <p:cNvSpPr>
            <a:spLocks noGrp="1"/>
          </p:cNvSpPr>
          <p:nvPr>
            <p:ph type="title"/>
          </p:nvPr>
        </p:nvSpPr>
        <p:spPr>
          <a:xfrm>
            <a:off x="914400" y="609600"/>
            <a:ext cx="10353675" cy="1257300"/>
          </a:xfrm>
        </p:spPr>
        <p:txBody>
          <a:bodyPr/>
          <a:lstStyle/>
          <a:p>
            <a:r>
              <a:rPr lang="en-US" dirty="0"/>
              <a:t>Baseline and original Data Results</a:t>
            </a:r>
          </a:p>
        </p:txBody>
      </p:sp>
      <p:graphicFrame>
        <p:nvGraphicFramePr>
          <p:cNvPr id="5" name="Chart 4">
            <a:extLst>
              <a:ext uri="{FF2B5EF4-FFF2-40B4-BE49-F238E27FC236}">
                <a16:creationId xmlns:a16="http://schemas.microsoft.com/office/drawing/2014/main" id="{D9E9140E-2647-4330-8F15-9C646C653FAD}"/>
              </a:ext>
            </a:extLst>
          </p:cNvPr>
          <p:cNvGraphicFramePr>
            <a:graphicFrameLocks/>
          </p:cNvGraphicFramePr>
          <p:nvPr>
            <p:extLst>
              <p:ext uri="{D42A27DB-BD31-4B8C-83A1-F6EECF244321}">
                <p14:modId xmlns:p14="http://schemas.microsoft.com/office/powerpoint/2010/main" val="720709893"/>
              </p:ext>
            </p:extLst>
          </p:nvPr>
        </p:nvGraphicFramePr>
        <p:xfrm>
          <a:off x="5116092" y="2015879"/>
          <a:ext cx="7035086" cy="39116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a:extLst>
              <a:ext uri="{FF2B5EF4-FFF2-40B4-BE49-F238E27FC236}">
                <a16:creationId xmlns:a16="http://schemas.microsoft.com/office/drawing/2014/main" id="{24A69F60-648C-4B8F-B0FB-C8C57E02BE26}"/>
              </a:ext>
            </a:extLst>
          </p:cNvPr>
          <p:cNvGraphicFramePr>
            <a:graphicFrameLocks noGrp="1"/>
          </p:cNvGraphicFramePr>
          <p:nvPr>
            <p:extLst>
              <p:ext uri="{D42A27DB-BD31-4B8C-83A1-F6EECF244321}">
                <p14:modId xmlns:p14="http://schemas.microsoft.com/office/powerpoint/2010/main" val="2505146206"/>
              </p:ext>
            </p:extLst>
          </p:nvPr>
        </p:nvGraphicFramePr>
        <p:xfrm>
          <a:off x="518361" y="2870142"/>
          <a:ext cx="4291937" cy="2688299"/>
        </p:xfrm>
        <a:graphic>
          <a:graphicData uri="http://schemas.openxmlformats.org/drawingml/2006/table">
            <a:tbl>
              <a:tblPr>
                <a:tableStyleId>{E929F9F4-4A8F-4326-A1B4-22849713DDAB}</a:tableStyleId>
              </a:tblPr>
              <a:tblGrid>
                <a:gridCol w="2200999">
                  <a:extLst>
                    <a:ext uri="{9D8B030D-6E8A-4147-A177-3AD203B41FA5}">
                      <a16:colId xmlns:a16="http://schemas.microsoft.com/office/drawing/2014/main" val="1554644602"/>
                    </a:ext>
                  </a:extLst>
                </a:gridCol>
                <a:gridCol w="1045469">
                  <a:extLst>
                    <a:ext uri="{9D8B030D-6E8A-4147-A177-3AD203B41FA5}">
                      <a16:colId xmlns:a16="http://schemas.microsoft.com/office/drawing/2014/main" val="187557037"/>
                    </a:ext>
                  </a:extLst>
                </a:gridCol>
                <a:gridCol w="1045469">
                  <a:extLst>
                    <a:ext uri="{9D8B030D-6E8A-4147-A177-3AD203B41FA5}">
                      <a16:colId xmlns:a16="http://schemas.microsoft.com/office/drawing/2014/main" val="2685779657"/>
                    </a:ext>
                  </a:extLst>
                </a:gridCol>
              </a:tblGrid>
              <a:tr h="546583">
                <a:tc>
                  <a:txBody>
                    <a:bodyPr/>
                    <a:lstStyle/>
                    <a:p>
                      <a:pPr algn="ctr" fontAlgn="b"/>
                      <a:r>
                        <a:rPr lang="en-US" sz="1600" b="1" u="none" strike="noStrike" dirty="0">
                          <a:effectLst/>
                        </a:rPr>
                        <a:t>Regression models</a:t>
                      </a:r>
                      <a:endParaRPr lang="en-US" sz="1600" b="1" i="0" u="none" strike="noStrike" dirty="0">
                        <a:solidFill>
                          <a:srgbClr val="000000"/>
                        </a:solidFill>
                        <a:effectLst/>
                        <a:latin typeface="Calibri" panose="020F0502020204030204" pitchFamily="34" charset="0"/>
                      </a:endParaRPr>
                    </a:p>
                  </a:txBody>
                  <a:tcPr marL="5467" marR="5467" marT="5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b="1" u="none" strike="noStrike" dirty="0">
                          <a:effectLst/>
                        </a:rPr>
                        <a:t>R2 Score</a:t>
                      </a:r>
                      <a:endParaRPr lang="en-US" sz="1600" b="1" i="0" u="none" strike="noStrike" dirty="0">
                        <a:solidFill>
                          <a:srgbClr val="000000"/>
                        </a:solidFill>
                        <a:effectLst/>
                        <a:latin typeface="Calibri" panose="020F0502020204030204" pitchFamily="34" charset="0"/>
                      </a:endParaRPr>
                    </a:p>
                  </a:txBody>
                  <a:tcPr marL="5467" marR="5467" marT="5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b="1" i="0" u="none" strike="noStrike" dirty="0">
                          <a:solidFill>
                            <a:schemeClr val="tx1"/>
                          </a:solidFill>
                          <a:effectLst/>
                          <a:latin typeface="Calibri" panose="020F0502020204030204" pitchFamily="34" charset="0"/>
                        </a:rPr>
                        <a:t>STD</a:t>
                      </a:r>
                    </a:p>
                  </a:txBody>
                  <a:tcPr marL="5467" marR="5467" marT="5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59746482"/>
                  </a:ext>
                </a:extLst>
              </a:tr>
              <a:tr h="535429">
                <a:tc>
                  <a:txBody>
                    <a:bodyPr/>
                    <a:lstStyle/>
                    <a:p>
                      <a:pPr algn="ctr" fontAlgn="b"/>
                      <a:r>
                        <a:rPr lang="en-US" sz="1600" u="none" strike="noStrike" dirty="0">
                          <a:effectLst/>
                        </a:rPr>
                        <a:t>Linear</a:t>
                      </a:r>
                      <a:endParaRPr lang="en-US" sz="1600" b="1" i="0" u="none" strike="noStrike" dirty="0">
                        <a:solidFill>
                          <a:srgbClr val="000000"/>
                        </a:solidFill>
                        <a:effectLst/>
                        <a:latin typeface="Calibri" panose="020F0502020204030204" pitchFamily="34" charset="0"/>
                      </a:endParaRPr>
                    </a:p>
                  </a:txBody>
                  <a:tcPr marL="5467" marR="5467" marT="5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u="none" strike="noStrike" dirty="0">
                          <a:effectLst/>
                        </a:rPr>
                        <a:t>0.3040</a:t>
                      </a:r>
                      <a:endParaRPr lang="en-US" sz="1600" b="0" i="0" u="none" strike="noStrike" dirty="0">
                        <a:solidFill>
                          <a:srgbClr val="000000"/>
                        </a:solidFill>
                        <a:effectLst/>
                        <a:latin typeface="Calibri" panose="020F0502020204030204" pitchFamily="34" charset="0"/>
                      </a:endParaRPr>
                    </a:p>
                  </a:txBody>
                  <a:tcPr marL="5467" marR="5467" marT="5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u="none" strike="noStrike" kern="1200" dirty="0">
                          <a:solidFill>
                            <a:schemeClr val="lt1"/>
                          </a:solidFill>
                          <a:effectLst/>
                          <a:latin typeface="+mn-lt"/>
                          <a:ea typeface="+mn-ea"/>
                          <a:cs typeface="+mn-cs"/>
                        </a:rPr>
                        <a:t>25.443</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1962517"/>
                  </a:ext>
                </a:extLst>
              </a:tr>
              <a:tr h="535429">
                <a:tc>
                  <a:txBody>
                    <a:bodyPr/>
                    <a:lstStyle/>
                    <a:p>
                      <a:pPr algn="ctr" fontAlgn="b"/>
                      <a:r>
                        <a:rPr lang="en-US" sz="1600" u="none" strike="noStrike">
                          <a:effectLst/>
                        </a:rPr>
                        <a:t>Random Forests</a:t>
                      </a:r>
                      <a:endParaRPr lang="en-US" sz="1600" b="1" i="0" u="none" strike="noStrike">
                        <a:solidFill>
                          <a:srgbClr val="000000"/>
                        </a:solidFill>
                        <a:effectLst/>
                        <a:latin typeface="Calibri" panose="020F0502020204030204" pitchFamily="34" charset="0"/>
                      </a:endParaRPr>
                    </a:p>
                  </a:txBody>
                  <a:tcPr marL="5467" marR="5467" marT="5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u="none" strike="noStrike" dirty="0">
                          <a:effectLst/>
                        </a:rPr>
                        <a:t>0.4237</a:t>
                      </a:r>
                      <a:endParaRPr lang="en-US" sz="1600" b="0" i="0" u="none" strike="noStrike" dirty="0">
                        <a:solidFill>
                          <a:srgbClr val="000000"/>
                        </a:solidFill>
                        <a:effectLst/>
                        <a:latin typeface="Calibri" panose="020F0502020204030204" pitchFamily="34" charset="0"/>
                      </a:endParaRPr>
                    </a:p>
                  </a:txBody>
                  <a:tcPr marL="5467" marR="5467" marT="5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u="none" strike="noStrike" kern="1200" dirty="0">
                          <a:solidFill>
                            <a:schemeClr val="lt1"/>
                          </a:solidFill>
                          <a:effectLst/>
                          <a:latin typeface="+mn-lt"/>
                          <a:ea typeface="+mn-ea"/>
                          <a:cs typeface="+mn-cs"/>
                        </a:rPr>
                        <a:t>23.152</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42790673"/>
                  </a:ext>
                </a:extLst>
              </a:tr>
              <a:tr h="535429">
                <a:tc>
                  <a:txBody>
                    <a:bodyPr/>
                    <a:lstStyle/>
                    <a:p>
                      <a:pPr algn="ctr" fontAlgn="b"/>
                      <a:r>
                        <a:rPr lang="en-US" sz="1600" u="none" strike="noStrike" dirty="0">
                          <a:effectLst/>
                        </a:rPr>
                        <a:t>Gradient Boosting</a:t>
                      </a:r>
                      <a:endParaRPr lang="en-US" sz="1600" b="1" i="0" u="none" strike="noStrike" dirty="0">
                        <a:solidFill>
                          <a:srgbClr val="000000"/>
                        </a:solidFill>
                        <a:effectLst/>
                        <a:latin typeface="Calibri" panose="020F0502020204030204" pitchFamily="34" charset="0"/>
                      </a:endParaRPr>
                    </a:p>
                  </a:txBody>
                  <a:tcPr marL="5467" marR="5467" marT="5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u="none" strike="noStrike" dirty="0">
                          <a:effectLst/>
                        </a:rPr>
                        <a:t>0.4233</a:t>
                      </a:r>
                      <a:endParaRPr lang="en-US" sz="1600" b="0" i="0" u="none" strike="noStrike" dirty="0">
                        <a:solidFill>
                          <a:srgbClr val="000000"/>
                        </a:solidFill>
                        <a:effectLst/>
                        <a:latin typeface="Calibri" panose="020F0502020204030204" pitchFamily="34" charset="0"/>
                      </a:endParaRPr>
                    </a:p>
                  </a:txBody>
                  <a:tcPr marL="5467" marR="5467" marT="5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u="none" strike="noStrike" kern="1200" dirty="0">
                          <a:solidFill>
                            <a:schemeClr val="lt1"/>
                          </a:solidFill>
                          <a:effectLst/>
                          <a:latin typeface="+mn-lt"/>
                          <a:ea typeface="+mn-ea"/>
                          <a:cs typeface="+mn-cs"/>
                        </a:rPr>
                        <a:t>23.160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4437808"/>
                  </a:ext>
                </a:extLst>
              </a:tr>
              <a:tr h="535429">
                <a:tc>
                  <a:txBody>
                    <a:bodyPr/>
                    <a:lstStyle/>
                    <a:p>
                      <a:pPr algn="ctr" fontAlgn="b"/>
                      <a:r>
                        <a:rPr lang="en-US" sz="1600" u="none" strike="noStrike" dirty="0">
                          <a:effectLst/>
                        </a:rPr>
                        <a:t>AdaBoost</a:t>
                      </a:r>
                      <a:endParaRPr lang="en-US" sz="1600" b="1" i="0" u="none" strike="noStrike" dirty="0">
                        <a:solidFill>
                          <a:srgbClr val="000000"/>
                        </a:solidFill>
                        <a:effectLst/>
                        <a:latin typeface="Calibri" panose="020F0502020204030204" pitchFamily="34" charset="0"/>
                      </a:endParaRPr>
                    </a:p>
                  </a:txBody>
                  <a:tcPr marL="5467" marR="5467" marT="5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u="none" strike="noStrike" dirty="0">
                          <a:effectLst/>
                        </a:rPr>
                        <a:t>0.3806</a:t>
                      </a:r>
                      <a:endParaRPr lang="en-US" sz="1600" b="0" i="0" u="none" strike="noStrike" dirty="0">
                        <a:solidFill>
                          <a:srgbClr val="000000"/>
                        </a:solidFill>
                        <a:effectLst/>
                        <a:latin typeface="Calibri" panose="020F0502020204030204" pitchFamily="34" charset="0"/>
                      </a:endParaRPr>
                    </a:p>
                  </a:txBody>
                  <a:tcPr marL="5467" marR="5467" marT="5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u="none" strike="noStrike" kern="1200" dirty="0">
                          <a:solidFill>
                            <a:schemeClr val="lt1"/>
                          </a:solidFill>
                          <a:effectLst/>
                          <a:latin typeface="+mn-lt"/>
                          <a:ea typeface="+mn-ea"/>
                          <a:cs typeface="+mn-cs"/>
                        </a:rPr>
                        <a:t>23.796</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1499399"/>
                  </a:ext>
                </a:extLst>
              </a:tr>
            </a:tbl>
          </a:graphicData>
        </a:graphic>
      </p:graphicFrame>
    </p:spTree>
    <p:extLst>
      <p:ext uri="{BB962C8B-B14F-4D97-AF65-F5344CB8AC3E}">
        <p14:creationId xmlns:p14="http://schemas.microsoft.com/office/powerpoint/2010/main" val="368454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0685CC-34FF-4D40-8BF6-953162CCC91A}"/>
              </a:ext>
            </a:extLst>
          </p:cNvPr>
          <p:cNvSpPr>
            <a:spLocks noGrp="1"/>
          </p:cNvSpPr>
          <p:nvPr>
            <p:ph type="title"/>
          </p:nvPr>
        </p:nvSpPr>
        <p:spPr>
          <a:xfrm>
            <a:off x="919162" y="609600"/>
            <a:ext cx="10353675" cy="1257300"/>
          </a:xfrm>
        </p:spPr>
        <p:txBody>
          <a:bodyPr/>
          <a:lstStyle/>
          <a:p>
            <a:r>
              <a:rPr lang="en-US" dirty="0"/>
              <a:t>Baseline and original Data Results</a:t>
            </a:r>
          </a:p>
        </p:txBody>
      </p:sp>
      <p:graphicFrame>
        <p:nvGraphicFramePr>
          <p:cNvPr id="2" name="Table 1">
            <a:extLst>
              <a:ext uri="{FF2B5EF4-FFF2-40B4-BE49-F238E27FC236}">
                <a16:creationId xmlns:a16="http://schemas.microsoft.com/office/drawing/2014/main" id="{24A69F60-648C-4B8F-B0FB-C8C57E02BE26}"/>
              </a:ext>
            </a:extLst>
          </p:cNvPr>
          <p:cNvGraphicFramePr>
            <a:graphicFrameLocks noGrp="1"/>
          </p:cNvGraphicFramePr>
          <p:nvPr>
            <p:extLst>
              <p:ext uri="{D42A27DB-BD31-4B8C-83A1-F6EECF244321}">
                <p14:modId xmlns:p14="http://schemas.microsoft.com/office/powerpoint/2010/main" val="1736464567"/>
              </p:ext>
            </p:extLst>
          </p:nvPr>
        </p:nvGraphicFramePr>
        <p:xfrm>
          <a:off x="640280" y="2908934"/>
          <a:ext cx="4291937" cy="2688299"/>
        </p:xfrm>
        <a:graphic>
          <a:graphicData uri="http://schemas.openxmlformats.org/drawingml/2006/table">
            <a:tbl>
              <a:tblPr>
                <a:tableStyleId>{E929F9F4-4A8F-4326-A1B4-22849713DDAB}</a:tableStyleId>
              </a:tblPr>
              <a:tblGrid>
                <a:gridCol w="2200999">
                  <a:extLst>
                    <a:ext uri="{9D8B030D-6E8A-4147-A177-3AD203B41FA5}">
                      <a16:colId xmlns:a16="http://schemas.microsoft.com/office/drawing/2014/main" val="1554644602"/>
                    </a:ext>
                  </a:extLst>
                </a:gridCol>
                <a:gridCol w="1045469">
                  <a:extLst>
                    <a:ext uri="{9D8B030D-6E8A-4147-A177-3AD203B41FA5}">
                      <a16:colId xmlns:a16="http://schemas.microsoft.com/office/drawing/2014/main" val="187557037"/>
                    </a:ext>
                  </a:extLst>
                </a:gridCol>
                <a:gridCol w="1045469">
                  <a:extLst>
                    <a:ext uri="{9D8B030D-6E8A-4147-A177-3AD203B41FA5}">
                      <a16:colId xmlns:a16="http://schemas.microsoft.com/office/drawing/2014/main" val="2524829195"/>
                    </a:ext>
                  </a:extLst>
                </a:gridCol>
              </a:tblGrid>
              <a:tr h="546583">
                <a:tc>
                  <a:txBody>
                    <a:bodyPr/>
                    <a:lstStyle/>
                    <a:p>
                      <a:pPr algn="ctr" fontAlgn="b"/>
                      <a:r>
                        <a:rPr lang="en-US" sz="1600" b="1" u="none" strike="noStrike" dirty="0">
                          <a:effectLst/>
                        </a:rPr>
                        <a:t>Regression models</a:t>
                      </a:r>
                      <a:endParaRPr lang="en-US" sz="1600" b="1" i="0" u="none" strike="noStrike" dirty="0">
                        <a:solidFill>
                          <a:srgbClr val="000000"/>
                        </a:solidFill>
                        <a:effectLst/>
                        <a:latin typeface="Calibri" panose="020F0502020204030204" pitchFamily="34" charset="0"/>
                      </a:endParaRPr>
                    </a:p>
                  </a:txBody>
                  <a:tcPr marL="5467" marR="5467" marT="5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b="1" u="none" strike="noStrike" dirty="0">
                          <a:effectLst/>
                        </a:rPr>
                        <a:t>R2 Score</a:t>
                      </a:r>
                      <a:endParaRPr lang="en-US" sz="1600" b="1" i="0" u="none" strike="noStrike" dirty="0">
                        <a:solidFill>
                          <a:srgbClr val="000000"/>
                        </a:solidFill>
                        <a:effectLst/>
                        <a:latin typeface="Calibri" panose="020F0502020204030204" pitchFamily="34" charset="0"/>
                      </a:endParaRPr>
                    </a:p>
                  </a:txBody>
                  <a:tcPr marL="5467" marR="5467" marT="5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b="1" i="0" u="none" strike="noStrike" dirty="0">
                          <a:solidFill>
                            <a:schemeClr val="tx1"/>
                          </a:solidFill>
                          <a:effectLst/>
                          <a:latin typeface="Calibri" panose="020F0502020204030204" pitchFamily="34" charset="0"/>
                        </a:rPr>
                        <a:t>STD</a:t>
                      </a:r>
                    </a:p>
                  </a:txBody>
                  <a:tcPr marL="5467" marR="5467" marT="5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59746482"/>
                  </a:ext>
                </a:extLst>
              </a:tr>
              <a:tr h="535429">
                <a:tc>
                  <a:txBody>
                    <a:bodyPr/>
                    <a:lstStyle/>
                    <a:p>
                      <a:pPr algn="ctr" fontAlgn="b"/>
                      <a:r>
                        <a:rPr lang="en-US" sz="1600" u="none" strike="noStrike" dirty="0">
                          <a:effectLst/>
                        </a:rPr>
                        <a:t>Linear</a:t>
                      </a:r>
                      <a:endParaRPr lang="en-US" sz="1600" b="1" i="0" u="none" strike="noStrike" dirty="0">
                        <a:solidFill>
                          <a:srgbClr val="000000"/>
                        </a:solidFill>
                        <a:effectLst/>
                        <a:latin typeface="Calibri" panose="020F0502020204030204" pitchFamily="34" charset="0"/>
                      </a:endParaRPr>
                    </a:p>
                  </a:txBody>
                  <a:tcPr marL="5467" marR="5467" marT="5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b="0" i="0" u="none" strike="noStrike" dirty="0">
                          <a:solidFill>
                            <a:schemeClr val="tx1"/>
                          </a:solidFill>
                          <a:effectLst/>
                          <a:latin typeface="Calibri" panose="020F0502020204030204" pitchFamily="34" charset="0"/>
                        </a:rPr>
                        <a:t>25.4433</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u="none" strike="noStrike" kern="1200" dirty="0">
                          <a:solidFill>
                            <a:schemeClr val="lt1"/>
                          </a:solidFill>
                          <a:effectLst/>
                          <a:latin typeface="+mn-lt"/>
                          <a:ea typeface="+mn-ea"/>
                          <a:cs typeface="+mn-cs"/>
                        </a:rPr>
                        <a:t>25.443</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1962517"/>
                  </a:ext>
                </a:extLst>
              </a:tr>
              <a:tr h="535429">
                <a:tc>
                  <a:txBody>
                    <a:bodyPr/>
                    <a:lstStyle/>
                    <a:p>
                      <a:pPr algn="ctr" fontAlgn="b"/>
                      <a:r>
                        <a:rPr lang="en-US" sz="1600" u="none" strike="noStrike">
                          <a:effectLst/>
                        </a:rPr>
                        <a:t>Random Forests</a:t>
                      </a:r>
                      <a:endParaRPr lang="en-US" sz="1600" b="1" i="0" u="none" strike="noStrike">
                        <a:solidFill>
                          <a:srgbClr val="000000"/>
                        </a:solidFill>
                        <a:effectLst/>
                        <a:latin typeface="Calibri" panose="020F0502020204030204" pitchFamily="34" charset="0"/>
                      </a:endParaRPr>
                    </a:p>
                  </a:txBody>
                  <a:tcPr marL="5467" marR="5467" marT="5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b="0" i="0" u="none" strike="noStrike" dirty="0">
                          <a:solidFill>
                            <a:schemeClr val="tx1"/>
                          </a:solidFill>
                          <a:effectLst/>
                          <a:latin typeface="Calibri" panose="020F0502020204030204" pitchFamily="34" charset="0"/>
                        </a:rPr>
                        <a:t>23.1537</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u="none" strike="noStrike" kern="1200" dirty="0">
                          <a:solidFill>
                            <a:schemeClr val="lt1"/>
                          </a:solidFill>
                          <a:effectLst/>
                          <a:latin typeface="+mn-lt"/>
                          <a:ea typeface="+mn-ea"/>
                          <a:cs typeface="+mn-cs"/>
                        </a:rPr>
                        <a:t>23.152</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42790673"/>
                  </a:ext>
                </a:extLst>
              </a:tr>
              <a:tr h="535429">
                <a:tc>
                  <a:txBody>
                    <a:bodyPr/>
                    <a:lstStyle/>
                    <a:p>
                      <a:pPr algn="ctr" fontAlgn="b"/>
                      <a:r>
                        <a:rPr lang="en-US" sz="1600" u="none" strike="noStrike">
                          <a:effectLst/>
                        </a:rPr>
                        <a:t>Gradient Boosting</a:t>
                      </a:r>
                      <a:endParaRPr lang="en-US" sz="1600" b="1" i="0" u="none" strike="noStrike">
                        <a:solidFill>
                          <a:srgbClr val="000000"/>
                        </a:solidFill>
                        <a:effectLst/>
                        <a:latin typeface="Calibri" panose="020F0502020204030204" pitchFamily="34" charset="0"/>
                      </a:endParaRPr>
                    </a:p>
                  </a:txBody>
                  <a:tcPr marL="5467" marR="5467" marT="5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b="0" i="0" u="none" strike="noStrike" dirty="0">
                          <a:solidFill>
                            <a:schemeClr val="tx1"/>
                          </a:solidFill>
                          <a:effectLst/>
                          <a:latin typeface="Calibri" panose="020F0502020204030204" pitchFamily="34" charset="0"/>
                        </a:rPr>
                        <a:t>23.1617</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u="none" strike="noStrike" kern="1200" dirty="0">
                          <a:solidFill>
                            <a:schemeClr val="lt1"/>
                          </a:solidFill>
                          <a:effectLst/>
                          <a:latin typeface="+mn-lt"/>
                          <a:ea typeface="+mn-ea"/>
                          <a:cs typeface="+mn-cs"/>
                        </a:rPr>
                        <a:t>23.160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4437808"/>
                  </a:ext>
                </a:extLst>
              </a:tr>
              <a:tr h="535429">
                <a:tc>
                  <a:txBody>
                    <a:bodyPr/>
                    <a:lstStyle/>
                    <a:p>
                      <a:pPr algn="ctr" fontAlgn="b"/>
                      <a:r>
                        <a:rPr lang="en-US" sz="1600" u="none" strike="noStrike" dirty="0">
                          <a:effectLst/>
                        </a:rPr>
                        <a:t>AdaBoost</a:t>
                      </a:r>
                      <a:endParaRPr lang="en-US" sz="1600" b="1" i="0" u="none" strike="noStrike" dirty="0">
                        <a:solidFill>
                          <a:srgbClr val="000000"/>
                        </a:solidFill>
                        <a:effectLst/>
                        <a:latin typeface="Calibri" panose="020F0502020204030204" pitchFamily="34" charset="0"/>
                      </a:endParaRPr>
                    </a:p>
                  </a:txBody>
                  <a:tcPr marL="5467" marR="5467" marT="5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b="0" i="0" u="none" strike="noStrike" dirty="0">
                          <a:solidFill>
                            <a:schemeClr val="tx1"/>
                          </a:solidFill>
                          <a:effectLst/>
                          <a:latin typeface="Calibri" panose="020F0502020204030204" pitchFamily="34" charset="0"/>
                        </a:rPr>
                        <a:t>24.0035</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u="none" strike="noStrike" kern="1200" dirty="0">
                          <a:solidFill>
                            <a:schemeClr val="lt1"/>
                          </a:solidFill>
                          <a:effectLst/>
                          <a:latin typeface="+mn-lt"/>
                          <a:ea typeface="+mn-ea"/>
                          <a:cs typeface="+mn-cs"/>
                        </a:rPr>
                        <a:t>23.796</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1499399"/>
                  </a:ext>
                </a:extLst>
              </a:tr>
            </a:tbl>
          </a:graphicData>
        </a:graphic>
      </p:graphicFrame>
      <p:graphicFrame>
        <p:nvGraphicFramePr>
          <p:cNvPr id="6" name="Chart 5">
            <a:extLst>
              <a:ext uri="{FF2B5EF4-FFF2-40B4-BE49-F238E27FC236}">
                <a16:creationId xmlns:a16="http://schemas.microsoft.com/office/drawing/2014/main" id="{0B63EC30-C59C-4243-AFC9-E018AA066406}"/>
              </a:ext>
            </a:extLst>
          </p:cNvPr>
          <p:cNvGraphicFramePr>
            <a:graphicFrameLocks/>
          </p:cNvGraphicFramePr>
          <p:nvPr>
            <p:extLst>
              <p:ext uri="{D42A27DB-BD31-4B8C-83A1-F6EECF244321}">
                <p14:modId xmlns:p14="http://schemas.microsoft.com/office/powerpoint/2010/main" val="1732002969"/>
              </p:ext>
            </p:extLst>
          </p:nvPr>
        </p:nvGraphicFramePr>
        <p:xfrm>
          <a:off x="5238639" y="2060864"/>
          <a:ext cx="6595913" cy="39575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4522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D3F0-DB24-4869-9F60-4D506CE971D7}"/>
              </a:ext>
            </a:extLst>
          </p:cNvPr>
          <p:cNvSpPr>
            <a:spLocks noGrp="1"/>
          </p:cNvSpPr>
          <p:nvPr>
            <p:ph type="title"/>
          </p:nvPr>
        </p:nvSpPr>
        <p:spPr>
          <a:xfrm>
            <a:off x="856645" y="293961"/>
            <a:ext cx="10353762" cy="1257300"/>
          </a:xfrm>
        </p:spPr>
        <p:txBody>
          <a:bodyPr/>
          <a:lstStyle/>
          <a:p>
            <a:r>
              <a:rPr lang="en-US" dirty="0"/>
              <a:t>Data Assessment - Distribution</a:t>
            </a:r>
          </a:p>
        </p:txBody>
      </p:sp>
      <p:pic>
        <p:nvPicPr>
          <p:cNvPr id="5" name="Content Placeholder 4" descr="A picture containing timeline&#10;&#10;Description automatically generated">
            <a:extLst>
              <a:ext uri="{FF2B5EF4-FFF2-40B4-BE49-F238E27FC236}">
                <a16:creationId xmlns:a16="http://schemas.microsoft.com/office/drawing/2014/main" id="{15374BEA-DB02-4268-8F2B-2D5583D2AE3A}"/>
              </a:ext>
            </a:extLst>
          </p:cNvPr>
          <p:cNvPicPr>
            <a:picLocks noGrp="1" noChangeAspect="1"/>
          </p:cNvPicPr>
          <p:nvPr>
            <p:ph idx="1"/>
          </p:nvPr>
        </p:nvPicPr>
        <p:blipFill>
          <a:blip r:embed="rId3"/>
          <a:stretch>
            <a:fillRect/>
          </a:stretch>
        </p:blipFill>
        <p:spPr>
          <a:xfrm>
            <a:off x="5135025" y="3840092"/>
            <a:ext cx="6777879" cy="2372257"/>
          </a:xfrm>
        </p:spPr>
      </p:pic>
      <p:pic>
        <p:nvPicPr>
          <p:cNvPr id="7" name="Picture 6" descr="A picture containing graphical user interface&#10;&#10;Description automatically generated">
            <a:extLst>
              <a:ext uri="{FF2B5EF4-FFF2-40B4-BE49-F238E27FC236}">
                <a16:creationId xmlns:a16="http://schemas.microsoft.com/office/drawing/2014/main" id="{335E8DCF-A199-4C4B-A849-E0B3729BF86A}"/>
              </a:ext>
            </a:extLst>
          </p:cNvPr>
          <p:cNvPicPr>
            <a:picLocks noChangeAspect="1"/>
          </p:cNvPicPr>
          <p:nvPr/>
        </p:nvPicPr>
        <p:blipFill>
          <a:blip r:embed="rId4"/>
          <a:stretch>
            <a:fillRect/>
          </a:stretch>
        </p:blipFill>
        <p:spPr>
          <a:xfrm>
            <a:off x="5135030" y="1342439"/>
            <a:ext cx="6777874" cy="2372256"/>
          </a:xfrm>
          <a:prstGeom prst="rect">
            <a:avLst/>
          </a:prstGeom>
        </p:spPr>
      </p:pic>
      <p:sp>
        <p:nvSpPr>
          <p:cNvPr id="8" name="Content Placeholder 2">
            <a:extLst>
              <a:ext uri="{FF2B5EF4-FFF2-40B4-BE49-F238E27FC236}">
                <a16:creationId xmlns:a16="http://schemas.microsoft.com/office/drawing/2014/main" id="{37A47748-2E5F-4861-A4E8-D58EE7E9FDC3}"/>
              </a:ext>
            </a:extLst>
          </p:cNvPr>
          <p:cNvSpPr txBox="1">
            <a:spLocks/>
          </p:cNvSpPr>
          <p:nvPr/>
        </p:nvSpPr>
        <p:spPr>
          <a:xfrm>
            <a:off x="439011" y="1412775"/>
            <a:ext cx="4344005" cy="48744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The dependent variable was highly skewed with a mean of 6.765 (denoted by red line in Figure 1)</a:t>
            </a:r>
          </a:p>
          <a:p>
            <a:r>
              <a:rPr lang="en-US" dirty="0"/>
              <a:t>Certain features showed high correlation with the dependent variable in the preliminary analysis</a:t>
            </a:r>
          </a:p>
          <a:p>
            <a:endParaRPr lang="en-US" dirty="0"/>
          </a:p>
        </p:txBody>
      </p:sp>
      <p:sp>
        <p:nvSpPr>
          <p:cNvPr id="9" name="TextBox 8">
            <a:extLst>
              <a:ext uri="{FF2B5EF4-FFF2-40B4-BE49-F238E27FC236}">
                <a16:creationId xmlns:a16="http://schemas.microsoft.com/office/drawing/2014/main" id="{5662581B-9758-4BB5-9DBC-132B50BFF55C}"/>
              </a:ext>
            </a:extLst>
          </p:cNvPr>
          <p:cNvSpPr txBox="1"/>
          <p:nvPr/>
        </p:nvSpPr>
        <p:spPr>
          <a:xfrm>
            <a:off x="5135025" y="6212349"/>
            <a:ext cx="6777879" cy="646331"/>
          </a:xfrm>
          <a:prstGeom prst="rect">
            <a:avLst/>
          </a:prstGeom>
          <a:noFill/>
        </p:spPr>
        <p:txBody>
          <a:bodyPr wrap="square" rtlCol="0">
            <a:spAutoFit/>
          </a:bodyPr>
          <a:lstStyle/>
          <a:p>
            <a:r>
              <a:rPr lang="en-US" dirty="0"/>
              <a:t>The total frequency of dependent variable (above) and a zoomed in frequency of data for range up to 200 (below)</a:t>
            </a:r>
          </a:p>
        </p:txBody>
      </p:sp>
    </p:spTree>
    <p:extLst>
      <p:ext uri="{BB962C8B-B14F-4D97-AF65-F5344CB8AC3E}">
        <p14:creationId xmlns:p14="http://schemas.microsoft.com/office/powerpoint/2010/main" val="3670552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D3F0-DB24-4869-9F60-4D506CE971D7}"/>
              </a:ext>
            </a:extLst>
          </p:cNvPr>
          <p:cNvSpPr>
            <a:spLocks noGrp="1"/>
          </p:cNvSpPr>
          <p:nvPr>
            <p:ph type="title"/>
          </p:nvPr>
        </p:nvSpPr>
        <p:spPr>
          <a:xfrm>
            <a:off x="856645" y="293961"/>
            <a:ext cx="10353762" cy="1257300"/>
          </a:xfrm>
        </p:spPr>
        <p:txBody>
          <a:bodyPr/>
          <a:lstStyle/>
          <a:p>
            <a:r>
              <a:rPr lang="en-US" dirty="0"/>
              <a:t>Data Assessment – Day of the Week</a:t>
            </a:r>
          </a:p>
        </p:txBody>
      </p:sp>
      <p:sp>
        <p:nvSpPr>
          <p:cNvPr id="8" name="Content Placeholder 2">
            <a:extLst>
              <a:ext uri="{FF2B5EF4-FFF2-40B4-BE49-F238E27FC236}">
                <a16:creationId xmlns:a16="http://schemas.microsoft.com/office/drawing/2014/main" id="{37A47748-2E5F-4861-A4E8-D58EE7E9FDC3}"/>
              </a:ext>
            </a:extLst>
          </p:cNvPr>
          <p:cNvSpPr txBox="1">
            <a:spLocks/>
          </p:cNvSpPr>
          <p:nvPr/>
        </p:nvSpPr>
        <p:spPr>
          <a:xfrm>
            <a:off x="439011" y="1654865"/>
            <a:ext cx="4344005" cy="438812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The number of comments seemed to indicate that posts published on the weekend had a lower count</a:t>
            </a:r>
          </a:p>
          <a:p>
            <a:endParaRPr lang="en-US" dirty="0"/>
          </a:p>
          <a:p>
            <a:r>
              <a:rPr lang="en-US" dirty="0"/>
              <a:t>The feature did not correlate with any other feature</a:t>
            </a:r>
          </a:p>
        </p:txBody>
      </p:sp>
      <p:sp>
        <p:nvSpPr>
          <p:cNvPr id="9" name="TextBox 8">
            <a:extLst>
              <a:ext uri="{FF2B5EF4-FFF2-40B4-BE49-F238E27FC236}">
                <a16:creationId xmlns:a16="http://schemas.microsoft.com/office/drawing/2014/main" id="{5662581B-9758-4BB5-9DBC-132B50BFF55C}"/>
              </a:ext>
            </a:extLst>
          </p:cNvPr>
          <p:cNvSpPr txBox="1"/>
          <p:nvPr/>
        </p:nvSpPr>
        <p:spPr>
          <a:xfrm>
            <a:off x="6703339" y="6240873"/>
            <a:ext cx="4344005" cy="646331"/>
          </a:xfrm>
          <a:prstGeom prst="rect">
            <a:avLst/>
          </a:prstGeom>
          <a:noFill/>
        </p:spPr>
        <p:txBody>
          <a:bodyPr wrap="square" rtlCol="0">
            <a:spAutoFit/>
          </a:bodyPr>
          <a:lstStyle/>
          <a:p>
            <a:r>
              <a:rPr lang="en-US" dirty="0"/>
              <a:t>Day of the week frequency of comments</a:t>
            </a:r>
          </a:p>
          <a:p>
            <a:r>
              <a:rPr lang="en-US" dirty="0"/>
              <a:t>	</a:t>
            </a:r>
          </a:p>
        </p:txBody>
      </p:sp>
      <p:pic>
        <p:nvPicPr>
          <p:cNvPr id="4" name="Picture 3" descr="Chart, bar chart, histogram&#10;&#10;Description automatically generated">
            <a:extLst>
              <a:ext uri="{FF2B5EF4-FFF2-40B4-BE49-F238E27FC236}">
                <a16:creationId xmlns:a16="http://schemas.microsoft.com/office/drawing/2014/main" id="{41989246-F1E1-488E-9AC6-3E26B5C9584C}"/>
              </a:ext>
            </a:extLst>
          </p:cNvPr>
          <p:cNvPicPr>
            <a:picLocks noChangeAspect="1"/>
          </p:cNvPicPr>
          <p:nvPr/>
        </p:nvPicPr>
        <p:blipFill>
          <a:blip r:embed="rId3"/>
          <a:stretch>
            <a:fillRect/>
          </a:stretch>
        </p:blipFill>
        <p:spPr>
          <a:xfrm>
            <a:off x="6242153" y="1254789"/>
            <a:ext cx="4968254" cy="4968254"/>
          </a:xfrm>
          <a:prstGeom prst="rect">
            <a:avLst/>
          </a:prstGeom>
        </p:spPr>
      </p:pic>
    </p:spTree>
    <p:extLst>
      <p:ext uri="{BB962C8B-B14F-4D97-AF65-F5344CB8AC3E}">
        <p14:creationId xmlns:p14="http://schemas.microsoft.com/office/powerpoint/2010/main" val="1374031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Integer pillars</Template>
  <TotalTime>3568</TotalTime>
  <Words>1154</Words>
  <Application>Microsoft Office PowerPoint</Application>
  <PresentationFormat>Widescreen</PresentationFormat>
  <Paragraphs>144</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 Nova</vt:lpstr>
      <vt:lpstr>Arial Nova Light</vt:lpstr>
      <vt:lpstr>Calibri</vt:lpstr>
      <vt:lpstr>Wingdings 2</vt:lpstr>
      <vt:lpstr>SlateVTI</vt:lpstr>
      <vt:lpstr>Blog Post Popularity Prediction </vt:lpstr>
      <vt:lpstr>About the dataset</vt:lpstr>
      <vt:lpstr>Motivation</vt:lpstr>
      <vt:lpstr>Methodology</vt:lpstr>
      <vt:lpstr>Baseline and original Data Results</vt:lpstr>
      <vt:lpstr>Baseline and original Data Results</vt:lpstr>
      <vt:lpstr>Baseline and original Data Results</vt:lpstr>
      <vt:lpstr>Data Assessment - Distribution</vt:lpstr>
      <vt:lpstr>Data Assessment – Day of the Week</vt:lpstr>
      <vt:lpstr>Data Assessment – Word Frequency</vt:lpstr>
      <vt:lpstr>Feature selection</vt:lpstr>
      <vt:lpstr>Top Features</vt:lpstr>
      <vt:lpstr>Results of feature selection</vt:lpstr>
      <vt:lpstr>Results of feature selection</vt:lpstr>
      <vt:lpstr>Dense Neural Network Results</vt:lpstr>
      <vt:lpstr>Dense Neural Network Results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Blog Posts</dc:title>
  <dc:creator>Purushartha Singh</dc:creator>
  <cp:lastModifiedBy>Singh, Purushartha</cp:lastModifiedBy>
  <cp:revision>53</cp:revision>
  <dcterms:created xsi:type="dcterms:W3CDTF">2021-03-25T04:47:30Z</dcterms:created>
  <dcterms:modified xsi:type="dcterms:W3CDTF">2021-04-30T19:52:48Z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