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352" r:id="rId2"/>
    <p:sldId id="330" r:id="rId3"/>
    <p:sldId id="331"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7"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228A9238-09E1-4CE9-85BA-21241E943C9E}" type="datetimeFigureOut">
              <a:rPr lang="en-US" smtClean="0"/>
              <a:t>5/19/2023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28A9238-09E1-4CE9-85BA-21241E943C9E}" type="datetimeFigureOut">
              <a:rPr lang="en-US" smtClean="0"/>
              <a:t>5/19/2023</a:t>
            </a:fld>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9"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30"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Date Placeholder 3"/>
          <p:cNvSpPr>
            <a:spLocks noGrp="1"/>
          </p:cNvSpPr>
          <p:nvPr>
            <p:ph type="dt" sz="half" idx="10"/>
          </p:nvPr>
        </p:nvSpPr>
        <p:spPr/>
        <p:txBody>
          <a:bodyPr/>
          <a:lstStyle/>
          <a:p>
            <a:fld id="{228A9238-09E1-4CE9-85BA-21241E943C9E}" type="datetimeFigureOut">
              <a:rPr lang="en-US" smtClean="0"/>
              <a:t>5/19/2023</a:t>
            </a:fld>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a:t>Click to edit Master title style</a:t>
            </a:r>
          </a:p>
        </p:txBody>
      </p:sp>
      <p:sp>
        <p:nvSpPr>
          <p:cNvPr id="104858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8" name="Date Placeholder 3"/>
          <p:cNvSpPr>
            <a:spLocks noGrp="1"/>
          </p:cNvSpPr>
          <p:nvPr>
            <p:ph type="dt" sz="half" idx="10"/>
          </p:nvPr>
        </p:nvSpPr>
        <p:spPr/>
        <p:txBody>
          <a:bodyPr/>
          <a:lstStyle/>
          <a:p>
            <a:fld id="{228A9238-09E1-4CE9-85BA-21241E943C9E}" type="datetimeFigureOut">
              <a:rPr lang="en-US" smtClean="0"/>
              <a:t>5/19/2023</a:t>
            </a:fld>
            <a:endParaRPr lang="en-US"/>
          </a:p>
        </p:txBody>
      </p:sp>
      <p:sp>
        <p:nvSpPr>
          <p:cNvPr id="1048589" name="Footer Placeholder 4"/>
          <p:cNvSpPr>
            <a:spLocks noGrp="1"/>
          </p:cNvSpPr>
          <p:nvPr>
            <p:ph type="ftr" sz="quarter" idx="11"/>
          </p:nvPr>
        </p:nvSpPr>
        <p:spPr/>
        <p:txBody>
          <a:bodyPr/>
          <a:lstStyle/>
          <a:p>
            <a:endParaRPr lang="en-US"/>
          </a:p>
        </p:txBody>
      </p:sp>
      <p:sp>
        <p:nvSpPr>
          <p:cNvPr id="1048590" name="Slide Number Placeholder 5"/>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lstStyle/>
          <a:p>
            <a:fld id="{228A9238-09E1-4CE9-85BA-21241E943C9E}" type="datetimeFigureOut">
              <a:rPr lang="en-US" smtClean="0"/>
              <a:t>5/19/2023</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t>Click to edit Master title style</a:t>
            </a:r>
          </a:p>
        </p:txBody>
      </p:sp>
      <p:sp>
        <p:nvSpPr>
          <p:cNvPr id="104865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lstStyle/>
          <a:p>
            <a:fld id="{228A9238-09E1-4CE9-85BA-21241E943C9E}" type="datetimeFigureOut">
              <a:rPr lang="en-US" smtClean="0"/>
              <a:t>5/19/2023</a:t>
            </a:fld>
            <a:endParaRPr lang="en-US"/>
          </a:p>
        </p:txBody>
      </p:sp>
      <p:sp>
        <p:nvSpPr>
          <p:cNvPr id="1048654" name="Footer Placeholder 5"/>
          <p:cNvSpPr>
            <a:spLocks noGrp="1"/>
          </p:cNvSpPr>
          <p:nvPr>
            <p:ph type="ftr" sz="quarter" idx="11"/>
          </p:nvPr>
        </p:nvSpPr>
        <p:spPr/>
        <p:txBody>
          <a:bodyPr/>
          <a:lstStyle/>
          <a:p>
            <a:endParaRPr lang="en-US"/>
          </a:p>
        </p:txBody>
      </p:sp>
      <p:sp>
        <p:nvSpPr>
          <p:cNvPr id="1048655" name="Slide Number Placeholder 6"/>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lstStyle/>
          <a:p>
            <a:r>
              <a:rPr lang="en-US"/>
              <a:t>Click to edit Master title style</a:t>
            </a:r>
          </a:p>
        </p:txBody>
      </p:sp>
      <p:sp>
        <p:nvSpPr>
          <p:cNvPr id="104865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lstStyle/>
          <a:p>
            <a:fld id="{228A9238-09E1-4CE9-85BA-21241E943C9E}" type="datetimeFigureOut">
              <a:rPr lang="en-US" smtClean="0"/>
              <a:t>5/19/2023</a:t>
            </a:fld>
            <a:endParaRPr lang="en-US"/>
          </a:p>
        </p:txBody>
      </p:sp>
      <p:sp>
        <p:nvSpPr>
          <p:cNvPr id="1048662" name="Footer Placeholder 7"/>
          <p:cNvSpPr>
            <a:spLocks noGrp="1"/>
          </p:cNvSpPr>
          <p:nvPr>
            <p:ph type="ftr" sz="quarter" idx="11"/>
          </p:nvPr>
        </p:nvSpPr>
        <p:spPr/>
        <p:txBody>
          <a:bodyPr/>
          <a:lstStyle/>
          <a:p>
            <a:endParaRPr lang="en-US"/>
          </a:p>
        </p:txBody>
      </p:sp>
      <p:sp>
        <p:nvSpPr>
          <p:cNvPr id="1048663" name="Slide Number Placeholder 8"/>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t>Click to edit Master title style</a:t>
            </a:r>
          </a:p>
        </p:txBody>
      </p:sp>
      <p:sp>
        <p:nvSpPr>
          <p:cNvPr id="1048626" name="Date Placeholder 2"/>
          <p:cNvSpPr>
            <a:spLocks noGrp="1"/>
          </p:cNvSpPr>
          <p:nvPr>
            <p:ph type="dt" sz="half" idx="10"/>
          </p:nvPr>
        </p:nvSpPr>
        <p:spPr/>
        <p:txBody>
          <a:bodyPr/>
          <a:lstStyle/>
          <a:p>
            <a:fld id="{228A9238-09E1-4CE9-85BA-21241E943C9E}" type="datetimeFigureOut">
              <a:rPr lang="en-US" smtClean="0"/>
              <a:t>5/19/2023</a:t>
            </a:fld>
            <a:endParaRPr lang="en-US"/>
          </a:p>
        </p:txBody>
      </p:sp>
      <p:sp>
        <p:nvSpPr>
          <p:cNvPr id="1048627" name="Footer Placeholder 3"/>
          <p:cNvSpPr>
            <a:spLocks noGrp="1"/>
          </p:cNvSpPr>
          <p:nvPr>
            <p:ph type="ftr" sz="quarter" idx="11"/>
          </p:nvPr>
        </p:nvSpPr>
        <p:spPr/>
        <p:txBody>
          <a:bodyPr/>
          <a:lstStyle/>
          <a:p>
            <a:endParaRPr lang="en-US"/>
          </a:p>
        </p:txBody>
      </p:sp>
      <p:sp>
        <p:nvSpPr>
          <p:cNvPr id="1048628" name="Slide Number Placeholder 4"/>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4" name="Date Placeholder 1"/>
          <p:cNvSpPr>
            <a:spLocks noGrp="1"/>
          </p:cNvSpPr>
          <p:nvPr>
            <p:ph type="dt" sz="half" idx="10"/>
          </p:nvPr>
        </p:nvSpPr>
        <p:spPr/>
        <p:txBody>
          <a:bodyPr/>
          <a:lstStyle/>
          <a:p>
            <a:fld id="{228A9238-09E1-4CE9-85BA-21241E943C9E}" type="datetimeFigureOut">
              <a:rPr lang="en-US" smtClean="0"/>
              <a:t>5/19/2023</a:t>
            </a:fld>
            <a:endParaRPr lang="en-US"/>
          </a:p>
        </p:txBody>
      </p:sp>
      <p:sp>
        <p:nvSpPr>
          <p:cNvPr id="1048665" name="Footer Placeholder 2"/>
          <p:cNvSpPr>
            <a:spLocks noGrp="1"/>
          </p:cNvSpPr>
          <p:nvPr>
            <p:ph type="ftr" sz="quarter" idx="11"/>
          </p:nvPr>
        </p:nvSpPr>
        <p:spPr/>
        <p:txBody>
          <a:bodyPr/>
          <a:lstStyle/>
          <a:p>
            <a:endParaRPr lang="en-US"/>
          </a:p>
        </p:txBody>
      </p:sp>
      <p:sp>
        <p:nvSpPr>
          <p:cNvPr id="1048666" name="Slide Number Placeholder 3"/>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0" name="Date Placeholder 4"/>
          <p:cNvSpPr>
            <a:spLocks noGrp="1"/>
          </p:cNvSpPr>
          <p:nvPr>
            <p:ph type="dt" sz="half" idx="10"/>
          </p:nvPr>
        </p:nvSpPr>
        <p:spPr/>
        <p:txBody>
          <a:bodyPr/>
          <a:lstStyle/>
          <a:p>
            <a:fld id="{228A9238-09E1-4CE9-85BA-21241E943C9E}" type="datetimeFigureOut">
              <a:rPr lang="en-US" smtClean="0"/>
              <a:t>5/19/2023</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3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7" name="Date Placeholder 4"/>
          <p:cNvSpPr>
            <a:spLocks noGrp="1"/>
          </p:cNvSpPr>
          <p:nvPr>
            <p:ph type="dt" sz="half" idx="10"/>
          </p:nvPr>
        </p:nvSpPr>
        <p:spPr/>
        <p:txBody>
          <a:bodyPr/>
          <a:lstStyle/>
          <a:p>
            <a:fld id="{228A9238-09E1-4CE9-85BA-21241E943C9E}" type="datetimeFigureOut">
              <a:rPr lang="en-US" smtClean="0"/>
              <a:t>5/19/2023</a:t>
            </a:fld>
            <a:endParaRPr lang="en-US"/>
          </a:p>
        </p:txBody>
      </p:sp>
      <p:sp>
        <p:nvSpPr>
          <p:cNvPr id="1048638" name="Footer Placeholder 5"/>
          <p:cNvSpPr>
            <a:spLocks noGrp="1"/>
          </p:cNvSpPr>
          <p:nvPr>
            <p:ph type="ftr" sz="quarter" idx="11"/>
          </p:nvPr>
        </p:nvSpPr>
        <p:spPr/>
        <p:txBody>
          <a:bodyPr/>
          <a:lstStyle/>
          <a:p>
            <a:endParaRPr lang="en-US"/>
          </a:p>
        </p:txBody>
      </p:sp>
      <p:sp>
        <p:nvSpPr>
          <p:cNvPr id="1048639" name="Slide Number Placeholder 6"/>
          <p:cNvSpPr>
            <a:spLocks noGrp="1"/>
          </p:cNvSpPr>
          <p:nvPr>
            <p:ph type="sldNum" sz="quarter" idx="12"/>
          </p:nvPr>
        </p:nvSpPr>
        <p:spPr/>
        <p:txBody>
          <a:bodyPr/>
          <a:lstStyle/>
          <a:p>
            <a:fld id="{945B54DE-1004-4F26-A478-0D777846D9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A9238-09E1-4CE9-85BA-21241E943C9E}" type="datetimeFigureOut">
              <a:rPr lang="en-US" smtClean="0"/>
              <a:t>5/19/2023</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B54DE-1004-4F26-A478-0D777846D9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048679"/>
          <p:cNvSpPr>
            <a:spLocks noGrp="1"/>
          </p:cNvSpPr>
          <p:nvPr>
            <p:ph type="title"/>
          </p:nvPr>
        </p:nvSpPr>
        <p:spPr>
          <a:xfrm>
            <a:off x="475206" y="0"/>
            <a:ext cx="11241589" cy="3297663"/>
          </a:xfrm>
        </p:spPr>
        <p:txBody>
          <a:bodyPr>
            <a:normAutofit/>
          </a:bodyPr>
          <a:lstStyle/>
          <a:p>
            <a:r>
              <a:rPr lang="en-US" b="1"/>
              <a:t>Effective deep learning based abstractive text summarisation and image captioning</a:t>
            </a:r>
            <a:endParaRPr lang="en-IN" b="1"/>
          </a:p>
        </p:txBody>
      </p:sp>
      <p:sp>
        <p:nvSpPr>
          <p:cNvPr id="1048681" name="Text Placeholder 1048680"/>
          <p:cNvSpPr>
            <a:spLocks noGrp="1"/>
          </p:cNvSpPr>
          <p:nvPr>
            <p:ph type="body" idx="1"/>
          </p:nvPr>
        </p:nvSpPr>
        <p:spPr>
          <a:xfrm>
            <a:off x="647471" y="3882143"/>
            <a:ext cx="10515600" cy="1500187"/>
          </a:xfrm>
        </p:spPr>
        <p:txBody>
          <a:bodyPr/>
          <a:lstStyle/>
          <a:p>
            <a:r>
              <a:rPr lang="en-US" dirty="0"/>
              <a:t>Presented by</a:t>
            </a:r>
            <a:endParaRPr lang="en-IN" dirty="0"/>
          </a:p>
        </p:txBody>
      </p:sp>
      <p:sp>
        <p:nvSpPr>
          <p:cNvPr id="1048683" name="TextBox 1048682"/>
          <p:cNvSpPr txBox="1"/>
          <p:nvPr/>
        </p:nvSpPr>
        <p:spPr>
          <a:xfrm>
            <a:off x="2545423" y="4498409"/>
            <a:ext cx="4000000" cy="1767840"/>
          </a:xfrm>
          <a:prstGeom prst="rect">
            <a:avLst/>
          </a:prstGeom>
        </p:spPr>
        <p:txBody>
          <a:bodyPr wrap="square" rtlCol="0">
            <a:spAutoFit/>
          </a:bodyPr>
          <a:lstStyle/>
          <a:p>
            <a:r>
              <a:rPr lang="en-US" sz="2800">
                <a:solidFill>
                  <a:srgbClr val="000000"/>
                </a:solidFill>
              </a:rPr>
              <a:t>R.Ragulprashad</a:t>
            </a:r>
            <a:endParaRPr lang="en-IN" sz="2800">
              <a:solidFill>
                <a:srgbClr val="000000"/>
              </a:solidFill>
            </a:endParaRPr>
          </a:p>
          <a:p>
            <a:r>
              <a:rPr lang="en-US" sz="2800">
                <a:solidFill>
                  <a:srgbClr val="000000"/>
                </a:solidFill>
              </a:rPr>
              <a:t>N.Purushothaman</a:t>
            </a:r>
            <a:endParaRPr lang="en-IN" sz="2800">
              <a:solidFill>
                <a:srgbClr val="000000"/>
              </a:solidFill>
            </a:endParaRPr>
          </a:p>
          <a:p>
            <a:r>
              <a:rPr lang="en-US" sz="2800">
                <a:solidFill>
                  <a:srgbClr val="000000"/>
                </a:solidFill>
              </a:rPr>
              <a:t>K.MohanRaj</a:t>
            </a:r>
            <a:endParaRPr lang="en-IN" sz="2800">
              <a:solidFill>
                <a:srgbClr val="000000"/>
              </a:solidFill>
            </a:endParaRPr>
          </a:p>
          <a:p>
            <a:r>
              <a:rPr lang="en-US" sz="2800">
                <a:solidFill>
                  <a:srgbClr val="000000"/>
                </a:solidFill>
              </a:rPr>
              <a:t>B.Thiruvengadam</a:t>
            </a:r>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838198" y="0"/>
            <a:ext cx="10515600" cy="76691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LITERATURE SURVEY</a:t>
            </a:r>
          </a:p>
        </p:txBody>
      </p:sp>
      <p:graphicFrame>
        <p:nvGraphicFramePr>
          <p:cNvPr id="4194306" name="Table 7"/>
          <p:cNvGraphicFramePr>
            <a:graphicFrameLocks noGrp="1"/>
          </p:cNvGraphicFramePr>
          <p:nvPr>
            <p:ph idx="1"/>
          </p:nvPr>
        </p:nvGraphicFramePr>
        <p:xfrm>
          <a:off x="838202" y="698090"/>
          <a:ext cx="10515596" cy="6036424"/>
        </p:xfrm>
        <a:graphic>
          <a:graphicData uri="http://schemas.openxmlformats.org/drawingml/2006/table">
            <a:tbl>
              <a:tblPr>
                <a:tableStyleId>{073A0DAA-6AF3-43AB-8588-CEC1D06C72B9}</a:tableStyleId>
              </a:tblPr>
              <a:tblGrid>
                <a:gridCol w="2628899">
                  <a:extLst>
                    <a:ext uri="{9D8B030D-6E8A-4147-A177-3AD203B41FA5}">
                      <a16:colId xmlns:a16="http://schemas.microsoft.com/office/drawing/2014/main" val="20000"/>
                    </a:ext>
                  </a:extLst>
                </a:gridCol>
                <a:gridCol w="2884540">
                  <a:extLst>
                    <a:ext uri="{9D8B030D-6E8A-4147-A177-3AD203B41FA5}">
                      <a16:colId xmlns:a16="http://schemas.microsoft.com/office/drawing/2014/main" val="20001"/>
                    </a:ext>
                  </a:extLst>
                </a:gridCol>
                <a:gridCol w="3342971">
                  <a:extLst>
                    <a:ext uri="{9D8B030D-6E8A-4147-A177-3AD203B41FA5}">
                      <a16:colId xmlns:a16="http://schemas.microsoft.com/office/drawing/2014/main" val="20002"/>
                    </a:ext>
                  </a:extLst>
                </a:gridCol>
                <a:gridCol w="1659186">
                  <a:extLst>
                    <a:ext uri="{9D8B030D-6E8A-4147-A177-3AD203B41FA5}">
                      <a16:colId xmlns:a16="http://schemas.microsoft.com/office/drawing/2014/main" val="20003"/>
                    </a:ext>
                  </a:extLst>
                </a:gridCol>
              </a:tblGrid>
              <a:tr h="350297">
                <a:tc>
                  <a:txBody>
                    <a:bodyPr/>
                    <a:lstStyle/>
                    <a:p>
                      <a:r>
                        <a:rPr lang="en-US" b="1" dirty="0">
                          <a:effectLst>
                            <a:outerShdw blurRad="38100" dist="38100" dir="2700000" algn="tl">
                              <a:srgbClr val="000000">
                                <a:alpha val="43137"/>
                              </a:srgbClr>
                            </a:outerShdw>
                          </a:effectLst>
                        </a:rPr>
                        <a:t>A</a:t>
                      </a:r>
                      <a:r>
                        <a:rPr lang="en-IN" b="1" dirty="0">
                          <a:effectLst>
                            <a:outerShdw blurRad="38100" dist="38100" dir="2700000" algn="tl">
                              <a:srgbClr val="000000">
                                <a:alpha val="43137"/>
                              </a:srgbClr>
                            </a:outerShdw>
                          </a:effectLst>
                        </a:rPr>
                        <a:t>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effectLst>
                            <a:outerShdw blurRad="38100" dist="38100" dir="2700000" algn="tl">
                              <a:srgbClr val="000000">
                                <a:alpha val="43137"/>
                              </a:srgbClr>
                            </a:outerShdw>
                          </a:effectLst>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effectLst>
                            <a:outerShdw blurRad="38100" dist="38100" dir="2700000" algn="tl">
                              <a:srgbClr val="000000">
                                <a:alpha val="43137"/>
                              </a:srgbClr>
                            </a:outerShdw>
                          </a:effectLst>
                        </a:rPr>
                        <a:t>D</a:t>
                      </a:r>
                      <a:r>
                        <a:rPr lang="en-IN" b="1" dirty="0">
                          <a:effectLst>
                            <a:outerShdw blurRad="38100" dist="38100" dir="2700000" algn="tl">
                              <a:srgbClr val="000000">
                                <a:alpha val="43137"/>
                              </a:srgbClr>
                            </a:outerShdw>
                          </a:effectLst>
                        </a:rPr>
                        <a:t>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effectLst>
                            <a:outerShdw blurRad="38100" dist="38100" dir="2700000" algn="tl">
                              <a:srgbClr val="000000">
                                <a:alpha val="43137"/>
                              </a:srgbClr>
                            </a:outerShdw>
                          </a:effectLst>
                        </a:rPr>
                        <a:t>PUBLICATION</a:t>
                      </a:r>
                      <a:endParaRPr lang="en-IN" b="1"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77522">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dirty="0" err="1"/>
                        <a:t>Junzhong</a:t>
                      </a:r>
                      <a:r>
                        <a:rPr lang="en-IN" dirty="0"/>
                        <a:t> Ji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Spatio</a:t>
                      </a:r>
                      <a:r>
                        <a:rPr lang="en-US" dirty="0"/>
                        <a:t>-Temporal Memory Attention for Image Captioning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This paper proposes a </a:t>
                      </a:r>
                      <a:r>
                        <a:rPr lang="en-US" dirty="0" err="1"/>
                        <a:t>spatio</a:t>
                      </a:r>
                      <a:r>
                        <a:rPr lang="en-US" dirty="0"/>
                        <a:t>-temporal memory attention (STMA) model for image captioning. It uses a tailored LSTM to memorize and generate attention weights that capture the spatial and temporal relationship of relevant areas in images. Experiments on MS COCO show that STMA improves attention-based image captioning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IEEE(Institute of Electrical and Electronics Engineers)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61704">
                <a:tc>
                  <a:txBody>
                    <a:bodyPr/>
                    <a:lstStyle/>
                    <a:p>
                      <a:r>
                        <a:rPr lang="en-IN" dirty="0"/>
                        <a:t>Ming-Hsiang </a:t>
                      </a:r>
                      <a:r>
                        <a:rPr lang="en-IN" dirty="0" err="1"/>
                        <a:t>Su</a:t>
                      </a:r>
                      <a:r>
                        <a:rPr lang="en-IN" dirty="0"/>
                        <a:t>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Two-Stage Transformer-Based Approach for Variable-Length Abstractive Summarization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two-stage method for variable-length abstractive summarization using BERT and Transformer. It segments the input text, extracts important sentences, and generates summaries. It achieves 70% accuracy on LCSTS dataset. It is an improvement over previous models.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IEEE(Institute of Electrical and Electronics Engineers)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72729" y="119319"/>
            <a:ext cx="10515600" cy="745920"/>
          </a:xfrm>
        </p:spPr>
        <p:txBody>
          <a:bodyPr/>
          <a:lstStyle/>
          <a:p>
            <a:r>
              <a:rPr lang="en-US" b="1" dirty="0">
                <a:effectLst>
                  <a:outerShdw blurRad="38100" dist="38100" dir="2700000" algn="tl">
                    <a:srgbClr val="000000">
                      <a:alpha val="43137"/>
                    </a:srgbClr>
                  </a:outerShdw>
                </a:effectLst>
              </a:rPr>
              <a:t>SYSTEM ARCHITECTURE DIAGRAM</a:t>
            </a:r>
            <a:endParaRPr lang="en-IN" b="1" dirty="0">
              <a:effectLst>
                <a:outerShdw blurRad="38100" dist="38100" dir="2700000" algn="tl">
                  <a:srgbClr val="000000">
                    <a:alpha val="43137"/>
                  </a:srgbClr>
                </a:outerShdw>
              </a:effectLst>
            </a:endParaRPr>
          </a:p>
        </p:txBody>
      </p:sp>
      <p:pic>
        <p:nvPicPr>
          <p:cNvPr id="2097152" name="Content Placeholder 4"/>
          <p:cNvPicPr>
            <a:picLocks noGrp="1" noChangeAspect="1"/>
          </p:cNvPicPr>
          <p:nvPr>
            <p:ph idx="1"/>
          </p:nvPr>
        </p:nvPicPr>
        <p:blipFill>
          <a:blip r:embed="rId2"/>
          <a:stretch>
            <a:fillRect/>
          </a:stretch>
        </p:blipFill>
        <p:spPr>
          <a:xfrm>
            <a:off x="858318" y="1084006"/>
            <a:ext cx="9467860" cy="4689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CAPTIONED IMAGE GENERATION USING DEEP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LEARNING TECHNIQUE</a:t>
            </a:r>
            <a:endParaRPr lang="en-IN" b="1" dirty="0">
              <a:effectLst>
                <a:outerShdw blurRad="38100" dist="38100" dir="2700000" algn="tl">
                  <a:srgbClr val="000000">
                    <a:alpha val="43137"/>
                  </a:srgbClr>
                </a:outerShdw>
              </a:effectLst>
            </a:endParaRPr>
          </a:p>
        </p:txBody>
      </p:sp>
      <p:pic>
        <p:nvPicPr>
          <p:cNvPr id="2097153" name="Content Placeholder 4"/>
          <p:cNvPicPr>
            <a:picLocks noGrp="1" noChangeAspect="1"/>
          </p:cNvPicPr>
          <p:nvPr>
            <p:ph idx="1"/>
          </p:nvPr>
        </p:nvPicPr>
        <p:blipFill>
          <a:blip r:embed="rId2"/>
          <a:stretch>
            <a:fillRect/>
          </a:stretch>
        </p:blipFill>
        <p:spPr>
          <a:xfrm>
            <a:off x="1731700" y="2034817"/>
            <a:ext cx="8728600" cy="4185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 OF MODULES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a:xfrm>
            <a:off x="838200" y="1386758"/>
            <a:ext cx="10515600" cy="5106117"/>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1. Pre-processing.</a:t>
            </a:r>
          </a:p>
          <a:p>
            <a:pPr>
              <a:lnSpc>
                <a:spcPct val="100000"/>
              </a:lnSpc>
            </a:pPr>
            <a:r>
              <a:rPr lang="en-US" sz="2000" dirty="0">
                <a:latin typeface="Times New Roman" panose="02020603050405020304" pitchFamily="18" charset="0"/>
                <a:cs typeface="Times New Roman" panose="02020603050405020304" pitchFamily="18" charset="0"/>
              </a:rPr>
              <a:t>2. Feature Extraction</a:t>
            </a:r>
          </a:p>
          <a:p>
            <a:pPr>
              <a:lnSpc>
                <a:spcPct val="100000"/>
              </a:lnSpc>
            </a:pPr>
            <a:r>
              <a:rPr lang="en-US" sz="2000" dirty="0">
                <a:latin typeface="Times New Roman" panose="02020603050405020304" pitchFamily="18" charset="0"/>
                <a:cs typeface="Times New Roman" panose="02020603050405020304" pitchFamily="18" charset="0"/>
              </a:rPr>
              <a:t>3. Image Caption Generation</a:t>
            </a:r>
          </a:p>
          <a:p>
            <a:pPr>
              <a:lnSpc>
                <a:spcPct val="100000"/>
              </a:lnSpc>
            </a:pPr>
            <a:r>
              <a:rPr lang="en-US" sz="2000" dirty="0">
                <a:latin typeface="Times New Roman" panose="02020603050405020304" pitchFamily="18" charset="0"/>
                <a:cs typeface="Times New Roman" panose="02020603050405020304" pitchFamily="18" charset="0"/>
              </a:rPr>
              <a:t>4. Summarization</a:t>
            </a:r>
          </a:p>
          <a:p>
            <a:pPr marL="0" indent="0">
              <a:lnSpc>
                <a:spcPct val="100000"/>
              </a:lnSpc>
              <a:buNone/>
            </a:pPr>
            <a:r>
              <a:rPr lang="en-US" sz="2000" dirty="0">
                <a:latin typeface="Times New Roman" panose="02020603050405020304" pitchFamily="18" charset="0"/>
                <a:cs typeface="Times New Roman" panose="02020603050405020304" pitchFamily="18" charset="0"/>
              </a:rPr>
              <a:t>PRE-PROCESSING:</a:t>
            </a:r>
          </a:p>
          <a:p>
            <a:pPr marL="0" indent="0">
              <a:lnSpc>
                <a:spcPct val="100000"/>
              </a:lnSpc>
              <a:buNone/>
            </a:pPr>
            <a:r>
              <a:rPr lang="en-US" sz="2000" dirty="0">
                <a:latin typeface="Times New Roman" panose="02020603050405020304" pitchFamily="18" charset="0"/>
                <a:cs typeface="Times New Roman" panose="02020603050405020304" pitchFamily="18" charset="0"/>
              </a:rPr>
              <a:t>Preprocessing for deep learning is the process of transforming raw data into a suitable format for deep learning models. Preprocessing can help enhance the features, reduce the noise, and normalize the data that the models need to learn from. Preprocessing can also reduce the computational cost and time of training and inference. Preprocessing methods can vary depending on the type and domain of data, such as images, text, audio, etc. Some common preprocessing methods for deep learning are:</a:t>
            </a:r>
          </a:p>
          <a:p>
            <a:pPr marL="0" indent="0">
              <a:lnSpc>
                <a:spcPct val="100000"/>
              </a:lnSpc>
              <a:buNone/>
            </a:pPr>
            <a:r>
              <a:rPr lang="en-US" sz="2000" b="1" dirty="0">
                <a:latin typeface="Times New Roman" panose="02020603050405020304" pitchFamily="18" charset="0"/>
                <a:cs typeface="Times New Roman" panose="02020603050405020304" pitchFamily="18" charset="0"/>
              </a:rPr>
              <a:t>Scaling</a:t>
            </a:r>
            <a:r>
              <a:rPr lang="en-US" sz="2000" dirty="0">
                <a:latin typeface="Times New Roman" panose="02020603050405020304" pitchFamily="18" charset="0"/>
                <a:cs typeface="Times New Roman" panose="02020603050405020304" pitchFamily="18" charset="0"/>
              </a:rPr>
              <a:t>: adjusting the range of values of data to a common scale, such as 0-1 or -1 to 1.</a:t>
            </a:r>
          </a:p>
          <a:p>
            <a:pPr marL="0" indent="0">
              <a:lnSpc>
                <a:spcPct val="100000"/>
              </a:lnSpc>
              <a:buNone/>
            </a:pPr>
            <a:r>
              <a:rPr lang="en-US" sz="2000" b="1" dirty="0">
                <a:latin typeface="Times New Roman" panose="02020603050405020304" pitchFamily="18" charset="0"/>
                <a:cs typeface="Times New Roman" panose="02020603050405020304" pitchFamily="18" charset="0"/>
              </a:rPr>
              <a:t>Cropping: </a:t>
            </a:r>
            <a:r>
              <a:rPr lang="en-US" sz="2000" dirty="0">
                <a:latin typeface="Times New Roman" panose="02020603050405020304" pitchFamily="18" charset="0"/>
                <a:cs typeface="Times New Roman" panose="02020603050405020304" pitchFamily="18" charset="0"/>
              </a:rPr>
              <a:t>removing unwanted parts of data, such as borders or backgrounds of images.</a:t>
            </a:r>
          </a:p>
          <a:p>
            <a:pPr marL="0" indent="0">
              <a:lnSpc>
                <a:spcPct val="100000"/>
              </a:lnSpc>
              <a:buNone/>
            </a:pPr>
            <a:r>
              <a:rPr lang="en-US" sz="2000" b="1" dirty="0">
                <a:latin typeface="Times New Roman" panose="02020603050405020304" pitchFamily="18" charset="0"/>
                <a:cs typeface="Times New Roman" panose="02020603050405020304" pitchFamily="18" charset="0"/>
              </a:rPr>
              <a:t>Padding: </a:t>
            </a:r>
            <a:r>
              <a:rPr lang="en-US" sz="2000" dirty="0">
                <a:latin typeface="Times New Roman" panose="02020603050405020304" pitchFamily="18" charset="0"/>
                <a:cs typeface="Times New Roman" panose="02020603050405020304" pitchFamily="18" charset="0"/>
              </a:rPr>
              <a:t>adding zeros or other values to data to make them have a uniform size or shape, such as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idx="1"/>
          </p:nvPr>
        </p:nvSpPr>
        <p:spPr>
          <a:xfrm>
            <a:off x="533400" y="243124"/>
            <a:ext cx="11343968" cy="6383818"/>
          </a:xfrm>
        </p:spPr>
        <p:txBody>
          <a:bodyPr>
            <a:noAutofit/>
          </a:bodyPr>
          <a:lstStyle/>
          <a:p>
            <a:pPr marL="0" indent="0">
              <a:lnSpc>
                <a:spcPct val="120000"/>
              </a:lnSpc>
              <a:buNone/>
            </a:pPr>
            <a:r>
              <a:rPr lang="en-US" sz="2000" dirty="0">
                <a:latin typeface="Times New Roman" panose="02020603050405020304" pitchFamily="18" charset="0"/>
                <a:cs typeface="Times New Roman" panose="02020603050405020304" pitchFamily="18" charset="0"/>
              </a:rPr>
              <a:t>sentences or matrices.</a:t>
            </a:r>
          </a:p>
          <a:p>
            <a:pPr marL="0" indent="0">
              <a:lnSpc>
                <a:spcPct val="120000"/>
              </a:lnSpc>
              <a:buNone/>
            </a:pPr>
            <a:r>
              <a:rPr lang="en-US" sz="2000" b="1" dirty="0">
                <a:latin typeface="Times New Roman" panose="02020603050405020304" pitchFamily="18" charset="0"/>
                <a:cs typeface="Times New Roman" panose="02020603050405020304" pitchFamily="18" charset="0"/>
              </a:rPr>
              <a:t>FEATURE EXTRACTION:</a:t>
            </a:r>
          </a:p>
          <a:p>
            <a:pPr>
              <a:lnSpc>
                <a:spcPct val="12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Feature extraction in deep learning is the process of extracting meaningful and representative features from raw data using deep learning models. </a:t>
            </a:r>
          </a:p>
          <a:p>
            <a:pPr>
              <a:lnSpc>
                <a:spcPct val="12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Features are parts or patterns of data that help to identify or describe it. For example, features of an image can be edges, corners, colors, shapes, etc. Feature extraction can help reduce the dimensionality, complexity, and noise of data and improve the performance and accuracy of downstream tasks such as classification, detection, segmentation, etc. Feature extraction methods can vary depending on the type and domain of data, such as images, text, audio, etc. Some common feature extraction methods for deep learning are:</a:t>
            </a:r>
          </a:p>
          <a:p>
            <a:pPr>
              <a:lnSpc>
                <a:spcPct val="120000"/>
              </a:lnSpc>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Convolutional neural networks (CNNs): </a:t>
            </a:r>
            <a:r>
              <a:rPr lang="en-US" sz="2000" dirty="0">
                <a:latin typeface="Times New Roman" panose="02020603050405020304" pitchFamily="18" charset="0"/>
                <a:cs typeface="Times New Roman" panose="02020603050405020304" pitchFamily="18" charset="0"/>
              </a:rPr>
              <a:t>using multiple layers of convolutional filters to learn hierarchical features from data, such as low-level features (e.g., edges) to high-level features (e.g., faces). CNNs are widely used for image feature extraction</a:t>
            </a:r>
          </a:p>
          <a:p>
            <a:pPr marL="0" indent="0">
              <a:lnSpc>
                <a:spcPct val="120000"/>
              </a:lnSpc>
              <a:buNone/>
            </a:pPr>
            <a:r>
              <a:rPr lang="en-US" sz="2000" b="1" dirty="0">
                <a:latin typeface="Times New Roman" panose="02020603050405020304" pitchFamily="18" charset="0"/>
                <a:cs typeface="Times New Roman" panose="02020603050405020304" pitchFamily="18" charset="0"/>
              </a:rPr>
              <a:t>Autoencoders: </a:t>
            </a:r>
            <a:r>
              <a:rPr lang="en-US" sz="2000" dirty="0">
                <a:latin typeface="Times New Roman" panose="02020603050405020304" pitchFamily="18" charset="0"/>
                <a:cs typeface="Times New Roman" panose="02020603050405020304" pitchFamily="18" charset="0"/>
              </a:rPr>
              <a:t>using a network that consists of an encoder and a decoder to learn a compressed representation of data that preserves its essential information. Autoencoders can be used for feature extraction by taking the output of the encoder as the features </a:t>
            </a:r>
          </a:p>
          <a:p>
            <a:pPr marL="0" indent="0">
              <a:lnSpc>
                <a:spcPct val="120000"/>
              </a:lnSpc>
              <a:buNone/>
            </a:pPr>
            <a:r>
              <a:rPr lang="en-US" sz="2000" b="1" dirty="0">
                <a:latin typeface="Times New Roman" panose="02020603050405020304" pitchFamily="18" charset="0"/>
                <a:cs typeface="Times New Roman" panose="02020603050405020304" pitchFamily="18" charset="0"/>
              </a:rPr>
              <a:t>                                               </a:t>
            </a:r>
          </a:p>
          <a:p>
            <a:pPr marL="0" indent="0">
              <a:lnSpc>
                <a:spcPct val="120000"/>
              </a:lnSpc>
              <a:buNone/>
            </a:pPr>
            <a:endParaRPr lang="en-US" sz="2000" dirty="0">
              <a:latin typeface="Times New Roman" panose="02020603050405020304" pitchFamily="18" charset="0"/>
              <a:cs typeface="Times New Roman" panose="02020603050405020304" pitchFamily="18" charset="0"/>
            </a:endParaRPr>
          </a:p>
          <a:p>
            <a:pPr>
              <a:lnSpc>
                <a:spcPct val="120000"/>
              </a:lnSpc>
            </a:pP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838200" y="183637"/>
            <a:ext cx="10515600" cy="6600621"/>
          </a:xfrm>
        </p:spPr>
        <p:txBody>
          <a:bodyPr>
            <a:normAutofit/>
          </a:bodyPr>
          <a:lstStyle/>
          <a:p>
            <a:pPr>
              <a:lnSpc>
                <a:spcPct val="100000"/>
              </a:lnSpc>
            </a:pPr>
            <a:r>
              <a:rPr lang="en-US" sz="2000" b="1" dirty="0">
                <a:latin typeface="Times New Roman" panose="02020603050405020304" pitchFamily="18" charset="0"/>
                <a:cs typeface="Times New Roman" panose="02020603050405020304" pitchFamily="18" charset="0"/>
              </a:rPr>
              <a:t>Recurrent neural networks (RNNs): </a:t>
            </a:r>
            <a:r>
              <a:rPr lang="en-US" sz="2000" dirty="0">
                <a:latin typeface="Times New Roman" panose="02020603050405020304" pitchFamily="18" charset="0"/>
                <a:cs typeface="Times New Roman" panose="02020603050405020304" pitchFamily="18" charset="0"/>
              </a:rPr>
              <a:t>using a network that has a memory mechanism to process sequential data, such as text or speech. RNNs can learn features that capture the temporal dependencies and context of data.</a:t>
            </a:r>
          </a:p>
          <a:p>
            <a:pPr>
              <a:lnSpc>
                <a:spcPct val="100000"/>
              </a:lnSpc>
            </a:pPr>
            <a:r>
              <a:rPr lang="en-US" sz="2000" b="1" dirty="0">
                <a:latin typeface="Times New Roman" panose="02020603050405020304" pitchFamily="18" charset="0"/>
                <a:cs typeface="Times New Roman" panose="02020603050405020304" pitchFamily="18" charset="0"/>
              </a:rPr>
              <a:t>Attention mechanisms: </a:t>
            </a:r>
            <a:r>
              <a:rPr lang="en-US" sz="2000" dirty="0">
                <a:latin typeface="Times New Roman" panose="02020603050405020304" pitchFamily="18" charset="0"/>
                <a:cs typeface="Times New Roman" panose="02020603050405020304" pitchFamily="18" charset="0"/>
              </a:rPr>
              <a:t>using a network that can learn to focus on relevant parts of data and ignore irrelevant ones. Attention mechanisms can enhance the feature extraction process by assigning different weights to different parts of data </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b="1" dirty="0">
                <a:latin typeface="Times New Roman" panose="02020603050405020304" pitchFamily="18" charset="0"/>
                <a:cs typeface="Times New Roman" panose="02020603050405020304" pitchFamily="18" charset="0"/>
              </a:rPr>
              <a:t>IMAGE CAPTION GENERATION:</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Image caption generation in deep learning is the process of automatically generating a natural language description of an image using deep learning models.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Image captioning requires both an understanding of the content of the image and the ability to generate a grammatically correct sentence. Image captioning has many applications, such as assisting visually impaired people, enhancing image search engines, creating photo albums, etc. Image captioning methods can vary depending on the architecture and technique used, but a common approach is to use a combination of convolutional neural networks (CNNs) and recurrent neural networks (RNNs).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CNNs are used to extract features from the image, and RNNs are used to generate captions based on the features. Some methods also use attention mechanisms to focus on relevant parts of the image while generating captions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242631"/>
            <a:ext cx="10515600" cy="6177833"/>
          </a:xfrm>
        </p:spPr>
        <p:txBody>
          <a:bodyPr>
            <a:normAutofit/>
          </a:bodyPr>
          <a:lstStyle/>
          <a:p>
            <a:pPr marL="0" indent="0">
              <a:lnSpc>
                <a:spcPct val="100000"/>
              </a:lnSpc>
              <a:buNone/>
            </a:pPr>
            <a:r>
              <a:rPr lang="en-US" sz="4400" b="1" dirty="0">
                <a:latin typeface="Times New Roman" panose="02020603050405020304" pitchFamily="18" charset="0"/>
                <a:cs typeface="Times New Roman" panose="02020603050405020304" pitchFamily="18" charset="0"/>
              </a:rPr>
              <a:t>SUMMARIZATION:</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Summarization in deep learning is the process of automatically generating a concise and informative summary of a longer text using deep learning models.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Summarization can help users to quickly grasp the main idea and key information of a text without reading the whole document. Summarization can be of two types: extractive and abstractive. Extractive summarization selects important sentences or phrases from the original text and arranges them to form a summary.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Abstractive summarization generates new sentences that express the meaning of the original text in a shorter way. Summarization methods can vary depending on the architecture and technique used, but a common approach is to use a combination of sequence-to-sequence models and attention mechanisms.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Sequence-to-sequence models consist of an encoder and a decoder that can map a variable-length input sequence to a variable-length output sequence. Attention mechanisms allow the model to focus on relevant parts of the input sequence while generating the output sequence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838200" y="109486"/>
            <a:ext cx="10515600" cy="706591"/>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614" name="Content Placeholder 2"/>
          <p:cNvSpPr>
            <a:spLocks noGrp="1"/>
          </p:cNvSpPr>
          <p:nvPr>
            <p:ph idx="1"/>
          </p:nvPr>
        </p:nvSpPr>
        <p:spPr>
          <a:xfrm>
            <a:off x="838200" y="816077"/>
            <a:ext cx="10515600" cy="5751871"/>
          </a:xfrm>
        </p:spPr>
        <p:txBody>
          <a:bodyPr>
            <a:normAutofit lnSpcReduction="10000"/>
          </a:bodyPr>
          <a:lstStyle/>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Deep learning has been effectively applied to both abstractive text summarization and image captioning. Abstractive text summarization involves using deep learning models to generate a concise and readable summary of a longer text.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There are several approaches, datasets, evaluation measures, and challenges associated with this task. For example, recurrent neural networks with an attention mechanism and long short-term memory (LSTM) are commonly used techniques for abstractive text summarization. The </a:t>
            </a:r>
            <a:r>
              <a:rPr lang="en-US" sz="2000" dirty="0" err="1">
                <a:latin typeface="Times New Roman" panose="02020603050405020304" pitchFamily="18" charset="0"/>
                <a:cs typeface="Times New Roman" panose="02020603050405020304" pitchFamily="18" charset="0"/>
              </a:rPr>
              <a:t>Gigaword</a:t>
            </a:r>
            <a:r>
              <a:rPr lang="en-US" sz="2000" dirty="0">
                <a:latin typeface="Times New Roman" panose="02020603050405020304" pitchFamily="18" charset="0"/>
                <a:cs typeface="Times New Roman" panose="02020603050405020304" pitchFamily="18" charset="0"/>
              </a:rPr>
              <a:t> dataset is commonly employed for single-sentence summary approaches, while the Cable News Network (CNN)/Daily Mail dataset is commonly employed for </a:t>
            </a:r>
            <a:r>
              <a:rPr lang="en-US" sz="2000" dirty="0" err="1">
                <a:latin typeface="Times New Roman" panose="02020603050405020304" pitchFamily="18" charset="0"/>
                <a:cs typeface="Times New Roman" panose="02020603050405020304" pitchFamily="18" charset="0"/>
              </a:rPr>
              <a:t>multisentence</a:t>
            </a:r>
            <a:r>
              <a:rPr lang="en-US" sz="2000" dirty="0">
                <a:latin typeface="Times New Roman" panose="02020603050405020304" pitchFamily="18" charset="0"/>
                <a:cs typeface="Times New Roman" panose="02020603050405020304" pitchFamily="18" charset="0"/>
              </a:rPr>
              <a:t> summary approaches. Recall-Oriented Understudy for </a:t>
            </a:r>
            <a:r>
              <a:rPr lang="en-US" sz="2000" dirty="0" err="1">
                <a:latin typeface="Times New Roman" panose="02020603050405020304" pitchFamily="18" charset="0"/>
                <a:cs typeface="Times New Roman" panose="02020603050405020304" pitchFamily="18" charset="0"/>
              </a:rPr>
              <a:t>Gisting</a:t>
            </a:r>
            <a:r>
              <a:rPr lang="en-US" sz="2000" dirty="0">
                <a:latin typeface="Times New Roman" panose="02020603050405020304" pitchFamily="18" charset="0"/>
                <a:cs typeface="Times New Roman" panose="02020603050405020304" pitchFamily="18" charset="0"/>
              </a:rPr>
              <a:t> Evaluation 1 (ROUGE1), ROUGE2, and ROUGE-L are determined to be the most commonly applied metrics for evaluating the quality of summarization.</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For image captioning, deep learning-based techniques are capable of handling the complexities and challenges of generating descriptions for visualized entities that exist in images. These techniques have shown promising results and have the potential to further improve the field of image captioning.</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 conclusion, deep learning has been effectively applied to both abstractive text summarization and image captioning. These techniques have shown promising results and have the potential to further improve these fields. However, there are still challenges that need to be addressed in order to continue advancing these technologies.</a:t>
            </a:r>
          </a:p>
          <a:p>
            <a:pPr>
              <a:lnSpc>
                <a:spcPct val="100000"/>
              </a:lnSpc>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838200" y="131762"/>
            <a:ext cx="10515600" cy="549275"/>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a:xfrm>
            <a:off x="838200" y="773574"/>
            <a:ext cx="10515600" cy="5027458"/>
          </a:xfrm>
        </p:spPr>
        <p:txBody>
          <a:bodyPr>
            <a:normAutofit/>
          </a:bodyPr>
          <a:lstStyle/>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There are several future research trends and open challenges in the field of deep learning-based abstractive text summarization and image captioning.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For abstractive text summarization, some of the challenges include the unavailability of a golden token at testing time, out-of-vocabulary (OOV) words, summary sentence repetition, inaccurate sentences, and fake facts. Future research may focus on addressing these challenges and improving the performance of abstractive text summarization models.</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For image captioning, future research may focus on improving the ability of deep learning-based techniques to recognize important objects, their attributes, and their relationships in an image, as well as generating syntactically and semantically correct sentences.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Overall, there is still much work to be done in the field of deep learning-based abstractive text summarization and image captioning. Researchers are actively working on addressing the challenges and improving the performance of these techniques.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838200" y="161259"/>
            <a:ext cx="10515600" cy="519778"/>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618" name="Content Placeholder 2"/>
          <p:cNvSpPr>
            <a:spLocks noGrp="1"/>
          </p:cNvSpPr>
          <p:nvPr>
            <p:ph idx="1"/>
          </p:nvPr>
        </p:nvSpPr>
        <p:spPr>
          <a:xfrm>
            <a:off x="314632" y="681037"/>
            <a:ext cx="11720052" cy="6015704"/>
          </a:xfrm>
        </p:spPr>
        <p:txBody>
          <a:bodyPr>
            <a:noAutofit/>
          </a:bodyPr>
          <a:lstStyle/>
          <a:p>
            <a:pPr marL="342900" marR="357505" lvl="0" indent="-342900">
              <a:lnSpc>
                <a:spcPct val="150000"/>
              </a:lnSpc>
              <a:spcBef>
                <a:spcPts val="760"/>
              </a:spcBef>
              <a:spcAft>
                <a:spcPts val="0"/>
              </a:spcAft>
              <a:buSzPts val="1400"/>
              <a:buFont typeface="Times New Roman" panose="02020603050405020304" pitchFamily="18" charset="0"/>
              <a:buAutoNum type="arabicPeriod"/>
              <a:tabLst>
                <a:tab pos="520700" algn="l"/>
                <a:tab pos="52133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Parmar,</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Chandu,</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Ranjan</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Chaubey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Kirtan</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Bhatt.</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"Abstractive</a:t>
            </a:r>
            <a:r>
              <a:rPr lang="en-US" sz="20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20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Summarization Using Artificial Intelligence." Available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SSRN 3370795</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(2019).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22885" lvl="0" indent="-342900">
              <a:lnSpc>
                <a:spcPct val="150000"/>
              </a:lnSpc>
              <a:spcBef>
                <a:spcPts val="795"/>
              </a:spcBef>
              <a:spcAft>
                <a:spcPts val="0"/>
              </a:spcAft>
              <a:buSzPts val="1400"/>
              <a:buFont typeface="Times New Roman" panose="02020603050405020304" pitchFamily="18" charset="0"/>
              <a:buAutoNum type="arabicPeriod"/>
              <a:tabLst>
                <a:tab pos="520700" algn="l"/>
                <a:tab pos="521335" algn="l"/>
              </a:tabLst>
            </a:pP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Gupta,</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err="1">
                <a:effectLst/>
                <a:latin typeface="Times New Roman" panose="02020603050405020304" pitchFamily="18" charset="0"/>
                <a:ea typeface="Times New Roman" panose="02020603050405020304" pitchFamily="18" charset="0"/>
                <a:cs typeface="Times New Roman" panose="02020603050405020304" pitchFamily="18" charset="0"/>
              </a:rPr>
              <a:t>Vanyaa</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err="1">
                <a:effectLst/>
                <a:latin typeface="Times New Roman" panose="02020603050405020304" pitchFamily="18" charset="0"/>
                <a:ea typeface="Times New Roman" panose="02020603050405020304" pitchFamily="18" charset="0"/>
                <a:cs typeface="Times New Roman" panose="02020603050405020304" pitchFamily="18" charset="0"/>
              </a:rPr>
              <a:t>NehaBansal</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Arun</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Sharma.</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summarization</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0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big data: A comprehensive survey." In International Conference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 Innovative</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Computing</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Communications,</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503-516.</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Springer,</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Singapore,</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2019.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615315" lvl="0" indent="-342900">
              <a:lnSpc>
                <a:spcPct val="150000"/>
              </a:lnSpc>
              <a:spcBef>
                <a:spcPts val="810"/>
              </a:spcBef>
              <a:spcAft>
                <a:spcPts val="0"/>
              </a:spcAft>
              <a:buSzPts val="1400"/>
              <a:buFont typeface="Times New Roman" panose="02020603050405020304" pitchFamily="18" charset="0"/>
              <a:buAutoNum type="arabicPeriod"/>
              <a:tabLst>
                <a:tab pos="520700" algn="l"/>
                <a:tab pos="52133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Applications of automatic summarization : https://blog.frase.io/20-</a:t>
            </a:r>
            <a:r>
              <a:rPr lang="en-US" sz="20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applications-of-automatic-summarization-in-the-enterprise/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800"/>
              </a:spcBef>
              <a:spcAft>
                <a:spcPts val="0"/>
              </a:spcAft>
              <a:buSzPts val="1400"/>
              <a:buFont typeface="Times New Roman" panose="02020603050405020304" pitchFamily="18" charset="0"/>
              <a:buAutoNum type="arabicPeriod"/>
              <a:tabLst>
                <a:tab pos="520700" algn="l"/>
                <a:tab pos="521335" algn="l"/>
              </a:tabLs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ShanmugasundaramHariharan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"Studies</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intrinsicsummary</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International</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Journal</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ArtificialIntelligenceand</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Soft</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Computing,</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2010</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800"/>
              </a:spcBef>
              <a:spcAft>
                <a:spcPts val="0"/>
              </a:spcAft>
              <a:buSzPts val="1400"/>
              <a:buFont typeface="Times New Roman" panose="02020603050405020304" pitchFamily="18" charset="0"/>
              <a:buAutoNum type="arabicPeriod"/>
              <a:tabLst>
                <a:tab pos="520700" algn="l"/>
                <a:tab pos="52133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Kim, Joo-Chang, and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Kyungyong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Chung. "Associative feature</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information</a:t>
            </a:r>
            <a:r>
              <a:rPr lang="en-IN"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extraction</a:t>
            </a:r>
            <a:r>
              <a:rPr lang="en-IN"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using</a:t>
            </a:r>
            <a:r>
              <a:rPr lang="en-IN"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text</a:t>
            </a:r>
            <a:r>
              <a:rPr lang="en-IN"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mining</a:t>
            </a:r>
            <a:r>
              <a:rPr lang="en-IN"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a:t>
            </a:r>
            <a:r>
              <a:rPr lang="en-IN" sz="20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health</a:t>
            </a:r>
            <a:r>
              <a:rPr lang="en-IN"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big</a:t>
            </a:r>
            <a:r>
              <a:rPr lang="en-IN"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sz="20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Wireless</a:t>
            </a:r>
            <a:r>
              <a:rPr lang="en-IN" sz="2000" spc="-3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Personal Communications</a:t>
            </a:r>
            <a:r>
              <a:rPr lang="en-IN" sz="20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105,</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 (2019):691-707.</a:t>
            </a:r>
          </a:p>
          <a:p>
            <a:pPr marL="342900" marR="0" lvl="0" indent="-342900">
              <a:lnSpc>
                <a:spcPct val="150000"/>
              </a:lnSpc>
              <a:spcBef>
                <a:spcPts val="800"/>
              </a:spcBef>
              <a:spcAft>
                <a:spcPts val="0"/>
              </a:spcAft>
              <a:buSzPts val="1400"/>
              <a:buFont typeface="Times New Roman" panose="02020603050405020304" pitchFamily="18" charset="0"/>
              <a:buAutoNum type="arabicPeriod"/>
              <a:tabLst>
                <a:tab pos="520700" algn="l"/>
                <a:tab pos="52133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Bhavadharani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 M. P. Ramkumar, and Selvan GSR Emil. "Performance Analysis of Ranking Models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838200" y="89821"/>
            <a:ext cx="10515600" cy="1325563"/>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1048592" name="Content Placeholder 2"/>
          <p:cNvSpPr>
            <a:spLocks noGrp="1"/>
          </p:cNvSpPr>
          <p:nvPr>
            <p:ph idx="1"/>
          </p:nvPr>
        </p:nvSpPr>
        <p:spPr>
          <a:xfrm>
            <a:off x="838200" y="1253331"/>
            <a:ext cx="10515600" cy="435133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The main objective of a text summarization system is to identify the most important information from the given text and present it to the end users.</a:t>
            </a:r>
          </a:p>
          <a:p>
            <a:pPr marL="0" indent="0">
              <a:lnSpc>
                <a:spcPct val="100000"/>
              </a:lnSpc>
              <a:buNone/>
            </a:pPr>
            <a:r>
              <a:rPr lang="en-US" sz="2000" dirty="0">
                <a:latin typeface="Times New Roman" panose="02020603050405020304" pitchFamily="18" charset="0"/>
                <a:cs typeface="Times New Roman" panose="02020603050405020304" pitchFamily="18" charset="0"/>
              </a:rPr>
              <a:t>• In its most basic form, a summary is a set of photos that represents the most interesting visual content of a scene. The purpose of a summary is to quickly give a viewer an accurate impression of what a particular scene looks like.</a:t>
            </a:r>
          </a:p>
          <a:p>
            <a:pPr marL="0" indent="0">
              <a:lnSpc>
                <a:spcPct val="150000"/>
              </a:lnSpc>
              <a:buNone/>
            </a:pPr>
            <a:r>
              <a:rPr lang="en-US" sz="2000" dirty="0">
                <a:latin typeface="Times New Roman" panose="02020603050405020304" pitchFamily="18" charset="0"/>
                <a:cs typeface="Times New Roman" panose="02020603050405020304" pitchFamily="18" charset="0"/>
              </a:rPr>
              <a:t>• Summaries reduce reading time.</a:t>
            </a:r>
          </a:p>
          <a:p>
            <a:pPr marL="0" indent="0">
              <a:lnSpc>
                <a:spcPct val="150000"/>
              </a:lnSpc>
              <a:buNone/>
            </a:pPr>
            <a:r>
              <a:rPr lang="en-US" sz="2000" dirty="0">
                <a:latin typeface="Times New Roman" panose="02020603050405020304" pitchFamily="18" charset="0"/>
                <a:cs typeface="Times New Roman" panose="02020603050405020304" pitchFamily="18" charset="0"/>
              </a:rPr>
              <a:t>• When researching documents, summaries make the selection process easier.</a:t>
            </a:r>
          </a:p>
          <a:p>
            <a:pPr marL="0" indent="0">
              <a:lnSpc>
                <a:spcPct val="150000"/>
              </a:lnSpc>
              <a:buNone/>
            </a:pPr>
            <a:r>
              <a:rPr lang="en-US" sz="2000" dirty="0">
                <a:latin typeface="Times New Roman" panose="02020603050405020304" pitchFamily="18" charset="0"/>
                <a:cs typeface="Times New Roman" panose="02020603050405020304" pitchFamily="18" charset="0"/>
              </a:rPr>
              <a:t>• It provide more accurate and efficient process of summarization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idx="1"/>
          </p:nvPr>
        </p:nvSpPr>
        <p:spPr>
          <a:xfrm>
            <a:off x="838200" y="213135"/>
            <a:ext cx="10515600" cy="4351338"/>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in Information Retrieval." In 2019 3rd International Conference on Trends in Electronics and Informatics (ICOEI), pp. 1207-1211. IEEE,2019.</a:t>
            </a:r>
          </a:p>
          <a:p>
            <a:pPr marL="0" marR="142240" lvl="0" indent="0">
              <a:lnSpc>
                <a:spcPct val="100000"/>
              </a:lnSpc>
              <a:spcBef>
                <a:spcPts val="790"/>
              </a:spcBef>
              <a:spcAft>
                <a:spcPts val="0"/>
              </a:spcAft>
              <a:buSzPts val="1400"/>
              <a:buNone/>
              <a:tabLst>
                <a:tab pos="520700" algn="l"/>
                <a:tab pos="52133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7.   Pan,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Suhan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Zhiqiang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Li, and Juan Dai. "An improved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TextRank</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keywords extraction algorithm."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Proceedings of the ACM Turing Celebration</a:t>
            </a:r>
            <a:r>
              <a:rPr lang="en-US" sz="20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Conference-China,</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1-7.2019.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42240" lvl="0" indent="0">
              <a:lnSpc>
                <a:spcPct val="100000"/>
              </a:lnSpc>
              <a:spcBef>
                <a:spcPts val="790"/>
              </a:spcBef>
              <a:spcAft>
                <a:spcPts val="0"/>
              </a:spcAft>
              <a:buSzPts val="1400"/>
              <a:buNone/>
              <a:tabLst>
                <a:tab pos="520700" algn="l"/>
                <a:tab pos="52133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Mihalcea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Rada. "Graph-based ranking algorithms for sentence extraction, applied to text summarization." In Proceedings of the ACL Interactive Poster and Demonstration Sessions, pp. 170-173.2004.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838200" y="190756"/>
            <a:ext cx="10515600" cy="490281"/>
          </a:xfrm>
        </p:spPr>
        <p:txBody>
          <a:bodyPr>
            <a:normAutofit/>
          </a:bodyPr>
          <a:lstStyle/>
          <a:p>
            <a:r>
              <a:rPr lang="en-US" b="1" dirty="0">
                <a:effectLst>
                  <a:outerShdw blurRad="38100" dist="38100" dir="2700000" algn="tl">
                    <a:srgbClr val="000000">
                      <a:alpha val="43137"/>
                    </a:srgbClr>
                  </a:outerShdw>
                </a:effectLst>
              </a:rPr>
              <a:t>SCREENSHOTS</a:t>
            </a:r>
            <a:endParaRPr lang="en-IN" b="1" dirty="0">
              <a:effectLst>
                <a:outerShdw blurRad="38100" dist="38100" dir="2700000" algn="tl">
                  <a:srgbClr val="000000">
                    <a:alpha val="43137"/>
                  </a:srgbClr>
                </a:outerShdw>
              </a:effectLst>
            </a:endParaRPr>
          </a:p>
        </p:txBody>
      </p:sp>
      <p:grpSp>
        <p:nvGrpSpPr>
          <p:cNvPr id="60" name="Group 3"/>
          <p:cNvGrpSpPr/>
          <p:nvPr/>
        </p:nvGrpSpPr>
        <p:grpSpPr bwMode="auto">
          <a:xfrm>
            <a:off x="1061720" y="1133395"/>
            <a:ext cx="9291320" cy="5115005"/>
            <a:chOff x="1462" y="207"/>
            <a:chExt cx="9041" cy="5093"/>
          </a:xfrm>
        </p:grpSpPr>
        <p:pic>
          <p:nvPicPr>
            <p:cNvPr id="2097154" name="Picture 4"/>
            <p:cNvPicPr>
              <a:picLocks noChangeAspect="1" noChangeArrowheads="1"/>
            </p:cNvPicPr>
            <p:nvPr/>
          </p:nvPicPr>
          <p:blipFill>
            <a:blip r:embed="rId2"/>
            <a:srcRect/>
            <a:stretch>
              <a:fillRect/>
            </a:stretch>
          </p:blipFill>
          <p:spPr bwMode="auto">
            <a:xfrm>
              <a:off x="1470" y="214"/>
              <a:ext cx="9026" cy="5078"/>
            </a:xfrm>
            <a:prstGeom prst="rect">
              <a:avLst/>
            </a:prstGeom>
            <a:noFill/>
          </p:spPr>
        </p:pic>
        <p:sp>
          <p:nvSpPr>
            <p:cNvPr id="1048621" name="Rectangle 5"/>
            <p:cNvSpPr>
              <a:spLocks noChangeArrowheads="1"/>
            </p:cNvSpPr>
            <p:nvPr/>
          </p:nvSpPr>
          <p:spPr bwMode="auto">
            <a:xfrm>
              <a:off x="1462" y="207"/>
              <a:ext cx="9041" cy="5093"/>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IN"/>
            </a:p>
          </p:txBody>
        </p:sp>
      </p:grpSp>
      <p:sp>
        <p:nvSpPr>
          <p:cNvPr id="1048622" name="TextBox 7"/>
          <p:cNvSpPr txBox="1"/>
          <p:nvPr/>
        </p:nvSpPr>
        <p:spPr>
          <a:xfrm>
            <a:off x="1061720" y="764063"/>
            <a:ext cx="6096000" cy="400110"/>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OUTPUT</a:t>
            </a:r>
            <a:r>
              <a:rPr lang="en-IN" sz="2000" b="1" spc="-70"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RESULT</a:t>
            </a:r>
            <a:r>
              <a:rPr lang="en-IN" sz="2000" b="1" spc="-70"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OF</a:t>
            </a:r>
            <a:r>
              <a:rPr lang="en-IN" sz="2000" b="1" spc="-70"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TEXT</a:t>
            </a:r>
            <a:r>
              <a:rPr lang="en-IN" sz="2000" b="1" spc="-65"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SUMMARIZATION</a:t>
            </a:r>
            <a:endParaRPr lang="en-IN"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6"/>
          <p:cNvPicPr>
            <a:picLocks noChangeAspect="1"/>
          </p:cNvPicPr>
          <p:nvPr/>
        </p:nvPicPr>
        <p:blipFill>
          <a:blip r:embed="rId2"/>
          <a:stretch>
            <a:fillRect/>
          </a:stretch>
        </p:blipFill>
        <p:spPr>
          <a:xfrm>
            <a:off x="841599" y="977818"/>
            <a:ext cx="9379361" cy="5318088"/>
          </a:xfrm>
          <a:prstGeom prst="rect">
            <a:avLst/>
          </a:prstGeom>
        </p:spPr>
      </p:pic>
      <p:sp>
        <p:nvSpPr>
          <p:cNvPr id="1048623" name="TextBox 8"/>
          <p:cNvSpPr txBox="1"/>
          <p:nvPr/>
        </p:nvSpPr>
        <p:spPr>
          <a:xfrm>
            <a:off x="1513840" y="562094"/>
            <a:ext cx="6096000" cy="400110"/>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OUTPUT</a:t>
            </a:r>
            <a:r>
              <a:rPr lang="en-IN" sz="1800" b="1" spc="-55"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RESULT</a:t>
            </a:r>
            <a:r>
              <a:rPr lang="en-IN" sz="1800" b="1" spc="-50"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OF</a:t>
            </a:r>
            <a:r>
              <a:rPr lang="en-IN" sz="1800" b="1" spc="-35"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IMAGE</a:t>
            </a:r>
            <a:r>
              <a:rPr lang="en-IN" sz="1800" b="1" spc="-20"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CAPTIONING</a:t>
            </a:r>
            <a:endParaRPr lang="en-IN"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3"/>
          <p:cNvSpPr txBox="1"/>
          <p:nvPr/>
        </p:nvSpPr>
        <p:spPr>
          <a:xfrm>
            <a:off x="4196080" y="3044279"/>
            <a:ext cx="7884160"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838200" y="18255"/>
            <a:ext cx="10685206" cy="1042219"/>
          </a:xfrm>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1048594" name="Content Placeholder 2"/>
          <p:cNvSpPr>
            <a:spLocks noGrp="1"/>
          </p:cNvSpPr>
          <p:nvPr>
            <p:ph idx="1"/>
          </p:nvPr>
        </p:nvSpPr>
        <p:spPr>
          <a:xfrm>
            <a:off x="668594" y="1060473"/>
            <a:ext cx="11353800" cy="5546803"/>
          </a:xfrm>
        </p:spPr>
        <p:txBody>
          <a:bodyPr>
            <a:noAutofit/>
          </a:bodyPr>
          <a:lstStyle/>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technique of text summarizing turns a lengthy text into a summary.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foundation of earlier information retrieval and summarization algorithms is a large labelled dataset that uses manually created characteristics. For a specific domain and focused on the specific sub-domain to increase efficiency.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This research introduces a novel text summarization model for deep learning (DL) based information retrieval. The three main processes that make up the proposed model are text summarization, template development, and information retrieval. For recovering textual material at first, the bidirectional long short term memory (</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technique is used, which assumes each word d, takes the data from the sentence, and embeds it in the semantic vector. </a:t>
            </a:r>
          </a:p>
          <a:p>
            <a:pPr>
              <a:lnSpc>
                <a:spcPct val="10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Following that, the DL model is used to generate templates. The text is summarized using the deep belief network (DBN) model as a text summary technique. Also, the visible entities that are present in the photographs are given their own image descriptions. The design of </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with the DBN model for the text summarization and image captioning process shows the novelty of the work. Giga and DUC corpora are used to validate the performance of the proposed technique. According to the experimental findings, the suggested DBN model outperformed the examined approaches with the highest levels of precision, recall, and F-score.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200" y="0"/>
            <a:ext cx="10515600" cy="1325563"/>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INTODUCTION</a:t>
            </a:r>
          </a:p>
        </p:txBody>
      </p:sp>
      <p:sp>
        <p:nvSpPr>
          <p:cNvPr id="1048596" name="Content Placeholder 2"/>
          <p:cNvSpPr>
            <a:spLocks noGrp="1"/>
          </p:cNvSpPr>
          <p:nvPr>
            <p:ph idx="1"/>
          </p:nvPr>
        </p:nvSpPr>
        <p:spPr>
          <a:xfrm>
            <a:off x="838200" y="958362"/>
            <a:ext cx="11176819" cy="5973379"/>
          </a:xfrm>
        </p:spPr>
        <p:txBody>
          <a:bodyPr>
            <a:normAutofit/>
          </a:bodyPr>
          <a:lstStyle/>
          <a:p>
            <a:pPr>
              <a:lnSpc>
                <a:spcPct val="12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Deep learning is a branch of machine learning which is completely based on artificial neural networks, as neural network is going to mimic the human brain so deep learning is also a kind of mimic of human brain. In deep learning, we don’t need to explicitly program everything. </a:t>
            </a:r>
          </a:p>
          <a:p>
            <a:pPr>
              <a:lnSpc>
                <a:spcPct val="12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concept of deep learning is not new. It has been around for a couple of years now. Deep Learning models are able to automatically learn features from the data, which makes them well-suited for tasks such as image recognition, speech recognition, and natural language processing. The most widely used architectures in deep learning are feedforward neural networks, convolutional neural networks (CNNs), and recurrent neural networks (RNNs). </a:t>
            </a:r>
          </a:p>
          <a:p>
            <a:pPr>
              <a:lnSpc>
                <a:spcPct val="12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 human brain approximately 100 billion neurons all together this is a picture of an individual neuron and each neuron is connected through thousand of their </a:t>
            </a:r>
            <a:r>
              <a:rPr lang="en-US" sz="2000" dirty="0" err="1">
                <a:latin typeface="Times New Roman" panose="02020603050405020304" pitchFamily="18" charset="0"/>
                <a:cs typeface="Times New Roman" panose="02020603050405020304" pitchFamily="18" charset="0"/>
              </a:rPr>
              <a:t>neighbours</a:t>
            </a:r>
            <a:r>
              <a:rPr lang="en-US" sz="2000" dirty="0">
                <a:latin typeface="Times New Roman" panose="02020603050405020304" pitchFamily="18" charset="0"/>
                <a:cs typeface="Times New Roman" panose="02020603050405020304" pitchFamily="18" charset="0"/>
              </a:rPr>
              <a:t>. So, we create an artificial structure called an artificial neural net where we have nodes or neurons. </a:t>
            </a:r>
          </a:p>
          <a:p>
            <a:pPr>
              <a:lnSpc>
                <a:spcPct val="12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We have some neurons for input value and some for output value and in between, there may be lots of neurons interconnected in the hidden layer.</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38200" y="1"/>
            <a:ext cx="10515600" cy="84037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p>
        </p:txBody>
      </p:sp>
      <p:sp>
        <p:nvSpPr>
          <p:cNvPr id="1048598" name="Content Placeholder 2"/>
          <p:cNvSpPr>
            <a:spLocks noGrp="1"/>
          </p:cNvSpPr>
          <p:nvPr>
            <p:ph idx="1"/>
          </p:nvPr>
        </p:nvSpPr>
        <p:spPr>
          <a:xfrm>
            <a:off x="838200" y="565072"/>
            <a:ext cx="10515600" cy="6292927"/>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The working process involved in the presented DL based information retrieval and text summarization processes is which comprises three major stages.</a:t>
            </a:r>
          </a:p>
          <a:p>
            <a:pPr marL="0" indent="0">
              <a:lnSpc>
                <a:spcPct val="150000"/>
              </a:lnSpc>
              <a:buNone/>
            </a:pPr>
            <a:r>
              <a:rPr lang="en-US" sz="2000" dirty="0">
                <a:latin typeface="Times New Roman" panose="02020603050405020304" pitchFamily="18" charset="0"/>
                <a:cs typeface="Times New Roman" panose="02020603050405020304" pitchFamily="18" charset="0"/>
              </a:rPr>
              <a:t>• Initially, Bi-LSTM based information retrieval and template generation take place. Then, the DBN model is used for text summarization.</a:t>
            </a:r>
          </a:p>
          <a:p>
            <a:pPr marL="0" indent="0">
              <a:lnSpc>
                <a:spcPct val="150000"/>
              </a:lnSpc>
              <a:buNone/>
            </a:pPr>
            <a:r>
              <a:rPr lang="en-US" sz="2000" dirty="0">
                <a:latin typeface="Times New Roman" panose="02020603050405020304" pitchFamily="18" charset="0"/>
                <a:cs typeface="Times New Roman" panose="02020603050405020304" pitchFamily="18" charset="0"/>
              </a:rPr>
              <a:t>• In addition, CNN (Convolutional Neural Network )and RNN (recurrent neural network) technique facilitates in generating captions to the images.</a:t>
            </a:r>
          </a:p>
          <a:p>
            <a:pPr marL="0" indent="0">
              <a:lnSpc>
                <a:spcPct val="150000"/>
              </a:lnSpc>
              <a:buNone/>
            </a:pP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approach is employed to retrieve the textual data, which assumes each word in a sentence extracts the information and embeds it into the semantic vector. Subsequently, the template generation process takes place using the DL model. </a:t>
            </a:r>
          </a:p>
          <a:p>
            <a:pPr marL="0" indent="0">
              <a:lnSpc>
                <a:spcPct val="150000"/>
              </a:lnSpc>
              <a:buNone/>
            </a:pPr>
            <a:r>
              <a:rPr lang="en-US" sz="2000" dirty="0">
                <a:latin typeface="Times New Roman" panose="02020603050405020304" pitchFamily="18" charset="0"/>
                <a:cs typeface="Times New Roman" panose="02020603050405020304" pitchFamily="18" charset="0"/>
              </a:rPr>
              <a:t>• DBN model is employed as a text summarization tool to summarize the textual content and the image captions are generated.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DRAWBACKS OF EXISTING SYSTEM</a:t>
            </a:r>
          </a:p>
        </p:txBody>
      </p:sp>
      <p:sp>
        <p:nvSpPr>
          <p:cNvPr id="1048600" name="Content Placeholder 2"/>
          <p:cNvSpPr>
            <a:spLocks noGrp="1"/>
          </p:cNvSpPr>
          <p:nvPr>
            <p:ph idx="1"/>
          </p:nvPr>
        </p:nvSpPr>
        <p:spPr>
          <a:xfrm>
            <a:off x="838200" y="1825625"/>
            <a:ext cx="10515600" cy="435133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CNNs which include the fact that a lot of training data is needed for the CNN to be effective and that they fail to encode the position and orientation of objects.</a:t>
            </a:r>
          </a:p>
          <a:p>
            <a:pPr marL="0" indent="0">
              <a:lnSpc>
                <a:spcPct val="150000"/>
              </a:lnSpc>
              <a:buNone/>
            </a:pPr>
            <a:r>
              <a:rPr lang="en-US" sz="2000" dirty="0">
                <a:latin typeface="Times New Roman" panose="02020603050405020304" pitchFamily="18" charset="0"/>
                <a:cs typeface="Times New Roman" panose="02020603050405020304" pitchFamily="18" charset="0"/>
              </a:rPr>
              <a:t>• They fail to encode the position and orientation of objects. They have a hard time classifying images with different positions.</a:t>
            </a:r>
          </a:p>
          <a:p>
            <a:pPr marL="0" indent="0">
              <a:lnSpc>
                <a:spcPct val="150000"/>
              </a:lnSpc>
              <a:buNone/>
            </a:pPr>
            <a:r>
              <a:rPr lang="en-US" sz="2000" dirty="0">
                <a:latin typeface="Times New Roman" panose="02020603050405020304" pitchFamily="18" charset="0"/>
                <a:cs typeface="Times New Roman" panose="02020603050405020304" pitchFamily="18" charset="0"/>
              </a:rPr>
              <a:t>• Gradient exploding and vanishing problems are major issues in RNNs.</a:t>
            </a:r>
          </a:p>
          <a:p>
            <a:pPr marL="0" indent="0">
              <a:lnSpc>
                <a:spcPct val="150000"/>
              </a:lnSpc>
              <a:buNone/>
            </a:pPr>
            <a:r>
              <a:rPr lang="en-US" sz="2000" dirty="0">
                <a:latin typeface="Times New Roman" panose="02020603050405020304" pitchFamily="18" charset="0"/>
                <a:cs typeface="Times New Roman" panose="02020603050405020304" pitchFamily="18" charset="0"/>
              </a:rPr>
              <a:t>• Training an RNN is a completely tough task. It cannot system very lengthy sequences if the usage is exceed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sp>
        <p:nvSpPr>
          <p:cNvPr id="1048602" name="Content Placeholder 2"/>
          <p:cNvSpPr>
            <a:spLocks noGrp="1"/>
          </p:cNvSpPr>
          <p:nvPr>
            <p:ph idx="1"/>
          </p:nvPr>
        </p:nvSpPr>
        <p:spPr>
          <a:xfrm>
            <a:off x="838200" y="1452000"/>
            <a:ext cx="10515600" cy="4351338"/>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To overcome the lack of quality and accuracy in text summarization and image captioning using transformers model.</a:t>
            </a:r>
          </a:p>
          <a:p>
            <a:pPr marL="0" indent="0">
              <a:lnSpc>
                <a:spcPct val="100000"/>
              </a:lnSpc>
              <a:buNone/>
            </a:pPr>
            <a:r>
              <a:rPr lang="en-US" sz="2000" dirty="0">
                <a:latin typeface="Times New Roman" panose="02020603050405020304" pitchFamily="18" charset="0"/>
                <a:cs typeface="Times New Roman" panose="02020603050405020304" pitchFamily="18" charset="0"/>
              </a:rPr>
              <a:t>• By using transformers model it achieve very high translate quality even after being trained only for shorter period of time.</a:t>
            </a:r>
          </a:p>
          <a:p>
            <a:pPr marL="0" indent="0">
              <a:lnSpc>
                <a:spcPct val="100000"/>
              </a:lnSpc>
              <a:buNone/>
            </a:pPr>
            <a:r>
              <a:rPr lang="en-US" sz="2000" dirty="0">
                <a:latin typeface="Times New Roman" panose="02020603050405020304" pitchFamily="18" charset="0"/>
                <a:cs typeface="Times New Roman" panose="02020603050405020304" pitchFamily="18" charset="0"/>
              </a:rPr>
              <a:t>• It works in a inherently sequential in nature and allow for much more parallelization than sequential models.</a:t>
            </a:r>
          </a:p>
          <a:p>
            <a:pPr marL="0" indent="0">
              <a:lnSpc>
                <a:spcPct val="100000"/>
              </a:lnSpc>
              <a:buNone/>
            </a:pPr>
            <a:r>
              <a:rPr lang="en-US" sz="2000" dirty="0">
                <a:latin typeface="Times New Roman" panose="02020603050405020304" pitchFamily="18" charset="0"/>
                <a:cs typeface="Times New Roman" panose="02020603050405020304" pitchFamily="18" charset="0"/>
              </a:rPr>
              <a:t>• There are three important features in transformers they are:</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Positional encoding.(describes the location or position of an entity in a sequence so that   	each position is assigned a unique representation)</a:t>
            </a:r>
          </a:p>
          <a:p>
            <a:pPr marL="0" indent="0">
              <a:lnSpc>
                <a:spcPct val="100000"/>
              </a:lnSpc>
              <a:buNone/>
            </a:pPr>
            <a:r>
              <a:rPr lang="en-US" sz="2000" dirty="0">
                <a:latin typeface="Times New Roman" panose="02020603050405020304" pitchFamily="18" charset="0"/>
                <a:cs typeface="Times New Roman" panose="02020603050405020304" pitchFamily="18" charset="0"/>
              </a:rPr>
              <a:t>	ii. Attention.(helps to draw connections between any parts of the sequence,)</a:t>
            </a:r>
          </a:p>
          <a:p>
            <a:pPr marL="0" indent="0">
              <a:lnSpc>
                <a:spcPct val="100000"/>
              </a:lnSpc>
              <a:buNone/>
            </a:pPr>
            <a:r>
              <a:rPr lang="en-US" sz="2000" dirty="0">
                <a:latin typeface="Times New Roman" panose="02020603050405020304" pitchFamily="18" charset="0"/>
                <a:cs typeface="Times New Roman" panose="02020603050405020304" pitchFamily="18" charset="0"/>
              </a:rPr>
              <a:t>	iii. Self attention.(mechanism relating different positions of a single sequence)</a:t>
            </a:r>
          </a:p>
          <a:p>
            <a:pPr>
              <a:lnSpc>
                <a:spcPct val="1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838196" y="1"/>
            <a:ext cx="10515600" cy="76691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LITERATURE SURVEY</a:t>
            </a:r>
          </a:p>
        </p:txBody>
      </p:sp>
      <p:graphicFrame>
        <p:nvGraphicFramePr>
          <p:cNvPr id="4194304" name="Table 7"/>
          <p:cNvGraphicFramePr>
            <a:graphicFrameLocks noGrp="1"/>
          </p:cNvGraphicFramePr>
          <p:nvPr>
            <p:ph idx="1"/>
          </p:nvPr>
        </p:nvGraphicFramePr>
        <p:xfrm>
          <a:off x="838196" y="626089"/>
          <a:ext cx="10515596" cy="5765800"/>
        </p:xfrm>
        <a:graphic>
          <a:graphicData uri="http://schemas.openxmlformats.org/drawingml/2006/table">
            <a:tbl>
              <a:tblPr>
                <a:tableStyleId>{073A0DAA-6AF3-43AB-8588-CEC1D06C72B9}</a:tableStyleId>
              </a:tblPr>
              <a:tblGrid>
                <a:gridCol w="2628899">
                  <a:extLst>
                    <a:ext uri="{9D8B030D-6E8A-4147-A177-3AD203B41FA5}">
                      <a16:colId xmlns:a16="http://schemas.microsoft.com/office/drawing/2014/main" val="20000"/>
                    </a:ext>
                  </a:extLst>
                </a:gridCol>
                <a:gridCol w="2884540">
                  <a:extLst>
                    <a:ext uri="{9D8B030D-6E8A-4147-A177-3AD203B41FA5}">
                      <a16:colId xmlns:a16="http://schemas.microsoft.com/office/drawing/2014/main" val="20001"/>
                    </a:ext>
                  </a:extLst>
                </a:gridCol>
                <a:gridCol w="2998842">
                  <a:extLst>
                    <a:ext uri="{9D8B030D-6E8A-4147-A177-3AD203B41FA5}">
                      <a16:colId xmlns:a16="http://schemas.microsoft.com/office/drawing/2014/main" val="20002"/>
                    </a:ext>
                  </a:extLst>
                </a:gridCol>
                <a:gridCol w="2003315">
                  <a:extLst>
                    <a:ext uri="{9D8B030D-6E8A-4147-A177-3AD203B41FA5}">
                      <a16:colId xmlns:a16="http://schemas.microsoft.com/office/drawing/2014/main" val="20003"/>
                    </a:ext>
                  </a:extLst>
                </a:gridCol>
              </a:tblGrid>
              <a:tr h="370840">
                <a:tc>
                  <a:txBody>
                    <a:bodyPr/>
                    <a:lstStyle/>
                    <a:p>
                      <a:r>
                        <a:rPr lang="en-US" b="1" dirty="0">
                          <a:effectLst>
                            <a:outerShdw blurRad="38100" dist="38100" dir="2700000" algn="tl">
                              <a:srgbClr val="000000">
                                <a:alpha val="43137"/>
                              </a:srgbClr>
                            </a:outerShdw>
                          </a:effectLst>
                        </a:rPr>
                        <a:t>A</a:t>
                      </a:r>
                      <a:r>
                        <a:rPr lang="en-IN" b="1" dirty="0">
                          <a:effectLst>
                            <a:outerShdw blurRad="38100" dist="38100" dir="2700000" algn="tl">
                              <a:srgbClr val="000000">
                                <a:alpha val="43137"/>
                              </a:srgbClr>
                            </a:outerShdw>
                          </a:effectLst>
                        </a:rPr>
                        <a:t>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effectLst>
                            <a:outerShdw blurRad="38100" dist="38100" dir="2700000" algn="tl">
                              <a:srgbClr val="000000">
                                <a:alpha val="43137"/>
                              </a:srgbClr>
                            </a:outerShdw>
                          </a:effectLst>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effectLst>
                            <a:outerShdw blurRad="38100" dist="38100" dir="2700000" algn="tl">
                              <a:srgbClr val="000000">
                                <a:alpha val="43137"/>
                              </a:srgbClr>
                            </a:outerShdw>
                          </a:effectLst>
                        </a:rPr>
                        <a:t>D</a:t>
                      </a:r>
                      <a:r>
                        <a:rPr lang="en-IN" b="1" dirty="0">
                          <a:effectLst>
                            <a:outerShdw blurRad="38100" dist="38100" dir="2700000" algn="tl">
                              <a:srgbClr val="000000">
                                <a:alpha val="43137"/>
                              </a:srgbClr>
                            </a:outerShdw>
                          </a:effectLst>
                        </a:rPr>
                        <a:t>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effectLst>
                            <a:outerShdw blurRad="38100" dist="38100" dir="2700000" algn="tl">
                              <a:srgbClr val="000000">
                                <a:alpha val="43137"/>
                              </a:srgbClr>
                            </a:outerShdw>
                          </a:effectLst>
                        </a:rPr>
                        <a:t>PUBLICATION</a:t>
                      </a:r>
                      <a:endParaRPr lang="en-IN" b="1"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sz="1800" kern="1200" dirty="0">
                          <a:solidFill>
                            <a:schemeClr val="dk1"/>
                          </a:solidFill>
                          <a:effectLst/>
                          <a:latin typeface="+mn-lt"/>
                          <a:ea typeface="+mn-ea"/>
                          <a:cs typeface="+mn-cs"/>
                        </a:rPr>
                        <a:t>Kanika Agrawal</a:t>
                      </a:r>
                      <a:endParaRPr lang="en-IN" dirty="0">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Legal Case Summarization: An Application for Text Summarization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The paragraph describes a project that uses web scraping and text summarization to help lawyers with IT legal cases in India. It compares different text summarization algorithms and finds LUHN and LSA to be the best ones.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IEEE(Institute of Electrical and Electronics Engineers)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IN" dirty="0" err="1"/>
                        <a:t>Zohair</a:t>
                      </a:r>
                      <a:r>
                        <a:rPr lang="en-IN" dirty="0"/>
                        <a:t> </a:t>
                      </a:r>
                      <a:r>
                        <a:rPr lang="en-IN" dirty="0" err="1"/>
                        <a:t>Malki</a:t>
                      </a:r>
                      <a:r>
                        <a:rPr lang="en-IN" dirty="0"/>
                        <a:t>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Bidirectional Residual LSTM-based Human Activity Recognition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The paragraph is about a deep learning method called Residual LSTM that can recognize human activities from time series data. It claims that this method has high performance and accuracy. It also explains what LSTM is and why it is useful for activity recognition.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Research Gate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838196" y="1"/>
            <a:ext cx="10515600" cy="76691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LITERATURE SURVEY</a:t>
            </a:r>
          </a:p>
        </p:txBody>
      </p:sp>
      <p:graphicFrame>
        <p:nvGraphicFramePr>
          <p:cNvPr id="4194305" name="Table 7"/>
          <p:cNvGraphicFramePr>
            <a:graphicFrameLocks noGrp="1"/>
          </p:cNvGraphicFramePr>
          <p:nvPr>
            <p:ph idx="1"/>
          </p:nvPr>
        </p:nvGraphicFramePr>
        <p:xfrm>
          <a:off x="838200" y="766917"/>
          <a:ext cx="10515596" cy="5765800"/>
        </p:xfrm>
        <a:graphic>
          <a:graphicData uri="http://schemas.openxmlformats.org/drawingml/2006/table">
            <a:tbl>
              <a:tblPr>
                <a:tableStyleId>{073A0DAA-6AF3-43AB-8588-CEC1D06C72B9}</a:tableStyleId>
              </a:tblPr>
              <a:tblGrid>
                <a:gridCol w="2628899">
                  <a:extLst>
                    <a:ext uri="{9D8B030D-6E8A-4147-A177-3AD203B41FA5}">
                      <a16:colId xmlns:a16="http://schemas.microsoft.com/office/drawing/2014/main" val="20000"/>
                    </a:ext>
                  </a:extLst>
                </a:gridCol>
                <a:gridCol w="2884540">
                  <a:extLst>
                    <a:ext uri="{9D8B030D-6E8A-4147-A177-3AD203B41FA5}">
                      <a16:colId xmlns:a16="http://schemas.microsoft.com/office/drawing/2014/main" val="20001"/>
                    </a:ext>
                  </a:extLst>
                </a:gridCol>
                <a:gridCol w="3342971">
                  <a:extLst>
                    <a:ext uri="{9D8B030D-6E8A-4147-A177-3AD203B41FA5}">
                      <a16:colId xmlns:a16="http://schemas.microsoft.com/office/drawing/2014/main" val="20002"/>
                    </a:ext>
                  </a:extLst>
                </a:gridCol>
                <a:gridCol w="1659186">
                  <a:extLst>
                    <a:ext uri="{9D8B030D-6E8A-4147-A177-3AD203B41FA5}">
                      <a16:colId xmlns:a16="http://schemas.microsoft.com/office/drawing/2014/main" val="20003"/>
                    </a:ext>
                  </a:extLst>
                </a:gridCol>
              </a:tblGrid>
              <a:tr h="370840">
                <a:tc>
                  <a:txBody>
                    <a:bodyPr/>
                    <a:lstStyle/>
                    <a:p>
                      <a:r>
                        <a:rPr lang="en-US" b="1" dirty="0">
                          <a:effectLst>
                            <a:outerShdw blurRad="38100" dist="38100" dir="2700000" algn="tl">
                              <a:srgbClr val="000000">
                                <a:alpha val="43137"/>
                              </a:srgbClr>
                            </a:outerShdw>
                          </a:effectLst>
                        </a:rPr>
                        <a:t>A</a:t>
                      </a:r>
                      <a:r>
                        <a:rPr lang="en-IN" b="1" dirty="0">
                          <a:effectLst>
                            <a:outerShdw blurRad="38100" dist="38100" dir="2700000" algn="tl">
                              <a:srgbClr val="000000">
                                <a:alpha val="43137"/>
                              </a:srgbClr>
                            </a:outerShdw>
                          </a:effectLst>
                        </a:rPr>
                        <a:t>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effectLst>
                            <a:outerShdw blurRad="38100" dist="38100" dir="2700000" algn="tl">
                              <a:srgbClr val="000000">
                                <a:alpha val="43137"/>
                              </a:srgbClr>
                            </a:outerShdw>
                          </a:effectLst>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effectLst>
                            <a:outerShdw blurRad="38100" dist="38100" dir="2700000" algn="tl">
                              <a:srgbClr val="000000">
                                <a:alpha val="43137"/>
                              </a:srgbClr>
                            </a:outerShdw>
                          </a:effectLst>
                        </a:rPr>
                        <a:t>D</a:t>
                      </a:r>
                      <a:r>
                        <a:rPr lang="en-IN" b="1" dirty="0">
                          <a:effectLst>
                            <a:outerShdw blurRad="38100" dist="38100" dir="2700000" algn="tl">
                              <a:srgbClr val="000000">
                                <a:alpha val="43137"/>
                              </a:srgbClr>
                            </a:outerShdw>
                          </a:effectLst>
                        </a:rPr>
                        <a:t>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effectLst>
                            <a:outerShdw blurRad="38100" dist="38100" dir="2700000" algn="tl">
                              <a:srgbClr val="000000">
                                <a:alpha val="43137"/>
                              </a:srgbClr>
                            </a:outerShdw>
                          </a:effectLst>
                        </a:rPr>
                        <a:t>PUBLICATION</a:t>
                      </a:r>
                      <a:endParaRPr lang="en-IN" b="1"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dirty="0"/>
                        <a:t>Deepali Jain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Fine-Tuning </a:t>
                      </a:r>
                      <a:r>
                        <a:rPr lang="en-US" dirty="0" err="1"/>
                        <a:t>Textrank</a:t>
                      </a:r>
                      <a:r>
                        <a:rPr lang="en-US" dirty="0"/>
                        <a:t> for Legal Document Summarization: A Bayesian Optimization Based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kern="1200" dirty="0">
                          <a:solidFill>
                            <a:schemeClr val="dk1"/>
                          </a:solidFill>
                          <a:effectLst/>
                          <a:latin typeface="+mn-lt"/>
                          <a:ea typeface="+mn-ea"/>
                          <a:cs typeface="+mn-cs"/>
                        </a:rPr>
                        <a:t>The paragraph is about a method that uses Bayesian Optimization to fine-tune </a:t>
                      </a:r>
                      <a:r>
                        <a:rPr lang="en-US" sz="1800" b="0" i="0" kern="1200" dirty="0" err="1">
                          <a:solidFill>
                            <a:schemeClr val="dk1"/>
                          </a:solidFill>
                          <a:effectLst/>
                          <a:latin typeface="+mn-lt"/>
                          <a:ea typeface="+mn-ea"/>
                          <a:cs typeface="+mn-cs"/>
                        </a:rPr>
                        <a:t>Textrank</a:t>
                      </a:r>
                      <a:r>
                        <a:rPr lang="en-US" sz="1800" b="0" i="0" kern="1200" dirty="0">
                          <a:solidFill>
                            <a:schemeClr val="dk1"/>
                          </a:solidFill>
                          <a:effectLst/>
                          <a:latin typeface="+mn-lt"/>
                          <a:ea typeface="+mn-ea"/>
                          <a:cs typeface="+mn-cs"/>
                        </a:rPr>
                        <a:t>, a text summarization algorithm. It claims that this method improves the performance of </a:t>
                      </a:r>
                      <a:r>
                        <a:rPr lang="en-US" sz="1800" b="0" i="0" kern="1200" dirty="0" err="1">
                          <a:solidFill>
                            <a:schemeClr val="dk1"/>
                          </a:solidFill>
                          <a:effectLst/>
                          <a:latin typeface="+mn-lt"/>
                          <a:ea typeface="+mn-ea"/>
                          <a:cs typeface="+mn-cs"/>
                        </a:rPr>
                        <a:t>Textrank</a:t>
                      </a:r>
                      <a:r>
                        <a:rPr lang="en-US" sz="1800" b="0" i="0" kern="1200" dirty="0">
                          <a:solidFill>
                            <a:schemeClr val="dk1"/>
                          </a:solidFill>
                          <a:effectLst/>
                          <a:latin typeface="+mn-lt"/>
                          <a:ea typeface="+mn-ea"/>
                          <a:cs typeface="+mn-cs"/>
                        </a:rPr>
                        <a:t> on legal document summarization. It also mentions the types and metrics of text summarization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Association for Computing Machinery</a:t>
                      </a:r>
                    </a:p>
                    <a:p>
                      <a:r>
                        <a:rPr lang="en-US" dirty="0"/>
                        <a:t>New York, NY, United States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IN" dirty="0"/>
                        <a:t>P. Mahalakshmi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Ensembling</a:t>
                      </a:r>
                      <a:r>
                        <a:rPr lang="en-US" dirty="0"/>
                        <a:t> of text and images using Deep Convolutional Neural Networks for Intelligent </a:t>
                      </a:r>
                    </a:p>
                    <a:p>
                      <a:r>
                        <a:rPr lang="en-US" dirty="0"/>
                        <a:t>Information Retrieval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kern="1200" dirty="0">
                          <a:solidFill>
                            <a:schemeClr val="dk1"/>
                          </a:solidFill>
                          <a:effectLst/>
                          <a:latin typeface="+mn-lt"/>
                          <a:ea typeface="+mn-ea"/>
                          <a:cs typeface="+mn-cs"/>
                        </a:rPr>
                        <a:t>The paragraph is about a model that uses deep learning and neural networks to retrieve and rank text and images from different datasets. It uses VGGNet-19 and </a:t>
                      </a:r>
                      <a:r>
                        <a:rPr lang="en-US" sz="1800" b="0" i="0" kern="1200" dirty="0" err="1">
                          <a:solidFill>
                            <a:schemeClr val="dk1"/>
                          </a:solidFill>
                          <a:effectLst/>
                          <a:latin typeface="+mn-lt"/>
                          <a:ea typeface="+mn-ea"/>
                          <a:cs typeface="+mn-cs"/>
                        </a:rPr>
                        <a:t>BiLSTM</a:t>
                      </a:r>
                      <a:r>
                        <a:rPr lang="en-US" sz="1800" b="0" i="0" kern="1200" dirty="0">
                          <a:solidFill>
                            <a:schemeClr val="dk1"/>
                          </a:solidFill>
                          <a:effectLst/>
                          <a:latin typeface="+mn-lt"/>
                          <a:ea typeface="+mn-ea"/>
                          <a:cs typeface="+mn-cs"/>
                        </a:rPr>
                        <a:t> techniques to reduce the semantic gap. It claims that this model has high precision, recall and F-score.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Springer Link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2821</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Times New Roman</vt:lpstr>
      <vt:lpstr>Office Theme</vt:lpstr>
      <vt:lpstr>Effective deep learning based abstractive text summarisation and image captioning</vt:lpstr>
      <vt:lpstr>OBJECTIVE</vt:lpstr>
      <vt:lpstr>ABSTRACT</vt:lpstr>
      <vt:lpstr>INTODUCTION</vt:lpstr>
      <vt:lpstr>EXISTING SYSTEM</vt:lpstr>
      <vt:lpstr>DRAWBACKS OF EXISTING SYSTEM</vt:lpstr>
      <vt:lpstr>PROPOSED SYSTEM</vt:lpstr>
      <vt:lpstr>LITERATURE SURVEY</vt:lpstr>
      <vt:lpstr>LITERATURE SURVEY</vt:lpstr>
      <vt:lpstr>LITERATURE SURVEY</vt:lpstr>
      <vt:lpstr>SYSTEM ARCHITECTURE DIAGRAM</vt:lpstr>
      <vt:lpstr>CAPTIONED IMAGE GENERATION USING DEEP  LEARNING TECHNIQUE</vt:lpstr>
      <vt:lpstr>LIST OF MODULES</vt:lpstr>
      <vt:lpstr>PowerPoint Presentation</vt:lpstr>
      <vt:lpstr>PowerPoint Presentation</vt:lpstr>
      <vt:lpstr>PowerPoint Presentation</vt:lpstr>
      <vt:lpstr>CONCLUSION:</vt:lpstr>
      <vt:lpstr>FUTURE ENHANCEMENTS</vt:lpstr>
      <vt:lpstr>REFERENCES</vt:lpstr>
      <vt:lpstr>PowerPoint Presentation</vt:lpstr>
      <vt:lpstr>SCREENSHOTS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c:creator>
  <cp:lastModifiedBy>Raghul Prasad</cp:lastModifiedBy>
  <cp:revision>1</cp:revision>
  <dcterms:created xsi:type="dcterms:W3CDTF">2023-05-02T08:56:35Z</dcterms:created>
  <dcterms:modified xsi:type="dcterms:W3CDTF">2023-05-19T06:01:10Z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256fe41c2ce948cf8d33941d466f9bfa</vt:lpwstr>
  </property>
</Properties>
</file>