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Slides/notesSlide2.xml" ContentType="application/vnd.openxmlformats-officedocument.presentationml.notes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8" name=""/>
        <p:cNvGrpSpPr/>
        <p:nvPr/>
      </p:nvGrpSpPr>
      <p:grpSpPr>
        <a:xfrm>
          <a:off x="0" y="0"/>
          <a:ext cx="0" cy="0"/>
          <a:chOff x="0" y="0"/>
          <a:chExt cx="0" cy="0"/>
        </a:xfrm>
      </p:grpSpPr>
      <p:sp>
        <p:nvSpPr>
          <p:cNvPr id="1048707"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8"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20-08-2024</a:t>
            </a:fld>
            <a:endParaRPr lang="en-IN"/>
          </a:p>
        </p:txBody>
      </p:sp>
      <p:sp>
        <p:nvSpPr>
          <p:cNvPr id="1048709"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10"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1"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2"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38" name="Slide Image Placeholder 1"/>
          <p:cNvSpPr>
            <a:spLocks noChangeAspect="1" noRot="1" noGrp="1"/>
          </p:cNvSpPr>
          <p:nvPr>
            <p:ph type="sldImg"/>
          </p:nvPr>
        </p:nvSpPr>
        <p:spPr/>
      </p:sp>
      <p:sp>
        <p:nvSpPr>
          <p:cNvPr id="1048639" name="Notes Placeholder 2"/>
          <p:cNvSpPr>
            <a:spLocks noGrp="1"/>
          </p:cNvSpPr>
          <p:nvPr>
            <p:ph type="body" idx="1"/>
          </p:nvPr>
        </p:nvSpPr>
        <p:spPr/>
        <p:txBody>
          <a:bodyPr/>
          <a:p>
            <a:endParaRPr dirty="0" lang="en-IN"/>
          </a:p>
        </p:txBody>
      </p:sp>
      <p:sp>
        <p:nvSpPr>
          <p:cNvPr id="1048640"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2" name=""/>
          <p:cNvSpPr>
            <a:spLocks noGrp="1"/>
          </p:cNvSpPr>
          <p:nvPr>
            <p:ph type="body"/>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2" name=""/>
        <p:cNvGrpSpPr/>
        <p:nvPr/>
      </p:nvGrpSpPr>
      <p:grpSpPr>
        <a:xfrm>
          <a:off x="0" y="0"/>
          <a:ext cx="0" cy="0"/>
          <a:chOff x="0" y="0"/>
          <a:chExt cx="0" cy="0"/>
        </a:xfrm>
      </p:grpSpPr>
      <p:sp>
        <p:nvSpPr>
          <p:cNvPr id="1048602"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3"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0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0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5"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type="body" idx="1"/>
          </p:nvPr>
        </p:nvSpPr>
        <p:spPr/>
        <p:txBody>
          <a:bodyPr bIns="0" lIns="0" rIns="0" tIns="0"/>
          <a:p/>
        </p:txBody>
      </p:sp>
      <p:sp>
        <p:nvSpPr>
          <p:cNvPr id="1048695"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697"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6" name=""/>
        <p:cNvGrpSpPr/>
        <p:nvPr/>
      </p:nvGrpSpPr>
      <p:grpSpPr>
        <a:xfrm>
          <a:off x="0" y="0"/>
          <a:ext cx="0" cy="0"/>
          <a:chOff x="0" y="0"/>
          <a:chExt cx="0" cy="0"/>
        </a:xfrm>
      </p:grpSpPr>
      <p:sp>
        <p:nvSpPr>
          <p:cNvPr id="104869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9"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0"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1"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3"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70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70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grpSp>
        <p:nvGrpSpPr>
          <p:cNvPr id="30" name="object 2"/>
          <p:cNvGrpSpPr/>
          <p:nvPr/>
        </p:nvGrpSpPr>
        <p:grpSpPr>
          <a:xfrm>
            <a:off x="876299" y="990600"/>
            <a:ext cx="1743075" cy="1333500"/>
            <a:chOff x="742950" y="1104900"/>
            <a:chExt cx="1743075" cy="1333500"/>
          </a:xfrm>
        </p:grpSpPr>
        <p:sp>
          <p:nvSpPr>
            <p:cNvPr id="1048631"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32"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33"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34"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35"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8"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6"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7" name="TextBox 13"/>
          <p:cNvSpPr txBox="1"/>
          <p:nvPr/>
        </p:nvSpPr>
        <p:spPr>
          <a:xfrm>
            <a:off x="2554542" y="3314150"/>
            <a:ext cx="8610600" cy="1869440"/>
          </a:xfrm>
          <a:prstGeom prst="rect"/>
          <a:noFill/>
        </p:spPr>
        <p:txBody>
          <a:bodyPr rtlCol="0" wrap="square">
            <a:spAutoFit/>
          </a:bodyPr>
          <a:p>
            <a:r>
              <a:rPr sz="2400" lang="en-US"/>
              <a:t>STUDENT NAME:</a:t>
            </a:r>
            <a:r>
              <a:rPr sz="2400" lang="en-US"/>
              <a:t>R</a:t>
            </a:r>
            <a:r>
              <a:rPr sz="2400" lang="en-US"/>
              <a:t>. </a:t>
            </a:r>
            <a:r>
              <a:rPr sz="2400" lang="en-US"/>
              <a:t>P</a:t>
            </a:r>
            <a:r>
              <a:rPr sz="2400" lang="en-US"/>
              <a:t>u</a:t>
            </a:r>
            <a:r>
              <a:rPr sz="2400" lang="en-US"/>
              <a:t>r</a:t>
            </a:r>
            <a:r>
              <a:rPr sz="2400" lang="en-US"/>
              <a:t>u</a:t>
            </a:r>
            <a:r>
              <a:rPr sz="2400" lang="en-US"/>
              <a:t>s</a:t>
            </a:r>
            <a:r>
              <a:rPr sz="2400" lang="en-US"/>
              <a:t>h</a:t>
            </a:r>
            <a:r>
              <a:rPr sz="2400" lang="en-US"/>
              <a:t>o</a:t>
            </a:r>
            <a:r>
              <a:rPr sz="2400" lang="en-US"/>
              <a:t>t</a:t>
            </a:r>
            <a:r>
              <a:rPr sz="2400" lang="en-US"/>
              <a:t>h</a:t>
            </a:r>
            <a:r>
              <a:rPr sz="2400" lang="en-US"/>
              <a:t>a</a:t>
            </a:r>
            <a:r>
              <a:rPr sz="2400" lang="en-US"/>
              <a:t>m</a:t>
            </a:r>
            <a:r>
              <a:rPr sz="2400" lang="en-US"/>
              <a:t>a</a:t>
            </a:r>
            <a:r>
              <a:rPr sz="2400" lang="en-US"/>
              <a:t>n</a:t>
            </a:r>
            <a:endParaRPr dirty="0" sz="2400" lang="en-US"/>
          </a:p>
          <a:p>
            <a:r>
              <a:rPr dirty="0" sz="2400" lang="en-US"/>
              <a:t>REGISTER NO:</a:t>
            </a:r>
            <a:r>
              <a:rPr dirty="0" sz="2400" lang="en-US"/>
              <a:t>3</a:t>
            </a:r>
            <a:r>
              <a:rPr dirty="0" sz="2400" lang="en-US"/>
              <a:t>1</a:t>
            </a:r>
            <a:r>
              <a:rPr dirty="0" sz="2400" lang="en-US"/>
              <a:t>2</a:t>
            </a:r>
            <a:r>
              <a:rPr dirty="0" sz="2400" lang="en-US"/>
              <a:t>2</a:t>
            </a:r>
            <a:r>
              <a:rPr dirty="0" sz="2400" lang="en-US"/>
              <a:t>0</a:t>
            </a:r>
            <a:r>
              <a:rPr dirty="0" sz="2400" lang="en-US"/>
              <a:t>7</a:t>
            </a:r>
            <a:r>
              <a:rPr dirty="0" sz="2400" lang="en-US"/>
              <a:t>9</a:t>
            </a:r>
            <a:r>
              <a:rPr dirty="0" sz="2400" lang="en-US"/>
              <a:t>1</a:t>
            </a:r>
            <a:r>
              <a:rPr dirty="0" sz="2400" lang="en-US"/>
              <a:t>8</a:t>
            </a:r>
            <a:endParaRPr altLang="en-US" lang="zh-CN"/>
          </a:p>
          <a:p>
            <a:r>
              <a:rPr dirty="0" sz="2400" lang="en-US"/>
              <a:t>DEPARTMENT:</a:t>
            </a:r>
            <a:r>
              <a:rPr dirty="0" sz="2400" lang="en-US"/>
              <a:t>B</a:t>
            </a:r>
            <a:r>
              <a:rPr dirty="0" sz="2400" lang="en-US"/>
              <a:t>.</a:t>
            </a:r>
            <a:r>
              <a:rPr dirty="0" sz="2400" lang="en-US"/>
              <a:t>CO</a:t>
            </a:r>
            <a:r>
              <a:rPr dirty="0" sz="2400" lang="en-US"/>
              <a:t>M</a:t>
            </a:r>
            <a:r>
              <a:rPr dirty="0" sz="2400" lang="en-US"/>
              <a:t> </a:t>
            </a:r>
            <a:r>
              <a:rPr dirty="0" sz="2400" lang="en-US"/>
              <a:t>g</a:t>
            </a:r>
            <a:r>
              <a:rPr dirty="0" sz="2400" lang="en-US"/>
              <a:t>e</a:t>
            </a:r>
            <a:r>
              <a:rPr dirty="0" sz="2400" lang="en-US"/>
              <a:t>n</a:t>
            </a:r>
            <a:r>
              <a:rPr dirty="0" sz="2400" lang="en-US"/>
              <a:t>e</a:t>
            </a:r>
            <a:r>
              <a:rPr dirty="0" sz="2400" lang="en-US"/>
              <a:t>r</a:t>
            </a:r>
            <a:r>
              <a:rPr dirty="0" sz="2400" lang="en-US"/>
              <a:t>al </a:t>
            </a:r>
            <a:endParaRPr altLang="en-US" lang="zh-CN"/>
          </a:p>
          <a:p>
            <a:r>
              <a:rPr dirty="0" sz="2400" lang="en-US"/>
              <a:t>COLLEGE</a:t>
            </a:r>
            <a:r>
              <a:rPr dirty="0" sz="2400" lang="en-US"/>
              <a:t> </a:t>
            </a:r>
            <a:r>
              <a:rPr dirty="0" sz="2400" lang="en-US"/>
              <a:t>:</a:t>
            </a:r>
            <a:r>
              <a:rPr dirty="0" sz="2400" lang="en-US"/>
              <a:t> </a:t>
            </a:r>
            <a:r>
              <a:rPr dirty="0" sz="2400" lang="en-US"/>
              <a:t>T</a:t>
            </a:r>
            <a:r>
              <a:rPr dirty="0" sz="2400" lang="en-US"/>
              <a:t>h</a:t>
            </a:r>
            <a:r>
              <a:rPr dirty="0" sz="2400" lang="en-US"/>
              <a:t>e</a:t>
            </a:r>
            <a:r>
              <a:rPr dirty="0" sz="2400" lang="en-US"/>
              <a:t> </a:t>
            </a:r>
            <a:r>
              <a:rPr dirty="0" sz="2400" lang="en-US"/>
              <a:t>Q</a:t>
            </a:r>
            <a:r>
              <a:rPr dirty="0" sz="2400" lang="en-US"/>
              <a:t>u</a:t>
            </a:r>
            <a:r>
              <a:rPr dirty="0" sz="2400" lang="en-US"/>
              <a:t>a</a:t>
            </a:r>
            <a:r>
              <a:rPr dirty="0" sz="2400" lang="en-US"/>
              <a:t>i</a:t>
            </a:r>
            <a:r>
              <a:rPr dirty="0" sz="2400" lang="en-US"/>
              <a:t>d</a:t>
            </a:r>
            <a:r>
              <a:rPr dirty="0" sz="2400" lang="en-US"/>
              <a:t>e</a:t>
            </a:r>
            <a:r>
              <a:rPr dirty="0" sz="2400" lang="en-US"/>
              <a:t> </a:t>
            </a:r>
            <a:r>
              <a:rPr dirty="0" sz="2400" lang="en-US"/>
              <a:t>Mill</a:t>
            </a:r>
            <a:r>
              <a:rPr dirty="0" sz="2400" lang="en-US"/>
              <a:t>e</a:t>
            </a:r>
            <a:r>
              <a:rPr dirty="0" sz="2400" lang="en-US"/>
              <a:t>t</a:t>
            </a:r>
            <a:r>
              <a:rPr dirty="0" sz="2400" lang="en-US"/>
              <a:t>h</a:t>
            </a:r>
            <a:r>
              <a:rPr dirty="0" sz="2400" lang="en-US"/>
              <a:t> </a:t>
            </a:r>
            <a:r>
              <a:rPr dirty="0" sz="2400" lang="en-US"/>
              <a:t>College</a:t>
            </a:r>
            <a:r>
              <a:rPr dirty="0" sz="2400" lang="en-US"/>
              <a:t> </a:t>
            </a:r>
            <a:r>
              <a:rPr dirty="0" sz="2400" lang="en-US"/>
              <a:t>F</a:t>
            </a:r>
            <a:r>
              <a:rPr dirty="0" sz="2400" lang="en-US"/>
              <a:t>o</a:t>
            </a:r>
            <a:r>
              <a:rPr dirty="0" sz="2400" lang="en-US"/>
              <a:t>r</a:t>
            </a:r>
            <a:r>
              <a:rPr dirty="0" sz="2400" lang="en-US"/>
              <a:t> </a:t>
            </a:r>
            <a:r>
              <a:rPr dirty="0" sz="2400" lang="en-US"/>
              <a:t>M</a:t>
            </a:r>
            <a:r>
              <a:rPr dirty="0" sz="2400" lang="en-US"/>
              <a:t>e</a:t>
            </a:r>
            <a:r>
              <a:rPr dirty="0" sz="2400" lang="en-US"/>
              <a:t>n</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3" name=""/>
        <p:cNvGrpSpPr/>
        <p:nvPr/>
      </p:nvGrpSpPr>
      <p:grpSpPr>
        <a:xfrm>
          <a:off x="0" y="0"/>
          <a:ext cx="0" cy="0"/>
          <a:chOff x="0" y="0"/>
          <a:chExt cx="0" cy="0"/>
        </a:xfrm>
      </p:grpSpPr>
      <p:sp>
        <p:nvSpPr>
          <p:cNvPr id="104860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9" name="object 8"/>
          <p:cNvSpPr txBox="1"/>
          <p:nvPr/>
        </p:nvSpPr>
        <p:spPr>
          <a:xfrm>
            <a:off x="739775" y="291147"/>
            <a:ext cx="3303904" cy="146113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dirty="0" sz="4800">
              <a:latin typeface="Trebuchet MS"/>
              <a:cs typeface="Trebuchet MS"/>
            </a:endParaRPr>
          </a:p>
        </p:txBody>
      </p:sp>
      <p:sp>
        <p:nvSpPr>
          <p:cNvPr id="104861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5" name=""/>
          <p:cNvSpPr txBox="1"/>
          <p:nvPr/>
        </p:nvSpPr>
        <p:spPr>
          <a:xfrm>
            <a:off x="2012029" y="1318259"/>
            <a:ext cx="6687041" cy="3863340"/>
          </a:xfrm>
          <a:prstGeom prst="rect"/>
        </p:spPr>
        <p:txBody>
          <a:bodyPr rtlCol="0" wrap="square">
            <a:spAutoFit/>
          </a:bodyPr>
          <a:p>
            <a:r>
              <a:rPr sz="2800" lang="en-US">
                <a:solidFill>
                  <a:srgbClr val="000000"/>
                </a:solidFill>
              </a:rPr>
              <a:t>Modeling involves making a representation of something. Creating a tiny, functioning volcano is an example of modeling. Teachers use modeling when they have a class election that represents a larger one, like a presidential election. Modeling is anything that represents something else, usually on a smaller scal</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61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1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6" name=""/>
          <p:cNvSpPr txBox="1"/>
          <p:nvPr/>
        </p:nvSpPr>
        <p:spPr>
          <a:xfrm>
            <a:off x="3810000" y="3251200"/>
            <a:ext cx="4572000" cy="2606040"/>
          </a:xfrm>
          <a:prstGeom prst="rect"/>
        </p:spPr>
        <p:txBody>
          <a:bodyPr rtlCol="0" wrap="square">
            <a:spAutoFit/>
          </a:bodyPr>
          <a:p>
            <a:r>
              <a:rPr sz="2800" lang="en-US">
                <a:solidFill>
                  <a:srgbClr val="000000"/>
                </a:solidFill>
              </a:rPr>
              <a:t>something that results as a consequence, issue, or conclusion. also : beneficial or tangible effect : fruit. 2. : something obtained by calculation or investigation.</a:t>
            </a:r>
            <a:endParaRPr sz="2800" lang="en-US">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624" name="Title 1"/>
          <p:cNvSpPr>
            <a:spLocks noGrp="1"/>
          </p:cNvSpPr>
          <p:nvPr>
            <p:ph type="title"/>
          </p:nvPr>
        </p:nvSpPr>
        <p:spPr>
          <a:xfrm>
            <a:off x="755332" y="385444"/>
            <a:ext cx="10681335" cy="723901"/>
          </a:xfrm>
        </p:spPr>
        <p:txBody>
          <a:bodyPr/>
          <a:p>
            <a:r>
              <a:rPr dirty="0" lang="en-US">
                <a:latin typeface="Times New Roman" panose="02020603050405020304" pitchFamily="18" charset="0"/>
                <a:cs typeface="Times New Roman" panose="02020603050405020304" pitchFamily="18" charset="0"/>
              </a:rPr>
              <a:t>conclusion</a:t>
            </a:r>
            <a:endParaRPr dirty="0" lang="en-IN">
              <a:latin typeface="Times New Roman" panose="02020603050405020304" pitchFamily="18" charset="0"/>
              <a:cs typeface="Times New Roman" panose="02020603050405020304" pitchFamily="18" charset="0"/>
            </a:endParaRPr>
          </a:p>
        </p:txBody>
      </p:sp>
      <p:sp>
        <p:nvSpPr>
          <p:cNvPr id="1048717" name=""/>
          <p:cNvSpPr txBox="1"/>
          <p:nvPr/>
        </p:nvSpPr>
        <p:spPr>
          <a:xfrm>
            <a:off x="1818408" y="1526086"/>
            <a:ext cx="6771409" cy="3444240"/>
          </a:xfrm>
          <a:prstGeom prst="rect"/>
        </p:spPr>
        <p:txBody>
          <a:bodyPr rtlCol="0" wrap="square">
            <a:spAutoFit/>
          </a:bodyPr>
          <a:p>
            <a:r>
              <a:rPr sz="2800" lang="en-US">
                <a:solidFill>
                  <a:srgbClr val="000000"/>
                </a:solidFill>
              </a:rPr>
              <a:t>What Is a Conclusion? A conclusion is the final piece of writing in a research paper, essay, or article that summarizes the entire work. The conclusion paragraph should restate your thesis, summarize the key supporting ideas you discussed throughout the work, and offer your final impression on the central idea.</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1"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4" name="object 3"/>
          <p:cNvGrpSpPr/>
          <p:nvPr/>
        </p:nvGrpSpPr>
        <p:grpSpPr>
          <a:xfrm>
            <a:off x="7443849" y="0"/>
            <a:ext cx="4752975" cy="6863080"/>
            <a:chOff x="7443849" y="0"/>
            <a:chExt cx="4752975" cy="6863080"/>
          </a:xfrm>
        </p:grpSpPr>
        <p:sp>
          <p:nvSpPr>
            <p:cNvPr id="104864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4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4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2"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grpSp>
        <p:nvGrpSpPr>
          <p:cNvPr id="35" name="object 18"/>
          <p:cNvGrpSpPr/>
          <p:nvPr/>
        </p:nvGrpSpPr>
        <p:grpSpPr>
          <a:xfrm>
            <a:off x="466725" y="6410325"/>
            <a:ext cx="3705225" cy="295275"/>
            <a:chOff x="466725" y="6410325"/>
            <a:chExt cx="3705225" cy="295275"/>
          </a:xfrm>
        </p:grpSpPr>
        <p:pic>
          <p:nvPicPr>
            <p:cNvPr id="2097159"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60"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5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6" name=""/>
        <p:cNvGrpSpPr/>
        <p:nvPr/>
      </p:nvGrpSpPr>
      <p:grpSpPr>
        <a:xfrm>
          <a:off x="0" y="0"/>
          <a:ext cx="0" cy="0"/>
          <a:chOff x="0" y="0"/>
          <a:chExt cx="0" cy="0"/>
        </a:xfrm>
      </p:grpSpPr>
      <p:sp>
        <p:nvSpPr>
          <p:cNvPr id="104865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7" name="object 3"/>
          <p:cNvGrpSpPr/>
          <p:nvPr/>
        </p:nvGrpSpPr>
        <p:grpSpPr>
          <a:xfrm>
            <a:off x="7443849" y="0"/>
            <a:ext cx="4752975" cy="6863080"/>
            <a:chOff x="7443849" y="0"/>
            <a:chExt cx="4752975" cy="6863080"/>
          </a:xfrm>
        </p:grpSpPr>
        <p:sp>
          <p:nvSpPr>
            <p:cNvPr id="104865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6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6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6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6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6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6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7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1"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8" name="object 18"/>
          <p:cNvGrpSpPr/>
          <p:nvPr/>
        </p:nvGrpSpPr>
        <p:grpSpPr>
          <a:xfrm>
            <a:off x="47625" y="3819523"/>
            <a:ext cx="4124325" cy="3009900"/>
            <a:chOff x="47625" y="3819523"/>
            <a:chExt cx="4124325" cy="3009900"/>
          </a:xfrm>
        </p:grpSpPr>
        <p:pic>
          <p:nvPicPr>
            <p:cNvPr id="2097162"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3"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7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7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7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grpSp>
        <p:nvGrpSpPr>
          <p:cNvPr id="40" name="object 2"/>
          <p:cNvGrpSpPr/>
          <p:nvPr/>
        </p:nvGrpSpPr>
        <p:grpSpPr>
          <a:xfrm>
            <a:off x="7991475" y="2933700"/>
            <a:ext cx="2762250" cy="3257550"/>
            <a:chOff x="7991475" y="2933700"/>
            <a:chExt cx="2762250" cy="3257550"/>
          </a:xfrm>
        </p:grpSpPr>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4"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5"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9" name=""/>
          <p:cNvSpPr txBox="1"/>
          <p:nvPr/>
        </p:nvSpPr>
        <p:spPr>
          <a:xfrm>
            <a:off x="1366519" y="1695449"/>
            <a:ext cx="4572000" cy="5120640"/>
          </a:xfrm>
          <a:prstGeom prst="rect"/>
        </p:spPr>
        <p:txBody>
          <a:bodyPr rtlCol="0" wrap="square">
            <a:spAutoFit/>
          </a:bodyPr>
          <a:p>
            <a:r>
              <a:rPr sz="2800" lang="en-US">
                <a:solidFill>
                  <a:srgbClr val="000000"/>
                </a:solidFill>
              </a:rPr>
              <a:t>A problem statement is a description of an issue to be addressed. or a condition to be improved upon. It identifies the gap between the current problem and goal. The first condition of solving a problem is understanding the problem, which can be done by way of a problem statement.</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grpSp>
        <p:nvGrpSpPr>
          <p:cNvPr id="42" name="object 2"/>
          <p:cNvGrpSpPr/>
          <p:nvPr/>
        </p:nvGrpSpPr>
        <p:grpSpPr>
          <a:xfrm>
            <a:off x="8658225" y="2647950"/>
            <a:ext cx="3533775" cy="3810000"/>
            <a:chOff x="8658225" y="2647950"/>
            <a:chExt cx="3533775" cy="381000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8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7"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5" name="TextBox 10"/>
          <p:cNvSpPr txBox="1"/>
          <p:nvPr/>
        </p:nvSpPr>
        <p:spPr>
          <a:xfrm>
            <a:off x="990600" y="21336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6" name="TextBox 10"/>
          <p:cNvSpPr txBox="1"/>
          <p:nvPr/>
        </p:nvSpPr>
        <p:spPr>
          <a:xfrm>
            <a:off x="990600" y="626618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7" name="TextBox 10"/>
          <p:cNvSpPr txBox="1"/>
          <p:nvPr/>
        </p:nvSpPr>
        <p:spPr>
          <a:xfrm>
            <a:off x="1209675" y="6066154"/>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8" name="TextBox 10"/>
          <p:cNvSpPr txBox="1"/>
          <p:nvPr/>
        </p:nvSpPr>
        <p:spPr>
          <a:xfrm>
            <a:off x="1143000" y="22860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89" name="TextBox 10"/>
          <p:cNvSpPr txBox="1"/>
          <p:nvPr/>
        </p:nvSpPr>
        <p:spPr>
          <a:xfrm>
            <a:off x="1295400" y="24384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90" name="TextBox 10"/>
          <p:cNvSpPr txBox="1"/>
          <p:nvPr/>
        </p:nvSpPr>
        <p:spPr>
          <a:xfrm>
            <a:off x="1447800" y="2590800"/>
            <a:ext cx="7924800" cy="802640"/>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p>
          <a:p>
            <a:endParaRPr dirty="0" sz="2400" lang="en-IN">
              <a:latin typeface="Times New Roman" panose="02020603050405020304" pitchFamily="18" charset="0"/>
              <a:cs typeface="Times New Roman" panose="02020603050405020304" pitchFamily="18" charset="0"/>
            </a:endParaRPr>
          </a:p>
        </p:txBody>
      </p:sp>
      <p:sp>
        <p:nvSpPr>
          <p:cNvPr id="1048691" name="TextBox 10"/>
          <p:cNvSpPr txBox="1"/>
          <p:nvPr/>
        </p:nvSpPr>
        <p:spPr>
          <a:xfrm>
            <a:off x="1143000" y="3215957"/>
            <a:ext cx="7924800" cy="2225039"/>
          </a:xfrm>
          <a:prstGeom prst="rect"/>
          <a:noFill/>
        </p:spPr>
        <p:txBody>
          <a:bodyPr rtlCol="0" wrap="square">
            <a:spAutoFit/>
          </a:bodyPr>
          <a:p>
            <a:pPr algn="l">
              <a:buFont typeface="Arial" panose="020B0604020202020204" pitchFamily="34" charset="0"/>
              <a:buChar char="•"/>
            </a:pPr>
            <a:r>
              <a:rPr b="0" dirty="0" sz="2400" i="0" lang="en-US">
                <a:solidFill>
                  <a:srgbClr val="0D0D0D"/>
                </a:solidFill>
                <a:effectLst/>
                <a:latin typeface="Times New Roman" panose="02020603050405020304" pitchFamily="18" charset="0"/>
                <a:cs typeface="Times New Roman" panose="02020603050405020304" pitchFamily="18" charset="0"/>
              </a:rPr>
              <a:t>.</a:t>
            </a:r>
            <a:r>
              <a:rPr b="0" dirty="0" sz="2400" i="0" lang="en-US">
                <a:solidFill>
                  <a:srgbClr val="0D0D0D"/>
                </a:solidFill>
                <a:effectLst/>
                <a:latin typeface="Times New Roman" panose="02020603050405020304" pitchFamily="18" charset="0"/>
                <a:cs typeface="Times New Roman" panose="02020603050405020304" pitchFamily="18" charset="0"/>
              </a:rPr>
              <a:t>A project overview is a detailed description of a project's goals and objectives, the steps to achieve these goals, and the expected outcomes. In addition, a project overview enables you to outline the project schedule, budget, necessary resources, and status.</a:t>
            </a:r>
            <a:endParaRPr altLang="en-US" lang="zh-CN"/>
          </a:p>
          <a:p>
            <a:endParaRPr dirty="0" sz="24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5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2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30" name=""/>
          <p:cNvSpPr txBox="1"/>
          <p:nvPr/>
        </p:nvSpPr>
        <p:spPr>
          <a:xfrm>
            <a:off x="615869" y="2304798"/>
            <a:ext cx="6080205" cy="3444240"/>
          </a:xfrm>
          <a:prstGeom prst="rect"/>
        </p:spPr>
        <p:txBody>
          <a:bodyPr rtlCol="0" wrap="square">
            <a:spAutoFit/>
          </a:bodyPr>
          <a:p>
            <a:r>
              <a:rPr sz="2800" lang="en-US">
                <a:solidFill>
                  <a:srgbClr val="000000"/>
                </a:solidFill>
              </a:rPr>
              <a:t>An end user is a person or other entity that consumes or makes use of the goods or services produced by businesses. In this way, an end user may differ from a customer since the entity or person that buys a product or service may not be the one who actually uses it</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1"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2"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3" name=""/>
          <p:cNvSpPr txBox="1"/>
          <p:nvPr/>
        </p:nvSpPr>
        <p:spPr>
          <a:xfrm>
            <a:off x="2724583" y="1918334"/>
            <a:ext cx="6719453" cy="3444240"/>
          </a:xfrm>
          <a:prstGeom prst="rect"/>
        </p:spPr>
        <p:txBody>
          <a:bodyPr rtlCol="0" wrap="square">
            <a:spAutoFit/>
          </a:bodyPr>
          <a:p>
            <a:r>
              <a:rPr sz="2800" lang="en-US">
                <a:solidFill>
                  <a:srgbClr val="000000"/>
                </a:solidFill>
              </a:rPr>
              <a:t>A value proposition is a short statement that communicates why buyers should choose your products or services. It's more than just a product or service description — it's the specific solution that your business provides and the promise of value that a customer can expect you to deliver.</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1" name="Title 1"/>
          <p:cNvSpPr>
            <a:spLocks noGrp="1"/>
          </p:cNvSpPr>
          <p:nvPr>
            <p:ph type="title"/>
          </p:nvPr>
        </p:nvSpPr>
        <p:spPr>
          <a:xfrm>
            <a:off x="755332" y="385444"/>
            <a:ext cx="10681335" cy="723901"/>
          </a:xfrm>
        </p:spPr>
        <p:txBody>
          <a:bodyPr/>
          <a:p>
            <a:r>
              <a:rPr dirty="0" lang="en-IN"/>
              <a:t>Dataset Description</a:t>
            </a:r>
          </a:p>
        </p:txBody>
      </p:sp>
      <p:sp>
        <p:nvSpPr>
          <p:cNvPr id="1048612" name=""/>
          <p:cNvSpPr txBox="1"/>
          <p:nvPr/>
        </p:nvSpPr>
        <p:spPr>
          <a:xfrm>
            <a:off x="1021773" y="1706880"/>
            <a:ext cx="5940136" cy="2606040"/>
          </a:xfrm>
          <a:prstGeom prst="rect"/>
        </p:spPr>
        <p:txBody>
          <a:bodyPr rtlCol="0" wrap="square">
            <a:spAutoFit/>
          </a:bodyPr>
          <a:p>
            <a:r>
              <a:rPr sz="2800" lang="en-US">
                <a:solidFill>
                  <a:srgbClr val="000000"/>
                </a:solidFill>
              </a:rPr>
              <a:t>A dataset is a collection of data related to a specific topic, theme, or industry. It can include numbers, text, images, videos, and audio, and can be stored in a variety of formats, such as CSV, JSON, or SQL</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714" name=""/>
          <p:cNvSpPr txBox="1"/>
          <p:nvPr/>
        </p:nvSpPr>
        <p:spPr>
          <a:xfrm>
            <a:off x="2888236" y="2421001"/>
            <a:ext cx="5069709" cy="2606041"/>
          </a:xfrm>
          <a:prstGeom prst="rect"/>
        </p:spPr>
        <p:txBody>
          <a:bodyPr rtlCol="0" wrap="square">
            <a:spAutoFit/>
          </a:bodyPr>
          <a:p>
            <a:r>
              <a:rPr sz="2800" lang="en-US">
                <a:solidFill>
                  <a:srgbClr val="000000"/>
                </a:solidFill>
              </a:rPr>
              <a:t>When someone makes us feel appreciated, respected and heard, we are impressed. 'Wow' is down to how you make your customers feel. That is what they'll remember.</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Channabasava Yadav</cp:lastModifiedBy>
  <dcterms:created xsi:type="dcterms:W3CDTF">2024-03-26T10:07:22Z</dcterms:created>
  <dcterms:modified xsi:type="dcterms:W3CDTF">2024-09-04T07:51:39Z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