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6"/>
  </p:notesMasterIdLst>
  <p:sldIdLst>
    <p:sldId id="256" r:id="rId2"/>
    <p:sldId id="257" r:id="rId3"/>
    <p:sldId id="258" r:id="rId4"/>
    <p:sldId id="259" r:id="rId5"/>
    <p:sldId id="260" r:id="rId6"/>
    <p:sldId id="279" r:id="rId7"/>
    <p:sldId id="266" r:id="rId8"/>
    <p:sldId id="268" r:id="rId9"/>
    <p:sldId id="269" r:id="rId10"/>
    <p:sldId id="270" r:id="rId11"/>
    <p:sldId id="272" r:id="rId12"/>
    <p:sldId id="271" r:id="rId13"/>
    <p:sldId id="290" r:id="rId14"/>
    <p:sldId id="291" r:id="rId15"/>
    <p:sldId id="275" r:id="rId16"/>
    <p:sldId id="274" r:id="rId17"/>
    <p:sldId id="273" r:id="rId18"/>
    <p:sldId id="277" r:id="rId19"/>
    <p:sldId id="294" r:id="rId20"/>
    <p:sldId id="296" r:id="rId21"/>
    <p:sldId id="278" r:id="rId22"/>
    <p:sldId id="280" r:id="rId23"/>
    <p:sldId id="264" r:id="rId24"/>
    <p:sldId id="261" r:id="rId25"/>
    <p:sldId id="262" r:id="rId26"/>
    <p:sldId id="293" r:id="rId27"/>
    <p:sldId id="284" r:id="rId28"/>
    <p:sldId id="288" r:id="rId29"/>
    <p:sldId id="287" r:id="rId30"/>
    <p:sldId id="289" r:id="rId31"/>
    <p:sldId id="292" r:id="rId32"/>
    <p:sldId id="295" r:id="rId33"/>
    <p:sldId id="263" r:id="rId34"/>
    <p:sldId id="2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9" d="100"/>
          <a:sy n="69" d="100"/>
        </p:scale>
        <p:origin x="78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7CF86-CE1D-4A6C-B1B3-E81391DCBFBF}" type="datetimeFigureOut">
              <a:rPr lang="en-US" smtClean="0"/>
              <a:pPr/>
              <a:t>11/21/2015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CE4E29-18B5-4FBE-81EA-7574AC8BBEC7}" type="slidenum">
              <a:rPr lang="en-US" smtClean="0"/>
              <a:pPr/>
              <a:t>‹#›</a:t>
            </a:fld>
            <a:endParaRPr lang="en-US"/>
          </a:p>
        </p:txBody>
      </p:sp>
    </p:spTree>
    <p:extLst>
      <p:ext uri="{BB962C8B-B14F-4D97-AF65-F5344CB8AC3E}">
        <p14:creationId xmlns:p14="http://schemas.microsoft.com/office/powerpoint/2010/main" val="2967450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7CE4E29-18B5-4FBE-81EA-7574AC8BBEC7}" type="slidenum">
              <a:rPr lang="en-US" smtClean="0"/>
              <a:pPr/>
              <a:t>6</a:t>
            </a:fld>
            <a:endParaRPr lang="en-US"/>
          </a:p>
        </p:txBody>
      </p:sp>
    </p:spTree>
    <p:extLst>
      <p:ext uri="{BB962C8B-B14F-4D97-AF65-F5344CB8AC3E}">
        <p14:creationId xmlns:p14="http://schemas.microsoft.com/office/powerpoint/2010/main" val="943460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E4E29-18B5-4FBE-81EA-7574AC8BBEC7}" type="slidenum">
              <a:rPr lang="en-US" smtClean="0"/>
              <a:pPr/>
              <a:t>31</a:t>
            </a:fld>
            <a:endParaRPr lang="en-US"/>
          </a:p>
        </p:txBody>
      </p:sp>
    </p:spTree>
    <p:extLst>
      <p:ext uri="{BB962C8B-B14F-4D97-AF65-F5344CB8AC3E}">
        <p14:creationId xmlns:p14="http://schemas.microsoft.com/office/powerpoint/2010/main" val="61397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366441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239541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2220492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5089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294122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34691070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1364871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132321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1691419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2911475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2925948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113455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209077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4106110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1426011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1858908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C198339-888B-4350-8445-B1922A20E919}" type="datetimeFigureOut">
              <a:rPr lang="en-US" smtClean="0"/>
              <a:pPr/>
              <a:t>11/21/2015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B1BCE-38FF-46A4-895F-3107CF43E298}" type="slidenum">
              <a:rPr lang="en-US" smtClean="0"/>
              <a:pPr/>
              <a:t>‹#›</a:t>
            </a:fld>
            <a:endParaRPr lang="en-US"/>
          </a:p>
        </p:txBody>
      </p:sp>
    </p:spTree>
    <p:extLst>
      <p:ext uri="{BB962C8B-B14F-4D97-AF65-F5344CB8AC3E}">
        <p14:creationId xmlns:p14="http://schemas.microsoft.com/office/powerpoint/2010/main" val="1148386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C198339-888B-4350-8445-B1922A20E919}" type="datetimeFigureOut">
              <a:rPr lang="en-US" smtClean="0"/>
              <a:pPr/>
              <a:t>11/21/2015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FBB1BCE-38FF-46A4-895F-3107CF43E298}" type="slidenum">
              <a:rPr lang="en-US" smtClean="0"/>
              <a:pPr/>
              <a:t>‹#›</a:t>
            </a:fld>
            <a:endParaRPr lang="en-US"/>
          </a:p>
        </p:txBody>
      </p:sp>
    </p:spTree>
    <p:extLst>
      <p:ext uri="{BB962C8B-B14F-4D97-AF65-F5344CB8AC3E}">
        <p14:creationId xmlns:p14="http://schemas.microsoft.com/office/powerpoint/2010/main" val="101989539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TNMqlB0qghc&amp;feature=youtu.be" TargetMode="External"/><Relationship Id="rId2" Type="http://schemas.openxmlformats.org/officeDocument/2006/relationships/hyperlink" Target="https://drive.google.com/file/d/0BxVJCfsNTCopLWh4RVloSWRVRXc/view?invite=CKLxy-8O&amp;ts=5636d88d" TargetMode="Externa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appinventor.mit.edu/explor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lay.google.com/store/apps/details?id=com.asmolgam.inorganicacids" TargetMode="External"/><Relationship Id="rId2" Type="http://schemas.openxmlformats.org/officeDocument/2006/relationships/hyperlink" Target="https://play.google.com/store/apps/details?id=air.SpellingBug2ndGradePhonicsLite"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om.bodhaguru.MyBodyParts" TargetMode="External"/><Relationship Id="rId5" Type="http://schemas.openxmlformats.org/officeDocument/2006/relationships/hyperlink" Target="https://play.google.com/store/apps/details?id=com.avokiddo.games.dnaplay" TargetMode="External"/><Relationship Id="rId4" Type="http://schemas.openxmlformats.org/officeDocument/2006/relationships/hyperlink" Target="https://play.google.com/store/apps/details?id=com.appways.potionmixer" TargetMode="External"/></Relationships>
</file>

<file path=ppt/slides/_rels/slide26.xml.rels><?xml version="1.0" encoding="UTF-8" standalone="yes"?>
<Relationships xmlns="http://schemas.openxmlformats.org/package/2006/relationships"><Relationship Id="rId8" Type="http://schemas.openxmlformats.org/officeDocument/2006/relationships/hyperlink" Target="https://play.google.com/store/apps/details?id=an.FractionsAll" TargetMode="External"/><Relationship Id="rId3" Type="http://schemas.openxmlformats.org/officeDocument/2006/relationships/hyperlink" Target="https://play.google.com/store/apps/details?id=com.alaskajim.science" TargetMode="External"/><Relationship Id="rId7" Type="http://schemas.openxmlformats.org/officeDocument/2006/relationships/hyperlink" Target="https://play.google.com/store/apps/details?id=com.emse.genius.ushistory.full" TargetMode="External"/><Relationship Id="rId2" Type="http://schemas.openxmlformats.org/officeDocument/2006/relationships/hyperlink" Target="https://play.google.com/store/apps/details?id=com.alaskajim.chemistry"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om.digitalmav.states50free&amp;hl=en" TargetMode="External"/><Relationship Id="rId5" Type="http://schemas.openxmlformats.org/officeDocument/2006/relationships/hyperlink" Target="http://www.edutopia.org/blog/ipad-apps-elementary-blooms-taxomony-evaluating-evaluation-diane-darrow" TargetMode="External"/><Relationship Id="rId4" Type="http://schemas.openxmlformats.org/officeDocument/2006/relationships/hyperlink" Target="https://play.google.com/store/apps/details?id=com.alaskajim.statecapitals"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play.google.com/store/apps/details?id=com.WorldHistoryTriviaFun&amp;hl=en" TargetMode="External"/><Relationship Id="rId7" Type="http://schemas.openxmlformats.org/officeDocument/2006/relationships/hyperlink" Target="https://play.google.com/store/apps/details?id=com.kevinbradford.games.fourthgrade" TargetMode="External"/><Relationship Id="rId2" Type="http://schemas.openxmlformats.org/officeDocument/2006/relationships/hyperlink" Target="https://play.google.com/store"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om.kevinbradford.games.fifthgrade" TargetMode="External"/><Relationship Id="rId5" Type="http://schemas.openxmlformats.org/officeDocument/2006/relationships/hyperlink" Target="https://play.google.com/store/apps/details?id=com.infinut.firstgrade.measure.lite" TargetMode="External"/><Relationship Id="rId4" Type="http://schemas.openxmlformats.org/officeDocument/2006/relationships/hyperlink" Target="https://play.google.com/store/apps/details?id=net.handyx.quiz.biology"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play.google.com/store/apps/details?id=com.mazalearn.scienceengine" TargetMode="External"/><Relationship Id="rId3" Type="http://schemas.openxmlformats.org/officeDocument/2006/relationships/hyperlink" Target="http://buildfire.com/free-app-promotion/" TargetMode="External"/><Relationship Id="rId7" Type="http://schemas.openxmlformats.org/officeDocument/2006/relationships/hyperlink" Target="http://appinventor.mit.edu/explore/" TargetMode="External"/><Relationship Id="rId2" Type="http://schemas.openxmlformats.org/officeDocument/2006/relationships/hyperlink" Target="https://play.google.com/store/apps/details?id=com.kevinbradford.games.thirdgrade" TargetMode="External"/><Relationship Id="rId1" Type="http://schemas.openxmlformats.org/officeDocument/2006/relationships/slideLayout" Target="../slideLayouts/slideLayout2.xml"/><Relationship Id="rId6" Type="http://schemas.openxmlformats.org/officeDocument/2006/relationships/hyperlink" Target="http://www.gamasutra.com/blogs/NancyMacIntyre/20130626/194650/Making_and_Marketing_Kids_Apps_Definitely_Not_Childs_Play.php" TargetMode="External"/><Relationship Id="rId5" Type="http://schemas.openxmlformats.org/officeDocument/2006/relationships/hyperlink" Target="https://blog.kissmetrics.com/how-to-market-your-mobile-app/" TargetMode="External"/><Relationship Id="rId4" Type="http://schemas.openxmlformats.org/officeDocument/2006/relationships/hyperlink" Target="https://play.google.com/store/apps/details?id=com.kidsfunstudio.crazy.scientist.lab"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play.google.com/store/apps/details?id=com.mobiloids.kidsmath" TargetMode="External"/><Relationship Id="rId2" Type="http://schemas.openxmlformats.org/officeDocument/2006/relationships/hyperlink" Target="https://play.google.com/store/apps/details?id=com.miniklerogreniyor.quiz.kids.math"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air.HumanAnatomy" TargetMode="External"/><Relationship Id="rId5" Type="http://schemas.openxmlformats.org/officeDocument/2006/relationships/hyperlink" Target="https://play.google.com/store/apps/details?id=com.iphonedevro.learnphysics" TargetMode="External"/><Relationship Id="rId4" Type="http://schemas.openxmlformats.org/officeDocument/2006/relationships/hyperlink" Target="https://play.google.com/store/apps/details?id=au.com.sightwords.parrotfish.li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ipads4teaching.net/critical-eval-of-apps.html" TargetMode="External"/><Relationship Id="rId7" Type="http://schemas.openxmlformats.org/officeDocument/2006/relationships/hyperlink" Target="https://play.google.com/store/apps/details?id=com.tocaboca.tocanature&amp;hl=en" TargetMode="External"/><Relationship Id="rId2" Type="http://schemas.openxmlformats.org/officeDocument/2006/relationships/hyperlink" Target="https://play.google.com/store/apps/details?id=com.schoolzone.a9972" TargetMode="External"/><Relationship Id="rId1" Type="http://schemas.openxmlformats.org/officeDocument/2006/relationships/slideLayout" Target="../slideLayouts/slideLayout2.xml"/><Relationship Id="rId6" Type="http://schemas.openxmlformats.org/officeDocument/2006/relationships/hyperlink" Target="https://play.google.com/store/apps/details?id=com.smallfortune.presidents&amp;hl=en" TargetMode="External"/><Relationship Id="rId5" Type="http://schemas.openxmlformats.org/officeDocument/2006/relationships/hyperlink" Target="https://play.google.com/store/apps/details?id=guess.the.city.quiz" TargetMode="External"/><Relationship Id="rId4" Type="http://schemas.openxmlformats.org/officeDocument/2006/relationships/hyperlink" Target="https://play.google.com/store/apps/details?id=com.silvermoonapps.guesspeoplefromhistory"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s://play.google.com/store/apps/details?id=com.yamlearning.geographylearning" TargetMode="External"/><Relationship Id="rId3" Type="http://schemas.openxmlformats.org/officeDocument/2006/relationships/hyperlink" Target="https://play.google.com/store/apps/details?id=com.toscanytech.physicspractical" TargetMode="External"/><Relationship Id="rId7" Type="http://schemas.openxmlformats.org/officeDocument/2006/relationships/hyperlink" Target="https://play.google.com/store/apps/details?id=com.akbur.mathsworkout&amp;hl=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learninginhand.com/blog/ways-to-evaluate-educational-apps.html" TargetMode="External"/><Relationship Id="rId5" Type="http://schemas.openxmlformats.org/officeDocument/2006/relationships/hyperlink" Target="https://mayraixavillar.wordpress.com/2012/12/06/7-essential-criteria-for-evaluating-mobile-educational-applications/" TargetMode="External"/><Relationship Id="rId4" Type="http://schemas.openxmlformats.org/officeDocument/2006/relationships/hyperlink" Target="http://www.entrepreneur.com/article/229305" TargetMode="External"/></Relationships>
</file>

<file path=ppt/slides/_rels/slide32.xml.rels><?xml version="1.0" encoding="UTF-8" standalone="yes"?>
<Relationships xmlns="http://schemas.openxmlformats.org/package/2006/relationships"><Relationship Id="rId2" Type="http://schemas.openxmlformats.org/officeDocument/2006/relationships/hyperlink" Target="https://play.google.com/store/apps/details?id=com.MathUnderground.MathSolver&amp;hl=e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7103" y="491319"/>
            <a:ext cx="10126639" cy="2415654"/>
          </a:xfrm>
        </p:spPr>
        <p:txBody>
          <a:bodyPr>
            <a:normAutofit/>
          </a:bodyPr>
          <a:lstStyle/>
          <a:p>
            <a:pPr algn="ctr"/>
            <a:r>
              <a:rPr lang="en-US" sz="6000" b="1" dirty="0" smtClean="0">
                <a:solidFill>
                  <a:srgbClr val="FF0000"/>
                </a:solidFill>
                <a:effectLst>
                  <a:outerShdw blurRad="38100" dist="38100" dir="2700000" algn="tl">
                    <a:srgbClr val="000000">
                      <a:alpha val="43137"/>
                    </a:srgbClr>
                  </a:outerShdw>
                </a:effectLst>
                <a:latin typeface="AR JULIAN" panose="02000000000000000000" pitchFamily="2" charset="0"/>
                <a:cs typeface="Times New Roman" panose="02020603050405020304" pitchFamily="18" charset="0"/>
              </a:rPr>
              <a:t>Mobile Application For Kids</a:t>
            </a:r>
            <a:endParaRPr lang="en-US" sz="6000" b="1" dirty="0">
              <a:solidFill>
                <a:srgbClr val="FF0000"/>
              </a:solidFill>
              <a:effectLst>
                <a:outerShdw blurRad="38100" dist="38100" dir="2700000" algn="tl">
                  <a:srgbClr val="000000">
                    <a:alpha val="43137"/>
                  </a:srgbClr>
                </a:outerShdw>
              </a:effectLst>
              <a:latin typeface="AR JULIAN" panose="02000000000000000000" pitchFamily="2" charset="0"/>
              <a:cs typeface="Times New Roman" panose="02020603050405020304" pitchFamily="18" charset="0"/>
            </a:endParaRPr>
          </a:p>
        </p:txBody>
      </p:sp>
      <p:sp>
        <p:nvSpPr>
          <p:cNvPr id="3" name="Subtitle 2"/>
          <p:cNvSpPr>
            <a:spLocks noGrp="1"/>
          </p:cNvSpPr>
          <p:nvPr>
            <p:ph type="subTitle" idx="1"/>
          </p:nvPr>
        </p:nvSpPr>
        <p:spPr>
          <a:xfrm>
            <a:off x="1579418" y="2906973"/>
            <a:ext cx="9919854" cy="3085428"/>
          </a:xfrm>
        </p:spPr>
        <p:txBody>
          <a:bodyPr>
            <a:normAutofit fontScale="77500" lnSpcReduction="20000"/>
          </a:bodyPr>
          <a:lstStyle/>
          <a:p>
            <a:r>
              <a:rPr lang="en-US" dirty="0"/>
              <a:t> </a:t>
            </a:r>
          </a:p>
          <a:p>
            <a:r>
              <a:rPr lang="en-US" sz="4400" b="1" u="sng" dirty="0">
                <a:solidFill>
                  <a:schemeClr val="tx1"/>
                </a:solidFill>
                <a:effectLst>
                  <a:outerShdw blurRad="38100" dist="38100" dir="2700000" algn="tl">
                    <a:srgbClr val="000000">
                      <a:alpha val="43137"/>
                    </a:srgbClr>
                  </a:outerShdw>
                </a:effectLst>
                <a:latin typeface="AR JULIAN" panose="02000000000000000000" pitchFamily="2" charset="0"/>
              </a:rPr>
              <a:t>SUBMITTED BY</a:t>
            </a:r>
            <a:endParaRPr lang="en-US" sz="4400" b="1" dirty="0">
              <a:solidFill>
                <a:schemeClr val="tx1"/>
              </a:solidFill>
              <a:effectLst>
                <a:outerShdw blurRad="38100" dist="38100" dir="2700000" algn="tl">
                  <a:srgbClr val="000000">
                    <a:alpha val="43137"/>
                  </a:srgbClr>
                </a:outerShdw>
              </a:effectLst>
              <a:latin typeface="AR JULIAN" panose="02000000000000000000" pitchFamily="2" charset="0"/>
            </a:endParaRPr>
          </a:p>
          <a:p>
            <a:r>
              <a:rPr lang="en-US" sz="4400" b="1" dirty="0">
                <a:effectLst>
                  <a:outerShdw blurRad="38100" dist="38100" dir="2700000" algn="tl">
                    <a:srgbClr val="000000">
                      <a:alpha val="43137"/>
                    </a:srgbClr>
                  </a:outerShdw>
                </a:effectLst>
                <a:latin typeface="AR JULIAN" panose="02000000000000000000" pitchFamily="2" charset="0"/>
              </a:rPr>
              <a:t>PURVA RAJWADE (TEAM LEADER), STACIE MILBURN, CHANDRA REED,</a:t>
            </a:r>
            <a:endParaRPr lang="en-US" sz="4400" dirty="0">
              <a:effectLst>
                <a:outerShdw blurRad="38100" dist="38100" dir="2700000" algn="tl">
                  <a:srgbClr val="000000">
                    <a:alpha val="43137"/>
                  </a:srgbClr>
                </a:outerShdw>
              </a:effectLst>
              <a:latin typeface="AR JULIAN" panose="02000000000000000000" pitchFamily="2" charset="0"/>
            </a:endParaRPr>
          </a:p>
          <a:p>
            <a:r>
              <a:rPr lang="en-US" sz="4400" b="1" dirty="0">
                <a:effectLst>
                  <a:outerShdw blurRad="38100" dist="38100" dir="2700000" algn="tl">
                    <a:srgbClr val="000000">
                      <a:alpha val="43137"/>
                    </a:srgbClr>
                  </a:outerShdw>
                </a:effectLst>
                <a:latin typeface="AR JULIAN" panose="02000000000000000000" pitchFamily="2" charset="0"/>
              </a:rPr>
              <a:t>ABHIRAMI NEERAJA BABU, SOUMYA </a:t>
            </a:r>
            <a:r>
              <a:rPr lang="en-US" sz="4400" b="1" dirty="0" smtClean="0">
                <a:effectLst>
                  <a:outerShdw blurRad="38100" dist="38100" dir="2700000" algn="tl">
                    <a:srgbClr val="000000">
                      <a:alpha val="43137"/>
                    </a:srgbClr>
                  </a:outerShdw>
                </a:effectLst>
                <a:latin typeface="AR JULIAN" panose="02000000000000000000" pitchFamily="2" charset="0"/>
              </a:rPr>
              <a:t>KONKALA</a:t>
            </a:r>
            <a:endParaRPr lang="en-US" sz="4400" dirty="0">
              <a:effectLst>
                <a:outerShdw blurRad="38100" dist="38100" dir="2700000" algn="tl">
                  <a:srgbClr val="000000">
                    <a:alpha val="43137"/>
                  </a:srgbClr>
                </a:outerShdw>
              </a:effectLst>
              <a:latin typeface="AR JULIAN" panose="02000000000000000000" pitchFamily="2" charset="0"/>
            </a:endParaRPr>
          </a:p>
          <a:p>
            <a:r>
              <a:rPr lang="en-US" sz="4400" b="1" dirty="0">
                <a:solidFill>
                  <a:srgbClr val="FFFF00"/>
                </a:solidFill>
                <a:effectLst>
                  <a:outerShdw blurRad="38100" dist="38100" dir="2700000" algn="tl">
                    <a:srgbClr val="000000">
                      <a:alpha val="43137"/>
                    </a:srgbClr>
                  </a:outerShdw>
                </a:effectLst>
                <a:latin typeface="AR JULIAN" panose="02000000000000000000" pitchFamily="2" charset="0"/>
              </a:rPr>
              <a:t>TEAM NAME: </a:t>
            </a:r>
            <a:r>
              <a:rPr lang="en-US" sz="4400" b="1" dirty="0" smtClean="0">
                <a:solidFill>
                  <a:srgbClr val="FFFF00"/>
                </a:solidFill>
                <a:effectLst>
                  <a:outerShdw blurRad="38100" dist="38100" dir="2700000" algn="tl">
                    <a:srgbClr val="000000">
                      <a:alpha val="43137"/>
                    </a:srgbClr>
                  </a:outerShdw>
                </a:effectLst>
                <a:latin typeface="AR JULIAN" panose="02000000000000000000" pitchFamily="2" charset="0"/>
              </a:rPr>
              <a:t>KIDs </a:t>
            </a:r>
            <a:r>
              <a:rPr lang="en-US" sz="4400" b="1" dirty="0">
                <a:solidFill>
                  <a:srgbClr val="FFFF00"/>
                </a:solidFill>
                <a:effectLst>
                  <a:outerShdw blurRad="38100" dist="38100" dir="2700000" algn="tl">
                    <a:srgbClr val="000000">
                      <a:alpha val="43137"/>
                    </a:srgbClr>
                  </a:outerShdw>
                </a:effectLst>
                <a:latin typeface="AR JULIAN" panose="02000000000000000000" pitchFamily="2" charset="0"/>
              </a:rPr>
              <a:t>ZONE </a:t>
            </a:r>
            <a:r>
              <a:rPr lang="en-US" sz="4400" b="1" dirty="0" smtClean="0">
                <a:solidFill>
                  <a:srgbClr val="FFFF00"/>
                </a:solidFill>
                <a:effectLst>
                  <a:outerShdw blurRad="38100" dist="38100" dir="2700000" algn="tl">
                    <a:srgbClr val="000000">
                      <a:alpha val="43137"/>
                    </a:srgbClr>
                  </a:outerShdw>
                </a:effectLst>
                <a:latin typeface="AR JULIAN" panose="02000000000000000000" pitchFamily="2" charset="0"/>
              </a:rPr>
              <a:t>FOR INFORMATION</a:t>
            </a:r>
            <a:endParaRPr lang="en-US" sz="4400" b="1" dirty="0">
              <a:solidFill>
                <a:srgbClr val="FFFF00"/>
              </a:solidFill>
              <a:effectLst>
                <a:outerShdw blurRad="38100" dist="38100" dir="2700000" algn="tl">
                  <a:srgbClr val="000000">
                    <a:alpha val="43137"/>
                  </a:srgbClr>
                </a:outerShdw>
              </a:effectLst>
              <a:latin typeface="AR JULIAN" panose="02000000000000000000" pitchFamily="2" charset="0"/>
            </a:endParaRPr>
          </a:p>
          <a:p>
            <a:endParaRPr lang="en-US" dirty="0"/>
          </a:p>
        </p:txBody>
      </p:sp>
    </p:spTree>
    <p:extLst>
      <p:ext uri="{BB962C8B-B14F-4D97-AF65-F5344CB8AC3E}">
        <p14:creationId xmlns:p14="http://schemas.microsoft.com/office/powerpoint/2010/main" val="3054160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368490"/>
            <a:ext cx="11505062" cy="6155140"/>
          </a:xfrm>
        </p:spPr>
        <p:txBody>
          <a:bodyPr/>
          <a:lstStyle/>
          <a:p>
            <a:pPr marL="0" indent="0">
              <a:buNone/>
            </a:pPr>
            <a:r>
              <a:rPr lang="en-US" sz="2400" b="1" dirty="0" smtClean="0">
                <a:solidFill>
                  <a:schemeClr val="accent1">
                    <a:lumMod val="60000"/>
                    <a:lumOff val="40000"/>
                  </a:schemeClr>
                </a:solidFill>
              </a:rPr>
              <a:t>Math Games: </a:t>
            </a:r>
          </a:p>
          <a:p>
            <a:pPr algn="just"/>
            <a:r>
              <a:rPr lang="en-US" sz="2400" dirty="0" smtClean="0"/>
              <a:t>With </a:t>
            </a:r>
            <a:r>
              <a:rPr lang="en-US" sz="2400" dirty="0"/>
              <a:t>this </a:t>
            </a:r>
            <a:r>
              <a:rPr lang="en-US" sz="2400" dirty="0" smtClean="0"/>
              <a:t>app kids can develop </a:t>
            </a:r>
            <a:r>
              <a:rPr lang="en-US" sz="2400" dirty="0"/>
              <a:t>major operations such as removing both your mind and collect better </a:t>
            </a:r>
            <a:r>
              <a:rPr lang="en-US" sz="2400" dirty="0" smtClean="0"/>
              <a:t>way. This </a:t>
            </a:r>
            <a:r>
              <a:rPr lang="en-US" sz="2400" dirty="0"/>
              <a:t>application suitable for all </a:t>
            </a:r>
            <a:r>
              <a:rPr lang="en-US" sz="2400" dirty="0" smtClean="0"/>
              <a:t>ages and it </a:t>
            </a:r>
            <a:r>
              <a:rPr lang="en-US" sz="2400" dirty="0"/>
              <a:t>is a very easy to </a:t>
            </a:r>
            <a:r>
              <a:rPr lang="en-US" sz="2400" dirty="0" smtClean="0"/>
              <a:t>use.</a:t>
            </a:r>
            <a:endParaRPr lang="en-US" sz="2400" dirty="0"/>
          </a:p>
          <a:p>
            <a:pPr algn="just"/>
            <a:r>
              <a:rPr lang="en-US" sz="2400" dirty="0"/>
              <a:t>There are four </a:t>
            </a:r>
            <a:r>
              <a:rPr lang="en-US" sz="2400" dirty="0" smtClean="0"/>
              <a:t>operations in the app, </a:t>
            </a:r>
            <a:r>
              <a:rPr lang="en-US" sz="2400" dirty="0"/>
              <a:t>including subtraction multiplication and division sums in </a:t>
            </a:r>
            <a:r>
              <a:rPr lang="en-US" sz="2400" dirty="0" smtClean="0"/>
              <a:t>questions.</a:t>
            </a:r>
          </a:p>
          <a:p>
            <a:pPr marL="0" indent="0">
              <a:buNone/>
            </a:pPr>
            <a:r>
              <a:rPr lang="en-US" sz="2400" b="1" dirty="0" smtClean="0">
                <a:solidFill>
                  <a:schemeClr val="accent1">
                    <a:lumMod val="60000"/>
                    <a:lumOff val="40000"/>
                  </a:schemeClr>
                </a:solidFill>
              </a:rPr>
              <a:t>Kids Math:</a:t>
            </a:r>
          </a:p>
          <a:p>
            <a:pPr algn="just"/>
            <a:r>
              <a:rPr lang="en-US" sz="2400" dirty="0"/>
              <a:t>With Kids Math children can choose levels Easy, Medium and Hard of mathematics exercises that included 4 operations(additions, subtractions, multiplications, divisions), Maximum Number, Minimum Number, Sort Number from smallest number to the biggest number and children also can learn number typing</a:t>
            </a:r>
            <a:r>
              <a:rPr lang="en-US" sz="2400" dirty="0" smtClean="0"/>
              <a:t>.</a:t>
            </a:r>
          </a:p>
          <a:p>
            <a:pPr algn="just"/>
            <a:r>
              <a:rPr lang="en-US" sz="2400" dirty="0" smtClean="0"/>
              <a:t>This </a:t>
            </a:r>
            <a:r>
              <a:rPr lang="en-US" sz="2400" dirty="0"/>
              <a:t>is an educational math game </a:t>
            </a:r>
            <a:r>
              <a:rPr lang="en-US" sz="2400" dirty="0" smtClean="0"/>
              <a:t>for </a:t>
            </a:r>
            <a:r>
              <a:rPr lang="en-US" sz="2400" dirty="0"/>
              <a:t>kids and a perfect math workout for </a:t>
            </a:r>
            <a:r>
              <a:rPr lang="en-US" sz="2400" dirty="0" smtClean="0"/>
              <a:t>kids. </a:t>
            </a:r>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440267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327546"/>
            <a:ext cx="11586949" cy="6223379"/>
          </a:xfrm>
        </p:spPr>
        <p:txBody>
          <a:bodyPr>
            <a:normAutofit/>
          </a:bodyPr>
          <a:lstStyle/>
          <a:p>
            <a:pPr marL="0" indent="0">
              <a:buNone/>
            </a:pPr>
            <a:endParaRPr lang="en-US" sz="2400" b="1" dirty="0" smtClean="0">
              <a:solidFill>
                <a:srgbClr val="FFFF00"/>
              </a:solidFill>
            </a:endParaRPr>
          </a:p>
          <a:p>
            <a:pPr marL="0" indent="0">
              <a:buNone/>
            </a:pPr>
            <a:r>
              <a:rPr lang="en-US" sz="2400" b="1" dirty="0" smtClean="0">
                <a:solidFill>
                  <a:srgbClr val="FFFF00"/>
                </a:solidFill>
              </a:rPr>
              <a:t>History game apps:</a:t>
            </a:r>
          </a:p>
          <a:p>
            <a:pPr marL="0" indent="0">
              <a:buNone/>
            </a:pPr>
            <a:r>
              <a:rPr lang="en-US" sz="2400" b="1" dirty="0" smtClean="0">
                <a:solidFill>
                  <a:schemeClr val="accent1">
                    <a:lumMod val="60000"/>
                    <a:lumOff val="40000"/>
                  </a:schemeClr>
                </a:solidFill>
              </a:rPr>
              <a:t>Name That President:</a:t>
            </a:r>
          </a:p>
          <a:p>
            <a:pPr algn="just"/>
            <a:r>
              <a:rPr lang="en-US" sz="2400" dirty="0"/>
              <a:t>Name Da President is a mobile app that reviews the presidents in U.S. history. The </a:t>
            </a:r>
            <a:r>
              <a:rPr lang="en-US" sz="2400" dirty="0" smtClean="0"/>
              <a:t>application uses a point system to test the student’s knowledge. </a:t>
            </a:r>
            <a:r>
              <a:rPr lang="en-US" sz="2400" dirty="0"/>
              <a:t>This is a good tool for middle school students when they learn about U.S. history. The game is informative with interesting facts and assesses student knowledge in a fun and competitive way. </a:t>
            </a:r>
          </a:p>
          <a:p>
            <a:pPr>
              <a:buNone/>
            </a:pPr>
            <a:r>
              <a:rPr lang="en-US" sz="2400" b="1" dirty="0" smtClean="0">
                <a:solidFill>
                  <a:schemeClr val="accent1">
                    <a:lumMod val="60000"/>
                    <a:lumOff val="40000"/>
                  </a:schemeClr>
                </a:solidFill>
              </a:rPr>
              <a:t>World </a:t>
            </a:r>
            <a:r>
              <a:rPr lang="en-US" sz="2400" b="1" dirty="0">
                <a:solidFill>
                  <a:schemeClr val="accent1">
                    <a:lumMod val="60000"/>
                    <a:lumOff val="40000"/>
                  </a:schemeClr>
                </a:solidFill>
              </a:rPr>
              <a:t>History </a:t>
            </a:r>
            <a:r>
              <a:rPr lang="en-US" sz="2400" b="1" dirty="0" smtClean="0">
                <a:solidFill>
                  <a:schemeClr val="accent1">
                    <a:lumMod val="60000"/>
                    <a:lumOff val="40000"/>
                  </a:schemeClr>
                </a:solidFill>
              </a:rPr>
              <a:t>Trivia:</a:t>
            </a:r>
            <a:endParaRPr lang="en-US" sz="2400" b="1" dirty="0">
              <a:solidFill>
                <a:schemeClr val="accent1">
                  <a:lumMod val="60000"/>
                  <a:lumOff val="40000"/>
                </a:schemeClr>
              </a:solidFill>
            </a:endParaRPr>
          </a:p>
          <a:p>
            <a:pPr algn="just"/>
            <a:r>
              <a:rPr lang="en-US" sz="2400" dirty="0" smtClean="0"/>
              <a:t>The </a:t>
            </a:r>
            <a:r>
              <a:rPr lang="en-US" sz="2400" dirty="0"/>
              <a:t>mobile app, World History Trivia, is an interactive application where students can test their knowledge by playing each other in a trivia game. This specific application will help 6</a:t>
            </a:r>
            <a:r>
              <a:rPr lang="en-US" sz="2400" baseline="30000" dirty="0"/>
              <a:t>th</a:t>
            </a:r>
            <a:r>
              <a:rPr lang="en-US" sz="2400" dirty="0"/>
              <a:t> grade students since they are enrolled in World History. </a:t>
            </a:r>
            <a:endParaRPr lang="en-US" sz="2400" dirty="0" smtClean="0"/>
          </a:p>
          <a:p>
            <a:pPr marL="0" indent="0">
              <a:buNone/>
            </a:pPr>
            <a:endParaRPr lang="en-US" sz="2400" b="1" dirty="0" smtClean="0"/>
          </a:p>
          <a:p>
            <a:pPr marL="0" indent="0">
              <a:buNone/>
            </a:pPr>
            <a:endParaRPr lang="en-US" sz="2400" dirty="0"/>
          </a:p>
          <a:p>
            <a:endParaRPr lang="en-US" sz="2400" dirty="0"/>
          </a:p>
          <a:p>
            <a:pPr marL="0" indent="0">
              <a:buNone/>
            </a:pPr>
            <a:endParaRPr lang="en-US" sz="2400" dirty="0" smtClean="0"/>
          </a:p>
          <a:p>
            <a:pPr marL="0" indent="0">
              <a:buNone/>
            </a:pPr>
            <a:endParaRPr lang="en-US" dirty="0"/>
          </a:p>
        </p:txBody>
      </p:sp>
    </p:spTree>
    <p:extLst>
      <p:ext uri="{BB962C8B-B14F-4D97-AF65-F5344CB8AC3E}">
        <p14:creationId xmlns:p14="http://schemas.microsoft.com/office/powerpoint/2010/main" val="268234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1" y="423080"/>
            <a:ext cx="11600597" cy="6100549"/>
          </a:xfrm>
        </p:spPr>
        <p:txBody>
          <a:bodyPr>
            <a:normAutofit lnSpcReduction="10000"/>
          </a:bodyPr>
          <a:lstStyle/>
          <a:p>
            <a:pPr marL="0" indent="0">
              <a:buNone/>
            </a:pPr>
            <a:r>
              <a:rPr lang="en-US" sz="2400" b="1" dirty="0">
                <a:solidFill>
                  <a:schemeClr val="accent1">
                    <a:lumMod val="60000"/>
                    <a:lumOff val="40000"/>
                  </a:schemeClr>
                </a:solidFill>
              </a:rPr>
              <a:t>Guess people from History:</a:t>
            </a:r>
          </a:p>
          <a:p>
            <a:pPr algn="just"/>
            <a:r>
              <a:rPr lang="en-US" sz="2400" dirty="0"/>
              <a:t>Guess famous historical figures with fun puzzles and quizzes.</a:t>
            </a:r>
            <a:br>
              <a:rPr lang="en-US" sz="2400" dirty="0"/>
            </a:br>
            <a:r>
              <a:rPr lang="en-US" sz="2400" dirty="0"/>
              <a:t>There are many challenging levels using hints from paintings, photos, statues and trivia.</a:t>
            </a:r>
          </a:p>
          <a:p>
            <a:pPr algn="just"/>
            <a:r>
              <a:rPr lang="en-US" sz="2400" dirty="0"/>
              <a:t>Kids can learn about famous leaders, commanders, philosophers, scientists, artists, and writers from all around the world. Historical figures include Isaac Newton, Marie Curie, Cyrus the Great, Jane Austen, Rene Descartes and Benjamin Franklin. </a:t>
            </a:r>
            <a:endParaRPr lang="en-US" sz="2400" b="1" dirty="0" smtClean="0">
              <a:solidFill>
                <a:srgbClr val="FF0000"/>
              </a:solidFill>
            </a:endParaRPr>
          </a:p>
          <a:p>
            <a:pPr marL="0" indent="0">
              <a:buNone/>
            </a:pPr>
            <a:r>
              <a:rPr lang="en-US" sz="2400" b="1" dirty="0" smtClean="0">
                <a:solidFill>
                  <a:schemeClr val="accent1">
                    <a:lumMod val="60000"/>
                    <a:lumOff val="40000"/>
                  </a:schemeClr>
                </a:solidFill>
              </a:rPr>
              <a:t>Genius US history quiz:</a:t>
            </a:r>
          </a:p>
          <a:p>
            <a:pPr algn="just"/>
            <a:r>
              <a:rPr lang="en-US" sz="2400" dirty="0" smtClean="0"/>
              <a:t>Kids can test their knowledge </a:t>
            </a:r>
            <a:r>
              <a:rPr lang="en-US" sz="2400" dirty="0"/>
              <a:t>and discover the easiest and funniest way of learning about American history. From the landing of the first settlers who arrived on the Mayflower to Watergate: the War of Independence, the conquest of the Far West, the Civil War, the Great Depression and the World Wars</a:t>
            </a:r>
            <a:r>
              <a:rPr lang="en-US" sz="2400" dirty="0" smtClean="0"/>
              <a:t>, the </a:t>
            </a:r>
            <a:r>
              <a:rPr lang="en-US" sz="2400" dirty="0"/>
              <a:t>events and key characters that have made the United States of America the country of reference and the greatest power in the world</a:t>
            </a:r>
            <a:r>
              <a:rPr lang="en-US" sz="2400" dirty="0" smtClean="0"/>
              <a:t>.</a:t>
            </a:r>
          </a:p>
          <a:p>
            <a:pPr marL="0" indent="0">
              <a:buNone/>
            </a:pPr>
            <a:endParaRPr lang="en-US" sz="2400" dirty="0"/>
          </a:p>
        </p:txBody>
      </p:sp>
    </p:spTree>
    <p:extLst>
      <p:ext uri="{BB962C8B-B14F-4D97-AF65-F5344CB8AC3E}">
        <p14:creationId xmlns:p14="http://schemas.microsoft.com/office/powerpoint/2010/main" val="4185541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012" y="286603"/>
            <a:ext cx="11614245" cy="6291617"/>
          </a:xfrm>
        </p:spPr>
        <p:txBody>
          <a:bodyPr>
            <a:normAutofit/>
          </a:bodyPr>
          <a:lstStyle/>
          <a:p>
            <a:pPr marL="0" indent="0">
              <a:buNone/>
            </a:pPr>
            <a:endParaRPr lang="en-US" sz="2400" b="1" dirty="0" smtClean="0">
              <a:solidFill>
                <a:srgbClr val="FFFF00"/>
              </a:solidFill>
            </a:endParaRPr>
          </a:p>
          <a:p>
            <a:pPr marL="0" indent="0">
              <a:buNone/>
            </a:pPr>
            <a:r>
              <a:rPr lang="en-US" sz="2400" b="1" dirty="0" smtClean="0">
                <a:solidFill>
                  <a:srgbClr val="FFFF00"/>
                </a:solidFill>
              </a:rPr>
              <a:t>Geography </a:t>
            </a:r>
            <a:r>
              <a:rPr lang="en-US" sz="2400" b="1" dirty="0">
                <a:solidFill>
                  <a:srgbClr val="FFFF00"/>
                </a:solidFill>
              </a:rPr>
              <a:t>apps:</a:t>
            </a:r>
          </a:p>
          <a:p>
            <a:pPr>
              <a:buNone/>
            </a:pPr>
            <a:r>
              <a:rPr lang="en-US" sz="2400" b="1" dirty="0">
                <a:solidFill>
                  <a:schemeClr val="accent1">
                    <a:lumMod val="60000"/>
                    <a:lumOff val="40000"/>
                  </a:schemeClr>
                </a:solidFill>
              </a:rPr>
              <a:t>US States and Capitals quiz: </a:t>
            </a:r>
          </a:p>
          <a:p>
            <a:pPr algn="just"/>
            <a:r>
              <a:rPr lang="en-US" sz="2400" dirty="0"/>
              <a:t>Through this game kids can easily understand each state and capitals of the United States. The most interesting thing about this game is that it will tell the kids whether they pick the wrong choice. </a:t>
            </a:r>
            <a:endParaRPr lang="en-US" sz="2400" b="1" dirty="0">
              <a:solidFill>
                <a:srgbClr val="FF0000"/>
              </a:solidFill>
            </a:endParaRPr>
          </a:p>
          <a:p>
            <a:pPr>
              <a:buNone/>
            </a:pPr>
            <a:r>
              <a:rPr lang="en-US" sz="2400" b="1" dirty="0" err="1">
                <a:solidFill>
                  <a:schemeClr val="accent1">
                    <a:lumMod val="60000"/>
                    <a:lumOff val="40000"/>
                  </a:schemeClr>
                </a:solidFill>
              </a:rPr>
              <a:t>Toca</a:t>
            </a:r>
            <a:r>
              <a:rPr lang="en-US" sz="2400" b="1" dirty="0">
                <a:solidFill>
                  <a:schemeClr val="accent1">
                    <a:lumMod val="60000"/>
                    <a:lumOff val="40000"/>
                  </a:schemeClr>
                </a:solidFill>
              </a:rPr>
              <a:t> Nature:</a:t>
            </a:r>
          </a:p>
          <a:p>
            <a:pPr algn="just"/>
            <a:r>
              <a:rPr lang="en-US" sz="2400" dirty="0" err="1"/>
              <a:t>Toca</a:t>
            </a:r>
            <a:r>
              <a:rPr lang="en-US" sz="2400" dirty="0"/>
              <a:t> Nature game helps the kids to develop different shapes of landscape and nature with the help of various tools. The game taught the students about the value of planting trees and maintain the vegetation. </a:t>
            </a:r>
            <a:endParaRPr lang="en-US" sz="2400" b="1" dirty="0">
              <a:solidFill>
                <a:srgbClr val="FF0000"/>
              </a:solidFill>
            </a:endParaRPr>
          </a:p>
          <a:p>
            <a:pPr marL="0" indent="0">
              <a:buNone/>
            </a:pPr>
            <a:r>
              <a:rPr lang="en-US" sz="900" dirty="0"/>
              <a:t/>
            </a:r>
            <a:br>
              <a:rPr lang="en-US" sz="900" dirty="0"/>
            </a:br>
            <a:endParaRPr lang="en-US" sz="900" dirty="0"/>
          </a:p>
          <a:p>
            <a:endParaRPr lang="en-US" dirty="0"/>
          </a:p>
        </p:txBody>
      </p:sp>
    </p:spTree>
    <p:extLst>
      <p:ext uri="{BB962C8B-B14F-4D97-AF65-F5344CB8AC3E}">
        <p14:creationId xmlns:p14="http://schemas.microsoft.com/office/powerpoint/2010/main" val="370983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2" y="313900"/>
            <a:ext cx="11150221" cy="5934500"/>
          </a:xfrm>
        </p:spPr>
        <p:txBody>
          <a:bodyPr/>
          <a:lstStyle/>
          <a:p>
            <a:pPr marL="0" indent="0">
              <a:buNone/>
            </a:pPr>
            <a:endParaRPr lang="en-US" sz="2400" b="1" dirty="0" smtClean="0">
              <a:solidFill>
                <a:schemeClr val="accent1">
                  <a:lumMod val="60000"/>
                  <a:lumOff val="40000"/>
                </a:schemeClr>
              </a:solidFill>
            </a:endParaRPr>
          </a:p>
          <a:p>
            <a:pPr marL="0" indent="0">
              <a:buNone/>
            </a:pPr>
            <a:r>
              <a:rPr lang="en-US" sz="2400" b="1" dirty="0" smtClean="0">
                <a:solidFill>
                  <a:schemeClr val="accent1">
                    <a:lumMod val="60000"/>
                    <a:lumOff val="40000"/>
                  </a:schemeClr>
                </a:solidFill>
              </a:rPr>
              <a:t>Geography </a:t>
            </a:r>
            <a:r>
              <a:rPr lang="en-US" sz="2400" b="1" dirty="0">
                <a:solidFill>
                  <a:schemeClr val="accent1">
                    <a:lumMod val="60000"/>
                    <a:lumOff val="40000"/>
                  </a:schemeClr>
                </a:solidFill>
              </a:rPr>
              <a:t>learning </a:t>
            </a:r>
            <a:r>
              <a:rPr lang="en-US" sz="2400" b="1" dirty="0" smtClean="0">
                <a:solidFill>
                  <a:schemeClr val="accent1">
                    <a:lumMod val="60000"/>
                    <a:lumOff val="40000"/>
                  </a:schemeClr>
                </a:solidFill>
              </a:rPr>
              <a:t>Quiz Game:</a:t>
            </a:r>
            <a:endParaRPr lang="en-US" sz="2400" b="1" dirty="0">
              <a:solidFill>
                <a:schemeClr val="accent1">
                  <a:lumMod val="60000"/>
                  <a:lumOff val="40000"/>
                </a:schemeClr>
              </a:solidFill>
            </a:endParaRPr>
          </a:p>
          <a:p>
            <a:pPr algn="just"/>
            <a:r>
              <a:rPr lang="en-US" sz="2400" dirty="0"/>
              <a:t>Literally it’s a quiz game that tells the kids about all the countries, capitals, flags and physical maps. The advantage is that the kids never get bored while doing the quizzes as the entire game is visually attractive for them. </a:t>
            </a:r>
          </a:p>
          <a:p>
            <a:pPr marL="0" indent="0">
              <a:buNone/>
            </a:pPr>
            <a:r>
              <a:rPr lang="en-US" sz="2400" b="1" dirty="0">
                <a:solidFill>
                  <a:schemeClr val="accent1">
                    <a:lumMod val="60000"/>
                    <a:lumOff val="40000"/>
                  </a:schemeClr>
                </a:solidFill>
              </a:rPr>
              <a:t>4 Pics 1 City:</a:t>
            </a:r>
          </a:p>
          <a:p>
            <a:pPr algn="just"/>
            <a:r>
              <a:rPr lang="en-US" sz="2400" dirty="0" smtClean="0"/>
              <a:t>This </a:t>
            </a:r>
            <a:r>
              <a:rPr lang="en-US" sz="2400" dirty="0"/>
              <a:t>game provides an opportunity to choose the kids favorite places around the world. Through this finding process the kids will know about the national cultural symbols of the famous cities. </a:t>
            </a:r>
          </a:p>
          <a:p>
            <a:endParaRPr lang="en-US" dirty="0"/>
          </a:p>
        </p:txBody>
      </p:sp>
    </p:spTree>
    <p:extLst>
      <p:ext uri="{BB962C8B-B14F-4D97-AF65-F5344CB8AC3E}">
        <p14:creationId xmlns:p14="http://schemas.microsoft.com/office/powerpoint/2010/main" val="618586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341194"/>
            <a:ext cx="11450472" cy="6237027"/>
          </a:xfrm>
        </p:spPr>
        <p:txBody>
          <a:bodyPr/>
          <a:lstStyle/>
          <a:p>
            <a:pPr marL="0" indent="0">
              <a:buNone/>
            </a:pPr>
            <a:r>
              <a:rPr lang="en-US" sz="2400" b="1" dirty="0">
                <a:solidFill>
                  <a:srgbClr val="FFFF00"/>
                </a:solidFill>
              </a:rPr>
              <a:t>Chemistry Apps:</a:t>
            </a:r>
          </a:p>
          <a:p>
            <a:pPr marL="0" indent="0">
              <a:buNone/>
            </a:pPr>
            <a:r>
              <a:rPr lang="en-US" sz="2400" b="1" dirty="0">
                <a:solidFill>
                  <a:schemeClr val="accent1">
                    <a:lumMod val="60000"/>
                    <a:lumOff val="40000"/>
                  </a:schemeClr>
                </a:solidFill>
              </a:rPr>
              <a:t>Chemistry Quiz:</a:t>
            </a:r>
          </a:p>
          <a:p>
            <a:r>
              <a:rPr lang="en-US" sz="2400" dirty="0"/>
              <a:t>The Chemistry quiz says about the major facts associated with the field Chemistry in a simplest way. A multiple choice answers are given for each question that are beneficial for both the students and teachers in a great manner.</a:t>
            </a:r>
            <a:endParaRPr lang="en-US" sz="2400" b="1" dirty="0" smtClean="0">
              <a:solidFill>
                <a:srgbClr val="FF0000"/>
              </a:solidFill>
            </a:endParaRPr>
          </a:p>
          <a:p>
            <a:pPr marL="0" indent="0">
              <a:buNone/>
            </a:pPr>
            <a:r>
              <a:rPr lang="en-US" sz="2400" b="1" dirty="0" smtClean="0">
                <a:solidFill>
                  <a:schemeClr val="accent1">
                    <a:lumMod val="60000"/>
                    <a:lumOff val="40000"/>
                  </a:schemeClr>
                </a:solidFill>
              </a:rPr>
              <a:t>Potion Mixer:</a:t>
            </a:r>
          </a:p>
          <a:p>
            <a:pPr algn="just"/>
            <a:r>
              <a:rPr lang="en-US" sz="2400" dirty="0" smtClean="0"/>
              <a:t>This game creates a lab environment to do various experiments with the help of tools. There are 18 varieties of potions can be possible through this game. </a:t>
            </a:r>
          </a:p>
          <a:p>
            <a:pPr marL="0" indent="0">
              <a:buNone/>
            </a:pPr>
            <a:r>
              <a:rPr lang="en-US" sz="2400" b="1" dirty="0" smtClean="0">
                <a:solidFill>
                  <a:schemeClr val="accent1">
                    <a:lumMod val="60000"/>
                    <a:lumOff val="40000"/>
                  </a:schemeClr>
                </a:solidFill>
              </a:rPr>
              <a:t>Crazy scientist lab experiment: </a:t>
            </a:r>
          </a:p>
          <a:p>
            <a:pPr algn="just"/>
            <a:r>
              <a:rPr lang="en-US" sz="2400" dirty="0" smtClean="0"/>
              <a:t>Apart from the Chemistry related experiment, this game consists of different Physics experiments. The kids will know the reactions of various chemicals with the other materials. </a:t>
            </a:r>
            <a:endParaRPr lang="en-US" sz="2400" dirty="0"/>
          </a:p>
          <a:p>
            <a:pPr marL="0" indent="0">
              <a:buNone/>
            </a:pPr>
            <a:endParaRPr lang="en-US" sz="2400" dirty="0" smtClean="0"/>
          </a:p>
          <a:p>
            <a:endParaRPr lang="en-US" sz="2400" dirty="0" smtClean="0"/>
          </a:p>
          <a:p>
            <a:pPr marL="0" indent="0">
              <a:buNone/>
            </a:pPr>
            <a:endParaRPr lang="en-US" dirty="0"/>
          </a:p>
        </p:txBody>
      </p:sp>
    </p:spTree>
    <p:extLst>
      <p:ext uri="{BB962C8B-B14F-4D97-AF65-F5344CB8AC3E}">
        <p14:creationId xmlns:p14="http://schemas.microsoft.com/office/powerpoint/2010/main" val="2473824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4" y="286602"/>
            <a:ext cx="11518710" cy="6237027"/>
          </a:xfrm>
        </p:spPr>
        <p:txBody>
          <a:bodyPr>
            <a:normAutofit lnSpcReduction="10000"/>
          </a:bodyPr>
          <a:lstStyle/>
          <a:p>
            <a:pPr marL="0" indent="0">
              <a:buNone/>
            </a:pPr>
            <a:r>
              <a:rPr lang="en-US" sz="2400" b="1" dirty="0">
                <a:solidFill>
                  <a:schemeClr val="accent1">
                    <a:lumMod val="60000"/>
                    <a:lumOff val="40000"/>
                  </a:schemeClr>
                </a:solidFill>
              </a:rPr>
              <a:t>Inorganic Acids, Ions &amp; Salts:</a:t>
            </a:r>
          </a:p>
          <a:p>
            <a:pPr algn="just"/>
            <a:r>
              <a:rPr lang="en-US" sz="2400" dirty="0"/>
              <a:t>The main intentions of this game is to familiarize the names of 70+ inorganic acids, 50+ polyatomic ions and their 50+ salts. The game is a true guide for the students to learn the basics of inorganic Chemistry. </a:t>
            </a:r>
            <a:endParaRPr lang="en-US" sz="2400" dirty="0" smtClean="0"/>
          </a:p>
          <a:p>
            <a:pPr marL="0" indent="0" algn="just">
              <a:buNone/>
            </a:pPr>
            <a:endParaRPr lang="en-US" sz="2400" b="1" dirty="0">
              <a:solidFill>
                <a:srgbClr val="FFFF00"/>
              </a:solidFill>
            </a:endParaRPr>
          </a:p>
          <a:p>
            <a:pPr marL="0" indent="0" algn="just">
              <a:buNone/>
            </a:pPr>
            <a:r>
              <a:rPr lang="en-US" sz="2400" b="1" dirty="0" smtClean="0">
                <a:solidFill>
                  <a:srgbClr val="FFFF00"/>
                </a:solidFill>
              </a:rPr>
              <a:t>Biology Apps:</a:t>
            </a:r>
          </a:p>
          <a:p>
            <a:pPr marL="0" indent="0">
              <a:buNone/>
            </a:pPr>
            <a:r>
              <a:rPr lang="en-US" sz="2400" b="1" dirty="0" smtClean="0">
                <a:solidFill>
                  <a:schemeClr val="accent1">
                    <a:lumMod val="60000"/>
                    <a:lumOff val="40000"/>
                  </a:schemeClr>
                </a:solidFill>
              </a:rPr>
              <a:t>Human Anatomy: </a:t>
            </a:r>
            <a:endParaRPr lang="en-US" sz="2400" dirty="0" smtClean="0">
              <a:solidFill>
                <a:schemeClr val="accent1">
                  <a:lumMod val="60000"/>
                  <a:lumOff val="40000"/>
                </a:schemeClr>
              </a:solidFill>
            </a:endParaRPr>
          </a:p>
          <a:p>
            <a:pPr lvl="0" algn="just"/>
            <a:r>
              <a:rPr lang="en-US" sz="2400" dirty="0"/>
              <a:t>Human Anatomy application is </a:t>
            </a:r>
            <a:r>
              <a:rPr lang="en-US" sz="2400" dirty="0" smtClean="0"/>
              <a:t>an educational quiz game </a:t>
            </a:r>
            <a:r>
              <a:rPr lang="en-US" sz="2400" dirty="0"/>
              <a:t>that can be played by kids of all ages. The quiz will be on basic biology topics </a:t>
            </a:r>
            <a:r>
              <a:rPr lang="en-US" sz="2400" dirty="0" smtClean="0"/>
              <a:t>like </a:t>
            </a:r>
            <a:r>
              <a:rPr lang="en-US" sz="2400" dirty="0"/>
              <a:t>organs of the body, tissues, and their functions.  </a:t>
            </a:r>
            <a:endParaRPr lang="en-US" sz="2400" dirty="0" smtClean="0"/>
          </a:p>
          <a:p>
            <a:pPr marL="0" indent="0">
              <a:buNone/>
            </a:pPr>
            <a:r>
              <a:rPr lang="en-US" sz="2400" b="1" dirty="0">
                <a:solidFill>
                  <a:schemeClr val="accent1">
                    <a:lumMod val="60000"/>
                    <a:lumOff val="40000"/>
                  </a:schemeClr>
                </a:solidFill>
              </a:rPr>
              <a:t>DNA Play:</a:t>
            </a:r>
            <a:endParaRPr lang="en-US" sz="2400" dirty="0">
              <a:solidFill>
                <a:schemeClr val="accent1">
                  <a:lumMod val="60000"/>
                  <a:lumOff val="40000"/>
                </a:schemeClr>
              </a:solidFill>
            </a:endParaRPr>
          </a:p>
          <a:p>
            <a:pPr algn="just"/>
            <a:r>
              <a:rPr lang="en-US" sz="2400" dirty="0"/>
              <a:t>Through DNA </a:t>
            </a:r>
            <a:r>
              <a:rPr lang="en-US" sz="2400" dirty="0" smtClean="0"/>
              <a:t>Play, </a:t>
            </a:r>
            <a:r>
              <a:rPr lang="en-US" sz="2400" dirty="0"/>
              <a:t>kids can learn basic concept of DNA in an easy play style. Kids </a:t>
            </a:r>
            <a:r>
              <a:rPr lang="en-US" sz="2400" dirty="0" smtClean="0"/>
              <a:t>can </a:t>
            </a:r>
            <a:r>
              <a:rPr lang="en-US" sz="2400" dirty="0"/>
              <a:t>learn how to build creatures by participating in DNA puzzles. With this app kids can get creative and they can experiment with crazy mutations of different body parts by altering </a:t>
            </a:r>
            <a:r>
              <a:rPr lang="en-US" sz="2400" dirty="0" smtClean="0"/>
              <a:t>genes.</a:t>
            </a:r>
            <a:endParaRPr lang="en-US" sz="2400" dirty="0"/>
          </a:p>
          <a:p>
            <a:endParaRPr lang="en-US" sz="2400" dirty="0"/>
          </a:p>
        </p:txBody>
      </p:sp>
    </p:spTree>
    <p:extLst>
      <p:ext uri="{BB962C8B-B14F-4D97-AF65-F5344CB8AC3E}">
        <p14:creationId xmlns:p14="http://schemas.microsoft.com/office/powerpoint/2010/main" val="2159851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82880"/>
            <a:ext cx="11505062" cy="6408989"/>
          </a:xfrm>
        </p:spPr>
        <p:txBody>
          <a:bodyPr>
            <a:noAutofit/>
          </a:bodyPr>
          <a:lstStyle/>
          <a:p>
            <a:pPr marL="0" indent="0">
              <a:buNone/>
            </a:pPr>
            <a:r>
              <a:rPr lang="en-US" sz="2400" b="1" dirty="0">
                <a:solidFill>
                  <a:schemeClr val="accent1">
                    <a:lumMod val="60000"/>
                    <a:lumOff val="40000"/>
                  </a:schemeClr>
                </a:solidFill>
              </a:rPr>
              <a:t>Ultimate Biology Quiz: </a:t>
            </a:r>
            <a:endParaRPr lang="en-US" sz="2400" dirty="0">
              <a:solidFill>
                <a:schemeClr val="accent1">
                  <a:lumMod val="60000"/>
                  <a:lumOff val="40000"/>
                </a:schemeClr>
              </a:solidFill>
            </a:endParaRPr>
          </a:p>
          <a:p>
            <a:pPr lvl="0" algn="just"/>
            <a:r>
              <a:rPr lang="en-US" sz="2400" dirty="0"/>
              <a:t>This application uses game play to challenge both adults and kids alike. Questions on biology ranges from basic to advanced to improve knowledge. The quiz will give any learner the confidence to tackle Biology in school, to explore more advanced concepts and it also helps </a:t>
            </a:r>
            <a:r>
              <a:rPr lang="en-US" sz="2400" dirty="0" smtClean="0"/>
              <a:t>to build a science foundation. </a:t>
            </a:r>
          </a:p>
          <a:p>
            <a:pPr lvl="0" algn="just">
              <a:buNone/>
            </a:pPr>
            <a:endParaRPr lang="en-US" sz="2400" dirty="0"/>
          </a:p>
          <a:p>
            <a:pPr marL="0" indent="0">
              <a:buNone/>
            </a:pPr>
            <a:r>
              <a:rPr lang="en-US" sz="2400" b="1" dirty="0">
                <a:solidFill>
                  <a:schemeClr val="accent1">
                    <a:lumMod val="60000"/>
                    <a:lumOff val="40000"/>
                  </a:schemeClr>
                </a:solidFill>
              </a:rPr>
              <a:t>Napoleon Bone Apart: </a:t>
            </a:r>
            <a:endParaRPr lang="en-US" sz="2400" dirty="0">
              <a:solidFill>
                <a:schemeClr val="accent1">
                  <a:lumMod val="60000"/>
                  <a:lumOff val="40000"/>
                </a:schemeClr>
              </a:solidFill>
            </a:endParaRPr>
          </a:p>
          <a:p>
            <a:pPr algn="just"/>
            <a:r>
              <a:rPr lang="en-US" sz="2400" dirty="0"/>
              <a:t>Napoleon Bone Apart app helps kids to </a:t>
            </a:r>
            <a:r>
              <a:rPr lang="en-US" sz="2400" dirty="0" smtClean="0"/>
              <a:t>learn, </a:t>
            </a:r>
            <a:r>
              <a:rPr lang="en-US" sz="2400" dirty="0"/>
              <a:t>build </a:t>
            </a:r>
            <a:r>
              <a:rPr lang="en-US" sz="2400" dirty="0" smtClean="0"/>
              <a:t>vocabulary, </a:t>
            </a:r>
            <a:r>
              <a:rPr lang="en-US" sz="2400" dirty="0"/>
              <a:t>and knowledge </a:t>
            </a:r>
            <a:r>
              <a:rPr lang="en-US" sz="2400" dirty="0" smtClean="0"/>
              <a:t>of the </a:t>
            </a:r>
            <a:r>
              <a:rPr lang="en-US" sz="2400" dirty="0"/>
              <a:t>human skeleton. The app highlights the size and shape of each bone, by boosting visual and spatial perception skills. By watching the highlighted cues, kids can put </a:t>
            </a:r>
            <a:r>
              <a:rPr lang="en-US" sz="2400" dirty="0" smtClean="0"/>
              <a:t>together </a:t>
            </a:r>
            <a:r>
              <a:rPr lang="en-US" sz="2400" dirty="0"/>
              <a:t>Napoleon, the friendly skeleton, from a pile of bones. Kids can hear the bones click into place, as the scientific name is pronounced and displayed. </a:t>
            </a:r>
            <a:endParaRPr lang="en-US" sz="2400" dirty="0" smtClean="0"/>
          </a:p>
          <a:p>
            <a:pPr marL="0" indent="0">
              <a:buNone/>
            </a:pPr>
            <a:endParaRPr lang="en-US" sz="2400" b="1" dirty="0" smtClean="0"/>
          </a:p>
          <a:p>
            <a:pPr marL="0" indent="0">
              <a:buNone/>
            </a:pPr>
            <a:endParaRPr lang="en-US" sz="2400" dirty="0"/>
          </a:p>
        </p:txBody>
      </p:sp>
    </p:spTree>
    <p:extLst>
      <p:ext uri="{BB962C8B-B14F-4D97-AF65-F5344CB8AC3E}">
        <p14:creationId xmlns:p14="http://schemas.microsoft.com/office/powerpoint/2010/main" val="2216527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41" y="272955"/>
            <a:ext cx="11586949" cy="6400800"/>
          </a:xfrm>
        </p:spPr>
        <p:txBody>
          <a:bodyPr>
            <a:normAutofit/>
          </a:bodyPr>
          <a:lstStyle/>
          <a:p>
            <a:pPr algn="just">
              <a:buNone/>
            </a:pPr>
            <a:r>
              <a:rPr lang="en-US" sz="2400" b="1" dirty="0" smtClean="0">
                <a:solidFill>
                  <a:schemeClr val="accent1">
                    <a:lumMod val="60000"/>
                    <a:lumOff val="40000"/>
                  </a:schemeClr>
                </a:solidFill>
              </a:rPr>
              <a:t>My Body Parts:</a:t>
            </a:r>
          </a:p>
          <a:p>
            <a:r>
              <a:rPr lang="en-US" sz="2400" dirty="0" smtClean="0"/>
              <a:t>My Body Parts app allows children in Kindergarten to learn about the various parts of the body and it’s purposes. This app develops not just factual information, but also builds recognition and spelling ability. To test the knowledge learned, there is a quiz for students to take.</a:t>
            </a:r>
          </a:p>
          <a:p>
            <a:pPr marL="0" indent="0" algn="just">
              <a:buNone/>
            </a:pPr>
            <a:endParaRPr lang="en-US" sz="2400" b="1" dirty="0" smtClean="0">
              <a:solidFill>
                <a:srgbClr val="FFFF00"/>
              </a:solidFill>
            </a:endParaRPr>
          </a:p>
          <a:p>
            <a:pPr marL="0" indent="0">
              <a:buNone/>
            </a:pPr>
            <a:r>
              <a:rPr lang="en-US" sz="2400" b="1" dirty="0" smtClean="0">
                <a:solidFill>
                  <a:srgbClr val="FFFF00"/>
                </a:solidFill>
              </a:rPr>
              <a:t>English Apps:</a:t>
            </a:r>
          </a:p>
          <a:p>
            <a:pPr marL="0" indent="0">
              <a:buNone/>
            </a:pPr>
            <a:r>
              <a:rPr lang="en-US" sz="2400" b="1" dirty="0" smtClean="0">
                <a:solidFill>
                  <a:schemeClr val="accent1">
                    <a:lumMod val="60000"/>
                    <a:lumOff val="40000"/>
                  </a:schemeClr>
                </a:solidFill>
              </a:rPr>
              <a:t>Sight Words Kindergarten-Free:</a:t>
            </a:r>
          </a:p>
          <a:p>
            <a:pPr marL="0" indent="0"/>
            <a:r>
              <a:rPr lang="en-US" sz="2400" dirty="0" smtClean="0"/>
              <a:t> </a:t>
            </a:r>
            <a:r>
              <a:rPr lang="en-US" sz="2400" dirty="0"/>
              <a:t>The sight Words Kindergarten-Free app is meant to aid children beginning </a:t>
            </a:r>
            <a:r>
              <a:rPr lang="en-US" sz="2400" dirty="0" smtClean="0"/>
              <a:t>        to </a:t>
            </a:r>
            <a:r>
              <a:rPr lang="en-US" sz="2400" dirty="0"/>
              <a:t>learn how to read in English. This app has game modes and other skill </a:t>
            </a:r>
            <a:r>
              <a:rPr lang="en-US" sz="2400" dirty="0" smtClean="0"/>
              <a:t>exercises </a:t>
            </a:r>
            <a:r>
              <a:rPr lang="en-US" sz="2400" dirty="0"/>
              <a:t>devoted to reading skills and language acquisition. The focus is </a:t>
            </a:r>
            <a:r>
              <a:rPr lang="en-US" sz="2400" dirty="0" smtClean="0"/>
              <a:t>to </a:t>
            </a:r>
            <a:r>
              <a:rPr lang="en-US" sz="2400" dirty="0"/>
              <a:t>teach recall skills to supplement reading and the complicated </a:t>
            </a:r>
            <a:r>
              <a:rPr lang="en-US" sz="2400" dirty="0" smtClean="0"/>
              <a:t>structures </a:t>
            </a:r>
            <a:r>
              <a:rPr lang="en-US" sz="2400" dirty="0"/>
              <a:t>within English. </a:t>
            </a:r>
          </a:p>
        </p:txBody>
      </p:sp>
    </p:spTree>
    <p:extLst>
      <p:ext uri="{BB962C8B-B14F-4D97-AF65-F5344CB8AC3E}">
        <p14:creationId xmlns:p14="http://schemas.microsoft.com/office/powerpoint/2010/main" val="129195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normAutofit/>
          </a:bodyPr>
          <a:lstStyle/>
          <a:p>
            <a:pPr marL="0" indent="0">
              <a:buNone/>
            </a:pPr>
            <a:endParaRPr lang="en-US" sz="2400" b="1" dirty="0" smtClean="0"/>
          </a:p>
          <a:p>
            <a:endParaRPr lang="en-US" sz="2400" dirty="0"/>
          </a:p>
        </p:txBody>
      </p:sp>
      <p:sp>
        <p:nvSpPr>
          <p:cNvPr id="5" name="Content Placeholder 4"/>
          <p:cNvSpPr>
            <a:spLocks noGrp="1"/>
          </p:cNvSpPr>
          <p:nvPr>
            <p:ph sz="half" idx="2"/>
          </p:nvPr>
        </p:nvSpPr>
        <p:spPr>
          <a:xfrm>
            <a:off x="478303" y="337626"/>
            <a:ext cx="11352626" cy="6246054"/>
          </a:xfrm>
        </p:spPr>
        <p:txBody>
          <a:bodyPr>
            <a:noAutofit/>
          </a:bodyPr>
          <a:lstStyle/>
          <a:p>
            <a:pPr>
              <a:buNone/>
            </a:pPr>
            <a:r>
              <a:rPr lang="en-US" sz="2400" b="1" dirty="0" smtClean="0">
                <a:solidFill>
                  <a:schemeClr val="accent1">
                    <a:lumMod val="60000"/>
                    <a:lumOff val="40000"/>
                  </a:schemeClr>
                </a:solidFill>
              </a:rPr>
              <a:t>Spelling Bug 2</a:t>
            </a:r>
            <a:r>
              <a:rPr lang="en-US" sz="2400" b="1" baseline="30000" dirty="0" smtClean="0">
                <a:solidFill>
                  <a:schemeClr val="accent1">
                    <a:lumMod val="60000"/>
                    <a:lumOff val="40000"/>
                  </a:schemeClr>
                </a:solidFill>
              </a:rPr>
              <a:t>nd</a:t>
            </a:r>
            <a:r>
              <a:rPr lang="en-US" sz="2400" b="1" dirty="0" smtClean="0">
                <a:solidFill>
                  <a:schemeClr val="accent1">
                    <a:lumMod val="60000"/>
                    <a:lumOff val="40000"/>
                  </a:schemeClr>
                </a:solidFill>
              </a:rPr>
              <a:t>  Gr Phonics Lt:</a:t>
            </a:r>
          </a:p>
          <a:p>
            <a:r>
              <a:rPr lang="en-US" sz="2400" dirty="0" smtClean="0"/>
              <a:t>The</a:t>
            </a:r>
            <a:r>
              <a:rPr lang="en-US" sz="2400" b="1" dirty="0" smtClean="0"/>
              <a:t> </a:t>
            </a:r>
            <a:r>
              <a:rPr lang="en-US" sz="2400" dirty="0" smtClean="0"/>
              <a:t>Spelling Bug 2</a:t>
            </a:r>
            <a:r>
              <a:rPr lang="en-US" sz="2400" baseline="30000" dirty="0" smtClean="0"/>
              <a:t>nd</a:t>
            </a:r>
            <a:r>
              <a:rPr lang="en-US" sz="2400" dirty="0" smtClean="0"/>
              <a:t> </a:t>
            </a:r>
            <a:r>
              <a:rPr lang="en-US" sz="2400" dirty="0" err="1" smtClean="0"/>
              <a:t>Gr</a:t>
            </a:r>
            <a:r>
              <a:rPr lang="en-US" sz="2400" dirty="0" smtClean="0"/>
              <a:t> Phonics Lt app allows second graders to upload their words they will be tested on to complete the challenges within the games. This builds the students’ spelling ability as well as create an incentive to spell words correctly. The student is competing with the system in a time sensitive trial.</a:t>
            </a:r>
          </a:p>
          <a:p>
            <a:pPr>
              <a:buNone/>
            </a:pPr>
            <a:endParaRPr lang="en-US" sz="2400" dirty="0" smtClean="0"/>
          </a:p>
          <a:p>
            <a:pPr>
              <a:buNone/>
            </a:pPr>
            <a:r>
              <a:rPr lang="en-US" sz="2400" b="1" dirty="0" smtClean="0">
                <a:solidFill>
                  <a:schemeClr val="accent1">
                    <a:lumMod val="60000"/>
                    <a:lumOff val="40000"/>
                  </a:schemeClr>
                </a:solidFill>
              </a:rPr>
              <a:t>Third Grade Learning Games:</a:t>
            </a:r>
          </a:p>
          <a:p>
            <a:r>
              <a:rPr lang="en-US" sz="2400" dirty="0" smtClean="0"/>
              <a:t>The Third Grade Learning Games is a collection of games that touch on every subject. Within the English games, the students can work on a series of skills including grammar, parts of speech, sentence structures, etc. This is an excellent tool to combine reading comprehension skills with writing exercises.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2" y="532262"/>
            <a:ext cx="11300346" cy="5991367"/>
          </a:xfrm>
        </p:spPr>
        <p:txBody>
          <a:bodyPr>
            <a:normAutofit lnSpcReduction="10000"/>
          </a:bodyPr>
          <a:lstStyle/>
          <a:p>
            <a:pPr marL="0" indent="0">
              <a:buNone/>
            </a:pPr>
            <a:r>
              <a:rPr lang="en-US" sz="3200" b="1" dirty="0" smtClean="0">
                <a:solidFill>
                  <a:srgbClr val="FFFF00"/>
                </a:solidFill>
              </a:rPr>
              <a:t>Description of the service:</a:t>
            </a:r>
          </a:p>
          <a:p>
            <a:pPr algn="just"/>
            <a:r>
              <a:rPr lang="en-US" sz="2400" dirty="0" smtClean="0"/>
              <a:t>Today is the world of internet and gaming. Almost all the kids know very well about how to use the smart phones, tablets, PCs, etc. We developed a mobile application in which various games related to the courses will be added.</a:t>
            </a:r>
          </a:p>
          <a:p>
            <a:pPr algn="just"/>
            <a:r>
              <a:rPr lang="en-US" sz="2400" dirty="0" smtClean="0"/>
              <a:t>This </a:t>
            </a:r>
            <a:r>
              <a:rPr lang="en-US" sz="2400" dirty="0"/>
              <a:t>application would be for the children under the age of 14. The main service of this project is to introduce various game applications based on each course in a simplest way through this application. This application is developed for Android smartphones. All the applications listed in this app will point towards the play store where kids can directly install them</a:t>
            </a:r>
            <a:r>
              <a:rPr lang="en-US" sz="2400" dirty="0" smtClean="0"/>
              <a:t>.</a:t>
            </a:r>
          </a:p>
          <a:p>
            <a:pPr algn="just"/>
            <a:r>
              <a:rPr lang="en-US" sz="2400" dirty="0" smtClean="0"/>
              <a:t>We </a:t>
            </a:r>
            <a:r>
              <a:rPr lang="en-US" sz="2400" dirty="0"/>
              <a:t>aim to provide resources for many </a:t>
            </a:r>
            <a:r>
              <a:rPr lang="en-US" sz="2400" dirty="0" smtClean="0"/>
              <a:t>course </a:t>
            </a:r>
            <a:r>
              <a:rPr lang="en-US" sz="2400" dirty="0"/>
              <a:t>areas like reading comprehension, cursive writing, solving mathematics, science facts, geography and more. Through this mobile application kids will know how to operate a simple mobile app to access their favorite games without any others help. </a:t>
            </a:r>
          </a:p>
          <a:p>
            <a:pPr marL="0" indent="0">
              <a:buNone/>
            </a:pPr>
            <a:endParaRPr lang="en-US" sz="2400" dirty="0"/>
          </a:p>
        </p:txBody>
      </p:sp>
    </p:spTree>
    <p:extLst>
      <p:ext uri="{BB962C8B-B14F-4D97-AF65-F5344CB8AC3E}">
        <p14:creationId xmlns:p14="http://schemas.microsoft.com/office/powerpoint/2010/main" val="22720392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7724" y="231775"/>
            <a:ext cx="11571679" cy="6351905"/>
          </a:xfrm>
        </p:spPr>
        <p:txBody>
          <a:bodyPr>
            <a:normAutofit/>
          </a:bodyPr>
          <a:lstStyle/>
          <a:p>
            <a:pPr>
              <a:buNone/>
            </a:pPr>
            <a:r>
              <a:rPr lang="en-US" sz="2400" b="1" dirty="0" smtClean="0">
                <a:solidFill>
                  <a:schemeClr val="accent1">
                    <a:lumMod val="60000"/>
                    <a:lumOff val="40000"/>
                  </a:schemeClr>
                </a:solidFill>
              </a:rPr>
              <a:t>Fourth Grade Learning Games:</a:t>
            </a:r>
          </a:p>
          <a:p>
            <a:r>
              <a:rPr lang="en-US" sz="2400" dirty="0" smtClean="0"/>
              <a:t>The Fourth Grade Learning Games target fourth graders with a series of games for each subject. The English games include spelling strategies, thesaurus  resources, fill-in-the-blank exercises, etc. This app keeps the student engaged with these games all while testing their skills. All the content included is aligned with the curriculum.</a:t>
            </a:r>
          </a:p>
          <a:p>
            <a:pPr>
              <a:buNone/>
            </a:pPr>
            <a:endParaRPr lang="en-US" sz="2400" dirty="0" smtClean="0"/>
          </a:p>
          <a:p>
            <a:pPr>
              <a:buNone/>
            </a:pPr>
            <a:r>
              <a:rPr lang="en-US" sz="2400" b="1" dirty="0" smtClean="0">
                <a:solidFill>
                  <a:schemeClr val="accent1">
                    <a:lumMod val="60000"/>
                    <a:lumOff val="40000"/>
                  </a:schemeClr>
                </a:solidFill>
              </a:rPr>
              <a:t>Fifth Grade Learning Games:</a:t>
            </a:r>
          </a:p>
          <a:p>
            <a:r>
              <a:rPr lang="en-US" sz="2400" dirty="0" smtClean="0"/>
              <a:t>The Fifth Grade Learning Games app is similar to the Third and Fourth Grade Learning Games apps in regards to design an approach to testing students’ skills over English and other core concepts. The games included strengthen spelling, reading comprehension, word origin, and context clues. This app challenges the student to use previous skills learned from the preceding apps to build on their knowledge of the English language.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2263" y="477672"/>
            <a:ext cx="11177516" cy="5991367"/>
          </a:xfrm>
        </p:spPr>
        <p:txBody>
          <a:bodyPr/>
          <a:lstStyle/>
          <a:p>
            <a:pPr marL="0" indent="0">
              <a:buNone/>
            </a:pPr>
            <a:r>
              <a:rPr lang="en-US" sz="3200" b="1" dirty="0" smtClean="0">
                <a:solidFill>
                  <a:srgbClr val="FFFF00"/>
                </a:solidFill>
              </a:rPr>
              <a:t>“Kids Zone” App Demo Video:</a:t>
            </a:r>
            <a:endParaRPr lang="en-US" sz="3200" b="1" dirty="0">
              <a:solidFill>
                <a:srgbClr val="FFFF00"/>
              </a:solidFill>
            </a:endParaRPr>
          </a:p>
          <a:p>
            <a:pPr marL="0" indent="0">
              <a:buNone/>
            </a:pPr>
            <a:endParaRPr lang="en-US" dirty="0" smtClean="0">
              <a:hlinkClick r:id="rId2"/>
            </a:endParaRPr>
          </a:p>
          <a:p>
            <a:pPr marL="0" indent="0">
              <a:buNone/>
            </a:pPr>
            <a:r>
              <a:rPr lang="en-US" sz="2400" dirty="0">
                <a:hlinkClick r:id="rId3"/>
              </a:rPr>
              <a:t>https://</a:t>
            </a:r>
            <a:r>
              <a:rPr lang="en-US" sz="2400" dirty="0" smtClean="0">
                <a:hlinkClick r:id="rId3"/>
              </a:rPr>
              <a:t>www.youtube.com/watch?v=TNMqlB0qghc&amp;feature=youtu.be</a:t>
            </a:r>
            <a:r>
              <a:rPr lang="en-US" sz="2400" dirty="0" smtClean="0"/>
              <a:t> </a:t>
            </a:r>
          </a:p>
          <a:p>
            <a:pPr marL="0" indent="0">
              <a:buNone/>
            </a:pPr>
            <a:endParaRPr lang="en-US" dirty="0" smtClean="0">
              <a:solidFill>
                <a:srgbClr val="FF0000"/>
              </a:solidFill>
            </a:endParaRPr>
          </a:p>
          <a:p>
            <a:pPr marL="0" indent="0">
              <a:buNone/>
            </a:pPr>
            <a:endParaRPr lang="en-US" sz="2400" dirty="0"/>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3497" y="2060812"/>
            <a:ext cx="3211703" cy="4653887"/>
          </a:xfrm>
          <a:prstGeom prst="rect">
            <a:avLst/>
          </a:prstGeom>
        </p:spPr>
      </p:pic>
    </p:spTree>
    <p:extLst>
      <p:ext uri="{BB962C8B-B14F-4D97-AF65-F5344CB8AC3E}">
        <p14:creationId xmlns:p14="http://schemas.microsoft.com/office/powerpoint/2010/main" val="3518469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8" y="313899"/>
            <a:ext cx="10794242" cy="5863064"/>
          </a:xfrm>
        </p:spPr>
        <p:txBody>
          <a:bodyPr/>
          <a:lstStyle/>
          <a:p>
            <a:pPr marL="0" indent="0">
              <a:buNone/>
            </a:pPr>
            <a:r>
              <a:rPr lang="en-US" sz="3200" b="1" dirty="0" smtClean="0">
                <a:solidFill>
                  <a:srgbClr val="FFFF00"/>
                </a:solidFill>
              </a:rPr>
              <a:t>User Guide for the App:</a:t>
            </a:r>
          </a:p>
          <a:p>
            <a:pPr marL="0" indent="0">
              <a:buNone/>
            </a:pPr>
            <a:endParaRPr lang="en-US" dirty="0" smtClean="0">
              <a:solidFill>
                <a:srgbClr val="FF0000"/>
              </a:solidFill>
            </a:endParaRPr>
          </a:p>
          <a:p>
            <a:r>
              <a:rPr lang="en-US" sz="2400" dirty="0" smtClean="0"/>
              <a:t>Kids Zone app home screen consists of different courses Science, Math, History, Geography, Chemistry, Biology, English.</a:t>
            </a:r>
          </a:p>
          <a:p>
            <a:r>
              <a:rPr lang="en-US" sz="2400" dirty="0" smtClean="0"/>
              <a:t>Each course leads to different apps  in that course.</a:t>
            </a:r>
          </a:p>
          <a:p>
            <a:r>
              <a:rPr lang="en-US" sz="2400" dirty="0" smtClean="0"/>
              <a:t>Each app leads to three different options internet, chrome, and play store. </a:t>
            </a:r>
          </a:p>
          <a:p>
            <a:r>
              <a:rPr lang="en-US" sz="2400" dirty="0" smtClean="0"/>
              <a:t>One should use Google play store to complete the action.</a:t>
            </a:r>
          </a:p>
          <a:p>
            <a:r>
              <a:rPr lang="en-US" sz="2400" dirty="0" smtClean="0"/>
              <a:t>The app can be installed from there. </a:t>
            </a:r>
          </a:p>
          <a:p>
            <a:pPr marL="0" indent="0">
              <a:buNone/>
            </a:pPr>
            <a:endParaRPr lang="en-US" dirty="0"/>
          </a:p>
        </p:txBody>
      </p:sp>
    </p:spTree>
    <p:extLst>
      <p:ext uri="{BB962C8B-B14F-4D97-AF65-F5344CB8AC3E}">
        <p14:creationId xmlns:p14="http://schemas.microsoft.com/office/powerpoint/2010/main" val="38512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740" y="368490"/>
            <a:ext cx="11218460" cy="6059605"/>
          </a:xfrm>
        </p:spPr>
        <p:txBody>
          <a:bodyPr/>
          <a:lstStyle/>
          <a:p>
            <a:pPr marL="0" indent="0">
              <a:buNone/>
            </a:pPr>
            <a:r>
              <a:rPr lang="en-US" sz="3200" b="1" dirty="0" smtClean="0">
                <a:solidFill>
                  <a:srgbClr val="FFFF00"/>
                </a:solidFill>
              </a:rPr>
              <a:t>MIT App Inventor 2:</a:t>
            </a:r>
          </a:p>
          <a:p>
            <a:pPr marL="0" indent="0">
              <a:buNone/>
            </a:pPr>
            <a:endParaRPr lang="en-US" b="1" dirty="0" smtClean="0">
              <a:solidFill>
                <a:srgbClr val="FF0000"/>
              </a:solidFill>
            </a:endParaRPr>
          </a:p>
          <a:p>
            <a:pPr algn="just" fontAlgn="base"/>
            <a:r>
              <a:rPr lang="en-US" sz="2400" dirty="0"/>
              <a:t>The MIT app inventor is an application which is used for designing mobile apps. This app provides drag-and-drop building blocks of the user which makes it easy for them to develop an application instead of doing the coding part. The beginners, who are new to this field, can also develop an app using MIT app inventor.</a:t>
            </a:r>
            <a:endParaRPr lang="en-US" sz="2400" dirty="0" smtClean="0"/>
          </a:p>
          <a:p>
            <a:pPr algn="just"/>
            <a:r>
              <a:rPr lang="en-US" sz="2400" dirty="0" smtClean="0"/>
              <a:t>The advantages of using the MIT app inventor 2 are easy to make the desired design without any coding and quick creation without the help of any developers. </a:t>
            </a:r>
          </a:p>
          <a:p>
            <a:pPr algn="just"/>
            <a:r>
              <a:rPr lang="en-US" sz="2400" dirty="0" smtClean="0"/>
              <a:t>MIT </a:t>
            </a:r>
            <a:r>
              <a:rPr lang="en-US" sz="2400" dirty="0"/>
              <a:t>App Inventor (</a:t>
            </a:r>
            <a:r>
              <a:rPr lang="en-US" sz="2400" dirty="0">
                <a:hlinkClick r:id="rId2"/>
              </a:rPr>
              <a:t>http://appinventor.mit.edu/explore</a:t>
            </a:r>
            <a:r>
              <a:rPr lang="en-US" sz="2400" dirty="0" smtClean="0">
                <a:hlinkClick r:id="rId2"/>
              </a:rPr>
              <a:t>/</a:t>
            </a:r>
            <a:r>
              <a:rPr lang="en-US" sz="2400" dirty="0" smtClean="0"/>
              <a:t>) is the best website to learn about the creation of various mobile applications. It consists of forums and video tutorials to design the desired mobile application. </a:t>
            </a:r>
          </a:p>
          <a:p>
            <a:pPr marL="0" indent="0">
              <a:buNone/>
            </a:pPr>
            <a:endParaRPr lang="en-US" dirty="0"/>
          </a:p>
        </p:txBody>
      </p:sp>
    </p:spTree>
    <p:extLst>
      <p:ext uri="{BB962C8B-B14F-4D97-AF65-F5344CB8AC3E}">
        <p14:creationId xmlns:p14="http://schemas.microsoft.com/office/powerpoint/2010/main" val="2547811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7" y="300251"/>
            <a:ext cx="11368585" cy="6168788"/>
          </a:xfrm>
        </p:spPr>
        <p:txBody>
          <a:bodyPr>
            <a:normAutofit/>
          </a:bodyPr>
          <a:lstStyle/>
          <a:p>
            <a:pPr marL="0" indent="0">
              <a:buNone/>
            </a:pPr>
            <a:r>
              <a:rPr lang="en-US" sz="3200" b="1" dirty="0" smtClean="0">
                <a:solidFill>
                  <a:srgbClr val="FFFF00"/>
                </a:solidFill>
              </a:rPr>
              <a:t>Evaluation Plan for the service:</a:t>
            </a:r>
          </a:p>
          <a:p>
            <a:pPr algn="just"/>
            <a:r>
              <a:rPr lang="en-US" sz="2400" b="1" dirty="0">
                <a:solidFill>
                  <a:schemeClr val="accent1">
                    <a:lumMod val="60000"/>
                    <a:lumOff val="40000"/>
                  </a:schemeClr>
                </a:solidFill>
              </a:rPr>
              <a:t>Evaluating through Rubrics and </a:t>
            </a:r>
            <a:r>
              <a:rPr lang="en-US" sz="2400" b="1" dirty="0" smtClean="0">
                <a:solidFill>
                  <a:schemeClr val="accent1">
                    <a:lumMod val="60000"/>
                    <a:lumOff val="40000"/>
                  </a:schemeClr>
                </a:solidFill>
              </a:rPr>
              <a:t>checklists: </a:t>
            </a:r>
            <a:r>
              <a:rPr lang="en-US" sz="2400" dirty="0" smtClean="0"/>
              <a:t>Rubric emphasizes </a:t>
            </a:r>
            <a:r>
              <a:rPr lang="en-US" sz="2400" dirty="0"/>
              <a:t>the ability to customize content or settings and how the app encourages the use of higher order thinking </a:t>
            </a:r>
            <a:r>
              <a:rPr lang="en-US" sz="2400" dirty="0" smtClean="0"/>
              <a:t>skills. Our app Rubric consists of checklists such as appeal (looks &amp; sounds), engagement or motivation, user friendly, directions &amp; instructions, performance, ease of use, differentiation in learning.  </a:t>
            </a:r>
          </a:p>
          <a:p>
            <a:pPr algn="just"/>
            <a:r>
              <a:rPr lang="en-US" sz="2400" b="1" dirty="0" smtClean="0">
                <a:solidFill>
                  <a:schemeClr val="accent1">
                    <a:lumMod val="60000"/>
                    <a:lumOff val="40000"/>
                  </a:schemeClr>
                </a:solidFill>
              </a:rPr>
              <a:t>Through Common sense media: </a:t>
            </a:r>
            <a:r>
              <a:rPr lang="en-US" sz="2400" dirty="0" smtClean="0"/>
              <a:t>They </a:t>
            </a:r>
            <a:r>
              <a:rPr lang="en-US" sz="2400" dirty="0"/>
              <a:t>evaluate a range of media content based on the level of consumerism, the inclusion violence, </a:t>
            </a:r>
            <a:r>
              <a:rPr lang="en-US" sz="2400" dirty="0" smtClean="0"/>
              <a:t>elements</a:t>
            </a:r>
            <a:r>
              <a:rPr lang="en-US" sz="2400" dirty="0"/>
              <a:t>, educational value, safety and privacy, and ease of use. The goal and objectives of their review process is to provide app evaluations that will help parents and educators make informed purchasing decisions.</a:t>
            </a:r>
            <a:endParaRPr lang="en-US" sz="2400" dirty="0" smtClean="0"/>
          </a:p>
          <a:p>
            <a:r>
              <a:rPr lang="en-US" sz="2400" dirty="0" smtClean="0"/>
              <a:t>Through App survey.</a:t>
            </a:r>
          </a:p>
          <a:p>
            <a:r>
              <a:rPr lang="en-US" sz="2400" dirty="0"/>
              <a:t>Feed back field on promotion of  app.</a:t>
            </a:r>
          </a:p>
          <a:p>
            <a:endParaRPr lang="en-US" sz="2400" dirty="0" smtClean="0"/>
          </a:p>
          <a:p>
            <a:endParaRPr lang="en-US" dirty="0" smtClean="0"/>
          </a:p>
          <a:p>
            <a:endParaRPr lang="en-US" dirty="0" smtClean="0"/>
          </a:p>
          <a:p>
            <a:endParaRPr lang="en-US" sz="2400" dirty="0" smtClean="0"/>
          </a:p>
          <a:p>
            <a:pPr marL="0" indent="0">
              <a:buNone/>
            </a:pPr>
            <a:endParaRPr lang="en-US" sz="3200" dirty="0" smtClean="0"/>
          </a:p>
          <a:p>
            <a:pPr marL="0" indent="0">
              <a:buNone/>
            </a:pPr>
            <a:endParaRPr lang="en-US" dirty="0"/>
          </a:p>
        </p:txBody>
      </p:sp>
    </p:spTree>
    <p:extLst>
      <p:ext uri="{BB962C8B-B14F-4D97-AF65-F5344CB8AC3E}">
        <p14:creationId xmlns:p14="http://schemas.microsoft.com/office/powerpoint/2010/main" val="26061686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395785"/>
            <a:ext cx="11313994" cy="6045958"/>
          </a:xfrm>
        </p:spPr>
        <p:txBody>
          <a:bodyPr>
            <a:normAutofit fontScale="92500" lnSpcReduction="10000"/>
          </a:bodyPr>
          <a:lstStyle/>
          <a:p>
            <a:pPr marL="0" indent="0">
              <a:buNone/>
            </a:pPr>
            <a:r>
              <a:rPr lang="en-US" sz="3200" b="1" dirty="0" smtClean="0">
                <a:solidFill>
                  <a:srgbClr val="FFFF00"/>
                </a:solidFill>
              </a:rPr>
              <a:t>References:</a:t>
            </a:r>
          </a:p>
          <a:p>
            <a:pPr lvl="0">
              <a:buFont typeface="Century Gothic" panose="020B0502020202020204" pitchFamily="34" charset="0"/>
              <a:buChar char="►"/>
            </a:pPr>
            <a:r>
              <a:rPr lang="en-US" sz="2400" dirty="0" smtClean="0"/>
              <a:t>Ace </a:t>
            </a:r>
            <a:r>
              <a:rPr lang="en-US" sz="2400" dirty="0"/>
              <a:t>Edutainment Apps. (2015). Spelling bug 2nd gr phonics Lt (Version 1.2.0) [Mobile Application Software]. Retrieved </a:t>
            </a:r>
            <a:r>
              <a:rPr lang="en-US" sz="2400" dirty="0" smtClean="0"/>
              <a:t>from </a:t>
            </a:r>
            <a:r>
              <a:rPr lang="en-US" sz="2400" dirty="0">
                <a:solidFill>
                  <a:schemeClr val="bg2">
                    <a:lumMod val="60000"/>
                    <a:lumOff val="40000"/>
                  </a:schemeClr>
                </a:solidFill>
                <a:hlinkClick r:id="rId2"/>
              </a:rPr>
              <a:t>https://</a:t>
            </a:r>
            <a:r>
              <a:rPr lang="en-US" sz="2400" dirty="0" smtClean="0">
                <a:solidFill>
                  <a:schemeClr val="bg2">
                    <a:lumMod val="60000"/>
                    <a:lumOff val="40000"/>
                  </a:schemeClr>
                </a:solidFill>
                <a:hlinkClick r:id="rId2"/>
              </a:rPr>
              <a:t>play.google.com/store/apps/details?id=air.SpellingBug2ndGradePhonicsLite</a:t>
            </a:r>
            <a:r>
              <a:rPr lang="en-US" sz="2400" dirty="0" smtClean="0">
                <a:solidFill>
                  <a:schemeClr val="bg2">
                    <a:lumMod val="60000"/>
                    <a:lumOff val="40000"/>
                  </a:schemeClr>
                </a:solidFill>
              </a:rPr>
              <a:t>  </a:t>
            </a:r>
          </a:p>
          <a:p>
            <a:pPr lvl="0">
              <a:buFont typeface="Century Gothic" panose="020B0502020202020204" pitchFamily="34" charset="0"/>
              <a:buChar char="►"/>
            </a:pPr>
            <a:r>
              <a:rPr lang="en-US" sz="2400" dirty="0" smtClean="0"/>
              <a:t>Andrey </a:t>
            </a:r>
            <a:r>
              <a:rPr lang="en-US" sz="2400" dirty="0" err="1"/>
              <a:t>Solovyev</a:t>
            </a:r>
            <a:r>
              <a:rPr lang="en-US" sz="2400" dirty="0"/>
              <a:t>. (2014). Inorganic acids, ions &amp; salts (Version 1.2) [Mobile application software]. Retrieved </a:t>
            </a:r>
            <a:r>
              <a:rPr lang="en-US" sz="2400" dirty="0" smtClean="0"/>
              <a:t>from </a:t>
            </a:r>
            <a:r>
              <a:rPr lang="en-US" sz="2400" dirty="0">
                <a:hlinkClick r:id="rId3"/>
              </a:rPr>
              <a:t>https://play.google.com/store/apps/details?id=com.asmolgam.inorganicacids</a:t>
            </a:r>
            <a:r>
              <a:rPr lang="en-US" sz="2400" dirty="0"/>
              <a:t> </a:t>
            </a:r>
          </a:p>
          <a:p>
            <a:pPr lvl="0">
              <a:buFont typeface="Century Gothic" panose="020B0502020202020204" pitchFamily="34" charset="0"/>
              <a:buChar char="►"/>
            </a:pPr>
            <a:r>
              <a:rPr lang="en-US" sz="2400" dirty="0"/>
              <a:t>App Much. (2014). Potion mixer (Version 0.5) [Mobile application software]. Retrieved </a:t>
            </a:r>
            <a:r>
              <a:rPr lang="en-US" sz="2400" dirty="0" smtClean="0"/>
              <a:t>from </a:t>
            </a:r>
            <a:r>
              <a:rPr lang="en-US" sz="2400" dirty="0">
                <a:hlinkClick r:id="rId4"/>
              </a:rPr>
              <a:t>https://play.google.com/store/apps/details?id=com.appways.potionmixer</a:t>
            </a:r>
            <a:r>
              <a:rPr lang="en-US" sz="2400" dirty="0"/>
              <a:t> </a:t>
            </a:r>
            <a:endParaRPr lang="en-US" sz="2400" dirty="0" smtClean="0"/>
          </a:p>
          <a:p>
            <a:pPr lvl="0">
              <a:buFont typeface="Century Gothic" panose="020B0502020202020204" pitchFamily="34" charset="0"/>
              <a:buChar char="►"/>
            </a:pPr>
            <a:r>
              <a:rPr lang="en-US" sz="2400" dirty="0" err="1"/>
              <a:t>Avokiddo</a:t>
            </a:r>
            <a:r>
              <a:rPr lang="en-US" sz="2400" dirty="0"/>
              <a:t>. (2015). DNA play (version 1.0.3) [Mobile Application Software]. </a:t>
            </a:r>
            <a:r>
              <a:rPr lang="en-US" sz="2400" dirty="0" smtClean="0"/>
              <a:t>Retrieved from </a:t>
            </a:r>
            <a:r>
              <a:rPr lang="en-US" sz="2400" u="sng" dirty="0">
                <a:hlinkClick r:id="rId5"/>
              </a:rPr>
              <a:t>https://</a:t>
            </a:r>
            <a:r>
              <a:rPr lang="en-US" sz="2400" u="sng" dirty="0" smtClean="0">
                <a:hlinkClick r:id="rId5"/>
              </a:rPr>
              <a:t>play.google.com/store/apps/details?id=com.avokiddo.games.dnaplay</a:t>
            </a:r>
            <a:endParaRPr lang="en-US" sz="2400" u="sng" dirty="0" smtClean="0"/>
          </a:p>
          <a:p>
            <a:pPr lvl="0">
              <a:buFont typeface="Century Gothic" panose="020B0502020202020204" pitchFamily="34" charset="0"/>
              <a:buChar char="►"/>
            </a:pPr>
            <a:r>
              <a:rPr lang="en-US" sz="2400" dirty="0" err="1" smtClean="0"/>
              <a:t>Bodhaguru</a:t>
            </a:r>
            <a:r>
              <a:rPr lang="en-US" sz="2400" dirty="0"/>
              <a:t>. (2015). My body parts (Version 6.0) [Mobile Application Software]. Retrieved </a:t>
            </a:r>
            <a:r>
              <a:rPr lang="en-US" sz="2400" dirty="0" smtClean="0"/>
              <a:t>from </a:t>
            </a:r>
            <a:r>
              <a:rPr lang="en-US" sz="2400" dirty="0">
                <a:hlinkClick r:id="rId6"/>
              </a:rPr>
              <a:t>https://</a:t>
            </a:r>
            <a:r>
              <a:rPr lang="en-US" sz="2400" dirty="0" smtClean="0">
                <a:hlinkClick r:id="rId6"/>
              </a:rPr>
              <a:t>play.google.com/store/apps/details?id=com.bodhaguru.MyBodyParts</a:t>
            </a:r>
            <a:r>
              <a:rPr lang="en-US" sz="2400" dirty="0" smtClean="0"/>
              <a:t> </a:t>
            </a:r>
            <a:endParaRPr lang="en-US" sz="2400" dirty="0"/>
          </a:p>
          <a:p>
            <a:pPr>
              <a:buSzPct val="107000"/>
              <a:buFont typeface="Century Gothic" panose="020B0502020202020204" pitchFamily="34" charset="0"/>
              <a:buChar char="►"/>
            </a:pPr>
            <a:endParaRPr lang="en-US" sz="2400" dirty="0"/>
          </a:p>
        </p:txBody>
      </p:sp>
    </p:spTree>
    <p:extLst>
      <p:ext uri="{BB962C8B-B14F-4D97-AF65-F5344CB8AC3E}">
        <p14:creationId xmlns:p14="http://schemas.microsoft.com/office/powerpoint/2010/main" val="339778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1"/>
            <a:ext cx="11764369" cy="7420720"/>
          </a:xfrm>
        </p:spPr>
        <p:txBody>
          <a:bodyPr>
            <a:normAutofit fontScale="85000" lnSpcReduction="10000"/>
          </a:bodyPr>
          <a:lstStyle/>
          <a:p>
            <a:pPr>
              <a:buClr>
                <a:schemeClr val="bg2">
                  <a:lumMod val="60000"/>
                  <a:lumOff val="40000"/>
                </a:schemeClr>
              </a:buClr>
              <a:buFont typeface="Century Gothic" panose="020B0502020202020204" pitchFamily="34" charset="0"/>
              <a:buChar char="►"/>
            </a:pPr>
            <a:r>
              <a:rPr lang="en-US" sz="2600" dirty="0"/>
              <a:t>Brett Plummer. (2014). Chemistry quiz [Mobile application software]. Retrieved </a:t>
            </a:r>
            <a:r>
              <a:rPr lang="en-US" sz="2600" dirty="0" smtClean="0"/>
              <a:t>from </a:t>
            </a:r>
            <a:r>
              <a:rPr lang="en-US" sz="2600" dirty="0">
                <a:hlinkClick r:id="rId2"/>
              </a:rPr>
              <a:t>https://</a:t>
            </a:r>
            <a:r>
              <a:rPr lang="en-US" sz="2600" dirty="0" smtClean="0">
                <a:hlinkClick r:id="rId2"/>
              </a:rPr>
              <a:t>play.google.com/store/apps/details?id=com.alaskajim.chemistry</a:t>
            </a:r>
            <a:r>
              <a:rPr lang="en-US" sz="2600" dirty="0" smtClean="0"/>
              <a:t>  </a:t>
            </a:r>
          </a:p>
          <a:p>
            <a:pPr>
              <a:buClr>
                <a:schemeClr val="bg2">
                  <a:lumMod val="60000"/>
                  <a:lumOff val="40000"/>
                </a:schemeClr>
              </a:buClr>
              <a:buFont typeface="Century Gothic" panose="020B0502020202020204" pitchFamily="34" charset="0"/>
              <a:buChar char="►"/>
            </a:pPr>
            <a:r>
              <a:rPr lang="en-US" sz="2600" dirty="0" smtClean="0"/>
              <a:t>Brett </a:t>
            </a:r>
            <a:r>
              <a:rPr lang="en-US" sz="2600" dirty="0"/>
              <a:t>Plummer. (2014). Science </a:t>
            </a:r>
            <a:r>
              <a:rPr lang="en-US" sz="2600" dirty="0" smtClean="0"/>
              <a:t>quiz </a:t>
            </a:r>
            <a:r>
              <a:rPr lang="en-US" sz="2600" dirty="0"/>
              <a:t>[Mobile Application Software]. Retrieved on  	</a:t>
            </a:r>
            <a:r>
              <a:rPr lang="en-US" sz="2600" dirty="0" smtClean="0"/>
              <a:t>from </a:t>
            </a:r>
            <a:r>
              <a:rPr lang="en-US" sz="2600" u="sng" dirty="0" smtClean="0">
                <a:hlinkClick r:id="rId3"/>
              </a:rPr>
              <a:t>https</a:t>
            </a:r>
            <a:r>
              <a:rPr lang="en-US" sz="2600" u="sng" dirty="0">
                <a:hlinkClick r:id="rId3"/>
              </a:rPr>
              <a:t>://play.google.com/store/apps/details?id=com.alaskajim.science</a:t>
            </a:r>
            <a:endParaRPr lang="en-US" sz="2600" dirty="0"/>
          </a:p>
          <a:p>
            <a:pPr lvl="0">
              <a:buClr>
                <a:schemeClr val="bg2">
                  <a:lumMod val="60000"/>
                  <a:lumOff val="40000"/>
                </a:schemeClr>
              </a:buClr>
              <a:buFont typeface="Century Gothic" panose="020B0502020202020204" pitchFamily="34" charset="0"/>
              <a:buChar char="►"/>
            </a:pPr>
            <a:r>
              <a:rPr lang="en-US" sz="2600" dirty="0" smtClean="0"/>
              <a:t>Brett </a:t>
            </a:r>
            <a:r>
              <a:rPr lang="en-US" sz="2600" dirty="0"/>
              <a:t>Plummer. (2014). USA State capitals quiz [Mobile application software]. </a:t>
            </a:r>
            <a:r>
              <a:rPr lang="en-US" sz="2600" dirty="0" smtClean="0"/>
              <a:t>Retrieved from </a:t>
            </a:r>
            <a:r>
              <a:rPr lang="en-US" sz="2600" dirty="0" smtClean="0">
                <a:hlinkClick r:id="rId4"/>
              </a:rPr>
              <a:t>https</a:t>
            </a:r>
            <a:r>
              <a:rPr lang="en-US" sz="2600" dirty="0">
                <a:hlinkClick r:id="rId4"/>
              </a:rPr>
              <a:t>://play.google.com/store/apps/details?id=com.alaskajim.statecapitals</a:t>
            </a:r>
            <a:endParaRPr lang="en-US" sz="2600" dirty="0"/>
          </a:p>
          <a:p>
            <a:pPr lvl="0">
              <a:buClr>
                <a:schemeClr val="bg2">
                  <a:lumMod val="60000"/>
                  <a:lumOff val="40000"/>
                </a:schemeClr>
              </a:buClr>
              <a:buFont typeface="Century Gothic" panose="020B0502020202020204" pitchFamily="34" charset="0"/>
              <a:buChar char="►"/>
            </a:pPr>
            <a:r>
              <a:rPr lang="en-US" sz="2600" dirty="0"/>
              <a:t>Darrow, D. (2011). K-5 iPad apps for evaluating (Bloom's Revised Taxonomy, Part 5). </a:t>
            </a:r>
            <a:r>
              <a:rPr lang="en-US" sz="2600" dirty="0" smtClean="0"/>
              <a:t>Retrieved </a:t>
            </a:r>
            <a:r>
              <a:rPr lang="en-US" sz="2600" dirty="0"/>
              <a:t>from: </a:t>
            </a:r>
            <a:r>
              <a:rPr lang="en-US" sz="2600" u="sng" dirty="0">
                <a:hlinkClick r:id="rId5"/>
              </a:rPr>
              <a:t>http://www.edutopia.org/blog/ipad-apps-elementary-blooms-taxomony-evaluating-evaluation-diane-darrow</a:t>
            </a:r>
            <a:r>
              <a:rPr lang="en-US" sz="2600" u="sng" dirty="0"/>
              <a:t>.</a:t>
            </a:r>
            <a:endParaRPr lang="en-US" sz="2600" dirty="0"/>
          </a:p>
          <a:p>
            <a:pPr>
              <a:buClr>
                <a:schemeClr val="bg2">
                  <a:lumMod val="60000"/>
                  <a:lumOff val="40000"/>
                </a:schemeClr>
              </a:buClr>
              <a:buFont typeface="Century Gothic" panose="020B0502020202020204" pitchFamily="34" charset="0"/>
              <a:buChar char="►"/>
            </a:pPr>
            <a:r>
              <a:rPr lang="en-US" sz="2600" dirty="0" err="1"/>
              <a:t>DigitalMav</a:t>
            </a:r>
            <a:r>
              <a:rPr lang="en-US" sz="2600" dirty="0"/>
              <a:t>. (2011). 50 States (Version 3.1.0) [Mobile application software]. Retrieved </a:t>
            </a:r>
            <a:r>
              <a:rPr lang="en-US" sz="2600" dirty="0" smtClean="0"/>
              <a:t>from </a:t>
            </a:r>
            <a:r>
              <a:rPr lang="en-US" sz="2600" u="sng" dirty="0">
                <a:hlinkClick r:id="rId6"/>
              </a:rPr>
              <a:t>https://</a:t>
            </a:r>
            <a:r>
              <a:rPr lang="en-US" sz="2600" u="sng" dirty="0" smtClean="0">
                <a:hlinkClick r:id="rId6"/>
              </a:rPr>
              <a:t>play.google.com/store/apps/details?id=com.digitalmav.states50free&amp;hl=en</a:t>
            </a:r>
            <a:endParaRPr lang="en-US" sz="2600" u="sng" dirty="0" smtClean="0"/>
          </a:p>
          <a:p>
            <a:pPr>
              <a:buClr>
                <a:schemeClr val="bg2">
                  <a:lumMod val="60000"/>
                  <a:lumOff val="40000"/>
                </a:schemeClr>
              </a:buClr>
              <a:buFont typeface="Century Gothic" panose="020B0502020202020204" pitchFamily="34" charset="0"/>
              <a:buChar char="►"/>
            </a:pPr>
            <a:r>
              <a:rPr lang="en-US" sz="2600" dirty="0" err="1" smtClean="0"/>
              <a:t>Emse</a:t>
            </a:r>
            <a:r>
              <a:rPr lang="en-US" sz="2600" dirty="0" smtClean="0"/>
              <a:t> </a:t>
            </a:r>
            <a:r>
              <a:rPr lang="en-US" sz="2600" dirty="0"/>
              <a:t>Publishing. (2013). Genius US History quiz (Version 1.0) [Mobile Application Software]. </a:t>
            </a:r>
            <a:r>
              <a:rPr lang="en-US" sz="2600" dirty="0" smtClean="0"/>
              <a:t>Retrieved from </a:t>
            </a:r>
            <a:r>
              <a:rPr lang="en-US" sz="2600" u="sng" dirty="0">
                <a:hlinkClick r:id="rId7"/>
              </a:rPr>
              <a:t>https://</a:t>
            </a:r>
            <a:r>
              <a:rPr lang="en-US" sz="2600" u="sng" dirty="0" smtClean="0">
                <a:hlinkClick r:id="rId7"/>
              </a:rPr>
              <a:t>play.google.com/store/apps/details?id=com.emse.genius.ushistory.full</a:t>
            </a:r>
            <a:r>
              <a:rPr lang="en-US" sz="2600" u="sng" dirty="0" smtClean="0"/>
              <a:t>  </a:t>
            </a:r>
          </a:p>
          <a:p>
            <a:pPr>
              <a:buClr>
                <a:schemeClr val="bg2">
                  <a:lumMod val="60000"/>
                  <a:lumOff val="40000"/>
                </a:schemeClr>
              </a:buClr>
              <a:buFont typeface="Century Gothic" panose="020B0502020202020204" pitchFamily="34" charset="0"/>
              <a:buChar char="►"/>
            </a:pPr>
            <a:r>
              <a:rPr lang="en-US" sz="2600" dirty="0" smtClean="0"/>
              <a:t>GK </a:t>
            </a:r>
            <a:r>
              <a:rPr lang="en-US" sz="2600" dirty="0"/>
              <a:t>Apps. (2015). Fractions Math (Version 3.6) [Mobile Application Software]. </a:t>
            </a:r>
            <a:r>
              <a:rPr lang="en-US" sz="2600" dirty="0" smtClean="0"/>
              <a:t>Retrieved from </a:t>
            </a:r>
            <a:r>
              <a:rPr lang="en-US" sz="2600" u="sng" dirty="0">
                <a:hlinkClick r:id="rId8"/>
              </a:rPr>
              <a:t>https://</a:t>
            </a:r>
            <a:r>
              <a:rPr lang="en-US" sz="2600" u="sng" dirty="0" smtClean="0">
                <a:hlinkClick r:id="rId8"/>
              </a:rPr>
              <a:t>play.google.com/store/apps/details?id=an.FractionsAll</a:t>
            </a:r>
            <a:r>
              <a:rPr lang="en-US" sz="2600" u="sng" dirty="0" smtClean="0"/>
              <a:t> </a:t>
            </a:r>
          </a:p>
          <a:p>
            <a:pPr>
              <a:buClr>
                <a:schemeClr val="bg2">
                  <a:lumMod val="60000"/>
                  <a:lumOff val="40000"/>
                </a:schemeClr>
              </a:buClr>
              <a:buFont typeface="Century Gothic" panose="020B0502020202020204" pitchFamily="34" charset="0"/>
              <a:buChar char="►"/>
            </a:pPr>
            <a:endParaRPr lang="en-US" sz="2600" dirty="0"/>
          </a:p>
          <a:p>
            <a:pPr marL="0" indent="0">
              <a:buNone/>
            </a:pPr>
            <a:endParaRPr lang="en-US" dirty="0"/>
          </a:p>
        </p:txBody>
      </p:sp>
    </p:spTree>
    <p:extLst>
      <p:ext uri="{BB962C8B-B14F-4D97-AF65-F5344CB8AC3E}">
        <p14:creationId xmlns:p14="http://schemas.microsoft.com/office/powerpoint/2010/main" val="233533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7672" y="518616"/>
            <a:ext cx="11095629" cy="5729784"/>
          </a:xfrm>
        </p:spPr>
        <p:txBody>
          <a:bodyPr/>
          <a:lstStyle/>
          <a:p>
            <a:pPr lvl="0"/>
            <a:endParaRPr lang="en-US" dirty="0" smtClean="0"/>
          </a:p>
          <a:p>
            <a:pPr marL="0" indent="0">
              <a:buNone/>
            </a:pPr>
            <a:endParaRPr lang="en-US" dirty="0"/>
          </a:p>
        </p:txBody>
      </p:sp>
      <p:sp>
        <p:nvSpPr>
          <p:cNvPr id="2" name="TextBox 1"/>
          <p:cNvSpPr txBox="1"/>
          <p:nvPr/>
        </p:nvSpPr>
        <p:spPr>
          <a:xfrm>
            <a:off x="265098" y="-75383"/>
            <a:ext cx="11548072" cy="6894195"/>
          </a:xfrm>
          <a:prstGeom prst="rect">
            <a:avLst/>
          </a:prstGeom>
          <a:noFill/>
        </p:spPr>
        <p:txBody>
          <a:bodyPr wrap="square" rtlCol="0">
            <a:spAutoFit/>
          </a:bodyPr>
          <a:lstStyle/>
          <a:p>
            <a:pPr>
              <a:buClr>
                <a:schemeClr val="bg2">
                  <a:lumMod val="60000"/>
                  <a:lumOff val="40000"/>
                </a:schemeClr>
              </a:buClr>
            </a:pPr>
            <a:endParaRPr lang="en-US" sz="2200" dirty="0"/>
          </a:p>
          <a:p>
            <a:pPr marL="342900" indent="-342900">
              <a:buClr>
                <a:schemeClr val="bg2">
                  <a:lumMod val="60000"/>
                  <a:lumOff val="40000"/>
                </a:schemeClr>
              </a:buClr>
              <a:buSzPct val="80000"/>
              <a:buFont typeface="Century Gothic" panose="020B0502020202020204" pitchFamily="34" charset="0"/>
              <a:buChar char="►"/>
            </a:pPr>
            <a:r>
              <a:rPr lang="en-US" sz="2200" dirty="0"/>
              <a:t>Google. (2015). Google play. Retrieved from </a:t>
            </a:r>
            <a:r>
              <a:rPr lang="en-US" sz="2200" dirty="0">
                <a:hlinkClick r:id="rId2"/>
              </a:rPr>
              <a:t>ttps://play.google.com/store</a:t>
            </a:r>
            <a:endParaRPr lang="en-US" sz="2200" dirty="0"/>
          </a:p>
          <a:p>
            <a:pPr marL="342900" indent="-342900">
              <a:buClr>
                <a:schemeClr val="bg2">
                  <a:lumMod val="60000"/>
                  <a:lumOff val="40000"/>
                </a:schemeClr>
              </a:buClr>
              <a:buSzPct val="80000"/>
              <a:buFont typeface="Century Gothic" panose="020B0502020202020204" pitchFamily="34" charset="0"/>
              <a:buChar char="►"/>
            </a:pPr>
            <a:r>
              <a:rPr lang="en-US" sz="2200" dirty="0" smtClean="0"/>
              <a:t>Green </a:t>
            </a:r>
            <a:r>
              <a:rPr lang="en-US" sz="2200" dirty="0"/>
              <a:t>Onyx Gaming. (2014). </a:t>
            </a:r>
            <a:r>
              <a:rPr lang="en-US" sz="2200"/>
              <a:t>World </a:t>
            </a:r>
            <a:r>
              <a:rPr lang="en-US" sz="2200" smtClean="0"/>
              <a:t>History </a:t>
            </a:r>
            <a:r>
              <a:rPr lang="en-US" sz="2200" dirty="0"/>
              <a:t>trivia (Version 1.5615) [Mobile application software]. Retrieved </a:t>
            </a:r>
            <a:r>
              <a:rPr lang="en-US" sz="2200" dirty="0" smtClean="0"/>
              <a:t>from </a:t>
            </a:r>
            <a:r>
              <a:rPr lang="en-US" sz="2200" dirty="0">
                <a:hlinkClick r:id="rId3"/>
              </a:rPr>
              <a:t>https://play.google.com/store/apps/details?id=com.WorldHistoryTriviaFun&amp;hl=en</a:t>
            </a:r>
            <a:r>
              <a:rPr lang="en-US" sz="2200" dirty="0"/>
              <a:t> </a:t>
            </a:r>
          </a:p>
          <a:p>
            <a:pPr marL="342900" indent="-342900">
              <a:buClr>
                <a:schemeClr val="bg2">
                  <a:lumMod val="60000"/>
                  <a:lumOff val="40000"/>
                </a:schemeClr>
              </a:buClr>
              <a:buSzPct val="80000"/>
              <a:buFont typeface="Century Gothic" panose="020B0502020202020204" pitchFamily="34" charset="0"/>
              <a:buChar char="►"/>
            </a:pPr>
            <a:r>
              <a:rPr lang="en-US" sz="2200" dirty="0" err="1"/>
              <a:t>Handyx</a:t>
            </a:r>
            <a:r>
              <a:rPr lang="en-US" sz="2200" dirty="0"/>
              <a:t>. (2013). Ultimate Biology </a:t>
            </a:r>
            <a:r>
              <a:rPr lang="en-US" sz="2200" dirty="0" smtClean="0"/>
              <a:t>quiz </a:t>
            </a:r>
            <a:r>
              <a:rPr lang="en-US" sz="2200" dirty="0"/>
              <a:t>(version 1.0.0) [Mobile Application Software]. Retrieved </a:t>
            </a:r>
            <a:r>
              <a:rPr lang="en-US" sz="2200" dirty="0" smtClean="0"/>
              <a:t>from </a:t>
            </a:r>
            <a:r>
              <a:rPr lang="en-US" sz="2200" u="sng" dirty="0">
                <a:hlinkClick r:id="rId4"/>
              </a:rPr>
              <a:t>https://</a:t>
            </a:r>
            <a:r>
              <a:rPr lang="en-US" sz="2200" u="sng" dirty="0" smtClean="0">
                <a:hlinkClick r:id="rId4"/>
              </a:rPr>
              <a:t>play.google.com/store/apps/details?id=net.handyx.quiz.biology</a:t>
            </a:r>
            <a:endParaRPr lang="en-US" sz="2200" u="sng" dirty="0" smtClean="0"/>
          </a:p>
          <a:p>
            <a:pPr marL="342900" indent="-342900">
              <a:buClr>
                <a:schemeClr val="bg2">
                  <a:lumMod val="60000"/>
                  <a:lumOff val="40000"/>
                </a:schemeClr>
              </a:buClr>
              <a:buSzPct val="80000"/>
              <a:buFont typeface="Century Gothic" panose="020B0502020202020204" pitchFamily="34" charset="0"/>
              <a:buChar char="►"/>
            </a:pPr>
            <a:r>
              <a:rPr lang="en-US" sz="2200" dirty="0" err="1" smtClean="0"/>
              <a:t>Infinut</a:t>
            </a:r>
            <a:r>
              <a:rPr lang="en-US" sz="2200" dirty="0"/>
              <a:t>. (2014). Kids measurement science lite (Version 3.3) [Mobile Application Software]. </a:t>
            </a:r>
            <a:r>
              <a:rPr lang="en-US" sz="2200" dirty="0" smtClean="0"/>
              <a:t>Retrieved from </a:t>
            </a:r>
            <a:r>
              <a:rPr lang="en-US" sz="2200" u="sng" dirty="0">
                <a:hlinkClick r:id="rId5"/>
              </a:rPr>
              <a:t>https://</a:t>
            </a:r>
            <a:r>
              <a:rPr lang="en-US" sz="2200" u="sng" dirty="0" smtClean="0">
                <a:hlinkClick r:id="rId5"/>
              </a:rPr>
              <a:t>play.google.com/store/apps/details?id=com.infinut.firstgrade.measure.lite</a:t>
            </a:r>
            <a:r>
              <a:rPr lang="en-US" sz="2200" u="sng" dirty="0" smtClean="0"/>
              <a:t> </a:t>
            </a:r>
          </a:p>
          <a:p>
            <a:pPr marL="342900" indent="-342900">
              <a:buClr>
                <a:schemeClr val="bg2">
                  <a:lumMod val="60000"/>
                  <a:lumOff val="40000"/>
                </a:schemeClr>
              </a:buClr>
              <a:buSzPct val="80000"/>
              <a:buFont typeface="Century Gothic" panose="020B0502020202020204" pitchFamily="34" charset="0"/>
              <a:buChar char="►"/>
            </a:pPr>
            <a:r>
              <a:rPr lang="en-US" sz="2200" dirty="0" smtClean="0"/>
              <a:t>Kevin </a:t>
            </a:r>
            <a:r>
              <a:rPr lang="en-US" sz="2200" dirty="0"/>
              <a:t>Bradford. (2015). Fifth grade learning games (Version 1.1) [Mobile Application Software]. Retrieved </a:t>
            </a:r>
            <a:r>
              <a:rPr lang="en-US" sz="2200" dirty="0" smtClean="0"/>
              <a:t>from </a:t>
            </a:r>
            <a:r>
              <a:rPr lang="en-US" sz="2200" u="sng" dirty="0">
                <a:hlinkClick r:id="rId6"/>
              </a:rPr>
              <a:t>https://</a:t>
            </a:r>
            <a:r>
              <a:rPr lang="en-US" sz="2200" u="sng" dirty="0" smtClean="0">
                <a:hlinkClick r:id="rId6"/>
              </a:rPr>
              <a:t>play.google.com/store/apps/details?id=com.kevinbradford.games.fifthgrade</a:t>
            </a:r>
            <a:r>
              <a:rPr lang="en-US" sz="2200" u="sng" dirty="0" smtClean="0"/>
              <a:t> </a:t>
            </a:r>
          </a:p>
          <a:p>
            <a:pPr marL="342900" indent="-342900">
              <a:buClr>
                <a:schemeClr val="bg2">
                  <a:lumMod val="60000"/>
                  <a:lumOff val="40000"/>
                </a:schemeClr>
              </a:buClr>
              <a:buSzPct val="80000"/>
              <a:buFont typeface="Century Gothic" panose="020B0502020202020204" pitchFamily="34" charset="0"/>
              <a:buChar char="►"/>
            </a:pPr>
            <a:r>
              <a:rPr lang="en-US" sz="2200" dirty="0" smtClean="0"/>
              <a:t>Kevin </a:t>
            </a:r>
            <a:r>
              <a:rPr lang="en-US" sz="2200" dirty="0"/>
              <a:t>Bradford. (2015). Fourth grade learning games (Version 1.1) [Mobile Application Software]. Retrieved </a:t>
            </a:r>
            <a:r>
              <a:rPr lang="en-US" sz="2200" dirty="0" smtClean="0"/>
              <a:t>from </a:t>
            </a:r>
            <a:r>
              <a:rPr lang="en-US" sz="2200" u="sng" dirty="0">
                <a:hlinkClick r:id="rId7"/>
              </a:rPr>
              <a:t>https://</a:t>
            </a:r>
            <a:r>
              <a:rPr lang="en-US" sz="2200" u="sng" dirty="0" smtClean="0">
                <a:hlinkClick r:id="rId7"/>
              </a:rPr>
              <a:t>play.google.com/store/apps/details?id=com.kevinbradford.games.fourthgrade</a:t>
            </a:r>
            <a:r>
              <a:rPr lang="en-US" sz="2200" u="sng" dirty="0" smtClean="0"/>
              <a:t> </a:t>
            </a:r>
          </a:p>
        </p:txBody>
      </p:sp>
    </p:spTree>
    <p:extLst>
      <p:ext uri="{BB962C8B-B14F-4D97-AF65-F5344CB8AC3E}">
        <p14:creationId xmlns:p14="http://schemas.microsoft.com/office/powerpoint/2010/main" val="18226131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313" y="138546"/>
            <a:ext cx="11709778" cy="6858000"/>
          </a:xfrm>
        </p:spPr>
        <p:txBody>
          <a:bodyPr>
            <a:normAutofit fontScale="92500" lnSpcReduction="20000"/>
          </a:bodyPr>
          <a:lstStyle/>
          <a:p>
            <a:pPr>
              <a:buClr>
                <a:schemeClr val="bg2">
                  <a:lumMod val="60000"/>
                  <a:lumOff val="40000"/>
                </a:schemeClr>
              </a:buClr>
              <a:buFont typeface="Century Gothic" panose="020B0502020202020204" pitchFamily="34" charset="0"/>
              <a:buChar char="►"/>
            </a:pPr>
            <a:r>
              <a:rPr lang="en-US" sz="2400" dirty="0"/>
              <a:t>Kevin Bradford. (2015). Third grade learning games (Version 1.3) [Mobile Application Software]. Retrieved from </a:t>
            </a:r>
            <a:r>
              <a:rPr lang="en-US" sz="2400" u="sng" dirty="0">
                <a:hlinkClick r:id="rId2"/>
              </a:rPr>
              <a:t>https://play.google.com/store/apps/details?id=com.kevinbradford.games.thirdgrade</a:t>
            </a:r>
            <a:r>
              <a:rPr lang="en-US" sz="2400" u="sng" dirty="0"/>
              <a:t>   </a:t>
            </a:r>
          </a:p>
          <a:p>
            <a:pPr>
              <a:buClr>
                <a:schemeClr val="bg2">
                  <a:lumMod val="60000"/>
                  <a:lumOff val="40000"/>
                </a:schemeClr>
              </a:buClr>
              <a:buFont typeface="Century Gothic" panose="020B0502020202020204" pitchFamily="34" charset="0"/>
              <a:buChar char="►"/>
            </a:pPr>
            <a:r>
              <a:rPr lang="en-US" sz="2400" dirty="0"/>
              <a:t>Khan, U. (2004). 11 Creative ways to promote your app for free. Retrieved </a:t>
            </a:r>
            <a:r>
              <a:rPr lang="en-US" sz="2400" dirty="0" smtClean="0"/>
              <a:t>from </a:t>
            </a:r>
            <a:r>
              <a:rPr lang="en-US" sz="2400" dirty="0">
                <a:hlinkClick r:id="rId3"/>
              </a:rPr>
              <a:t>http://buildfire.com/free-app-promotion/</a:t>
            </a:r>
            <a:r>
              <a:rPr lang="en-US" sz="2400" dirty="0"/>
              <a:t> </a:t>
            </a:r>
            <a:endParaRPr lang="en-US" sz="2400" dirty="0" smtClean="0"/>
          </a:p>
          <a:p>
            <a:pPr>
              <a:buClr>
                <a:schemeClr val="bg2">
                  <a:lumMod val="60000"/>
                  <a:lumOff val="40000"/>
                </a:schemeClr>
              </a:buClr>
              <a:buFont typeface="Century Gothic" panose="020B0502020202020204" pitchFamily="34" charset="0"/>
              <a:buChar char="►"/>
            </a:pPr>
            <a:r>
              <a:rPr lang="en-US" sz="2400" dirty="0" smtClean="0"/>
              <a:t>Kids Fun Studio. (2015). Crazy scientist lab experiment (Version 1.0) [Mobile application software]. Retrieved from </a:t>
            </a:r>
            <a:r>
              <a:rPr lang="en-US" sz="2400" dirty="0" smtClean="0">
                <a:hlinkClick r:id="rId4"/>
              </a:rPr>
              <a:t>https://play.google.com/store/apps/details?id=com.kidsfunstudio.crazy.scientist.lab</a:t>
            </a:r>
            <a:r>
              <a:rPr lang="en-US" sz="2400" dirty="0" smtClean="0"/>
              <a:t> </a:t>
            </a:r>
          </a:p>
          <a:p>
            <a:pPr>
              <a:buClr>
                <a:schemeClr val="bg2">
                  <a:lumMod val="60000"/>
                  <a:lumOff val="40000"/>
                </a:schemeClr>
              </a:buClr>
              <a:buFont typeface="Century Gothic" panose="020B0502020202020204" pitchFamily="34" charset="0"/>
              <a:buChar char="►"/>
            </a:pPr>
            <a:r>
              <a:rPr lang="en-US" sz="2400" dirty="0" err="1" smtClean="0"/>
              <a:t>Kissmetrics</a:t>
            </a:r>
            <a:r>
              <a:rPr lang="en-US" sz="2400" dirty="0" smtClean="0"/>
              <a:t>. (2015). How to market your mobile app. Retrieved from </a:t>
            </a:r>
            <a:r>
              <a:rPr lang="en-US" sz="2400" dirty="0" smtClean="0">
                <a:hlinkClick r:id="rId5"/>
              </a:rPr>
              <a:t>https://blog.kissmetrics.com/how-to-market-your-mobile-app/</a:t>
            </a:r>
            <a:r>
              <a:rPr lang="en-US" sz="2400" dirty="0" smtClean="0"/>
              <a:t> </a:t>
            </a:r>
          </a:p>
          <a:p>
            <a:pPr>
              <a:buClr>
                <a:schemeClr val="bg2">
                  <a:lumMod val="60000"/>
                  <a:lumOff val="40000"/>
                </a:schemeClr>
              </a:buClr>
              <a:buFont typeface="Century Gothic" panose="020B0502020202020204" pitchFamily="34" charset="0"/>
              <a:buChar char="►"/>
            </a:pPr>
            <a:r>
              <a:rPr lang="en-US" sz="2400" dirty="0" smtClean="0"/>
              <a:t>Macintyre</a:t>
            </a:r>
            <a:r>
              <a:rPr lang="en-US" sz="2400" dirty="0"/>
              <a:t>, N. (2013). Making and marketing kids apps: Definitely not for child’s play. Retrieved </a:t>
            </a:r>
            <a:r>
              <a:rPr lang="en-US" sz="2400" dirty="0" smtClean="0"/>
              <a:t>from </a:t>
            </a:r>
            <a:r>
              <a:rPr lang="en-US" sz="2400" dirty="0" smtClean="0">
                <a:hlinkClick r:id="rId6"/>
              </a:rPr>
              <a:t>http</a:t>
            </a:r>
            <a:r>
              <a:rPr lang="en-US" sz="2400" dirty="0">
                <a:hlinkClick r:id="rId6"/>
              </a:rPr>
              <a:t>://www.gamasutra.com/blogs/NancyMacIntyre/20130626/194650/Making_and_Marketing_Kids_Apps_Definitely_Not_Childs_Play.php</a:t>
            </a:r>
            <a:r>
              <a:rPr lang="en-US" sz="2400" dirty="0"/>
              <a:t> </a:t>
            </a:r>
            <a:endParaRPr lang="en-US" sz="2400" dirty="0" smtClean="0"/>
          </a:p>
          <a:p>
            <a:pPr>
              <a:buClr>
                <a:schemeClr val="bg2">
                  <a:lumMod val="60000"/>
                  <a:lumOff val="40000"/>
                </a:schemeClr>
              </a:buClr>
              <a:buFont typeface="Century Gothic" panose="020B0502020202020204" pitchFamily="34" charset="0"/>
              <a:buChar char="►"/>
            </a:pPr>
            <a:r>
              <a:rPr lang="en-US" sz="2400" dirty="0" smtClean="0"/>
              <a:t>Massachusetts </a:t>
            </a:r>
            <a:r>
              <a:rPr lang="en-US" sz="2400" dirty="0"/>
              <a:t>Institute of Technology. (2015). MIT app inventor. Retrieved from </a:t>
            </a:r>
            <a:r>
              <a:rPr lang="en-US" sz="2400" dirty="0">
                <a:hlinkClick r:id="rId7"/>
              </a:rPr>
              <a:t>http://appinventor.mit.edu/explore/</a:t>
            </a:r>
            <a:r>
              <a:rPr lang="en-US" sz="2400" dirty="0"/>
              <a:t> </a:t>
            </a:r>
          </a:p>
          <a:p>
            <a:pPr>
              <a:buClr>
                <a:schemeClr val="bg2">
                  <a:lumMod val="60000"/>
                  <a:lumOff val="40000"/>
                </a:schemeClr>
              </a:buClr>
              <a:buFont typeface="Century Gothic" panose="020B0502020202020204" pitchFamily="34" charset="0"/>
              <a:buChar char="►"/>
            </a:pPr>
            <a:r>
              <a:rPr lang="en-US" sz="2400" dirty="0" err="1"/>
              <a:t>Maza</a:t>
            </a:r>
            <a:r>
              <a:rPr lang="en-US" sz="2400" dirty="0"/>
              <a:t> Learn. (2015). Science </a:t>
            </a:r>
            <a:r>
              <a:rPr lang="en-US" sz="2400" dirty="0" smtClean="0"/>
              <a:t>game </a:t>
            </a:r>
            <a:r>
              <a:rPr lang="en-US" sz="2400" dirty="0"/>
              <a:t>e</a:t>
            </a:r>
            <a:r>
              <a:rPr lang="en-US" sz="2400" dirty="0" smtClean="0"/>
              <a:t>lectromagnetism </a:t>
            </a:r>
            <a:r>
              <a:rPr lang="en-US" sz="2400" dirty="0"/>
              <a:t>[Mobile Application Software]. Retrieved </a:t>
            </a:r>
            <a:r>
              <a:rPr lang="en-US" sz="2400" dirty="0" smtClean="0"/>
              <a:t>from </a:t>
            </a:r>
            <a:r>
              <a:rPr lang="en-US" sz="2400" u="sng" dirty="0">
                <a:hlinkClick r:id="rId8"/>
              </a:rPr>
              <a:t>https://</a:t>
            </a:r>
            <a:r>
              <a:rPr lang="en-US" sz="2400" u="sng" dirty="0" smtClean="0">
                <a:hlinkClick r:id="rId8"/>
              </a:rPr>
              <a:t>play.google.com/store/apps/details?id=com.mazalearn.scienceengine</a:t>
            </a:r>
            <a:endParaRPr lang="en-US" sz="2400" u="sng" dirty="0" smtClean="0"/>
          </a:p>
        </p:txBody>
      </p:sp>
    </p:spTree>
    <p:extLst>
      <p:ext uri="{BB962C8B-B14F-4D97-AF65-F5344CB8AC3E}">
        <p14:creationId xmlns:p14="http://schemas.microsoft.com/office/powerpoint/2010/main" val="145548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854" y="-169032"/>
            <a:ext cx="11491414" cy="6086901"/>
          </a:xfrm>
        </p:spPr>
        <p:txBody>
          <a:bodyPr>
            <a:noAutofit/>
          </a:bodyPr>
          <a:lstStyle/>
          <a:p>
            <a:pPr marL="285750" indent="-285750">
              <a:buClr>
                <a:schemeClr val="bg2">
                  <a:lumMod val="60000"/>
                  <a:lumOff val="40000"/>
                </a:schemeClr>
              </a:buClr>
              <a:buFont typeface="Wingdings" panose="05000000000000000000" pitchFamily="2" charset="2"/>
              <a:buChar char="q"/>
            </a:pPr>
            <a:endParaRPr lang="en-US" sz="2200" dirty="0" smtClean="0"/>
          </a:p>
          <a:p>
            <a:pPr>
              <a:buClr>
                <a:schemeClr val="bg2">
                  <a:lumMod val="60000"/>
                  <a:lumOff val="40000"/>
                </a:schemeClr>
              </a:buClr>
              <a:buFont typeface="Century Gothic" panose="020B0502020202020204" pitchFamily="34" charset="0"/>
              <a:buChar char="►"/>
            </a:pPr>
            <a:r>
              <a:rPr lang="en-US" sz="2200" dirty="0" err="1"/>
              <a:t>Minikler</a:t>
            </a:r>
            <a:r>
              <a:rPr lang="en-US" sz="2200" dirty="0"/>
              <a:t> </a:t>
            </a:r>
            <a:r>
              <a:rPr lang="en-US" sz="2200" dirty="0" err="1"/>
              <a:t>Öğreniyor</a:t>
            </a:r>
            <a:r>
              <a:rPr lang="en-US" sz="2200" dirty="0"/>
              <a:t>. (2015). Math games (Version 1.1) [Mobile Application Software]. Retrieved </a:t>
            </a:r>
            <a:r>
              <a:rPr lang="en-US" sz="2200" dirty="0" smtClean="0"/>
              <a:t>from </a:t>
            </a:r>
            <a:r>
              <a:rPr lang="en-US" sz="2200" dirty="0">
                <a:hlinkClick r:id="rId2"/>
              </a:rPr>
              <a:t>https://play.google.com/store/apps/details?id=com.miniklerogreniyor.quiz.kids.math</a:t>
            </a:r>
            <a:endParaRPr lang="en-US" sz="2200" dirty="0"/>
          </a:p>
          <a:p>
            <a:pPr>
              <a:buClr>
                <a:schemeClr val="bg2">
                  <a:lumMod val="60000"/>
                  <a:lumOff val="40000"/>
                </a:schemeClr>
              </a:buClr>
              <a:buFont typeface="Century Gothic" panose="020B0502020202020204" pitchFamily="34" charset="0"/>
              <a:buChar char="►"/>
            </a:pPr>
            <a:r>
              <a:rPr lang="en-US" sz="2200" dirty="0" err="1"/>
              <a:t>Mobiloids</a:t>
            </a:r>
            <a:r>
              <a:rPr lang="en-US" sz="2200" dirty="0"/>
              <a:t>. (2015). Lids Math (Version 3.0.3) [Mobile Application Software]. Retrieved </a:t>
            </a:r>
            <a:r>
              <a:rPr lang="en-US" sz="2200" dirty="0" smtClean="0"/>
              <a:t>from </a:t>
            </a:r>
            <a:r>
              <a:rPr lang="en-US" sz="2200" dirty="0" smtClean="0">
                <a:hlinkClick r:id="rId3"/>
              </a:rPr>
              <a:t>https</a:t>
            </a:r>
            <a:r>
              <a:rPr lang="en-US" sz="2200" dirty="0">
                <a:hlinkClick r:id="rId3"/>
              </a:rPr>
              <a:t>://play.google.com/store/apps/details?id=com.mobiloids.kidsmath</a:t>
            </a:r>
            <a:r>
              <a:rPr lang="en-US" sz="2200" dirty="0"/>
              <a:t>  </a:t>
            </a:r>
            <a:endParaRPr lang="en-US" sz="2200" dirty="0" smtClean="0"/>
          </a:p>
          <a:p>
            <a:pPr>
              <a:buClr>
                <a:schemeClr val="bg2">
                  <a:lumMod val="60000"/>
                  <a:lumOff val="40000"/>
                </a:schemeClr>
              </a:buClr>
              <a:buFont typeface="Century Gothic" panose="020B0502020202020204" pitchFamily="34" charset="0"/>
              <a:buChar char="►"/>
            </a:pPr>
            <a:r>
              <a:rPr lang="en-US" sz="2200" dirty="0" smtClean="0"/>
              <a:t>Parrotfish </a:t>
            </a:r>
            <a:r>
              <a:rPr lang="en-US" sz="2200" dirty="0"/>
              <a:t>Studios. (2015). Sight words kindergarten-Free (Version 3.03) [Mobile Application Software]. </a:t>
            </a:r>
            <a:r>
              <a:rPr lang="en-US" sz="2200" dirty="0" smtClean="0"/>
              <a:t>Retrieved from </a:t>
            </a:r>
            <a:r>
              <a:rPr lang="en-US" sz="2200" dirty="0">
                <a:hlinkClick r:id="rId4"/>
              </a:rPr>
              <a:t>https://</a:t>
            </a:r>
            <a:r>
              <a:rPr lang="en-US" sz="2200" dirty="0" smtClean="0">
                <a:hlinkClick r:id="rId4"/>
              </a:rPr>
              <a:t>play.google.com/store/apps/details?id=au.com.sightwords.parrotfish.lite</a:t>
            </a:r>
            <a:r>
              <a:rPr lang="en-US" sz="2200" dirty="0" smtClean="0"/>
              <a:t> </a:t>
            </a:r>
            <a:endParaRPr lang="en-US" sz="2200" dirty="0"/>
          </a:p>
          <a:p>
            <a:pPr>
              <a:buClr>
                <a:schemeClr val="bg2">
                  <a:lumMod val="60000"/>
                  <a:lumOff val="40000"/>
                </a:schemeClr>
              </a:buClr>
              <a:buFont typeface="Century Gothic" panose="020B0502020202020204" pitchFamily="34" charset="0"/>
              <a:buChar char="►"/>
            </a:pPr>
            <a:r>
              <a:rPr lang="en-US" sz="2200" dirty="0" smtClean="0"/>
              <a:t>Paul </a:t>
            </a:r>
            <a:r>
              <a:rPr lang="en-US" sz="2200" dirty="0" err="1" smtClean="0"/>
              <a:t>Cotarlea</a:t>
            </a:r>
            <a:r>
              <a:rPr lang="en-US" sz="2200" dirty="0" smtClean="0"/>
              <a:t>. (2014). Learn Physics (version 1.0.6) [Mobile Application Software]. Retrieved from </a:t>
            </a:r>
            <a:r>
              <a:rPr lang="en-US" sz="2200" u="sng" dirty="0" smtClean="0">
                <a:hlinkClick r:id="rId5"/>
              </a:rPr>
              <a:t>https://play.google.com/store/apps/details?id=com.iphonedevro.learnphysics</a:t>
            </a:r>
            <a:endParaRPr lang="en-US" sz="2200" dirty="0" smtClean="0"/>
          </a:p>
          <a:p>
            <a:pPr>
              <a:buClr>
                <a:schemeClr val="bg2">
                  <a:lumMod val="60000"/>
                  <a:lumOff val="40000"/>
                </a:schemeClr>
              </a:buClr>
              <a:buFont typeface="Century Gothic" panose="020B0502020202020204" pitchFamily="34" charset="0"/>
              <a:buChar char="►"/>
            </a:pPr>
            <a:r>
              <a:rPr lang="en-US" sz="2200" dirty="0" err="1" smtClean="0"/>
              <a:t>Pome</a:t>
            </a:r>
            <a:r>
              <a:rPr lang="en-US" sz="2200" dirty="0" smtClean="0"/>
              <a:t> games &amp; Apps. (2013). Human anatomy (version 2.0.3) [Mobile Application Software]. Retrieved from </a:t>
            </a:r>
            <a:r>
              <a:rPr lang="en-US" sz="2200" u="sng" dirty="0" smtClean="0">
                <a:hlinkClick r:id="rId6"/>
              </a:rPr>
              <a:t>https://play.google.com/store/apps/details?id=air.HumanAnatomy</a:t>
            </a:r>
            <a:endParaRPr lang="en-US" sz="2200" u="sng" dirty="0" smtClean="0"/>
          </a:p>
        </p:txBody>
      </p:sp>
    </p:spTree>
    <p:extLst>
      <p:ext uri="{BB962C8B-B14F-4D97-AF65-F5344CB8AC3E}">
        <p14:creationId xmlns:p14="http://schemas.microsoft.com/office/powerpoint/2010/main" val="1655665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341194"/>
            <a:ext cx="11450472" cy="6127845"/>
          </a:xfrm>
        </p:spPr>
        <p:txBody>
          <a:bodyPr>
            <a:normAutofit/>
          </a:bodyPr>
          <a:lstStyle/>
          <a:p>
            <a:pPr marL="0" indent="0">
              <a:buNone/>
            </a:pPr>
            <a:r>
              <a:rPr lang="en-US" sz="3200" b="1" dirty="0" smtClean="0">
                <a:solidFill>
                  <a:srgbClr val="FFFF00"/>
                </a:solidFill>
              </a:rPr>
              <a:t>Need For the service:</a:t>
            </a:r>
          </a:p>
          <a:p>
            <a:pPr marL="0" indent="0">
              <a:buNone/>
            </a:pPr>
            <a:endParaRPr lang="en-US" sz="2600" dirty="0" smtClean="0"/>
          </a:p>
          <a:p>
            <a:pPr algn="just"/>
            <a:r>
              <a:rPr lang="en-US" sz="2400" dirty="0" smtClean="0"/>
              <a:t>The </a:t>
            </a:r>
            <a:r>
              <a:rPr lang="en-US" sz="2400" dirty="0"/>
              <a:t>mobile apps marketplace is a constantly evolving new media that offers parents many new options for entertaining and educating their </a:t>
            </a:r>
            <a:r>
              <a:rPr lang="en-US" sz="2400" dirty="0" smtClean="0"/>
              <a:t>children. Our application introduces kids various </a:t>
            </a:r>
            <a:r>
              <a:rPr lang="en-US" sz="2400" dirty="0"/>
              <a:t>game applications based on </a:t>
            </a:r>
            <a:r>
              <a:rPr lang="en-US" sz="2400" dirty="0" smtClean="0"/>
              <a:t>their each </a:t>
            </a:r>
            <a:r>
              <a:rPr lang="en-US" sz="2400" dirty="0"/>
              <a:t>course in a simplest way through this application</a:t>
            </a:r>
            <a:r>
              <a:rPr lang="en-US" sz="2400" dirty="0" smtClean="0"/>
              <a:t>.</a:t>
            </a:r>
          </a:p>
          <a:p>
            <a:pPr algn="just"/>
            <a:r>
              <a:rPr lang="en-US" sz="2400" dirty="0" smtClean="0"/>
              <a:t>There is no application in the market, where it can introduce kids to various highly rated gaming and educating applications. So we have developed “Kids Zone for Information” app using MIT App Inventor 2 software. </a:t>
            </a:r>
          </a:p>
        </p:txBody>
      </p:sp>
    </p:spTree>
    <p:extLst>
      <p:ext uri="{BB962C8B-B14F-4D97-AF65-F5344CB8AC3E}">
        <p14:creationId xmlns:p14="http://schemas.microsoft.com/office/powerpoint/2010/main" val="2944353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6728" y="464024"/>
            <a:ext cx="11423176" cy="6393976"/>
          </a:xfrm>
        </p:spPr>
        <p:txBody>
          <a:bodyPr>
            <a:normAutofit fontScale="92500" lnSpcReduction="20000"/>
          </a:bodyPr>
          <a:lstStyle/>
          <a:p>
            <a:pPr>
              <a:buClr>
                <a:schemeClr val="bg2">
                  <a:lumMod val="60000"/>
                  <a:lumOff val="40000"/>
                </a:schemeClr>
              </a:buClr>
              <a:buFont typeface="Century Gothic" panose="020B0502020202020204" pitchFamily="34" charset="0"/>
              <a:buChar char="►"/>
            </a:pPr>
            <a:r>
              <a:rPr lang="en-US" sz="2400" dirty="0"/>
              <a:t>School Zone Publishing. (2014). Napoleon bone apart (version 1.0.3) [Mobile Application Software]. </a:t>
            </a:r>
            <a:r>
              <a:rPr lang="en-US" sz="2400" dirty="0" smtClean="0"/>
              <a:t>Retrieved from </a:t>
            </a:r>
            <a:r>
              <a:rPr lang="en-US" sz="2400" u="sng" dirty="0">
                <a:hlinkClick r:id="rId2"/>
              </a:rPr>
              <a:t>https://play.google.com/store/apps/details?id=com.schoolzone.a9972</a:t>
            </a:r>
            <a:endParaRPr lang="en-US" sz="2400" dirty="0"/>
          </a:p>
          <a:p>
            <a:pPr>
              <a:buClr>
                <a:schemeClr val="bg2">
                  <a:lumMod val="60000"/>
                  <a:lumOff val="40000"/>
                </a:schemeClr>
              </a:buClr>
              <a:buFont typeface="Century Gothic" panose="020B0502020202020204" pitchFamily="34" charset="0"/>
              <a:buChar char="►"/>
            </a:pPr>
            <a:r>
              <a:rPr lang="en-US" sz="2400" dirty="0"/>
              <a:t>Schrock, K. (2015). Kathy Schrock’s iPads4teaching. Retrieved </a:t>
            </a:r>
            <a:r>
              <a:rPr lang="en-US" sz="2400" dirty="0" smtClean="0"/>
              <a:t>from </a:t>
            </a:r>
            <a:r>
              <a:rPr lang="en-US" sz="2400" dirty="0">
                <a:hlinkClick r:id="rId3"/>
              </a:rPr>
              <a:t>http://www.ipads4teaching.net/critical-eval-of-apps.html</a:t>
            </a:r>
            <a:r>
              <a:rPr lang="en-US" sz="2400" dirty="0"/>
              <a:t> </a:t>
            </a:r>
          </a:p>
          <a:p>
            <a:pPr>
              <a:buClr>
                <a:schemeClr val="bg2">
                  <a:lumMod val="60000"/>
                  <a:lumOff val="40000"/>
                </a:schemeClr>
              </a:buClr>
              <a:buFont typeface="Century Gothic" panose="020B0502020202020204" pitchFamily="34" charset="0"/>
              <a:buChar char="►"/>
            </a:pPr>
            <a:r>
              <a:rPr lang="en-US" sz="2400" dirty="0"/>
              <a:t>Silver Moon Apps. (2015). Guess people from History (Version 2.6) [Mobile Application Software]. Retrieved from </a:t>
            </a:r>
            <a:r>
              <a:rPr lang="en-US" sz="2400" dirty="0">
                <a:hlinkClick r:id="rId4"/>
              </a:rPr>
              <a:t>https://play.google.com/store/apps/details?id=com.silvermoonapps.guesspeoplefromhistory</a:t>
            </a:r>
            <a:r>
              <a:rPr lang="en-US" sz="2400" dirty="0"/>
              <a:t> </a:t>
            </a:r>
            <a:endParaRPr lang="en-US" sz="2400" dirty="0" smtClean="0"/>
          </a:p>
          <a:p>
            <a:pPr>
              <a:buClr>
                <a:schemeClr val="bg2">
                  <a:lumMod val="60000"/>
                  <a:lumOff val="40000"/>
                </a:schemeClr>
              </a:buClr>
              <a:buFont typeface="Century Gothic" panose="020B0502020202020204" pitchFamily="34" charset="0"/>
              <a:buChar char="►"/>
            </a:pPr>
            <a:r>
              <a:rPr lang="en-US" sz="2400" dirty="0" smtClean="0"/>
              <a:t>S Quiz It. (2015). 4 </a:t>
            </a:r>
            <a:r>
              <a:rPr lang="en-US" sz="2400" dirty="0" err="1" smtClean="0"/>
              <a:t>Pics</a:t>
            </a:r>
            <a:r>
              <a:rPr lang="en-US" sz="2400" dirty="0" smtClean="0"/>
              <a:t> 1 city [Mobile application software]. Retrieved from </a:t>
            </a:r>
            <a:r>
              <a:rPr lang="en-US" sz="2400" dirty="0" smtClean="0">
                <a:hlinkClick r:id="rId5"/>
              </a:rPr>
              <a:t>https://play.google.com/store/apps/details?id=guess.the.city.quiz</a:t>
            </a:r>
            <a:r>
              <a:rPr lang="en-US" sz="2400" dirty="0" smtClean="0"/>
              <a:t> </a:t>
            </a:r>
          </a:p>
          <a:p>
            <a:pPr>
              <a:buClr>
                <a:schemeClr val="bg2">
                  <a:lumMod val="60000"/>
                  <a:lumOff val="40000"/>
                </a:schemeClr>
              </a:buClr>
              <a:buFont typeface="Century Gothic" panose="020B0502020202020204" pitchFamily="34" charset="0"/>
              <a:buChar char="►"/>
            </a:pPr>
            <a:r>
              <a:rPr lang="en-US" sz="2400" dirty="0" smtClean="0"/>
              <a:t>The Small Fortune Company, LLC. (2015). Name </a:t>
            </a:r>
            <a:r>
              <a:rPr lang="en-US" sz="2400" dirty="0" err="1" smtClean="0"/>
              <a:t>Da</a:t>
            </a:r>
            <a:r>
              <a:rPr lang="en-US" sz="2400" dirty="0" smtClean="0"/>
              <a:t> president (Version 1.0.2.4) [Mobile application software]. Retrieved from </a:t>
            </a:r>
            <a:r>
              <a:rPr lang="en-US" sz="2400" dirty="0" smtClean="0">
                <a:hlinkClick r:id="rId6"/>
              </a:rPr>
              <a:t>https://play.google.com/store/apps/details?id=com.smallfortune.presidents&amp;hl=en</a:t>
            </a:r>
            <a:r>
              <a:rPr lang="en-US" sz="2400" dirty="0" smtClean="0"/>
              <a:t> </a:t>
            </a:r>
          </a:p>
          <a:p>
            <a:pPr>
              <a:buClr>
                <a:schemeClr val="bg2">
                  <a:lumMod val="60000"/>
                  <a:lumOff val="40000"/>
                </a:schemeClr>
              </a:buClr>
              <a:buFont typeface="Century Gothic" panose="020B0502020202020204" pitchFamily="34" charset="0"/>
              <a:buChar char="►"/>
            </a:pPr>
            <a:r>
              <a:rPr lang="en-US" sz="2400" dirty="0" err="1" smtClean="0"/>
              <a:t>Toca</a:t>
            </a:r>
            <a:r>
              <a:rPr lang="en-US" sz="2400" dirty="0" smtClean="0"/>
              <a:t> </a:t>
            </a:r>
            <a:r>
              <a:rPr lang="en-US" sz="2400" dirty="0"/>
              <a:t>Boca AB. (2015). </a:t>
            </a:r>
            <a:r>
              <a:rPr lang="en-US" sz="2400" dirty="0" err="1"/>
              <a:t>Toca</a:t>
            </a:r>
            <a:r>
              <a:rPr lang="en-US" sz="2400" dirty="0"/>
              <a:t> nature (Version 1.0.2) [Mobile application software]. Retrieved </a:t>
            </a:r>
            <a:r>
              <a:rPr lang="en-US" sz="2400" dirty="0" smtClean="0"/>
              <a:t>from </a:t>
            </a:r>
            <a:r>
              <a:rPr lang="en-US" sz="2400" dirty="0">
                <a:hlinkClick r:id="rId7"/>
              </a:rPr>
              <a:t>https://play.google.com/store/apps/details?id=com.tocaboca.tocanature&amp;hl=en</a:t>
            </a:r>
            <a:r>
              <a:rPr lang="en-US" sz="2400" dirty="0"/>
              <a:t> </a:t>
            </a:r>
            <a:endParaRPr lang="en-US" sz="2400" dirty="0" smtClean="0"/>
          </a:p>
          <a:p>
            <a:pPr marL="0" indent="0">
              <a:buNone/>
            </a:pPr>
            <a:endParaRPr lang="en-US" dirty="0"/>
          </a:p>
        </p:txBody>
      </p:sp>
    </p:spTree>
    <p:extLst>
      <p:ext uri="{BB962C8B-B14F-4D97-AF65-F5344CB8AC3E}">
        <p14:creationId xmlns:p14="http://schemas.microsoft.com/office/powerpoint/2010/main" val="1296664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5422" y="0"/>
            <a:ext cx="11563643" cy="5866262"/>
          </a:xfrm>
        </p:spPr>
        <p:txBody>
          <a:bodyPr>
            <a:noAutofit/>
          </a:bodyPr>
          <a:lstStyle/>
          <a:p>
            <a:pPr>
              <a:buClr>
                <a:schemeClr val="bg2">
                  <a:lumMod val="60000"/>
                  <a:lumOff val="40000"/>
                </a:schemeClr>
              </a:buClr>
              <a:buFont typeface="Century Gothic" panose="020B0502020202020204" pitchFamily="34" charset="0"/>
              <a:buChar char="►"/>
            </a:pPr>
            <a:r>
              <a:rPr lang="en-US" sz="2200" dirty="0" err="1"/>
              <a:t>Toscany</a:t>
            </a:r>
            <a:r>
              <a:rPr lang="en-US" sz="2200" dirty="0"/>
              <a:t> Tech. (2014). Complete Physics (version 1.4) [Mobile Application Software]. </a:t>
            </a:r>
            <a:r>
              <a:rPr lang="en-US" sz="2200" dirty="0" smtClean="0"/>
              <a:t>Retrieved </a:t>
            </a:r>
            <a:r>
              <a:rPr lang="en-US" sz="2200" dirty="0"/>
              <a:t>November 9, 2015, from </a:t>
            </a:r>
            <a:r>
              <a:rPr lang="en-US" sz="2200" u="sng" dirty="0">
                <a:hlinkClick r:id="rId3"/>
              </a:rPr>
              <a:t>https://play.google.com/store/apps/details?id=com.toscanytech.physicspractical</a:t>
            </a:r>
            <a:endParaRPr lang="en-US" sz="2200" dirty="0"/>
          </a:p>
          <a:p>
            <a:pPr>
              <a:buClr>
                <a:schemeClr val="bg2">
                  <a:lumMod val="60000"/>
                  <a:lumOff val="40000"/>
                </a:schemeClr>
              </a:buClr>
              <a:buFont typeface="Century Gothic" panose="020B0502020202020204" pitchFamily="34" charset="0"/>
              <a:buChar char="►"/>
            </a:pPr>
            <a:r>
              <a:rPr lang="en-US" sz="2200" dirty="0" err="1"/>
              <a:t>Varshneya</a:t>
            </a:r>
            <a:r>
              <a:rPr lang="en-US" sz="2200" dirty="0"/>
              <a:t>, R. (2013). 25 Creative ways to promote your app for free. Retrieved from: </a:t>
            </a:r>
            <a:r>
              <a:rPr lang="en-US" sz="2200" dirty="0">
                <a:hlinkClick r:id="rId4"/>
              </a:rPr>
              <a:t>http://www.entrepreneur.com/article/229305</a:t>
            </a:r>
            <a:r>
              <a:rPr lang="en-US" sz="2200" dirty="0"/>
              <a:t> </a:t>
            </a:r>
            <a:endParaRPr lang="en-US" sz="2200" dirty="0" smtClean="0"/>
          </a:p>
          <a:p>
            <a:pPr>
              <a:buClr>
                <a:schemeClr val="bg2">
                  <a:lumMod val="60000"/>
                  <a:lumOff val="40000"/>
                </a:schemeClr>
              </a:buClr>
              <a:buFont typeface="Century Gothic" panose="020B0502020202020204" pitchFamily="34" charset="0"/>
              <a:buChar char="►"/>
            </a:pPr>
            <a:r>
              <a:rPr lang="en-US" sz="2200" dirty="0" err="1" smtClean="0"/>
              <a:t>Villar</a:t>
            </a:r>
            <a:r>
              <a:rPr lang="en-US" sz="2200" dirty="0" smtClean="0"/>
              <a:t>, M., X. (2011). 7 Essential criteria for evaluating mobile educational apps. Retrieved from:  </a:t>
            </a:r>
            <a:r>
              <a:rPr lang="en-US" sz="2200" dirty="0" smtClean="0">
                <a:hlinkClick r:id="rId5"/>
              </a:rPr>
              <a:t>https://mayraixavillar.wordpress.com/2012/12/06/7-essential-criteria-for-evaluating-mobile-educational-applications/</a:t>
            </a:r>
            <a:r>
              <a:rPr lang="en-US" sz="2200" dirty="0" smtClean="0"/>
              <a:t> </a:t>
            </a:r>
          </a:p>
          <a:p>
            <a:pPr>
              <a:buClr>
                <a:schemeClr val="bg2">
                  <a:lumMod val="60000"/>
                  <a:lumOff val="40000"/>
                </a:schemeClr>
              </a:buClr>
              <a:buFont typeface="Century Gothic" panose="020B0502020202020204" pitchFamily="34" charset="0"/>
              <a:buChar char="►"/>
            </a:pPr>
            <a:r>
              <a:rPr lang="en-US" sz="2200" dirty="0" smtClean="0"/>
              <a:t>Vincent, T. (2011). Ways to evaluate educational apps. Retrieved from: </a:t>
            </a:r>
            <a:r>
              <a:rPr lang="en-US" sz="2200" dirty="0" smtClean="0">
                <a:hlinkClick r:id="rId6"/>
              </a:rPr>
              <a:t>http://learninginhand.com/blog/ways-to-evaluate-educational-apps.html</a:t>
            </a:r>
            <a:r>
              <a:rPr lang="en-US" sz="2200" dirty="0" smtClean="0"/>
              <a:t> </a:t>
            </a:r>
          </a:p>
          <a:p>
            <a:pPr>
              <a:buClr>
                <a:schemeClr val="bg2">
                  <a:lumMod val="60000"/>
                  <a:lumOff val="40000"/>
                </a:schemeClr>
              </a:buClr>
              <a:buFont typeface="Century Gothic" panose="020B0502020202020204" pitchFamily="34" charset="0"/>
              <a:buChar char="►"/>
            </a:pPr>
            <a:r>
              <a:rPr lang="en-US" sz="2200" dirty="0" smtClean="0"/>
              <a:t>Workout </a:t>
            </a:r>
            <a:r>
              <a:rPr lang="en-US" sz="2200" dirty="0"/>
              <a:t>Games, Ltd. (2014). Math workout [Mobile application software]. Retrieved from </a:t>
            </a:r>
            <a:r>
              <a:rPr lang="en-US" sz="2200" dirty="0">
                <a:hlinkClick r:id="rId7"/>
              </a:rPr>
              <a:t>https://play.google.com/store/apps/details?id=com.akbur.mathsworkout&amp;hl=en</a:t>
            </a:r>
            <a:r>
              <a:rPr lang="en-US" sz="2200" dirty="0"/>
              <a:t> </a:t>
            </a:r>
          </a:p>
          <a:p>
            <a:pPr>
              <a:buClr>
                <a:schemeClr val="bg2">
                  <a:lumMod val="60000"/>
                  <a:lumOff val="40000"/>
                </a:schemeClr>
              </a:buClr>
              <a:buFont typeface="Century Gothic" panose="020B0502020202020204" pitchFamily="34" charset="0"/>
              <a:buChar char="►"/>
            </a:pPr>
            <a:r>
              <a:rPr lang="en-US" sz="2200" dirty="0"/>
              <a:t>Yam Learning. (2014). Geography learning quiz game (Version 2.2.1) [Mobile application software]. Retrieved </a:t>
            </a:r>
            <a:r>
              <a:rPr lang="en-US" sz="2200" dirty="0" smtClean="0"/>
              <a:t>November 7, 2015, from </a:t>
            </a:r>
            <a:r>
              <a:rPr lang="en-US" sz="2200" dirty="0">
                <a:hlinkClick r:id="rId8"/>
              </a:rPr>
              <a:t>https://play.google.com/store/apps/details?id=com.yamlearning.geographylearning</a:t>
            </a:r>
            <a:r>
              <a:rPr lang="en-US" sz="2200" dirty="0"/>
              <a:t>  </a:t>
            </a:r>
          </a:p>
          <a:p>
            <a:endParaRPr lang="en-US" sz="2200" dirty="0"/>
          </a:p>
        </p:txBody>
      </p:sp>
    </p:spTree>
    <p:extLst>
      <p:ext uri="{BB962C8B-B14F-4D97-AF65-F5344CB8AC3E}">
        <p14:creationId xmlns:p14="http://schemas.microsoft.com/office/powerpoint/2010/main" val="3487733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0436" y="390436"/>
            <a:ext cx="11471564" cy="1446550"/>
          </a:xfrm>
          <a:prstGeom prst="rect">
            <a:avLst/>
          </a:prstGeom>
        </p:spPr>
        <p:txBody>
          <a:bodyPr wrap="square">
            <a:spAutoFit/>
          </a:bodyPr>
          <a:lstStyle/>
          <a:p>
            <a:pPr lvl="0">
              <a:buClr>
                <a:schemeClr val="bg2">
                  <a:lumMod val="60000"/>
                  <a:lumOff val="40000"/>
                </a:schemeClr>
              </a:buClr>
              <a:buFont typeface="Century Gothic" panose="020B0502020202020204" pitchFamily="34" charset="0"/>
              <a:buChar char="►"/>
            </a:pPr>
            <a:r>
              <a:rPr lang="en-US" sz="2200" dirty="0" smtClean="0"/>
              <a:t> </a:t>
            </a:r>
            <a:r>
              <a:rPr lang="en-US" sz="2200" dirty="0" err="1" smtClean="0"/>
              <a:t>yHomework</a:t>
            </a:r>
            <a:r>
              <a:rPr lang="en-US" sz="2200" dirty="0"/>
              <a:t>. (2014). </a:t>
            </a:r>
            <a:r>
              <a:rPr lang="en-US" sz="2200" dirty="0" err="1"/>
              <a:t>yHomework</a:t>
            </a:r>
            <a:r>
              <a:rPr lang="en-US" sz="2200" dirty="0"/>
              <a:t>- Math solver [Mobile application software]. Retrieved </a:t>
            </a:r>
            <a:r>
              <a:rPr lang="en-US" sz="2200" dirty="0" smtClean="0"/>
              <a:t>from </a:t>
            </a:r>
            <a:r>
              <a:rPr lang="en-US" sz="2200" u="sng" dirty="0">
                <a:hlinkClick r:id="rId2"/>
              </a:rPr>
              <a:t>https://play.google.com/store/apps/details?id=com.MathUnderground.MathSolver&amp;hl=en</a:t>
            </a:r>
            <a:r>
              <a:rPr lang="en-US" sz="2200" dirty="0"/>
              <a:t> </a:t>
            </a:r>
          </a:p>
        </p:txBody>
      </p:sp>
    </p:spTree>
    <p:extLst>
      <p:ext uri="{BB962C8B-B14F-4D97-AF65-F5344CB8AC3E}">
        <p14:creationId xmlns:p14="http://schemas.microsoft.com/office/powerpoint/2010/main" val="23139067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313899"/>
            <a:ext cx="11395881" cy="6168788"/>
          </a:xfrm>
        </p:spPr>
        <p:txBody>
          <a:bodyPr/>
          <a:lstStyle/>
          <a:p>
            <a:pPr marL="0" indent="0">
              <a:buNone/>
            </a:pPr>
            <a:r>
              <a:rPr lang="en-US" sz="3200" b="1" dirty="0" smtClean="0">
                <a:solidFill>
                  <a:srgbClr val="FFFF00"/>
                </a:solidFill>
              </a:rPr>
              <a:t>Team Members Contribution:</a:t>
            </a:r>
          </a:p>
          <a:p>
            <a:pPr marL="0" indent="0">
              <a:buNone/>
            </a:pPr>
            <a:endParaRPr lang="en-US" b="1" dirty="0" smtClean="0">
              <a:solidFill>
                <a:srgbClr val="FF0000"/>
              </a:solidFill>
            </a:endParaRPr>
          </a:p>
          <a:p>
            <a:r>
              <a:rPr lang="en-US" sz="2400" dirty="0" smtClean="0"/>
              <a:t>Purva Rajwade: Developed Kids Zone application, prepared video on developed app, and selected apps related to Mathematics</a:t>
            </a:r>
          </a:p>
          <a:p>
            <a:r>
              <a:rPr lang="en-US" sz="2400" dirty="0" smtClean="0"/>
              <a:t>Abhirami Neeraja Babu: Prepared the document for project, selected apps related to Chemistry, Geography and helped with PPT preparation. </a:t>
            </a:r>
          </a:p>
          <a:p>
            <a:r>
              <a:rPr lang="en-US" sz="2400" dirty="0" smtClean="0"/>
              <a:t>Soumya Konkala: Prepared PPT and selected apps related to Science, and Biology.</a:t>
            </a:r>
          </a:p>
          <a:p>
            <a:r>
              <a:rPr lang="en-US" sz="2400" dirty="0" smtClean="0"/>
              <a:t>Stacie Milburn: Helped in the PPT preparation and selected apps related to History.</a:t>
            </a:r>
          </a:p>
          <a:p>
            <a:r>
              <a:rPr lang="en-US" sz="2400" dirty="0" smtClean="0"/>
              <a:t>Chandra Reed: Selected apps related to English. </a:t>
            </a:r>
          </a:p>
          <a:p>
            <a:endParaRPr lang="en-US" sz="2400" dirty="0" smtClean="0"/>
          </a:p>
          <a:p>
            <a:pPr marL="0" indent="0">
              <a:buNone/>
            </a:pPr>
            <a:endParaRPr lang="en-US" dirty="0"/>
          </a:p>
        </p:txBody>
      </p:sp>
    </p:spTree>
    <p:extLst>
      <p:ext uri="{BB962C8B-B14F-4D97-AF65-F5344CB8AC3E}">
        <p14:creationId xmlns:p14="http://schemas.microsoft.com/office/powerpoint/2010/main" val="384712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0180"/>
            <a:ext cx="10304058" cy="5729784"/>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lgn="ctr">
              <a:buNone/>
            </a:pPr>
            <a:r>
              <a:rPr lang="en-US" sz="6000" dirty="0" smtClean="0"/>
              <a:t>      </a:t>
            </a:r>
            <a:r>
              <a:rPr lang="en-US" sz="8000" b="1" dirty="0" smtClean="0">
                <a:solidFill>
                  <a:srgbClr val="FF0000"/>
                </a:solidFill>
                <a:effectLst>
                  <a:outerShdw blurRad="38100" dist="38100" dir="2700000" algn="tl">
                    <a:srgbClr val="000000">
                      <a:alpha val="43137"/>
                    </a:srgbClr>
                  </a:outerShdw>
                </a:effectLst>
                <a:latin typeface="AR ESSENCE" panose="02000000000000000000" pitchFamily="2" charset="0"/>
              </a:rPr>
              <a:t>Thank You..!!</a:t>
            </a:r>
            <a:endParaRPr lang="en-US" sz="8000" b="1" dirty="0">
              <a:solidFill>
                <a:srgbClr val="FF0000"/>
              </a:solidFill>
              <a:effectLst>
                <a:outerShdw blurRad="38100" dist="38100" dir="2700000" algn="tl">
                  <a:srgbClr val="000000">
                    <a:alpha val="43137"/>
                  </a:srgbClr>
                </a:outerShdw>
              </a:effectLst>
              <a:latin typeface="AR ESSENCE" panose="02000000000000000000" pitchFamily="2" charset="0"/>
            </a:endParaRPr>
          </a:p>
        </p:txBody>
      </p:sp>
    </p:spTree>
    <p:extLst>
      <p:ext uri="{BB962C8B-B14F-4D97-AF65-F5344CB8AC3E}">
        <p14:creationId xmlns:p14="http://schemas.microsoft.com/office/powerpoint/2010/main" val="673669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024" y="518615"/>
            <a:ext cx="11313994" cy="6032310"/>
          </a:xfrm>
        </p:spPr>
        <p:txBody>
          <a:bodyPr>
            <a:normAutofit/>
          </a:bodyPr>
          <a:lstStyle/>
          <a:p>
            <a:pPr marL="0" indent="0">
              <a:buNone/>
            </a:pPr>
            <a:endParaRPr lang="en-US" sz="4000" b="1" dirty="0" smtClean="0">
              <a:solidFill>
                <a:srgbClr val="FF0000"/>
              </a:solidFill>
            </a:endParaRPr>
          </a:p>
          <a:p>
            <a:pPr marL="0" indent="0">
              <a:buNone/>
            </a:pPr>
            <a:r>
              <a:rPr lang="en-US" sz="3200" b="1" dirty="0" smtClean="0">
                <a:solidFill>
                  <a:srgbClr val="FFFF00"/>
                </a:solidFill>
              </a:rPr>
              <a:t>Outcomes of the service:</a:t>
            </a:r>
          </a:p>
          <a:p>
            <a:pPr marL="0" indent="0" algn="just">
              <a:buNone/>
            </a:pPr>
            <a:endParaRPr lang="en-US" dirty="0" smtClean="0"/>
          </a:p>
          <a:p>
            <a:pPr marL="0" indent="0" algn="just">
              <a:buNone/>
            </a:pPr>
            <a:r>
              <a:rPr lang="en-US" sz="2400" dirty="0" smtClean="0"/>
              <a:t>Through “Kids Zone for Information”  application Kids (under 14) will learn how to operate an application where they can access various gaming apps on each course, where they can play,  have fun at the same time they can learn. </a:t>
            </a:r>
          </a:p>
          <a:p>
            <a:pPr marL="0" indent="0">
              <a:buNone/>
            </a:pPr>
            <a:endParaRPr lang="en-US" sz="2400" dirty="0"/>
          </a:p>
        </p:txBody>
      </p:sp>
    </p:spTree>
    <p:extLst>
      <p:ext uri="{BB962C8B-B14F-4D97-AF65-F5344CB8AC3E}">
        <p14:creationId xmlns:p14="http://schemas.microsoft.com/office/powerpoint/2010/main" val="562270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313898"/>
            <a:ext cx="11313994" cy="6209731"/>
          </a:xfrm>
        </p:spPr>
        <p:txBody>
          <a:bodyPr>
            <a:normAutofit/>
          </a:bodyPr>
          <a:lstStyle/>
          <a:p>
            <a:pPr marL="0" indent="0">
              <a:buNone/>
            </a:pPr>
            <a:r>
              <a:rPr lang="en-US" sz="3200" b="1" dirty="0" smtClean="0">
                <a:solidFill>
                  <a:srgbClr val="FFFF00"/>
                </a:solidFill>
              </a:rPr>
              <a:t>Marketing Plan for the service:</a:t>
            </a:r>
          </a:p>
          <a:p>
            <a:pPr marL="0" indent="0">
              <a:buNone/>
            </a:pPr>
            <a:r>
              <a:rPr lang="en-US" sz="2400" dirty="0"/>
              <a:t>P</a:t>
            </a:r>
            <a:r>
              <a:rPr lang="en-US" sz="2400" dirty="0" smtClean="0"/>
              <a:t>arents </a:t>
            </a:r>
            <a:r>
              <a:rPr lang="en-US" sz="2400" dirty="0"/>
              <a:t>are </a:t>
            </a:r>
            <a:r>
              <a:rPr lang="en-US" sz="2400" dirty="0" smtClean="0"/>
              <a:t>ultimate </a:t>
            </a:r>
            <a:r>
              <a:rPr lang="en-US" sz="2400" dirty="0"/>
              <a:t>ones who </a:t>
            </a:r>
            <a:r>
              <a:rPr lang="en-US" sz="2400" dirty="0" smtClean="0"/>
              <a:t>decides </a:t>
            </a:r>
            <a:r>
              <a:rPr lang="en-US" sz="2400" dirty="0"/>
              <a:t>whether or not to purchase </a:t>
            </a:r>
            <a:r>
              <a:rPr lang="en-US" sz="2400" dirty="0" smtClean="0"/>
              <a:t>the mobile apps for kids. So we need to concentrate on parents.</a:t>
            </a:r>
          </a:p>
          <a:p>
            <a:r>
              <a:rPr lang="en-US" sz="2400" dirty="0" smtClean="0"/>
              <a:t>Through Social media and mobile media devices</a:t>
            </a:r>
          </a:p>
          <a:p>
            <a:r>
              <a:rPr lang="en-US" sz="2400" dirty="0" smtClean="0"/>
              <a:t>Media, Radio and newspapers.</a:t>
            </a:r>
          </a:p>
          <a:p>
            <a:r>
              <a:rPr lang="en-US" sz="2400" dirty="0" smtClean="0"/>
              <a:t>Word of mouth</a:t>
            </a:r>
          </a:p>
          <a:p>
            <a:r>
              <a:rPr lang="en-US" sz="2400" dirty="0" smtClean="0"/>
              <a:t>Adds inside an app</a:t>
            </a:r>
          </a:p>
          <a:p>
            <a:r>
              <a:rPr lang="en-US" sz="2400" dirty="0" smtClean="0"/>
              <a:t>Creating a demo video about the app and publishing in YouTube.</a:t>
            </a:r>
          </a:p>
          <a:p>
            <a:r>
              <a:rPr lang="en-US" sz="2400" dirty="0"/>
              <a:t>I</a:t>
            </a:r>
            <a:r>
              <a:rPr lang="en-US" sz="2400" dirty="0" smtClean="0"/>
              <a:t>ncorporating  </a:t>
            </a:r>
            <a:r>
              <a:rPr lang="en-US" sz="2400" dirty="0"/>
              <a:t>app links into newsletters, customer service emails and also </a:t>
            </a:r>
            <a:r>
              <a:rPr lang="en-US" sz="2400" dirty="0" smtClean="0"/>
              <a:t>using </a:t>
            </a:r>
            <a:r>
              <a:rPr lang="en-US" sz="2400" dirty="0"/>
              <a:t>it in email signatures</a:t>
            </a:r>
            <a:r>
              <a:rPr lang="en-US" sz="2400" dirty="0" smtClean="0"/>
              <a:t>.</a:t>
            </a:r>
          </a:p>
          <a:p>
            <a:r>
              <a:rPr lang="en-US" sz="2400" dirty="0" smtClean="0"/>
              <a:t>Featuring the app in official blog.</a:t>
            </a:r>
          </a:p>
          <a:p>
            <a:r>
              <a:rPr lang="en-US" sz="2400" dirty="0" smtClean="0"/>
              <a:t>Through mobile app marketing agency.</a:t>
            </a:r>
          </a:p>
          <a:p>
            <a:endParaRPr lang="en-US" dirty="0" smtClean="0"/>
          </a:p>
          <a:p>
            <a:endParaRPr lang="en-US" dirty="0" smtClean="0"/>
          </a:p>
          <a:p>
            <a:endParaRPr lang="en-US" dirty="0" smtClean="0"/>
          </a:p>
          <a:p>
            <a:endParaRPr lang="en-US" dirty="0" smtClean="0"/>
          </a:p>
          <a:p>
            <a:endParaRPr lang="en-US" dirty="0" smtClean="0"/>
          </a:p>
          <a:p>
            <a:endParaRPr lang="en-US" sz="3200" dirty="0"/>
          </a:p>
        </p:txBody>
      </p:sp>
    </p:spTree>
    <p:extLst>
      <p:ext uri="{BB962C8B-B14F-4D97-AF65-F5344CB8AC3E}">
        <p14:creationId xmlns:p14="http://schemas.microsoft.com/office/powerpoint/2010/main" val="24280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382136"/>
            <a:ext cx="11518711" cy="6141493"/>
          </a:xfrm>
        </p:spPr>
        <p:txBody>
          <a:bodyPr>
            <a:normAutofit lnSpcReduction="10000"/>
          </a:bodyPr>
          <a:lstStyle/>
          <a:p>
            <a:pPr marL="0" indent="0">
              <a:buNone/>
            </a:pPr>
            <a:r>
              <a:rPr lang="en-US" sz="2800" b="1" dirty="0">
                <a:solidFill>
                  <a:srgbClr val="FFFF00"/>
                </a:solidFill>
              </a:rPr>
              <a:t>Content of the service:</a:t>
            </a:r>
          </a:p>
          <a:p>
            <a:pPr marL="0" indent="0">
              <a:buNone/>
            </a:pPr>
            <a:r>
              <a:rPr lang="en-US" sz="2400" dirty="0"/>
              <a:t>All the applications listed in kids zone for information app will point towards the play store where kids can directly install them.</a:t>
            </a:r>
          </a:p>
          <a:p>
            <a:pPr marL="0" indent="0">
              <a:buNone/>
            </a:pPr>
            <a:r>
              <a:rPr lang="en-US" sz="2400" b="1" dirty="0" smtClean="0">
                <a:solidFill>
                  <a:srgbClr val="FFFF00"/>
                </a:solidFill>
              </a:rPr>
              <a:t>Science Game </a:t>
            </a:r>
            <a:r>
              <a:rPr lang="en-US" sz="2400" b="1" dirty="0">
                <a:solidFill>
                  <a:srgbClr val="FFFF00"/>
                </a:solidFill>
              </a:rPr>
              <a:t>Apps: </a:t>
            </a:r>
          </a:p>
          <a:p>
            <a:pPr marL="0" indent="0">
              <a:buNone/>
            </a:pPr>
            <a:r>
              <a:rPr lang="en-US" sz="2400" b="1" dirty="0">
                <a:solidFill>
                  <a:schemeClr val="accent1">
                    <a:lumMod val="60000"/>
                    <a:lumOff val="40000"/>
                  </a:schemeClr>
                </a:solidFill>
              </a:rPr>
              <a:t>Kids Measurement Science Lite: </a:t>
            </a:r>
          </a:p>
          <a:p>
            <a:pPr lvl="0" algn="just"/>
            <a:r>
              <a:rPr lang="en-US" sz="2400" dirty="0"/>
              <a:t>Through Kids Measurement Science Lite app, kids will learn to analyze the physical world by measuring a variety of domains like time, size, weight and money. Through this app, kids of 5-8 years will learn to measure length, weight, time and money using a tape, a scale, a clock and coins through the exercises. </a:t>
            </a:r>
          </a:p>
          <a:p>
            <a:pPr marL="0" indent="0" algn="just">
              <a:buNone/>
            </a:pPr>
            <a:r>
              <a:rPr lang="en-US" sz="2400" b="1" dirty="0" smtClean="0">
                <a:solidFill>
                  <a:schemeClr val="accent1">
                    <a:lumMod val="60000"/>
                    <a:lumOff val="40000"/>
                  </a:schemeClr>
                </a:solidFill>
              </a:rPr>
              <a:t>Learn </a:t>
            </a:r>
            <a:r>
              <a:rPr lang="en-US" sz="2400" b="1" dirty="0">
                <a:solidFill>
                  <a:schemeClr val="accent1">
                    <a:lumMod val="60000"/>
                    <a:lumOff val="40000"/>
                  </a:schemeClr>
                </a:solidFill>
              </a:rPr>
              <a:t>Physics:</a:t>
            </a:r>
          </a:p>
          <a:p>
            <a:pPr algn="just"/>
            <a:r>
              <a:rPr lang="en-US" sz="2400" dirty="0"/>
              <a:t>Through Learn Physics app, kids will understand physics easily and fast with tutorials, formulas calculator and quizzes. The app consists of </a:t>
            </a:r>
            <a:r>
              <a:rPr lang="en-US" sz="2400" dirty="0" smtClean="0"/>
              <a:t>comprehensive </a:t>
            </a:r>
            <a:r>
              <a:rPr lang="en-US" sz="2400" dirty="0"/>
              <a:t>list of formulas for all the physics topics, with the formula calculator kids can solve any variable within the formula. </a:t>
            </a:r>
          </a:p>
          <a:p>
            <a:pPr marL="0" indent="0">
              <a:buNone/>
            </a:pPr>
            <a:endParaRPr lang="en-US" sz="2400" dirty="0"/>
          </a:p>
        </p:txBody>
      </p:sp>
    </p:spTree>
    <p:extLst>
      <p:ext uri="{BB962C8B-B14F-4D97-AF65-F5344CB8AC3E}">
        <p14:creationId xmlns:p14="http://schemas.microsoft.com/office/powerpoint/2010/main" val="1379682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9307" y="436728"/>
            <a:ext cx="11094493" cy="5740235"/>
          </a:xfrm>
        </p:spPr>
        <p:txBody>
          <a:bodyPr>
            <a:normAutofit/>
          </a:bodyPr>
          <a:lstStyle/>
          <a:p>
            <a:pPr marL="0" indent="0">
              <a:buNone/>
            </a:pPr>
            <a:r>
              <a:rPr lang="en-US" sz="2400" b="1" dirty="0">
                <a:solidFill>
                  <a:schemeClr val="accent1">
                    <a:lumMod val="60000"/>
                    <a:lumOff val="40000"/>
                  </a:schemeClr>
                </a:solidFill>
              </a:rPr>
              <a:t>C</a:t>
            </a:r>
            <a:r>
              <a:rPr lang="en-US" sz="2400" b="1" dirty="0" smtClean="0">
                <a:solidFill>
                  <a:schemeClr val="accent1">
                    <a:lumMod val="60000"/>
                    <a:lumOff val="40000"/>
                  </a:schemeClr>
                </a:solidFill>
              </a:rPr>
              <a:t>omplete Physics:</a:t>
            </a:r>
          </a:p>
          <a:p>
            <a:pPr algn="just"/>
            <a:r>
              <a:rPr lang="en-US" sz="2400" dirty="0"/>
              <a:t>Through Complete Physics app, kids can learn and get better in physics. This app contains physics tutorials, questions and solutions, and quiz that covers wide range of topics. It also has physics dictionary to access to physics terms and definitions.</a:t>
            </a:r>
          </a:p>
          <a:p>
            <a:pPr marL="0" indent="0">
              <a:buNone/>
            </a:pPr>
            <a:r>
              <a:rPr lang="en-US" sz="2400" b="1" dirty="0" smtClean="0">
                <a:solidFill>
                  <a:schemeClr val="accent1">
                    <a:lumMod val="60000"/>
                    <a:lumOff val="40000"/>
                  </a:schemeClr>
                </a:solidFill>
              </a:rPr>
              <a:t>Science </a:t>
            </a:r>
            <a:r>
              <a:rPr lang="en-US" sz="2400" b="1" dirty="0">
                <a:solidFill>
                  <a:schemeClr val="accent1">
                    <a:lumMod val="60000"/>
                    <a:lumOff val="40000"/>
                  </a:schemeClr>
                </a:solidFill>
              </a:rPr>
              <a:t>Quiz:</a:t>
            </a:r>
          </a:p>
          <a:p>
            <a:pPr algn="just"/>
            <a:r>
              <a:rPr lang="en-US" sz="2400" dirty="0"/>
              <a:t>Through Science Quiz app kid’s knowledge on all the sciences - biology, chemistry, physics, geology, astronomy and zoology can be tested. </a:t>
            </a:r>
            <a:endParaRPr lang="en-US" sz="2400" dirty="0" smtClean="0"/>
          </a:p>
          <a:p>
            <a:pPr marL="0" indent="0">
              <a:buNone/>
            </a:pPr>
            <a:r>
              <a:rPr lang="en-US" sz="2400" b="1" dirty="0">
                <a:solidFill>
                  <a:schemeClr val="accent1">
                    <a:lumMod val="60000"/>
                    <a:lumOff val="40000"/>
                  </a:schemeClr>
                </a:solidFill>
              </a:rPr>
              <a:t>Science game electromagnetism:</a:t>
            </a:r>
          </a:p>
          <a:p>
            <a:pPr algn="just"/>
            <a:r>
              <a:rPr lang="en-US" sz="2400" dirty="0"/>
              <a:t>The Science Game uses well designed interactive simulations that help learners visualize these concepts and at the same time keeping it fun through playing games and engaging with quizzes. </a:t>
            </a:r>
          </a:p>
          <a:p>
            <a:pPr marL="0" indent="0" algn="just">
              <a:buNone/>
            </a:pPr>
            <a:endParaRPr lang="en-US" sz="2400" dirty="0" smtClean="0"/>
          </a:p>
          <a:p>
            <a:pPr marL="0" indent="0" algn="just">
              <a:buNone/>
            </a:pPr>
            <a:endParaRPr lang="en-US" sz="2400" dirty="0"/>
          </a:p>
          <a:p>
            <a:pPr marL="0" indent="0" algn="just">
              <a:buNone/>
            </a:pPr>
            <a:endParaRPr lang="en-US" sz="2400" dirty="0" smtClean="0"/>
          </a:p>
          <a:p>
            <a:pPr marL="0" indent="0" algn="just">
              <a:buNone/>
            </a:pPr>
            <a:endParaRPr lang="en-US" sz="2400" dirty="0"/>
          </a:p>
          <a:p>
            <a:pPr marL="0" indent="0">
              <a:buNone/>
            </a:pPr>
            <a:endParaRPr lang="en-US" dirty="0"/>
          </a:p>
        </p:txBody>
      </p:sp>
    </p:spTree>
    <p:extLst>
      <p:ext uri="{BB962C8B-B14F-4D97-AF65-F5344CB8AC3E}">
        <p14:creationId xmlns:p14="http://schemas.microsoft.com/office/powerpoint/2010/main" val="2170163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603" y="259307"/>
            <a:ext cx="11532358" cy="6332562"/>
          </a:xfrm>
        </p:spPr>
        <p:txBody>
          <a:bodyPr>
            <a:normAutofit/>
          </a:bodyPr>
          <a:lstStyle/>
          <a:p>
            <a:pPr marL="0" indent="0">
              <a:buNone/>
            </a:pPr>
            <a:endParaRPr lang="en-US" sz="2400" b="1" dirty="0" smtClean="0">
              <a:solidFill>
                <a:srgbClr val="FFFF00"/>
              </a:solidFill>
            </a:endParaRPr>
          </a:p>
          <a:p>
            <a:pPr marL="0" indent="0">
              <a:buNone/>
            </a:pPr>
            <a:r>
              <a:rPr lang="en-US" sz="2400" b="1" dirty="0" smtClean="0">
                <a:solidFill>
                  <a:srgbClr val="FFFF00"/>
                </a:solidFill>
              </a:rPr>
              <a:t>Math Game Apps: </a:t>
            </a:r>
          </a:p>
          <a:p>
            <a:pPr marL="0" indent="0">
              <a:buNone/>
            </a:pPr>
            <a:r>
              <a:rPr lang="en-US" sz="2400" b="1" dirty="0" smtClean="0">
                <a:solidFill>
                  <a:schemeClr val="accent1">
                    <a:lumMod val="60000"/>
                    <a:lumOff val="40000"/>
                  </a:schemeClr>
                </a:solidFill>
              </a:rPr>
              <a:t>Math Workout:</a:t>
            </a:r>
          </a:p>
          <a:p>
            <a:pPr algn="just"/>
            <a:r>
              <a:rPr lang="en-US" sz="2400" dirty="0"/>
              <a:t>Math Workout is a mobile app  that aims to keep the user mentally active and to reinforce mental math skills. </a:t>
            </a:r>
            <a:endParaRPr lang="en-US" sz="2400" dirty="0" smtClean="0"/>
          </a:p>
          <a:p>
            <a:pPr algn="just"/>
            <a:r>
              <a:rPr lang="en-US" sz="2400" dirty="0" smtClean="0"/>
              <a:t>These </a:t>
            </a:r>
            <a:r>
              <a:rPr lang="en-US" sz="2400" dirty="0"/>
              <a:t>skills include </a:t>
            </a:r>
            <a:r>
              <a:rPr lang="en-US" sz="2400" dirty="0" smtClean="0"/>
              <a:t>multiplication and division exercises, </a:t>
            </a:r>
            <a:r>
              <a:rPr lang="en-US" sz="2400" dirty="0"/>
              <a:t>daily challenges, basic addition and subtraction, and opportunities to challenge other users in a virtual assessment of math skills. </a:t>
            </a:r>
            <a:endParaRPr lang="en-US" sz="2400" dirty="0" smtClean="0"/>
          </a:p>
          <a:p>
            <a:pPr algn="just"/>
            <a:r>
              <a:rPr lang="en-US" sz="2400" dirty="0" smtClean="0"/>
              <a:t>This </a:t>
            </a:r>
            <a:r>
              <a:rPr lang="en-US" sz="2400" dirty="0"/>
              <a:t>application is meant for any age, but it would be good for students around 9-11 years old that are learning the basic functions and operations of </a:t>
            </a:r>
            <a:r>
              <a:rPr lang="en-US" sz="2400" dirty="0" smtClean="0"/>
              <a:t>arithmetic.</a:t>
            </a:r>
          </a:p>
          <a:p>
            <a:pPr marL="0" indent="0">
              <a:buNone/>
            </a:pPr>
            <a:endParaRPr lang="en-US" sz="2400" dirty="0"/>
          </a:p>
          <a:p>
            <a:pPr marL="0" indent="0">
              <a:buNone/>
            </a:pPr>
            <a:endParaRPr lang="en-US" sz="2400" dirty="0" smtClean="0"/>
          </a:p>
          <a:p>
            <a:pPr marL="0" indent="0">
              <a:buNone/>
            </a:pPr>
            <a:endParaRPr lang="en-US" sz="2400" dirty="0"/>
          </a:p>
          <a:p>
            <a:endParaRPr lang="en-US" dirty="0"/>
          </a:p>
        </p:txBody>
      </p:sp>
    </p:spTree>
    <p:extLst>
      <p:ext uri="{BB962C8B-B14F-4D97-AF65-F5344CB8AC3E}">
        <p14:creationId xmlns:p14="http://schemas.microsoft.com/office/powerpoint/2010/main" val="482449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5" y="272955"/>
            <a:ext cx="11764371" cy="6318914"/>
          </a:xfrm>
        </p:spPr>
        <p:txBody>
          <a:bodyPr>
            <a:normAutofit lnSpcReduction="10000"/>
          </a:bodyPr>
          <a:lstStyle/>
          <a:p>
            <a:pPr marL="0" indent="0">
              <a:buNone/>
            </a:pPr>
            <a:r>
              <a:rPr lang="en-US" sz="2400" b="1" dirty="0" err="1">
                <a:solidFill>
                  <a:schemeClr val="accent1">
                    <a:lumMod val="60000"/>
                    <a:lumOff val="40000"/>
                  </a:schemeClr>
                </a:solidFill>
              </a:rPr>
              <a:t>yHomework</a:t>
            </a:r>
            <a:r>
              <a:rPr lang="en-US" sz="2400" b="1" dirty="0">
                <a:solidFill>
                  <a:schemeClr val="accent1">
                    <a:lumMod val="60000"/>
                    <a:lumOff val="40000"/>
                  </a:schemeClr>
                </a:solidFill>
              </a:rPr>
              <a:t> - Math </a:t>
            </a:r>
            <a:r>
              <a:rPr lang="en-US" sz="2400" b="1" dirty="0" smtClean="0">
                <a:solidFill>
                  <a:schemeClr val="accent1">
                    <a:lumMod val="60000"/>
                    <a:lumOff val="40000"/>
                  </a:schemeClr>
                </a:solidFill>
              </a:rPr>
              <a:t>solver:</a:t>
            </a:r>
          </a:p>
          <a:p>
            <a:pPr algn="just"/>
            <a:r>
              <a:rPr lang="en-US" sz="2400" dirty="0"/>
              <a:t>The </a:t>
            </a:r>
            <a:r>
              <a:rPr lang="en-US" sz="2400" dirty="0" err="1"/>
              <a:t>yHomework</a:t>
            </a:r>
            <a:r>
              <a:rPr lang="en-US" sz="2400" dirty="0"/>
              <a:t>- Math Solver mobile application allows the user to input specific algebraic equations. </a:t>
            </a:r>
            <a:endParaRPr lang="en-US" sz="2400" dirty="0" smtClean="0"/>
          </a:p>
          <a:p>
            <a:pPr algn="just"/>
            <a:r>
              <a:rPr lang="en-US" sz="2400" dirty="0" smtClean="0"/>
              <a:t>The </a:t>
            </a:r>
            <a:r>
              <a:rPr lang="en-US" sz="2400" dirty="0"/>
              <a:t>application will then break down the equation into the correct solution showing the entire process </a:t>
            </a:r>
            <a:r>
              <a:rPr lang="en-US" sz="2400" dirty="0" smtClean="0"/>
              <a:t>used to </a:t>
            </a:r>
            <a:r>
              <a:rPr lang="en-US" sz="2400" dirty="0"/>
              <a:t>obtain the correct answer. </a:t>
            </a:r>
            <a:r>
              <a:rPr lang="en-US" sz="2400" dirty="0" smtClean="0"/>
              <a:t>This </a:t>
            </a:r>
            <a:r>
              <a:rPr lang="en-US" sz="2400" dirty="0"/>
              <a:t>application will aid 14 year old students who are learning algebra as Freshmen. </a:t>
            </a:r>
            <a:r>
              <a:rPr lang="en-US" sz="2400" dirty="0" err="1"/>
              <a:t>yHomework</a:t>
            </a:r>
            <a:r>
              <a:rPr lang="en-US" sz="2400" dirty="0"/>
              <a:t> works with a variety of algebraic </a:t>
            </a:r>
            <a:r>
              <a:rPr lang="en-US" sz="2400" dirty="0" smtClean="0"/>
              <a:t>formulas.</a:t>
            </a:r>
          </a:p>
          <a:p>
            <a:pPr marL="0" indent="0">
              <a:buNone/>
            </a:pPr>
            <a:r>
              <a:rPr lang="en-US" sz="2400" b="1" dirty="0">
                <a:solidFill>
                  <a:schemeClr val="accent1">
                    <a:lumMod val="60000"/>
                    <a:lumOff val="40000"/>
                  </a:schemeClr>
                </a:solidFill>
              </a:rPr>
              <a:t>Fraction - Math 1st </a:t>
            </a:r>
            <a:r>
              <a:rPr lang="en-US" sz="2400" b="1" dirty="0" smtClean="0">
                <a:solidFill>
                  <a:schemeClr val="accent1">
                    <a:lumMod val="60000"/>
                    <a:lumOff val="40000"/>
                  </a:schemeClr>
                </a:solidFill>
              </a:rPr>
              <a:t>grade:</a:t>
            </a:r>
          </a:p>
          <a:p>
            <a:pPr algn="just"/>
            <a:r>
              <a:rPr lang="en-US" sz="2400" dirty="0" smtClean="0"/>
              <a:t>This is a useful </a:t>
            </a:r>
            <a:r>
              <a:rPr lang="en-US" sz="2400" dirty="0"/>
              <a:t>application with lessons designed scientifically and suitable for 1st grade kids</a:t>
            </a:r>
            <a:r>
              <a:rPr lang="en-US" sz="2400" dirty="0" smtClean="0"/>
              <a:t>.</a:t>
            </a:r>
          </a:p>
          <a:p>
            <a:pPr algn="just"/>
            <a:r>
              <a:rPr lang="en-US" sz="2400" dirty="0" smtClean="0"/>
              <a:t>Lessons </a:t>
            </a:r>
            <a:r>
              <a:rPr lang="en-US" sz="2400" dirty="0"/>
              <a:t>are illustrated with lively sounds as well as images to enhance kids’ </a:t>
            </a:r>
            <a:r>
              <a:rPr lang="en-US" sz="2400" dirty="0" smtClean="0"/>
              <a:t>concentration. Lessons </a:t>
            </a:r>
            <a:r>
              <a:rPr lang="en-US" sz="2400" dirty="0"/>
              <a:t>are classified according to topics and arranged from the easiest to hardest so it’s convenient for kids to study</a:t>
            </a:r>
            <a:r>
              <a:rPr lang="en-US" sz="2400" dirty="0" smtClean="0"/>
              <a:t>.</a:t>
            </a:r>
          </a:p>
          <a:p>
            <a:pPr algn="just"/>
            <a:r>
              <a:rPr lang="en-US" sz="2400" dirty="0" smtClean="0"/>
              <a:t>Lessons </a:t>
            </a:r>
            <a:r>
              <a:rPr lang="en-US" sz="2400" dirty="0"/>
              <a:t>are shown as a play so it raises kids’ inspiration more than </a:t>
            </a:r>
            <a:r>
              <a:rPr lang="en-US" sz="2400" dirty="0" smtClean="0"/>
              <a:t>worksheet. Lovely </a:t>
            </a:r>
            <a:r>
              <a:rPr lang="en-US" sz="2400" dirty="0"/>
              <a:t>and simple interface helps kids to easily study by themselves.</a:t>
            </a:r>
          </a:p>
          <a:p>
            <a:pPr marL="0" indent="0">
              <a:buNone/>
            </a:pPr>
            <a:endParaRPr lang="en-US" sz="2400" dirty="0"/>
          </a:p>
        </p:txBody>
      </p:sp>
    </p:spTree>
    <p:extLst>
      <p:ext uri="{BB962C8B-B14F-4D97-AF65-F5344CB8AC3E}">
        <p14:creationId xmlns:p14="http://schemas.microsoft.com/office/powerpoint/2010/main" val="1181406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1551</TotalTime>
  <Words>3418</Words>
  <Application>Microsoft Office PowerPoint</Application>
  <PresentationFormat>Widescreen</PresentationFormat>
  <Paragraphs>216</Paragraphs>
  <Slides>34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 ESSENCE</vt:lpstr>
      <vt:lpstr>AR JULIAN</vt:lpstr>
      <vt:lpstr>Arial</vt:lpstr>
      <vt:lpstr>Calibri</vt:lpstr>
      <vt:lpstr>Century Gothic</vt:lpstr>
      <vt:lpstr>Times New Roman</vt:lpstr>
      <vt:lpstr>Wingdings</vt:lpstr>
      <vt:lpstr>Wingdings 3</vt:lpstr>
      <vt:lpstr>Ion</vt:lpstr>
      <vt:lpstr>Mobile Application For Kids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Application For Kids</dc:title>
  <dc:creator>soumya konkala</dc:creator>
  <cp:lastModifiedBy>Babu, Abhirami Neeraja</cp:lastModifiedBy>
  <cp:revision>480</cp:revision>
  <dcterms:created xsi:type="dcterms:W3CDTF">2015-11-03T00:11:31Z</dcterms:created>
  <dcterms:modified xsi:type="dcterms:W3CDTF">2015-11-21T18:43:42Z</dcterms:modified>
</cp:coreProperties>
</file>