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9" r:id="rId6"/>
    <p:sldId id="317" r:id="rId7"/>
    <p:sldId id="277" r:id="rId8"/>
    <p:sldId id="278" r:id="rId9"/>
    <p:sldId id="279" r:id="rId10"/>
    <p:sldId id="3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2359" y="723569"/>
            <a:ext cx="4474597" cy="2178657"/>
          </a:xfrm>
        </p:spPr>
        <p:txBody>
          <a:bodyPr anchor="b" anchorCtr="0">
            <a:normAutofit/>
          </a:bodyPr>
          <a:lstStyle/>
          <a:p>
            <a:pPr algn="l"/>
            <a:br>
              <a:rPr lang="en-US" sz="3200" b="0" i="0" u="none" strike="noStrike" baseline="0" dirty="0">
                <a:solidFill>
                  <a:srgbClr val="000000"/>
                </a:solidFill>
                <a:highlight>
                  <a:srgbClr val="C0C0C0"/>
                </a:highlight>
                <a:latin typeface="Bookman Old Style" panose="02050604050505020204" pitchFamily="18" charset="0"/>
              </a:rPr>
            </a:br>
            <a:r>
              <a:rPr lang="en-US" sz="3200" b="0" i="0" u="none" strike="noStrike" baseline="0" dirty="0">
                <a:solidFill>
                  <a:srgbClr val="000000"/>
                </a:solidFill>
                <a:highlight>
                  <a:srgbClr val="C0C0C0"/>
                </a:highlight>
                <a:latin typeface="Bookman Old Style" panose="02050604050505020204" pitchFamily="18" charset="0"/>
              </a:rPr>
              <a:t> BENEFITS OF CI/CD</a:t>
            </a:r>
            <a:endParaRPr lang="en-US" sz="3200" dirty="0">
              <a:highlight>
                <a:srgbClr val="C0C0C0"/>
              </a:highlight>
            </a:endParaRP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Purva Tomar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11" y="549275"/>
            <a:ext cx="4595853" cy="96147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7599224" cy="3415519"/>
          </a:xfrm>
        </p:spPr>
        <p:txBody>
          <a:bodyPr/>
          <a:lstStyle/>
          <a:p>
            <a:pPr marL="12700" marR="1780539">
              <a:lnSpc>
                <a:spcPts val="3460"/>
              </a:lnSpc>
              <a:spcBef>
                <a:spcPts val="535"/>
              </a:spcBef>
            </a:pPr>
            <a:r>
              <a:rPr lang="en-US" spc="-40" dirty="0">
                <a:latin typeface="Cambria"/>
                <a:cs typeface="Cambria"/>
              </a:rPr>
              <a:t>1</a:t>
            </a:r>
            <a:r>
              <a:rPr lang="en-US" spc="-40" dirty="0"/>
              <a:t>.What </a:t>
            </a:r>
            <a:r>
              <a:rPr lang="en-US" spc="-70" dirty="0"/>
              <a:t>exactly </a:t>
            </a:r>
            <a:r>
              <a:rPr lang="en-US" spc="-55" dirty="0"/>
              <a:t>does CI/CD </a:t>
            </a:r>
            <a:r>
              <a:rPr lang="en-US" spc="-45" dirty="0"/>
              <a:t>mean? </a:t>
            </a:r>
          </a:p>
          <a:p>
            <a:pPr marL="12700" marR="1780539">
              <a:lnSpc>
                <a:spcPts val="3460"/>
              </a:lnSpc>
              <a:spcBef>
                <a:spcPts val="535"/>
              </a:spcBef>
            </a:pPr>
            <a:r>
              <a:rPr lang="en-US" spc="-40" dirty="0"/>
              <a:t> </a:t>
            </a:r>
            <a:r>
              <a:rPr lang="en-US" spc="-90" dirty="0"/>
              <a:t>2.What</a:t>
            </a:r>
            <a:r>
              <a:rPr lang="en-US" spc="-50" dirty="0"/>
              <a:t> </a:t>
            </a:r>
            <a:r>
              <a:rPr lang="en-US" spc="-55" dirty="0"/>
              <a:t>are</a:t>
            </a:r>
            <a:r>
              <a:rPr lang="en-US" spc="-45" dirty="0"/>
              <a:t> </a:t>
            </a:r>
            <a:r>
              <a:rPr lang="en-US" spc="-55" dirty="0"/>
              <a:t>our</a:t>
            </a:r>
            <a:r>
              <a:rPr lang="en-US" spc="-45" dirty="0"/>
              <a:t> </a:t>
            </a:r>
            <a:r>
              <a:rPr lang="en-US" spc="-60" dirty="0"/>
              <a:t>present</a:t>
            </a:r>
            <a:r>
              <a:rPr lang="en-US" spc="-55" dirty="0"/>
              <a:t> problems?</a:t>
            </a:r>
            <a:r>
              <a:rPr lang="en-US" dirty="0"/>
              <a:t> </a:t>
            </a:r>
          </a:p>
          <a:p>
            <a:pPr marL="12700">
              <a:lnSpc>
                <a:spcPts val="3400"/>
              </a:lnSpc>
            </a:pPr>
            <a:r>
              <a:rPr lang="en-US" spc="-55" dirty="0"/>
              <a:t>3.How</a:t>
            </a:r>
            <a:r>
              <a:rPr lang="en-US" spc="-45" dirty="0"/>
              <a:t> </a:t>
            </a:r>
            <a:r>
              <a:rPr lang="en-US" spc="-55" dirty="0"/>
              <a:t>DevOps</a:t>
            </a:r>
            <a:r>
              <a:rPr lang="en-US" spc="-80" dirty="0"/>
              <a:t> </a:t>
            </a:r>
            <a:r>
              <a:rPr lang="en-US" spc="-60" dirty="0"/>
              <a:t>concepts</a:t>
            </a:r>
            <a:r>
              <a:rPr lang="en-US" spc="-80" dirty="0"/>
              <a:t> </a:t>
            </a:r>
            <a:r>
              <a:rPr lang="en-US" spc="-55" dirty="0"/>
              <a:t>could</a:t>
            </a:r>
            <a:r>
              <a:rPr lang="en-US" spc="-40" dirty="0"/>
              <a:t> </a:t>
            </a:r>
            <a:r>
              <a:rPr lang="en-US" spc="-55" dirty="0"/>
              <a:t>be useful</a:t>
            </a:r>
            <a:r>
              <a:rPr lang="en-US" spc="-45" dirty="0"/>
              <a:t> </a:t>
            </a:r>
            <a:r>
              <a:rPr lang="en-US" spc="-70" dirty="0"/>
              <a:t>to</a:t>
            </a:r>
            <a:r>
              <a:rPr lang="en-US" spc="-65" dirty="0"/>
              <a:t> </a:t>
            </a:r>
            <a:r>
              <a:rPr lang="en-US" spc="-35" dirty="0"/>
              <a:t>us?</a:t>
            </a:r>
          </a:p>
          <a:p>
            <a:pPr marL="12700">
              <a:lnSpc>
                <a:spcPts val="3400"/>
              </a:lnSpc>
            </a:pPr>
            <a:r>
              <a:rPr lang="en-US" sz="2000" i="1" spc="-90" dirty="0">
                <a:solidFill>
                  <a:srgbClr val="FFFFFF"/>
                </a:solidFill>
                <a:latin typeface="Calibri Light"/>
                <a:cs typeface="Calibri Light"/>
              </a:rPr>
              <a:t>4.What</a:t>
            </a:r>
            <a:r>
              <a:rPr lang="en-US" sz="2000" i="1" spc="-50" dirty="0">
                <a:solidFill>
                  <a:srgbClr val="FFFFFF"/>
                </a:solidFill>
                <a:latin typeface="Calibri Light"/>
                <a:cs typeface="Calibri Light"/>
              </a:rPr>
              <a:t> will</a:t>
            </a:r>
            <a:r>
              <a:rPr lang="en-US" sz="2000" i="1" spc="-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000" i="1" spc="-50" dirty="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lang="en-US" sz="2000" i="1" spc="-55" dirty="0">
                <a:solidFill>
                  <a:srgbClr val="FFFFFF"/>
                </a:solidFill>
                <a:latin typeface="Calibri Light"/>
                <a:cs typeface="Calibri Light"/>
              </a:rPr>
              <a:t> hurdles</a:t>
            </a:r>
            <a:r>
              <a:rPr lang="en-US" sz="2000" i="1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000" i="1" spc="-55" dirty="0">
                <a:solidFill>
                  <a:srgbClr val="FFFFFF"/>
                </a:solidFill>
                <a:latin typeface="Calibri Light"/>
                <a:cs typeface="Calibri Light"/>
              </a:rPr>
              <a:t>be </a:t>
            </a:r>
            <a:r>
              <a:rPr lang="en-US" sz="2000" i="1" spc="-50" dirty="0">
                <a:solidFill>
                  <a:srgbClr val="FFFFFF"/>
                </a:solidFill>
                <a:latin typeface="Calibri Light"/>
                <a:cs typeface="Calibri Light"/>
              </a:rPr>
              <a:t>that</a:t>
            </a:r>
            <a:r>
              <a:rPr lang="en-US" sz="2000" i="1" spc="-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000" i="1" spc="-50" dirty="0">
                <a:solidFill>
                  <a:srgbClr val="FFFFFF"/>
                </a:solidFill>
                <a:latin typeface="Calibri Light"/>
                <a:cs typeface="Calibri Light"/>
              </a:rPr>
              <a:t>we</a:t>
            </a:r>
            <a:r>
              <a:rPr lang="en-US" sz="2000" i="1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000" i="1" spc="-60" dirty="0">
                <a:solidFill>
                  <a:srgbClr val="FFFFFF"/>
                </a:solidFill>
                <a:latin typeface="Calibri Light"/>
                <a:cs typeface="Calibri Light"/>
              </a:rPr>
              <a:t>must</a:t>
            </a:r>
            <a:r>
              <a:rPr lang="en-US" sz="2000" i="1" spc="-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000" i="1" spc="-50" dirty="0">
                <a:solidFill>
                  <a:srgbClr val="FFFFFF"/>
                </a:solidFill>
                <a:latin typeface="Calibri Light"/>
                <a:cs typeface="Calibri Light"/>
              </a:rPr>
              <a:t>overcome?</a:t>
            </a:r>
            <a:endParaRPr lang="en-US" sz="2000" dirty="0">
              <a:latin typeface="Calibri Light"/>
              <a:cs typeface="Calibri Light"/>
            </a:endParaRPr>
          </a:p>
          <a:p>
            <a:pPr marL="12700">
              <a:lnSpc>
                <a:spcPts val="3400"/>
              </a:lnSpc>
            </a:pP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77023"/>
            <a:ext cx="9523440" cy="10842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exactly does CI/CD mean?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088" y="2460909"/>
            <a:ext cx="9624775" cy="3631918"/>
          </a:xfrm>
        </p:spPr>
        <p:txBody>
          <a:bodyPr vert="horz" wrap="square" lIns="0" tIns="0" rIns="0" bIns="0" rtlCol="0">
            <a:normAutofit fontScale="70000" lnSpcReduction="20000"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lang="en-US" sz="2600" b="1" spc="-70" dirty="0">
                <a:latin typeface="Agency FB" panose="020B0503020202020204" pitchFamily="34" charset="0"/>
              </a:rPr>
              <a:t>C</a:t>
            </a:r>
            <a:r>
              <a:rPr lang="en-US" sz="2600" b="1" spc="-60" dirty="0">
                <a:latin typeface="Agency FB" panose="020B0503020202020204" pitchFamily="34" charset="0"/>
              </a:rPr>
              <a:t>o</a:t>
            </a:r>
            <a:r>
              <a:rPr lang="en-US" sz="2600" b="1" spc="-90" dirty="0">
                <a:latin typeface="Agency FB" panose="020B0503020202020204" pitchFamily="34" charset="0"/>
              </a:rPr>
              <a:t>n</a:t>
            </a:r>
            <a:r>
              <a:rPr lang="en-US" sz="2600" b="1" spc="-70" dirty="0">
                <a:latin typeface="Agency FB" panose="020B0503020202020204" pitchFamily="34" charset="0"/>
              </a:rPr>
              <a:t>t</a:t>
            </a:r>
            <a:r>
              <a:rPr lang="en-US" sz="2600" b="1" spc="-60" dirty="0">
                <a:latin typeface="Agency FB" panose="020B0503020202020204" pitchFamily="34" charset="0"/>
              </a:rPr>
              <a:t>i</a:t>
            </a:r>
            <a:r>
              <a:rPr lang="en-US" sz="2600" b="1" spc="-65" dirty="0">
                <a:latin typeface="Agency FB" panose="020B0503020202020204" pitchFamily="34" charset="0"/>
              </a:rPr>
              <a:t>n</a:t>
            </a:r>
            <a:r>
              <a:rPr lang="en-US" sz="2600" b="1" spc="-75" dirty="0">
                <a:latin typeface="Agency FB" panose="020B0503020202020204" pitchFamily="34" charset="0"/>
              </a:rPr>
              <a:t>uou</a:t>
            </a:r>
            <a:r>
              <a:rPr lang="en-US" sz="2600" b="1" spc="-65" dirty="0">
                <a:latin typeface="Agency FB" panose="020B0503020202020204" pitchFamily="34" charset="0"/>
              </a:rPr>
              <a:t>s</a:t>
            </a:r>
            <a:r>
              <a:rPr lang="en-US" sz="2600" b="1" spc="-110" dirty="0">
                <a:latin typeface="Agency FB" panose="020B0503020202020204" pitchFamily="34" charset="0"/>
              </a:rPr>
              <a:t> </a:t>
            </a:r>
            <a:r>
              <a:rPr lang="en-US" sz="2600" b="1" spc="-70" dirty="0">
                <a:latin typeface="Agency FB" panose="020B0503020202020204" pitchFamily="34" charset="0"/>
              </a:rPr>
              <a:t>Integration</a:t>
            </a:r>
            <a:r>
              <a:rPr lang="en-US" sz="2600" b="1" spc="-5" dirty="0">
                <a:latin typeface="Agency FB" panose="020B0503020202020204" pitchFamily="34" charset="0"/>
              </a:rPr>
              <a:t>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spc="-55" dirty="0">
                <a:latin typeface="Agency FB" panose="020B0503020202020204" pitchFamily="34" charset="0"/>
              </a:rPr>
              <a:t>The process </a:t>
            </a:r>
            <a:r>
              <a:rPr lang="en-US" sz="2600" spc="-50" dirty="0">
                <a:latin typeface="Agency FB" panose="020B0503020202020204" pitchFamily="34" charset="0"/>
              </a:rPr>
              <a:t>of </a:t>
            </a:r>
            <a:r>
              <a:rPr lang="en-US" sz="2600" spc="-55" dirty="0">
                <a:latin typeface="Agency FB" panose="020B0503020202020204" pitchFamily="34" charset="0"/>
              </a:rPr>
              <a:t>often merging developer branches </a:t>
            </a:r>
            <a:r>
              <a:rPr lang="en-US" sz="2600" spc="-65" dirty="0">
                <a:latin typeface="Agency FB" panose="020B0503020202020204" pitchFamily="34" charset="0"/>
              </a:rPr>
              <a:t>to </a:t>
            </a:r>
            <a:r>
              <a:rPr lang="en-US" sz="2600" spc="-55" dirty="0">
                <a:latin typeface="Agency FB" panose="020B0503020202020204" pitchFamily="34" charset="0"/>
              </a:rPr>
              <a:t>the main </a:t>
            </a:r>
            <a:r>
              <a:rPr lang="en-US" sz="2600" spc="-50" dirty="0">
                <a:latin typeface="Agency FB" panose="020B0503020202020204" pitchFamily="34" charset="0"/>
              </a:rPr>
              <a:t>branch </a:t>
            </a:r>
            <a:r>
              <a:rPr lang="en-US" sz="2600" spc="-55" dirty="0">
                <a:latin typeface="Agency FB" panose="020B0503020202020204" pitchFamily="34" charset="0"/>
              </a:rPr>
              <a:t>is referred </a:t>
            </a:r>
            <a:r>
              <a:rPr lang="en-US" sz="2600" spc="-65" dirty="0">
                <a:latin typeface="Agency FB" panose="020B0503020202020204" pitchFamily="34" charset="0"/>
              </a:rPr>
              <a:t>to </a:t>
            </a:r>
            <a:r>
              <a:rPr lang="en-US" sz="2600" spc="-55" dirty="0">
                <a:latin typeface="Agency FB" panose="020B0503020202020204" pitchFamily="34" charset="0"/>
              </a:rPr>
              <a:t>as </a:t>
            </a:r>
            <a:r>
              <a:rPr lang="en-US" sz="2600" spc="-50" dirty="0">
                <a:latin typeface="Agency FB" panose="020B0503020202020204" pitchFamily="34" charset="0"/>
              </a:rPr>
              <a:t> </a:t>
            </a:r>
            <a:r>
              <a:rPr lang="en-US" sz="2600" spc="-55" dirty="0">
                <a:latin typeface="Agency FB" panose="020B0503020202020204" pitchFamily="34" charset="0"/>
              </a:rPr>
              <a:t>continuous </a:t>
            </a:r>
            <a:r>
              <a:rPr lang="en-US" sz="2600" spc="-60" dirty="0">
                <a:latin typeface="Agency FB" panose="020B0503020202020204" pitchFamily="34" charset="0"/>
              </a:rPr>
              <a:t>integration. </a:t>
            </a:r>
            <a:r>
              <a:rPr lang="en-US" sz="2600" spc="-50" dirty="0">
                <a:latin typeface="Agency FB" panose="020B0503020202020204" pitchFamily="34" charset="0"/>
              </a:rPr>
              <a:t>In </a:t>
            </a:r>
            <a:r>
              <a:rPr lang="en-US" sz="2600" spc="-55" dirty="0">
                <a:latin typeface="Agency FB" panose="020B0503020202020204" pitchFamily="34" charset="0"/>
              </a:rPr>
              <a:t>the end, </a:t>
            </a:r>
            <a:r>
              <a:rPr lang="en-US" sz="2600" spc="-50" dirty="0">
                <a:latin typeface="Agency FB" panose="020B0503020202020204" pitchFamily="34" charset="0"/>
              </a:rPr>
              <a:t>CI </a:t>
            </a:r>
            <a:r>
              <a:rPr lang="en-US" sz="2600" spc="-50" dirty="0" err="1">
                <a:latin typeface="Agency FB" panose="020B0503020202020204" pitchFamily="34" charset="0"/>
              </a:rPr>
              <a:t>emphasises</a:t>
            </a:r>
            <a:r>
              <a:rPr lang="en-US" sz="2600" spc="-50" dirty="0">
                <a:latin typeface="Agency FB" panose="020B0503020202020204" pitchFamily="34" charset="0"/>
              </a:rPr>
              <a:t> </a:t>
            </a:r>
            <a:r>
              <a:rPr lang="en-US" sz="2600" spc="-65" dirty="0">
                <a:latin typeface="Agency FB" panose="020B0503020202020204" pitchFamily="34" charset="0"/>
              </a:rPr>
              <a:t>test </a:t>
            </a:r>
            <a:r>
              <a:rPr lang="en-US" sz="2600" spc="-55" dirty="0">
                <a:latin typeface="Agency FB" panose="020B0503020202020204" pitchFamily="34" charset="0"/>
              </a:rPr>
              <a:t>automation and produces high-quality </a:t>
            </a:r>
            <a:r>
              <a:rPr lang="en-US" sz="2600" spc="-50" dirty="0">
                <a:latin typeface="Agency FB" panose="020B0503020202020204" pitchFamily="34" charset="0"/>
              </a:rPr>
              <a:t> </a:t>
            </a:r>
            <a:r>
              <a:rPr lang="en-US" sz="2600" spc="-55" dirty="0">
                <a:latin typeface="Agency FB" panose="020B0503020202020204" pitchFamily="34" charset="0"/>
              </a:rPr>
              <a:t>deployable</a:t>
            </a:r>
            <a:r>
              <a:rPr lang="en-US" sz="2600" spc="-70" dirty="0">
                <a:latin typeface="Agency FB" panose="020B0503020202020204" pitchFamily="34" charset="0"/>
              </a:rPr>
              <a:t> </a:t>
            </a:r>
            <a:r>
              <a:rPr lang="en-US" sz="2600" spc="-55" dirty="0">
                <a:latin typeface="Agency FB" panose="020B0503020202020204" pitchFamily="34" charset="0"/>
              </a:rPr>
              <a:t>artefacts.</a:t>
            </a:r>
          </a:p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lang="en-US" sz="2600" b="1" spc="-70" dirty="0">
                <a:latin typeface="Agency FB" panose="020B0503020202020204" pitchFamily="34" charset="0"/>
              </a:rPr>
              <a:t>C</a:t>
            </a:r>
            <a:r>
              <a:rPr lang="en-US" sz="2600" b="1" spc="-60" dirty="0">
                <a:latin typeface="Agency FB" panose="020B0503020202020204" pitchFamily="34" charset="0"/>
              </a:rPr>
              <a:t>o</a:t>
            </a:r>
            <a:r>
              <a:rPr lang="en-US" sz="2600" b="1" spc="-90" dirty="0">
                <a:latin typeface="Agency FB" panose="020B0503020202020204" pitchFamily="34" charset="0"/>
              </a:rPr>
              <a:t>n</a:t>
            </a:r>
            <a:r>
              <a:rPr lang="en-US" sz="2600" b="1" spc="-70" dirty="0">
                <a:latin typeface="Agency FB" panose="020B0503020202020204" pitchFamily="34" charset="0"/>
              </a:rPr>
              <a:t>t</a:t>
            </a:r>
            <a:r>
              <a:rPr lang="en-US" sz="2600" b="1" spc="-60" dirty="0">
                <a:latin typeface="Agency FB" panose="020B0503020202020204" pitchFamily="34" charset="0"/>
              </a:rPr>
              <a:t>i</a:t>
            </a:r>
            <a:r>
              <a:rPr lang="en-US" sz="2600" b="1" spc="-65" dirty="0">
                <a:latin typeface="Agency FB" panose="020B0503020202020204" pitchFamily="34" charset="0"/>
              </a:rPr>
              <a:t>n</a:t>
            </a:r>
            <a:r>
              <a:rPr lang="en-US" sz="2600" b="1" spc="-75" dirty="0">
                <a:latin typeface="Agency FB" panose="020B0503020202020204" pitchFamily="34" charset="0"/>
              </a:rPr>
              <a:t>uou</a:t>
            </a:r>
            <a:r>
              <a:rPr lang="en-US" sz="2600" b="1" spc="-65" dirty="0">
                <a:latin typeface="Agency FB" panose="020B0503020202020204" pitchFamily="34" charset="0"/>
              </a:rPr>
              <a:t>s</a:t>
            </a:r>
            <a:r>
              <a:rPr lang="en-US" sz="2600" b="1" spc="-110" dirty="0">
                <a:latin typeface="Agency FB" panose="020B0503020202020204" pitchFamily="34" charset="0"/>
              </a:rPr>
              <a:t> </a:t>
            </a:r>
            <a:r>
              <a:rPr lang="en-US" sz="2600" b="1" spc="-70" dirty="0">
                <a:latin typeface="Agency FB" panose="020B0503020202020204" pitchFamily="34" charset="0"/>
              </a:rPr>
              <a:t>D</a:t>
            </a:r>
            <a:r>
              <a:rPr lang="en-US" sz="2600" b="1" spc="-55" dirty="0">
                <a:latin typeface="Agency FB" panose="020B0503020202020204" pitchFamily="34" charset="0"/>
              </a:rPr>
              <a:t>e</a:t>
            </a:r>
            <a:r>
              <a:rPr lang="en-US" sz="2600" b="1" spc="-60" dirty="0">
                <a:latin typeface="Agency FB" panose="020B0503020202020204" pitchFamily="34" charset="0"/>
              </a:rPr>
              <a:t>li</a:t>
            </a:r>
            <a:r>
              <a:rPr lang="en-US" sz="2600" b="1" spc="-70" dirty="0">
                <a:latin typeface="Agency FB" panose="020B0503020202020204" pitchFamily="34" charset="0"/>
              </a:rPr>
              <a:t>v</a:t>
            </a:r>
            <a:r>
              <a:rPr lang="en-US" sz="2600" b="1" spc="-80" dirty="0">
                <a:latin typeface="Agency FB" panose="020B0503020202020204" pitchFamily="34" charset="0"/>
              </a:rPr>
              <a:t>e</a:t>
            </a:r>
            <a:r>
              <a:rPr lang="en-US" sz="2600" b="1" spc="-65" dirty="0">
                <a:latin typeface="Agency FB" panose="020B0503020202020204" pitchFamily="34" charset="0"/>
              </a:rPr>
              <a:t>r</a:t>
            </a:r>
            <a:r>
              <a:rPr lang="en-US" sz="2600" b="1" spc="-70" dirty="0">
                <a:latin typeface="Agency FB" panose="020B0503020202020204" pitchFamily="34" charset="0"/>
              </a:rPr>
              <a:t>y</a:t>
            </a:r>
            <a:r>
              <a:rPr lang="en-US" sz="2600" b="1" spc="-5" dirty="0">
                <a:latin typeface="Agency FB" panose="020B0503020202020204" pitchFamily="34" charset="0"/>
              </a:rPr>
              <a:t>-</a:t>
            </a:r>
          </a:p>
          <a:p>
            <a:pPr marL="12700">
              <a:lnSpc>
                <a:spcPts val="2375"/>
              </a:lnSpc>
            </a:pPr>
            <a:r>
              <a:rPr lang="en-US" sz="2600" u="none" spc="-55" dirty="0">
                <a:latin typeface="Agency FB" panose="020B0503020202020204" pitchFamily="34" charset="0"/>
              </a:rPr>
              <a:t>Continuous</a:t>
            </a:r>
            <a:r>
              <a:rPr lang="en-US" sz="2600" u="none" spc="-75" dirty="0">
                <a:latin typeface="Agency FB" panose="020B0503020202020204" pitchFamily="34" charset="0"/>
              </a:rPr>
              <a:t> </a:t>
            </a:r>
            <a:r>
              <a:rPr lang="en-US" sz="2600" u="none" spc="-70" dirty="0">
                <a:latin typeface="Agency FB" panose="020B0503020202020204" pitchFamily="34" charset="0"/>
              </a:rPr>
              <a:t>Delivery,</a:t>
            </a:r>
            <a:r>
              <a:rPr lang="en-US" sz="2600" u="none" spc="-45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in</a:t>
            </a:r>
            <a:r>
              <a:rPr lang="en-US" sz="2600" u="none" spc="-35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addition </a:t>
            </a:r>
            <a:r>
              <a:rPr lang="en-US" sz="2600" u="none" spc="-65" dirty="0">
                <a:latin typeface="Agency FB" panose="020B0503020202020204" pitchFamily="34" charset="0"/>
              </a:rPr>
              <a:t>to</a:t>
            </a:r>
            <a:r>
              <a:rPr lang="en-US" sz="2600" u="none" spc="-50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Continuous</a:t>
            </a:r>
            <a:r>
              <a:rPr lang="en-US" sz="2600" u="none" spc="-70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Integration,</a:t>
            </a:r>
            <a:r>
              <a:rPr lang="en-US" sz="2600" u="none" spc="-75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ensures that</a:t>
            </a:r>
            <a:r>
              <a:rPr lang="en-US" sz="2600" u="none" spc="-50" dirty="0">
                <a:latin typeface="Agency FB" panose="020B0503020202020204" pitchFamily="34" charset="0"/>
              </a:rPr>
              <a:t> </a:t>
            </a:r>
            <a:r>
              <a:rPr lang="en-US" sz="2600" u="none" spc="-60" dirty="0">
                <a:latin typeface="Agency FB" panose="020B0503020202020204" pitchFamily="34" charset="0"/>
              </a:rPr>
              <a:t>updates</a:t>
            </a:r>
            <a:r>
              <a:rPr lang="en-US" sz="2600" u="none" spc="-55" dirty="0">
                <a:latin typeface="Agency FB" panose="020B0503020202020204" pitchFamily="34" charset="0"/>
              </a:rPr>
              <a:t> </a:t>
            </a:r>
            <a:r>
              <a:rPr lang="en-US" sz="2600" u="none" spc="-65" dirty="0">
                <a:latin typeface="Agency FB" panose="020B0503020202020204" pitchFamily="34" charset="0"/>
              </a:rPr>
              <a:t>to</a:t>
            </a:r>
            <a:r>
              <a:rPr lang="en-US" sz="2600" u="none" spc="-50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software</a:t>
            </a:r>
            <a:r>
              <a:rPr lang="en-US" sz="2600" u="none" dirty="0">
                <a:latin typeface="Agency FB" panose="020B0503020202020204" pitchFamily="34" charset="0"/>
              </a:rPr>
              <a:t> </a:t>
            </a:r>
            <a:r>
              <a:rPr lang="en-US" sz="2600" u="none" spc="-50" dirty="0">
                <a:latin typeface="Agency FB" panose="020B0503020202020204" pitchFamily="34" charset="0"/>
              </a:rPr>
              <a:t>products</a:t>
            </a:r>
            <a:r>
              <a:rPr lang="en-US" sz="2600" u="none" spc="-80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can</a:t>
            </a:r>
            <a:r>
              <a:rPr lang="en-US" sz="2600" u="none" spc="-60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be</a:t>
            </a:r>
            <a:r>
              <a:rPr lang="en-US" sz="2600" u="none" spc="-45" dirty="0">
                <a:latin typeface="Agency FB" panose="020B0503020202020204" pitchFamily="34" charset="0"/>
              </a:rPr>
              <a:t> </a:t>
            </a:r>
            <a:r>
              <a:rPr lang="en-US" sz="2600" u="none" spc="-50" dirty="0">
                <a:latin typeface="Agency FB" panose="020B0503020202020204" pitchFamily="34" charset="0"/>
              </a:rPr>
              <a:t>made</a:t>
            </a:r>
            <a:r>
              <a:rPr lang="en-US" sz="2600" u="none" spc="-60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at</a:t>
            </a:r>
            <a:r>
              <a:rPr lang="en-US" sz="2600" u="none" spc="-40" dirty="0">
                <a:latin typeface="Agency FB" panose="020B0503020202020204" pitchFamily="34" charset="0"/>
              </a:rPr>
              <a:t> </a:t>
            </a:r>
            <a:r>
              <a:rPr lang="en-US" sz="2600" u="none" spc="-65" dirty="0">
                <a:latin typeface="Agency FB" panose="020B0503020202020204" pitchFamily="34" charset="0"/>
              </a:rPr>
              <a:t>any </a:t>
            </a:r>
            <a:r>
              <a:rPr lang="en-US" sz="2600" u="none" spc="-55" dirty="0">
                <a:latin typeface="Agency FB" panose="020B0503020202020204" pitchFamily="34" charset="0"/>
              </a:rPr>
              <a:t>time</a:t>
            </a:r>
            <a:r>
              <a:rPr lang="en-US" sz="2600" u="none" spc="-40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and</a:t>
            </a:r>
            <a:r>
              <a:rPr lang="en-US" sz="2600" u="none" spc="-60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provided</a:t>
            </a:r>
            <a:r>
              <a:rPr lang="en-US" sz="2600" u="none" spc="-65" dirty="0">
                <a:latin typeface="Agency FB" panose="020B0503020202020204" pitchFamily="34" charset="0"/>
              </a:rPr>
              <a:t> to</a:t>
            </a:r>
            <a:r>
              <a:rPr lang="en-US" sz="2600" u="none" spc="-50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clients</a:t>
            </a:r>
            <a:r>
              <a:rPr lang="en-US" sz="2600" u="none" spc="-45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in</a:t>
            </a:r>
            <a:r>
              <a:rPr lang="en-US" sz="2600" u="none" spc="-50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a</a:t>
            </a:r>
            <a:r>
              <a:rPr lang="en-US" sz="2600" u="none" spc="-50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timely</a:t>
            </a:r>
            <a:r>
              <a:rPr lang="en-US" sz="2600" u="none" spc="-45" dirty="0">
                <a:latin typeface="Agency FB" panose="020B0503020202020204" pitchFamily="34" charset="0"/>
              </a:rPr>
              <a:t> </a:t>
            </a:r>
            <a:r>
              <a:rPr lang="en-US" sz="2600" u="none" spc="-75" dirty="0">
                <a:latin typeface="Agency FB" panose="020B0503020202020204" pitchFamily="34" charset="0"/>
              </a:rPr>
              <a:t>manner.</a:t>
            </a:r>
          </a:p>
          <a:p>
            <a:pPr marL="12700">
              <a:lnSpc>
                <a:spcPts val="2375"/>
              </a:lnSpc>
            </a:pPr>
            <a:r>
              <a:rPr lang="en-US" sz="2600" b="1" spc="-70" dirty="0">
                <a:latin typeface="Agency FB" panose="020B0503020202020204" pitchFamily="34" charset="0"/>
              </a:rPr>
              <a:t>C</a:t>
            </a:r>
            <a:r>
              <a:rPr lang="en-US" sz="2600" b="1" spc="-60" dirty="0">
                <a:latin typeface="Agency FB" panose="020B0503020202020204" pitchFamily="34" charset="0"/>
              </a:rPr>
              <a:t>o</a:t>
            </a:r>
            <a:r>
              <a:rPr lang="en-US" sz="2600" b="1" spc="-90" dirty="0">
                <a:latin typeface="Agency FB" panose="020B0503020202020204" pitchFamily="34" charset="0"/>
              </a:rPr>
              <a:t>n</a:t>
            </a:r>
            <a:r>
              <a:rPr lang="en-US" sz="2600" b="1" spc="-70" dirty="0">
                <a:latin typeface="Agency FB" panose="020B0503020202020204" pitchFamily="34" charset="0"/>
              </a:rPr>
              <a:t>t</a:t>
            </a:r>
            <a:r>
              <a:rPr lang="en-US" sz="2600" b="1" spc="-60" dirty="0">
                <a:latin typeface="Agency FB" panose="020B0503020202020204" pitchFamily="34" charset="0"/>
              </a:rPr>
              <a:t>i</a:t>
            </a:r>
            <a:r>
              <a:rPr lang="en-US" sz="2600" b="1" spc="-65" dirty="0">
                <a:latin typeface="Agency FB" panose="020B0503020202020204" pitchFamily="34" charset="0"/>
              </a:rPr>
              <a:t>n</a:t>
            </a:r>
            <a:r>
              <a:rPr lang="en-US" sz="2600" b="1" spc="-75" dirty="0">
                <a:latin typeface="Agency FB" panose="020B0503020202020204" pitchFamily="34" charset="0"/>
              </a:rPr>
              <a:t>uou</a:t>
            </a:r>
            <a:r>
              <a:rPr lang="en-US" sz="2600" b="1" spc="-65" dirty="0">
                <a:latin typeface="Agency FB" panose="020B0503020202020204" pitchFamily="34" charset="0"/>
              </a:rPr>
              <a:t>s</a:t>
            </a:r>
            <a:r>
              <a:rPr lang="en-US" sz="2600" b="1" spc="-110" dirty="0">
                <a:latin typeface="Agency FB" panose="020B0503020202020204" pitchFamily="34" charset="0"/>
              </a:rPr>
              <a:t> </a:t>
            </a:r>
            <a:r>
              <a:rPr lang="en-US" sz="2600" b="1" spc="-70" dirty="0">
                <a:latin typeface="Agency FB" panose="020B0503020202020204" pitchFamily="34" charset="0"/>
              </a:rPr>
              <a:t>D</a:t>
            </a:r>
            <a:r>
              <a:rPr lang="en-US" sz="2600" b="1" spc="-55" dirty="0">
                <a:latin typeface="Agency FB" panose="020B0503020202020204" pitchFamily="34" charset="0"/>
              </a:rPr>
              <a:t>e</a:t>
            </a:r>
            <a:r>
              <a:rPr lang="en-US" sz="2600" b="1" spc="-65" dirty="0">
                <a:latin typeface="Agency FB" panose="020B0503020202020204" pitchFamily="34" charset="0"/>
              </a:rPr>
              <a:t>p</a:t>
            </a:r>
            <a:r>
              <a:rPr lang="en-US" sz="2600" b="1" spc="-60" dirty="0">
                <a:latin typeface="Agency FB" panose="020B0503020202020204" pitchFamily="34" charset="0"/>
              </a:rPr>
              <a:t>l</a:t>
            </a:r>
            <a:r>
              <a:rPr lang="en-US" sz="2600" b="1" spc="-100" dirty="0">
                <a:latin typeface="Agency FB" panose="020B0503020202020204" pitchFamily="34" charset="0"/>
              </a:rPr>
              <a:t>o</a:t>
            </a:r>
            <a:r>
              <a:rPr lang="en-US" sz="2600" b="1" spc="-75" dirty="0">
                <a:latin typeface="Agency FB" panose="020B0503020202020204" pitchFamily="34" charset="0"/>
              </a:rPr>
              <a:t>y</a:t>
            </a:r>
            <a:r>
              <a:rPr lang="en-US" sz="2600" b="1" spc="-85" dirty="0">
                <a:latin typeface="Agency FB" panose="020B0503020202020204" pitchFamily="34" charset="0"/>
              </a:rPr>
              <a:t>m</a:t>
            </a:r>
            <a:r>
              <a:rPr lang="en-US" sz="2600" b="1" spc="-80" dirty="0">
                <a:latin typeface="Agency FB" panose="020B0503020202020204" pitchFamily="34" charset="0"/>
              </a:rPr>
              <a:t>e</a:t>
            </a:r>
            <a:r>
              <a:rPr lang="en-US" sz="2600" b="1" spc="-90" dirty="0">
                <a:latin typeface="Agency FB" panose="020B0503020202020204" pitchFamily="34" charset="0"/>
              </a:rPr>
              <a:t>n</a:t>
            </a:r>
            <a:r>
              <a:rPr lang="en-US" sz="2600" b="1" spc="-70" dirty="0">
                <a:latin typeface="Agency FB" panose="020B0503020202020204" pitchFamily="34" charset="0"/>
              </a:rPr>
              <a:t>t</a:t>
            </a:r>
            <a:r>
              <a:rPr lang="en-US" sz="2600" b="1" spc="-105" dirty="0">
                <a:latin typeface="Agency FB" panose="020B0503020202020204" pitchFamily="34" charset="0"/>
              </a:rPr>
              <a:t> </a:t>
            </a:r>
            <a:r>
              <a:rPr lang="en-US" sz="2600" b="1" spc="-5" dirty="0">
                <a:latin typeface="Agency FB" panose="020B0503020202020204" pitchFamily="34" charset="0"/>
              </a:rPr>
              <a:t>–</a:t>
            </a:r>
          </a:p>
          <a:p>
            <a:pPr marL="12700" marR="41275">
              <a:lnSpc>
                <a:spcPct val="90300"/>
              </a:lnSpc>
              <a:spcBef>
                <a:spcPts val="125"/>
              </a:spcBef>
            </a:pPr>
            <a:r>
              <a:rPr lang="en-US" sz="2600" u="none" spc="-55" dirty="0">
                <a:latin typeface="Agency FB" panose="020B0503020202020204" pitchFamily="34" charset="0"/>
              </a:rPr>
              <a:t>Continuous Deployment is an </a:t>
            </a:r>
            <a:r>
              <a:rPr lang="en-US" sz="2600" u="none" spc="-60" dirty="0">
                <a:latin typeface="Agency FB" panose="020B0503020202020204" pitchFamily="34" charset="0"/>
              </a:rPr>
              <a:t>extension </a:t>
            </a:r>
            <a:r>
              <a:rPr lang="en-US" sz="2600" u="none" spc="-50" dirty="0">
                <a:latin typeface="Agency FB" panose="020B0503020202020204" pitchFamily="34" charset="0"/>
              </a:rPr>
              <a:t>of </a:t>
            </a:r>
            <a:r>
              <a:rPr lang="en-US" sz="2600" u="none" spc="-55" dirty="0">
                <a:latin typeface="Agency FB" panose="020B0503020202020204" pitchFamily="34" charset="0"/>
              </a:rPr>
              <a:t>Continuous Delivery that permits frequent </a:t>
            </a:r>
            <a:r>
              <a:rPr lang="en-US" sz="2600" u="none" spc="-50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automatic deployments without requiring human input. Infrastructure Provisioning, </a:t>
            </a:r>
            <a:r>
              <a:rPr lang="en-US" sz="2600" u="none" spc="-70" dirty="0">
                <a:latin typeface="Agency FB" panose="020B0503020202020204" pitchFamily="34" charset="0"/>
              </a:rPr>
              <a:t>Smoke </a:t>
            </a:r>
            <a:r>
              <a:rPr lang="en-US" sz="2600" u="none" spc="-65" dirty="0">
                <a:latin typeface="Agency FB" panose="020B0503020202020204" pitchFamily="34" charset="0"/>
              </a:rPr>
              <a:t> </a:t>
            </a:r>
            <a:r>
              <a:rPr lang="en-US" sz="2600" u="none" spc="-85" dirty="0">
                <a:latin typeface="Agency FB" panose="020B0503020202020204" pitchFamily="34" charset="0"/>
              </a:rPr>
              <a:t>Testing,</a:t>
            </a:r>
            <a:r>
              <a:rPr lang="en-US" sz="2600" u="none" spc="-50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Production</a:t>
            </a:r>
            <a:r>
              <a:rPr lang="en-US" sz="2600" u="none" spc="-75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Deployments,</a:t>
            </a:r>
            <a:r>
              <a:rPr lang="en-US" sz="2600" u="none" spc="-60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and</a:t>
            </a:r>
            <a:r>
              <a:rPr lang="en-US" sz="2600" u="none" spc="-60" dirty="0">
                <a:latin typeface="Agency FB" panose="020B0503020202020204" pitchFamily="34" charset="0"/>
              </a:rPr>
              <a:t> automated</a:t>
            </a:r>
            <a:r>
              <a:rPr lang="en-US" sz="2600" u="none" spc="-75" dirty="0">
                <a:latin typeface="Agency FB" panose="020B0503020202020204" pitchFamily="34" charset="0"/>
              </a:rPr>
              <a:t> </a:t>
            </a:r>
            <a:r>
              <a:rPr lang="en-US" sz="2600" u="none" spc="-60" dirty="0">
                <a:latin typeface="Agency FB" panose="020B0503020202020204" pitchFamily="34" charset="0"/>
              </a:rPr>
              <a:t>Rollbacks</a:t>
            </a:r>
            <a:r>
              <a:rPr lang="en-US" sz="2600" u="none" spc="-35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are</a:t>
            </a:r>
            <a:r>
              <a:rPr lang="en-US" sz="2600" u="none" spc="-50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typical</a:t>
            </a:r>
            <a:r>
              <a:rPr lang="en-US" sz="2600" u="none" spc="-50" dirty="0">
                <a:latin typeface="Agency FB" panose="020B0503020202020204" pitchFamily="34" charset="0"/>
              </a:rPr>
              <a:t> </a:t>
            </a:r>
            <a:r>
              <a:rPr lang="en-US" sz="2600" u="none" spc="-65" dirty="0">
                <a:latin typeface="Agency FB" panose="020B0503020202020204" pitchFamily="34" charset="0"/>
              </a:rPr>
              <a:t>stages</a:t>
            </a:r>
            <a:r>
              <a:rPr lang="en-US" sz="2600" u="none" spc="-60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in</a:t>
            </a:r>
            <a:r>
              <a:rPr lang="en-US" sz="2600" u="none" spc="-35" dirty="0">
                <a:latin typeface="Agency FB" panose="020B0503020202020204" pitchFamily="34" charset="0"/>
              </a:rPr>
              <a:t> </a:t>
            </a:r>
            <a:r>
              <a:rPr lang="en-US" sz="2600" u="none" spc="-55" dirty="0">
                <a:latin typeface="Agency FB" panose="020B0503020202020204" pitchFamily="34" charset="0"/>
              </a:rPr>
              <a:t>Continuous </a:t>
            </a:r>
            <a:r>
              <a:rPr lang="en-US" sz="2600" u="none" spc="-50" dirty="0">
                <a:latin typeface="Agency FB" panose="020B0503020202020204" pitchFamily="34" charset="0"/>
              </a:rPr>
              <a:t> Deployment.</a:t>
            </a: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i="1" spc="150" dirty="0">
                <a:solidFill>
                  <a:srgbClr val="FFFFFF"/>
                </a:solidFill>
                <a:latin typeface="Calibri Light"/>
                <a:cs typeface="Calibri Light"/>
              </a:rPr>
              <a:t>WHAT</a:t>
            </a:r>
            <a:r>
              <a:rPr lang="en-US" sz="4800" i="1" spc="1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4800" i="1" spc="200" dirty="0">
                <a:solidFill>
                  <a:srgbClr val="FFFFFF"/>
                </a:solidFill>
                <a:latin typeface="Calibri Light"/>
                <a:cs typeface="Calibri Light"/>
              </a:rPr>
              <a:t>ARE</a:t>
            </a:r>
            <a:r>
              <a:rPr lang="en-US" sz="4800" i="1" spc="1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4800" i="1" spc="195" dirty="0">
                <a:solidFill>
                  <a:srgbClr val="FFFFFF"/>
                </a:solidFill>
                <a:latin typeface="Calibri Light"/>
                <a:cs typeface="Calibri Light"/>
              </a:rPr>
              <a:t>OUR</a:t>
            </a:r>
            <a:r>
              <a:rPr lang="en-US" sz="4800" i="1" spc="1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4800" i="1" spc="195" dirty="0">
                <a:solidFill>
                  <a:srgbClr val="FFFFFF"/>
                </a:solidFill>
                <a:latin typeface="Calibri Light"/>
                <a:cs typeface="Calibri Light"/>
              </a:rPr>
              <a:t>PRESENT</a:t>
            </a:r>
            <a:r>
              <a:rPr lang="en-US" sz="4800" i="1" spc="1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4800" i="1" spc="170" dirty="0">
                <a:solidFill>
                  <a:srgbClr val="FFFFFF"/>
                </a:solidFill>
                <a:latin typeface="Calibri Light"/>
                <a:cs typeface="Calibri Light"/>
              </a:rPr>
              <a:t>PROBLEMS?</a:t>
            </a:r>
            <a:endParaRPr lang="en-US" sz="4800" dirty="0">
              <a:latin typeface="Calibri Light"/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B590F-1017-71B5-9F06-1CC8BED96C59}"/>
              </a:ext>
            </a:extLst>
          </p:cNvPr>
          <p:cNvSpPr txBox="1"/>
          <p:nvPr/>
        </p:nvSpPr>
        <p:spPr>
          <a:xfrm>
            <a:off x="612250" y="2592125"/>
            <a:ext cx="9843715" cy="273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326390">
              <a:lnSpc>
                <a:spcPts val="2590"/>
              </a:lnSpc>
              <a:spcBef>
                <a:spcPts val="425"/>
              </a:spcBef>
              <a:buClr>
                <a:srgbClr val="FFFFFF"/>
              </a:buClr>
              <a:buSzPct val="95833"/>
              <a:buFont typeface="Calibri Light"/>
              <a:buAutoNum type="arabicPeriod"/>
              <a:tabLst>
                <a:tab pos="236220" algn="l"/>
              </a:tabLst>
            </a:pP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Production deployments 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are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frequently delayed </a:t>
            </a:r>
            <a:r>
              <a:rPr lang="en-US" sz="1800" i="1" spc="-60">
                <a:solidFill>
                  <a:srgbClr val="FFFFFF"/>
                </a:solidFill>
                <a:latin typeface="Calibri Light"/>
                <a:cs typeface="Calibri Light"/>
              </a:rPr>
              <a:t>by 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errors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in our manual release 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 procedure.</a:t>
            </a:r>
            <a:endParaRPr lang="en-US" sz="1800">
              <a:latin typeface="Calibri Light"/>
              <a:cs typeface="Calibri Light"/>
            </a:endParaRPr>
          </a:p>
          <a:p>
            <a:pPr marL="12700" marR="85725">
              <a:lnSpc>
                <a:spcPts val="2590"/>
              </a:lnSpc>
              <a:spcBef>
                <a:spcPts val="5"/>
              </a:spcBef>
              <a:buSzPct val="95833"/>
              <a:buAutoNum type="arabicPeriod"/>
              <a:tabLst>
                <a:tab pos="236220" algn="l"/>
              </a:tabLst>
            </a:pP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As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a 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result, we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frequently end up 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with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software 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that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is of poor quality since 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we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no 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 l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ong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lang="en-US" sz="1800" i="1" spc="-45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lang="en-US" sz="1800" i="1" spc="-7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ha</a:t>
            </a:r>
            <a:r>
              <a:rPr lang="en-US" sz="1800" i="1" spc="-45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lang="en-US" sz="1800" i="1" spc="-7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45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lang="en-US" sz="1800" i="1" spc="-6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45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ime</a:t>
            </a:r>
            <a:r>
              <a:rPr lang="en-US" sz="1800" i="1" spc="-7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7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lang="en-US" sz="1800" i="1" spc="-6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lang="en-US" sz="1800" i="1" spc="-45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lang="en-US" sz="1800" i="1" spc="-85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lang="en-US" sz="1800" i="1" spc="-45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lang="en-US" sz="1800" i="1" spc="-9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qua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li</a:t>
            </a:r>
            <a:r>
              <a:rPr lang="en-US" sz="1800" i="1" spc="-45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y</a:t>
            </a:r>
            <a:r>
              <a:rPr lang="en-US" sz="1800" i="1" spc="-9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ana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ly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lang="en-US" sz="1800" i="1">
                <a:solidFill>
                  <a:srgbClr val="FFFFFF"/>
                </a:solidFill>
                <a:latin typeface="Calibri Light"/>
                <a:cs typeface="Calibri Light"/>
              </a:rPr>
              <a:t>.</a:t>
            </a:r>
            <a:endParaRPr lang="en-US" sz="1800">
              <a:latin typeface="Calibri Light"/>
              <a:cs typeface="Calibri Light"/>
            </a:endParaRPr>
          </a:p>
          <a:p>
            <a:pPr marL="12700" marR="385445" algn="just">
              <a:lnSpc>
                <a:spcPts val="2590"/>
              </a:lnSpc>
              <a:spcBef>
                <a:spcPts val="5"/>
              </a:spcBef>
              <a:buSzPct val="95833"/>
              <a:buAutoNum type="arabicPeriod"/>
              <a:tabLst>
                <a:tab pos="236220" algn="l"/>
              </a:tabLst>
            </a:pP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Deployments 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are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quite difficult. </a:t>
            </a:r>
            <a:r>
              <a:rPr lang="en-US" sz="1800" i="1" spc="-60">
                <a:solidFill>
                  <a:srgbClr val="FFFFFF"/>
                </a:solidFill>
                <a:latin typeface="Calibri Light"/>
                <a:cs typeface="Calibri Light"/>
              </a:rPr>
              <a:t>Just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a 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select </a:t>
            </a:r>
            <a:r>
              <a:rPr lang="en-US" sz="1800" i="1" spc="-65">
                <a:solidFill>
                  <a:srgbClr val="FFFFFF"/>
                </a:solidFill>
                <a:latin typeface="Calibri Light"/>
                <a:cs typeface="Calibri Light"/>
              </a:rPr>
              <a:t>few </a:t>
            </a:r>
            <a:r>
              <a:rPr lang="en-US" sz="1800" i="1" spc="-60">
                <a:solidFill>
                  <a:srgbClr val="FFFFFF"/>
                </a:solidFill>
                <a:latin typeface="Calibri Light"/>
                <a:cs typeface="Calibri Light"/>
              </a:rPr>
              <a:t>professionals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who have </a:t>
            </a:r>
            <a:r>
              <a:rPr lang="en-US" sz="1800" i="1" spc="-60">
                <a:solidFill>
                  <a:srgbClr val="FFFFFF"/>
                </a:solidFill>
                <a:latin typeface="Calibri Light"/>
                <a:cs typeface="Calibri Light"/>
              </a:rPr>
              <a:t>spent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60">
                <a:solidFill>
                  <a:srgbClr val="FFFFFF"/>
                </a:solidFill>
                <a:latin typeface="Calibri Light"/>
                <a:cs typeface="Calibri Light"/>
              </a:rPr>
              <a:t>countless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hours carefully crafting helper </a:t>
            </a:r>
            <a:r>
              <a:rPr lang="en-US" sz="1800" i="1" spc="-45">
                <a:solidFill>
                  <a:srgbClr val="FFFFFF"/>
                </a:solidFill>
                <a:latin typeface="Calibri Light"/>
                <a:cs typeface="Calibri Light"/>
              </a:rPr>
              <a:t>programmes </a:t>
            </a:r>
            <a:r>
              <a:rPr lang="en-US" sz="1800" i="1" spc="-60">
                <a:solidFill>
                  <a:srgbClr val="FFFFFF"/>
                </a:solidFill>
                <a:latin typeface="Calibri Light"/>
                <a:cs typeface="Calibri Light"/>
              </a:rPr>
              <a:t>can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comprehend 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the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entire 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procedure.</a:t>
            </a:r>
            <a:r>
              <a:rPr lang="en-US" sz="1800" i="1" spc="-10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There</a:t>
            </a:r>
            <a:r>
              <a:rPr lang="en-US" sz="1800" i="1" spc="-7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are</a:t>
            </a:r>
            <a:r>
              <a:rPr lang="en-US" sz="1800" i="1" spc="-6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no</a:t>
            </a:r>
            <a:r>
              <a:rPr lang="en-US" sz="1800" i="1" spc="-6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rollback</a:t>
            </a:r>
            <a:r>
              <a:rPr lang="en-US" sz="1800" i="1" spc="-7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methods</a:t>
            </a:r>
            <a:r>
              <a:rPr lang="en-US" sz="1800" i="1" spc="-7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or</a:t>
            </a:r>
            <a:r>
              <a:rPr lang="en-US" sz="1800" i="1" spc="-6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70">
                <a:solidFill>
                  <a:srgbClr val="FFFFFF"/>
                </a:solidFill>
                <a:latin typeface="Calibri Light"/>
                <a:cs typeface="Calibri Light"/>
              </a:rPr>
              <a:t>smoke</a:t>
            </a:r>
            <a:r>
              <a:rPr lang="en-US" sz="1800" i="1" spc="-6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testing.</a:t>
            </a:r>
            <a:endParaRPr lang="en-US" sz="1800">
              <a:latin typeface="Calibri Light"/>
              <a:cs typeface="Calibri Light"/>
            </a:endParaRPr>
          </a:p>
          <a:p>
            <a:pPr marL="235585" indent="-223520">
              <a:lnSpc>
                <a:spcPts val="2435"/>
              </a:lnSpc>
              <a:buSzPct val="95833"/>
              <a:buAutoNum type="arabicPeriod"/>
              <a:tabLst>
                <a:tab pos="236220" algn="l"/>
              </a:tabLst>
            </a:pPr>
            <a:r>
              <a:rPr lang="en-US" sz="1800" i="1" spc="-100">
                <a:solidFill>
                  <a:srgbClr val="FFFFFF"/>
                </a:solidFill>
                <a:latin typeface="Calibri Light"/>
                <a:cs typeface="Calibri Light"/>
              </a:rPr>
              <a:t>We</a:t>
            </a:r>
            <a:r>
              <a:rPr lang="en-US" sz="1800" i="1" spc="-6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receive</a:t>
            </a:r>
            <a:r>
              <a:rPr lang="en-US" sz="1800" i="1" spc="-9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business</a:t>
            </a:r>
            <a:r>
              <a:rPr lang="en-US" sz="1800" i="1" spc="-7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department</a:t>
            </a:r>
            <a:r>
              <a:rPr lang="en-US" sz="1800" i="1" spc="-9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input</a:t>
            </a:r>
            <a:r>
              <a:rPr lang="en-US" sz="1800" i="1" spc="-7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after</a:t>
            </a:r>
            <a:r>
              <a:rPr lang="en-US" sz="1800" i="1" spc="-8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business</a:t>
            </a:r>
            <a:r>
              <a:rPr lang="en-US" sz="1800" i="1" spc="-7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hours,</a:t>
            </a:r>
            <a:r>
              <a:rPr lang="en-US" sz="1800" i="1" spc="-6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which</a:t>
            </a:r>
            <a:r>
              <a:rPr lang="en-US" sz="1800" i="1" spc="-7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inhibits</a:t>
            </a:r>
            <a:r>
              <a:rPr lang="en-US" sz="1800" i="1" spc="-9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us</a:t>
            </a:r>
            <a:r>
              <a:rPr lang="en-US" sz="1800" i="1" spc="-6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from</a:t>
            </a:r>
            <a:r>
              <a:rPr lang="en-US" sz="1800" i="1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endParaRPr lang="en-US" sz="1800">
              <a:latin typeface="Calibri Light"/>
              <a:cs typeface="Calibri Light"/>
            </a:endParaRPr>
          </a:p>
          <a:p>
            <a:pPr marL="12700">
              <a:lnSpc>
                <a:spcPts val="2755"/>
              </a:lnSpc>
            </a:pP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lang="en-US" sz="1800" i="1" spc="-6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lang="en-US" sz="1800" i="1" spc="-45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el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op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ng</a:t>
            </a:r>
            <a:r>
              <a:rPr lang="en-US" sz="1800" i="1" spc="-9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ada</a:t>
            </a:r>
            <a:r>
              <a:rPr lang="en-US" sz="1800" i="1" spc="-65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lang="en-US" sz="1800" i="1" spc="-85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ab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le</a:t>
            </a:r>
            <a:r>
              <a:rPr lang="en-US" sz="1800" i="1" spc="-9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so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lang="en-US" sz="1800" i="1" spc="-45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lang="en-US" sz="1800" i="1" spc="-5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lang="en-US" sz="1800" i="1" spc="-55">
                <a:solidFill>
                  <a:srgbClr val="FFFFFF"/>
                </a:solidFill>
                <a:latin typeface="Calibri Light"/>
                <a:cs typeface="Calibri Light"/>
              </a:rPr>
              <a:t>ons</a:t>
            </a:r>
            <a:r>
              <a:rPr lang="en-US" sz="1800" i="1">
                <a:solidFill>
                  <a:srgbClr val="FFFFFF"/>
                </a:solidFill>
                <a:latin typeface="Calibri Light"/>
                <a:cs typeface="Calibri Light"/>
              </a:rPr>
              <a:t>.</a:t>
            </a:r>
            <a:endParaRPr lang="en-US" sz="1800" dirty="0">
              <a:latin typeface="Calibri Light"/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F3D0B0-E20D-E322-262D-2479909F2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249" y="2099144"/>
            <a:ext cx="11028887" cy="399368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4"/>
            <a:ext cx="11264776" cy="127952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i="1" spc="185" dirty="0">
                <a:solidFill>
                  <a:srgbClr val="FFFFFF"/>
                </a:solidFill>
                <a:latin typeface="Calibri Light"/>
                <a:cs typeface="Calibri Light"/>
              </a:rPr>
              <a:t>HOW</a:t>
            </a:r>
            <a:r>
              <a:rPr lang="en-US" sz="3200" i="1" spc="1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3200" i="1" spc="185" dirty="0">
                <a:solidFill>
                  <a:srgbClr val="FFFFFF"/>
                </a:solidFill>
                <a:latin typeface="Calibri Light"/>
                <a:cs typeface="Calibri Light"/>
              </a:rPr>
              <a:t>DEVOPS</a:t>
            </a:r>
            <a:r>
              <a:rPr lang="en-US" sz="3200" i="1" spc="1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3200" i="1" spc="195" dirty="0">
                <a:solidFill>
                  <a:srgbClr val="FFFFFF"/>
                </a:solidFill>
                <a:latin typeface="Calibri Light"/>
                <a:cs typeface="Calibri Light"/>
              </a:rPr>
              <a:t>CONCEPTS</a:t>
            </a:r>
            <a:r>
              <a:rPr lang="en-US" sz="3200" i="1" spc="1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3200" i="1" spc="190" dirty="0">
                <a:solidFill>
                  <a:srgbClr val="FFFFFF"/>
                </a:solidFill>
                <a:latin typeface="Calibri Light"/>
                <a:cs typeface="Calibri Light"/>
              </a:rPr>
              <a:t>COULD</a:t>
            </a:r>
            <a:r>
              <a:rPr lang="en-US" sz="3200" i="1" spc="1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3200" i="1" spc="200" dirty="0">
                <a:solidFill>
                  <a:srgbClr val="FFFFFF"/>
                </a:solidFill>
                <a:latin typeface="Calibri Light"/>
                <a:cs typeface="Calibri Light"/>
              </a:rPr>
              <a:t>BE</a:t>
            </a:r>
            <a:r>
              <a:rPr lang="en-US" sz="3200" i="1" spc="1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3200" i="1" spc="195" dirty="0">
                <a:solidFill>
                  <a:srgbClr val="FFFFFF"/>
                </a:solidFill>
                <a:latin typeface="Calibri Light"/>
                <a:cs typeface="Calibri Light"/>
              </a:rPr>
              <a:t>USEFUL</a:t>
            </a:r>
            <a:r>
              <a:rPr lang="en-US" sz="3200" i="1" spc="1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3200" i="1" spc="160" dirty="0">
                <a:solidFill>
                  <a:srgbClr val="FFFFFF"/>
                </a:solidFill>
                <a:latin typeface="Calibri Light"/>
                <a:cs typeface="Calibri Light"/>
              </a:rPr>
              <a:t>TO</a:t>
            </a:r>
            <a:r>
              <a:rPr lang="en-US" sz="3200" i="1" spc="1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3200" i="1" spc="130" dirty="0">
                <a:solidFill>
                  <a:srgbClr val="FFFFFF"/>
                </a:solidFill>
                <a:latin typeface="Calibri Light"/>
                <a:cs typeface="Calibri Light"/>
              </a:rPr>
              <a:t>US?</a:t>
            </a:r>
            <a:endParaRPr lang="en-US" sz="3200" dirty="0">
              <a:latin typeface="Calibri Light"/>
              <a:cs typeface="Calibri Light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81061-EAC7-CD3A-22C1-5E24F974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>
              <a:lnSpc>
                <a:spcPct val="79400"/>
              </a:lnSpc>
              <a:spcBef>
                <a:spcPts val="635"/>
              </a:spcBef>
            </a:pP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1.CI/CD </a:t>
            </a:r>
            <a:r>
              <a:rPr lang="en-US" sz="1800" i="1" spc="-130" dirty="0">
                <a:solidFill>
                  <a:srgbClr val="FFFFFF"/>
                </a:solidFill>
                <a:latin typeface="Trebuchet MS"/>
                <a:cs typeface="Trebuchet MS"/>
              </a:rPr>
              <a:t>increases </a:t>
            </a:r>
            <a:r>
              <a:rPr lang="en-US" sz="1800" i="1" spc="-135" dirty="0">
                <a:solidFill>
                  <a:srgbClr val="FFFFFF"/>
                </a:solidFill>
                <a:latin typeface="Trebuchet MS"/>
                <a:cs typeface="Trebuchet MS"/>
              </a:rPr>
              <a:t>revenue </a:t>
            </a:r>
            <a:r>
              <a:rPr lang="en-US" sz="1800" i="1" spc="-130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lang="en-US" sz="1800" i="1" spc="-155" dirty="0">
                <a:solidFill>
                  <a:srgbClr val="FFFFFF"/>
                </a:solidFill>
                <a:latin typeface="Trebuchet MS"/>
                <a:cs typeface="Trebuchet MS"/>
              </a:rPr>
              <a:t>delivering </a:t>
            </a:r>
            <a:r>
              <a:rPr lang="en-US" sz="1800" i="1" spc="-125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lang="en-US" sz="1800" i="1" spc="-155" dirty="0">
                <a:solidFill>
                  <a:srgbClr val="FFFFFF"/>
                </a:solidFill>
                <a:latin typeface="Trebuchet MS"/>
                <a:cs typeface="Trebuchet MS"/>
              </a:rPr>
              <a:t>features </a:t>
            </a:r>
            <a:r>
              <a:rPr lang="en-US" sz="1800" i="1" spc="-180" dirty="0">
                <a:solidFill>
                  <a:srgbClr val="FFFFFF"/>
                </a:solidFill>
                <a:latin typeface="Trebuchet MS"/>
                <a:cs typeface="Trebuchet MS"/>
              </a:rPr>
              <a:t>faster, </a:t>
            </a:r>
            <a:r>
              <a:rPr lang="en-US" sz="1800" i="1" spc="-145" dirty="0">
                <a:solidFill>
                  <a:srgbClr val="FFFFFF"/>
                </a:solidFill>
                <a:latin typeface="Trebuchet MS"/>
                <a:cs typeface="Trebuchet MS"/>
              </a:rPr>
              <a:t>capturing </a:t>
            </a:r>
            <a:r>
              <a:rPr lang="en-US" sz="1800" i="1" spc="-165" dirty="0">
                <a:solidFill>
                  <a:srgbClr val="FFFFFF"/>
                </a:solidFill>
                <a:latin typeface="Trebuchet MS"/>
                <a:cs typeface="Trebuchet MS"/>
              </a:rPr>
              <a:t>market </a:t>
            </a:r>
            <a:r>
              <a:rPr lang="en-US" sz="1800" i="1" spc="-155" dirty="0">
                <a:solidFill>
                  <a:srgbClr val="FFFFFF"/>
                </a:solidFill>
                <a:latin typeface="Trebuchet MS"/>
                <a:cs typeface="Trebuchet MS"/>
              </a:rPr>
              <a:t>opportunities. </a:t>
            </a:r>
            <a:r>
              <a:rPr lang="en-US" sz="1800" i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</a:p>
          <a:p>
            <a:pPr marL="12700" marR="5080">
              <a:lnSpc>
                <a:spcPct val="79400"/>
              </a:lnSpc>
              <a:spcBef>
                <a:spcPts val="635"/>
              </a:spcBef>
            </a:pPr>
            <a:r>
              <a:rPr lang="en-US" sz="1800" i="1" spc="-135" dirty="0">
                <a:solidFill>
                  <a:srgbClr val="FFFFFF"/>
                </a:solidFill>
                <a:latin typeface="Trebuchet MS"/>
                <a:cs typeface="Trebuchet MS"/>
              </a:rPr>
              <a:t>2.Improved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65" dirty="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35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CI/CD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25" dirty="0">
                <a:solidFill>
                  <a:srgbClr val="FFFFFF"/>
                </a:solidFill>
                <a:latin typeface="Trebuchet MS"/>
                <a:cs typeface="Trebuchet MS"/>
              </a:rPr>
              <a:t>reduces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30" dirty="0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10" dirty="0">
                <a:solidFill>
                  <a:srgbClr val="FFFFFF"/>
                </a:solidFill>
                <a:latin typeface="Trebuchet MS"/>
                <a:cs typeface="Trebuchet MS"/>
              </a:rPr>
              <a:t>costs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10" dirty="0">
                <a:solidFill>
                  <a:srgbClr val="FFFFFF"/>
                </a:solidFill>
                <a:latin typeface="Trebuchet MS"/>
                <a:cs typeface="Trebuchet MS"/>
              </a:rPr>
              <a:t>boosts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35" dirty="0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50" dirty="0">
                <a:solidFill>
                  <a:srgbClr val="FFFFFF"/>
                </a:solidFill>
                <a:latin typeface="Trebuchet MS"/>
                <a:cs typeface="Trebuchet MS"/>
              </a:rPr>
              <a:t>satisfaction </a:t>
            </a:r>
            <a:r>
              <a:rPr lang="en-US" sz="1800" i="1" spc="-6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5" dirty="0">
                <a:solidFill>
                  <a:srgbClr val="FFFFFF"/>
                </a:solidFill>
                <a:latin typeface="Trebuchet MS"/>
                <a:cs typeface="Trebuchet MS"/>
              </a:rPr>
              <a:t>Leading</a:t>
            </a:r>
            <a:r>
              <a:rPr lang="en-US" sz="1800" i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US" sz="1800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50" dirty="0">
                <a:solidFill>
                  <a:srgbClr val="FFFFFF"/>
                </a:solidFill>
                <a:latin typeface="Trebuchet MS"/>
                <a:cs typeface="Trebuchet MS"/>
              </a:rPr>
              <a:t>higher</a:t>
            </a:r>
            <a:r>
              <a:rPr lang="en-US" sz="1800" i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50" dirty="0">
                <a:solidFill>
                  <a:srgbClr val="FFFFFF"/>
                </a:solidFill>
                <a:latin typeface="Trebuchet MS"/>
                <a:cs typeface="Trebuchet MS"/>
              </a:rPr>
              <a:t>revenue.</a:t>
            </a:r>
            <a:endParaRPr lang="en-US" sz="1800" dirty="0">
              <a:latin typeface="Trebuchet MS"/>
              <a:cs typeface="Trebuchet MS"/>
            </a:endParaRPr>
          </a:p>
          <a:p>
            <a:pPr marL="12700" marR="31115">
              <a:lnSpc>
                <a:spcPct val="79400"/>
              </a:lnSpc>
              <a:buSzPct val="95238"/>
              <a:buAutoNum type="arabicPeriod" startAt="3"/>
              <a:tabLst>
                <a:tab pos="207010" algn="l"/>
              </a:tabLst>
            </a:pPr>
            <a:r>
              <a:rPr lang="en-US" sz="1800" i="1" spc="-120" dirty="0">
                <a:solidFill>
                  <a:srgbClr val="FFFFFF"/>
                </a:solidFill>
                <a:latin typeface="Trebuchet MS"/>
                <a:cs typeface="Trebuchet MS"/>
              </a:rPr>
              <a:t>CI/CD's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20" dirty="0">
                <a:solidFill>
                  <a:srgbClr val="FFFFFF"/>
                </a:solidFill>
                <a:latin typeface="Trebuchet MS"/>
                <a:cs typeface="Trebuchet MS"/>
              </a:rPr>
              <a:t>continuous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5" dirty="0">
                <a:solidFill>
                  <a:srgbClr val="FFFFFF"/>
                </a:solidFill>
                <a:latin typeface="Trebuchet MS"/>
                <a:cs typeface="Trebuchet MS"/>
              </a:rPr>
              <a:t>feedback</a:t>
            </a:r>
            <a:r>
              <a:rPr lang="en-US" sz="1800" i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25" dirty="0">
                <a:solidFill>
                  <a:srgbClr val="FFFFFF"/>
                </a:solidFill>
                <a:latin typeface="Trebuchet MS"/>
                <a:cs typeface="Trebuchet MS"/>
              </a:rPr>
              <a:t>loop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0" dirty="0">
                <a:solidFill>
                  <a:srgbClr val="FFFFFF"/>
                </a:solidFill>
                <a:latin typeface="Trebuchet MS"/>
                <a:cs typeface="Trebuchet MS"/>
              </a:rPr>
              <a:t>drives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5" dirty="0">
                <a:solidFill>
                  <a:srgbClr val="FFFFFF"/>
                </a:solidFill>
                <a:latin typeface="Trebuchet MS"/>
                <a:cs typeface="Trebuchet MS"/>
              </a:rPr>
              <a:t>enhancements,</a:t>
            </a:r>
            <a:r>
              <a:rPr lang="en-US" sz="1800" i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attracting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3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lang="en-US" sz="1800" i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25" dirty="0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3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lang="en-US" sz="1800" i="1" spc="-6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5" dirty="0">
                <a:solidFill>
                  <a:srgbClr val="FFFFFF"/>
                </a:solidFill>
                <a:latin typeface="Trebuchet MS"/>
                <a:cs typeface="Trebuchet MS"/>
              </a:rPr>
              <a:t>generating</a:t>
            </a:r>
            <a:r>
              <a:rPr lang="en-US" sz="1800" i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55" dirty="0">
                <a:solidFill>
                  <a:srgbClr val="FFFFFF"/>
                </a:solidFill>
                <a:latin typeface="Trebuchet MS"/>
                <a:cs typeface="Trebuchet MS"/>
              </a:rPr>
              <a:t>additional</a:t>
            </a:r>
            <a:r>
              <a:rPr lang="en-US" sz="1800" i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50" dirty="0">
                <a:solidFill>
                  <a:srgbClr val="FFFFFF"/>
                </a:solidFill>
                <a:latin typeface="Trebuchet MS"/>
                <a:cs typeface="Trebuchet MS"/>
              </a:rPr>
              <a:t>revenue.</a:t>
            </a:r>
            <a:endParaRPr lang="en-US" sz="1800" dirty="0">
              <a:latin typeface="Trebuchet MS"/>
              <a:cs typeface="Trebuchet MS"/>
            </a:endParaRPr>
          </a:p>
          <a:p>
            <a:pPr marL="12700" marR="570865">
              <a:lnSpc>
                <a:spcPct val="79400"/>
              </a:lnSpc>
              <a:buSzPct val="95238"/>
              <a:buAutoNum type="arabicPeriod" startAt="3"/>
              <a:tabLst>
                <a:tab pos="207010" algn="l"/>
              </a:tabLst>
            </a:pPr>
            <a:r>
              <a:rPr lang="en-US" sz="1800" i="1" spc="-145" dirty="0">
                <a:solidFill>
                  <a:srgbClr val="FFFFFF"/>
                </a:solidFill>
                <a:latin typeface="Trebuchet MS"/>
                <a:cs typeface="Trebuchet MS"/>
              </a:rPr>
              <a:t>Rapid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20" dirty="0">
                <a:solidFill>
                  <a:srgbClr val="FFFFFF"/>
                </a:solidFill>
                <a:latin typeface="Trebuchet MS"/>
                <a:cs typeface="Trebuchet MS"/>
              </a:rPr>
              <a:t>issue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35" dirty="0">
                <a:solidFill>
                  <a:srgbClr val="FFFFFF"/>
                </a:solidFill>
                <a:latin typeface="Trebuchet MS"/>
                <a:cs typeface="Trebuchet MS"/>
              </a:rPr>
              <a:t>resolution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CI/CD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55" dirty="0">
                <a:solidFill>
                  <a:srgbClr val="FFFFFF"/>
                </a:solidFill>
                <a:latin typeface="Trebuchet MS"/>
                <a:cs typeface="Trebuchet MS"/>
              </a:rPr>
              <a:t>minimizes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60" dirty="0">
                <a:solidFill>
                  <a:srgbClr val="FFFFFF"/>
                </a:solidFill>
                <a:latin typeface="Trebuchet MS"/>
                <a:cs typeface="Trebuchet MS"/>
              </a:rPr>
              <a:t>downtime,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30" dirty="0">
                <a:solidFill>
                  <a:srgbClr val="FFFFFF"/>
                </a:solidFill>
                <a:latin typeface="Trebuchet MS"/>
                <a:cs typeface="Trebuchet MS"/>
              </a:rPr>
              <a:t>ensuring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55" dirty="0">
                <a:solidFill>
                  <a:srgbClr val="FFFFFF"/>
                </a:solidFill>
                <a:latin typeface="Trebuchet MS"/>
                <a:cs typeface="Trebuchet MS"/>
              </a:rPr>
              <a:t>uninterrupted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35" dirty="0">
                <a:solidFill>
                  <a:srgbClr val="FFFFFF"/>
                </a:solidFill>
                <a:latin typeface="Trebuchet MS"/>
                <a:cs typeface="Trebuchet MS"/>
              </a:rPr>
              <a:t>revenue</a:t>
            </a:r>
            <a:r>
              <a:rPr lang="en-US" sz="1800" i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85" dirty="0">
                <a:solidFill>
                  <a:srgbClr val="FFFFFF"/>
                </a:solidFill>
                <a:latin typeface="Trebuchet MS"/>
                <a:cs typeface="Trebuchet MS"/>
              </a:rPr>
              <a:t>flow. </a:t>
            </a:r>
            <a:r>
              <a:rPr lang="en-US" sz="1800" i="1" spc="-6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5.CI/CD</a:t>
            </a:r>
            <a:r>
              <a:rPr lang="en-US" sz="1800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25" dirty="0">
                <a:solidFill>
                  <a:srgbClr val="FFFFFF"/>
                </a:solidFill>
                <a:latin typeface="Trebuchet MS"/>
                <a:cs typeface="Trebuchet MS"/>
              </a:rPr>
              <a:t>reduces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5" dirty="0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  <a:r>
              <a:rPr lang="en-US" sz="1800" i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z="1800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5" dirty="0">
                <a:solidFill>
                  <a:srgbClr val="FFFFFF"/>
                </a:solidFill>
                <a:latin typeface="Trebuchet MS"/>
                <a:cs typeface="Trebuchet MS"/>
              </a:rPr>
              <a:t>deployment</a:t>
            </a:r>
            <a:r>
              <a:rPr lang="en-US" sz="1800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0" dirty="0">
                <a:solidFill>
                  <a:srgbClr val="FFFFFF"/>
                </a:solidFill>
                <a:latin typeface="Trebuchet MS"/>
                <a:cs typeface="Trebuchet MS"/>
              </a:rPr>
              <a:t>costs,</a:t>
            </a:r>
            <a:r>
              <a:rPr lang="en-US" sz="1800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60" dirty="0">
                <a:solidFill>
                  <a:srgbClr val="FFFFFF"/>
                </a:solidFill>
                <a:latin typeface="Trebuchet MS"/>
                <a:cs typeface="Trebuchet MS"/>
              </a:rPr>
              <a:t>maximizing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85" dirty="0">
                <a:solidFill>
                  <a:srgbClr val="FFFFFF"/>
                </a:solidFill>
                <a:latin typeface="Trebuchet MS"/>
                <a:cs typeface="Trebuchet MS"/>
              </a:rPr>
              <a:t>profitability.</a:t>
            </a:r>
          </a:p>
          <a:p>
            <a:pPr marL="12700" marR="570865">
              <a:lnSpc>
                <a:spcPct val="79400"/>
              </a:lnSpc>
              <a:buSzPct val="95238"/>
              <a:buAutoNum type="arabicPeriod" startAt="3"/>
              <a:tabLst>
                <a:tab pos="207010" algn="l"/>
              </a:tabLst>
            </a:pP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CI/CD</a:t>
            </a:r>
            <a:r>
              <a:rPr lang="en-US" sz="1800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25" dirty="0">
                <a:solidFill>
                  <a:srgbClr val="FFFFFF"/>
                </a:solidFill>
                <a:latin typeface="Trebuchet MS"/>
                <a:cs typeface="Trebuchet MS"/>
              </a:rPr>
              <a:t>reduces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5" dirty="0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  <a:r>
              <a:rPr lang="en-US" sz="1800" i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z="1800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5" dirty="0">
                <a:solidFill>
                  <a:srgbClr val="FFFFFF"/>
                </a:solidFill>
                <a:latin typeface="Trebuchet MS"/>
                <a:cs typeface="Trebuchet MS"/>
              </a:rPr>
              <a:t>deployment</a:t>
            </a:r>
            <a:r>
              <a:rPr lang="en-US" sz="1800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0" dirty="0">
                <a:solidFill>
                  <a:srgbClr val="FFFFFF"/>
                </a:solidFill>
                <a:latin typeface="Trebuchet MS"/>
                <a:cs typeface="Trebuchet MS"/>
              </a:rPr>
              <a:t>costs,</a:t>
            </a:r>
            <a:r>
              <a:rPr lang="en-US" sz="1800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60" dirty="0">
                <a:solidFill>
                  <a:srgbClr val="FFFFFF"/>
                </a:solidFill>
                <a:latin typeface="Trebuchet MS"/>
                <a:cs typeface="Trebuchet MS"/>
              </a:rPr>
              <a:t>maximizing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85" dirty="0">
                <a:solidFill>
                  <a:srgbClr val="FFFFFF"/>
                </a:solidFill>
                <a:latin typeface="Trebuchet MS"/>
                <a:cs typeface="Trebuchet MS"/>
              </a:rPr>
              <a:t>profitability.</a:t>
            </a:r>
          </a:p>
          <a:p>
            <a:pPr marL="12700" marR="570865">
              <a:lnSpc>
                <a:spcPct val="79400"/>
              </a:lnSpc>
              <a:buSzPct val="95238"/>
              <a:buAutoNum type="arabicPeriod" startAt="3"/>
              <a:tabLst>
                <a:tab pos="207010" algn="l"/>
              </a:tabLst>
            </a:pPr>
            <a:r>
              <a:rPr lang="en-US" sz="1800" i="1" spc="-140" dirty="0">
                <a:solidFill>
                  <a:srgbClr val="FFFFFF"/>
                </a:solidFill>
                <a:latin typeface="Trebuchet MS"/>
                <a:cs typeface="Trebuchet MS"/>
              </a:rPr>
              <a:t>Automation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lang="en-US" sz="1800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CI/CD </a:t>
            </a:r>
            <a:r>
              <a:rPr lang="en-US" sz="1800" i="1" spc="-110" dirty="0">
                <a:solidFill>
                  <a:srgbClr val="FFFFFF"/>
                </a:solidFill>
                <a:latin typeface="Trebuchet MS"/>
                <a:cs typeface="Trebuchet MS"/>
              </a:rPr>
              <a:t>saves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z="1800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25" dirty="0">
                <a:solidFill>
                  <a:srgbClr val="FFFFFF"/>
                </a:solidFill>
                <a:latin typeface="Trebuchet MS"/>
                <a:cs typeface="Trebuchet MS"/>
              </a:rPr>
              <a:t>reduces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50" dirty="0">
                <a:solidFill>
                  <a:srgbClr val="FFFFFF"/>
                </a:solidFill>
                <a:latin typeface="Trebuchet MS"/>
                <a:cs typeface="Trebuchet MS"/>
              </a:rPr>
              <a:t>labor</a:t>
            </a:r>
            <a:r>
              <a:rPr lang="en-US" sz="1800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0" dirty="0">
                <a:solidFill>
                  <a:srgbClr val="FFFFFF"/>
                </a:solidFill>
                <a:latin typeface="Trebuchet MS"/>
                <a:cs typeface="Trebuchet MS"/>
              </a:rPr>
              <a:t>costs,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5" dirty="0">
                <a:solidFill>
                  <a:srgbClr val="FFFFFF"/>
                </a:solidFill>
                <a:latin typeface="Trebuchet MS"/>
                <a:cs typeface="Trebuchet MS"/>
              </a:rPr>
              <a:t>contributing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60" dirty="0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50" dirty="0">
                <a:solidFill>
                  <a:srgbClr val="FFFFFF"/>
                </a:solidFill>
                <a:latin typeface="Trebuchet MS"/>
                <a:cs typeface="Trebuchet MS"/>
              </a:rPr>
              <a:t>gains.</a:t>
            </a:r>
            <a:endParaRPr lang="en-US" sz="1800" dirty="0">
              <a:latin typeface="Trebuchet MS"/>
              <a:cs typeface="Trebuchet MS"/>
            </a:endParaRPr>
          </a:p>
          <a:p>
            <a:pPr marL="0" marR="794385" indent="0">
              <a:lnSpc>
                <a:spcPct val="79400"/>
              </a:lnSpc>
              <a:spcBef>
                <a:spcPts val="260"/>
              </a:spcBef>
              <a:buSzPct val="95238"/>
              <a:buNone/>
              <a:tabLst>
                <a:tab pos="270510" algn="l"/>
              </a:tabLst>
            </a:pP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7.CI/CD </a:t>
            </a:r>
            <a:r>
              <a:rPr lang="en-US" sz="1800" i="1" spc="-160" dirty="0">
                <a:solidFill>
                  <a:srgbClr val="FFFFFF"/>
                </a:solidFill>
                <a:latin typeface="Trebuchet MS"/>
                <a:cs typeface="Trebuchet MS"/>
              </a:rPr>
              <a:t>scalability </a:t>
            </a:r>
            <a:r>
              <a:rPr lang="en-US" sz="1800" i="1" spc="-135" dirty="0">
                <a:solidFill>
                  <a:srgbClr val="FFFFFF"/>
                </a:solidFill>
                <a:latin typeface="Trebuchet MS"/>
                <a:cs typeface="Trebuchet MS"/>
              </a:rPr>
              <a:t>handles </a:t>
            </a:r>
            <a:r>
              <a:rPr lang="en-US" sz="1800" i="1" spc="-140" dirty="0">
                <a:solidFill>
                  <a:srgbClr val="FFFFFF"/>
                </a:solidFill>
                <a:latin typeface="Trebuchet MS"/>
                <a:cs typeface="Trebuchet MS"/>
              </a:rPr>
              <a:t>increased </a:t>
            </a:r>
            <a:r>
              <a:rPr lang="en-US" sz="1800" i="1" spc="-130" dirty="0">
                <a:solidFill>
                  <a:srgbClr val="FFFFFF"/>
                </a:solidFill>
                <a:latin typeface="Trebuchet MS"/>
                <a:cs typeface="Trebuchet MS"/>
              </a:rPr>
              <a:t>workloads </a:t>
            </a:r>
            <a:r>
              <a:rPr lang="en-US" sz="1800" i="1" spc="-185" dirty="0">
                <a:solidFill>
                  <a:srgbClr val="FFFFFF"/>
                </a:solidFill>
                <a:latin typeface="Trebuchet MS"/>
                <a:cs typeface="Trebuchet MS"/>
              </a:rPr>
              <a:t>efficiently, </a:t>
            </a:r>
            <a:r>
              <a:rPr lang="en-US" sz="1800" i="1" spc="-135" dirty="0">
                <a:solidFill>
                  <a:srgbClr val="FFFFFF"/>
                </a:solidFill>
                <a:latin typeface="Trebuchet MS"/>
                <a:cs typeface="Trebuchet MS"/>
              </a:rPr>
              <a:t>avoiding revenue </a:t>
            </a:r>
            <a:r>
              <a:rPr lang="en-US" sz="1800" i="1" spc="-110" dirty="0">
                <a:solidFill>
                  <a:srgbClr val="FFFFFF"/>
                </a:solidFill>
                <a:latin typeface="Trebuchet MS"/>
                <a:cs typeface="Trebuchet MS"/>
              </a:rPr>
              <a:t>loss </a:t>
            </a:r>
            <a:r>
              <a:rPr lang="en-US" sz="1800" i="1" spc="-160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lang="en-US" sz="1800" i="1" spc="-150" dirty="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lang="en-US" sz="1800" i="1" spc="-135" dirty="0">
                <a:solidFill>
                  <a:srgbClr val="FFFFFF"/>
                </a:solidFill>
                <a:latin typeface="Trebuchet MS"/>
                <a:cs typeface="Trebuchet MS"/>
              </a:rPr>
              <a:t>issues.</a:t>
            </a:r>
          </a:p>
          <a:p>
            <a:pPr marL="0" marR="794385" indent="0">
              <a:lnSpc>
                <a:spcPct val="79400"/>
              </a:lnSpc>
              <a:spcBef>
                <a:spcPts val="260"/>
              </a:spcBef>
              <a:buSzPct val="95238"/>
              <a:buNone/>
              <a:tabLst>
                <a:tab pos="270510" algn="l"/>
              </a:tabLst>
            </a:pPr>
            <a:r>
              <a:rPr lang="en-US" sz="1800" i="1" spc="-155" dirty="0">
                <a:solidFill>
                  <a:srgbClr val="FFFFFF"/>
                </a:solidFill>
                <a:latin typeface="Trebuchet MS"/>
                <a:cs typeface="Trebuchet MS"/>
              </a:rPr>
              <a:t>8.Collaboration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35" dirty="0">
                <a:solidFill>
                  <a:srgbClr val="FFFFFF"/>
                </a:solidFill>
                <a:latin typeface="Trebuchet MS"/>
                <a:cs typeface="Trebuchet MS"/>
              </a:rPr>
              <a:t>transparency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CI/CD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50" dirty="0">
                <a:solidFill>
                  <a:srgbClr val="FFFFFF"/>
                </a:solidFill>
                <a:latin typeface="Trebuchet MS"/>
                <a:cs typeface="Trebuchet MS"/>
              </a:rPr>
              <a:t>prevent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0" dirty="0">
                <a:solidFill>
                  <a:srgbClr val="FFFFFF"/>
                </a:solidFill>
                <a:latin typeface="Trebuchet MS"/>
                <a:cs typeface="Trebuchet MS"/>
              </a:rPr>
              <a:t>costly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5" dirty="0">
                <a:solidFill>
                  <a:srgbClr val="FFFFFF"/>
                </a:solidFill>
                <a:latin typeface="Trebuchet MS"/>
                <a:cs typeface="Trebuchet MS"/>
              </a:rPr>
              <a:t>rework</a:t>
            </a:r>
            <a:r>
              <a:rPr lang="en-US" sz="1800" i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60" dirty="0">
                <a:solidFill>
                  <a:srgbClr val="FFFFFF"/>
                </a:solidFill>
                <a:latin typeface="Trebuchet MS"/>
                <a:cs typeface="Trebuchet MS"/>
              </a:rPr>
              <a:t>delays,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50" dirty="0">
                <a:solidFill>
                  <a:srgbClr val="FFFFFF"/>
                </a:solidFill>
                <a:latin typeface="Trebuchet MS"/>
                <a:cs typeface="Trebuchet MS"/>
              </a:rPr>
              <a:t>maintaining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35" dirty="0">
                <a:solidFill>
                  <a:srgbClr val="FFFFFF"/>
                </a:solidFill>
                <a:latin typeface="Trebuchet MS"/>
                <a:cs typeface="Trebuchet MS"/>
              </a:rPr>
              <a:t>revenue</a:t>
            </a:r>
            <a:r>
              <a:rPr lang="en-US" sz="1800" i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275" dirty="0" err="1">
                <a:solidFill>
                  <a:srgbClr val="FFFFFF"/>
                </a:solidFill>
                <a:latin typeface="Trebuchet MS"/>
                <a:cs typeface="Trebuchet MS"/>
              </a:rPr>
              <a:t>momen</a:t>
            </a:r>
            <a:r>
              <a:rPr lang="en-US" sz="1800" i="1" spc="-315" baseline="-1851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90" dirty="0">
                <a:solidFill>
                  <a:srgbClr val="FFFFFF"/>
                </a:solidFill>
                <a:latin typeface="Trebuchet MS"/>
                <a:cs typeface="Trebuchet MS"/>
              </a:rPr>
              <a:t>tum. </a:t>
            </a:r>
            <a:r>
              <a:rPr lang="en-US" sz="1800" i="1" spc="-6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</a:p>
          <a:p>
            <a:pPr marL="0" marR="794385" indent="0">
              <a:lnSpc>
                <a:spcPct val="79400"/>
              </a:lnSpc>
              <a:spcBef>
                <a:spcPts val="260"/>
              </a:spcBef>
              <a:buSzPct val="95238"/>
              <a:buNone/>
              <a:tabLst>
                <a:tab pos="270510" algn="l"/>
              </a:tabLst>
            </a:pP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9.CI/CD</a:t>
            </a:r>
            <a:r>
              <a:rPr lang="en-US" sz="1800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50" dirty="0">
                <a:solidFill>
                  <a:srgbClr val="FFFFFF"/>
                </a:solidFill>
                <a:latin typeface="Trebuchet MS"/>
                <a:cs typeface="Trebuchet MS"/>
              </a:rPr>
              <a:t>detects</a:t>
            </a:r>
            <a:r>
              <a:rPr lang="en-US" sz="1800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z="1800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25" dirty="0">
                <a:solidFill>
                  <a:srgbClr val="FFFFFF"/>
                </a:solidFill>
                <a:latin typeface="Trebuchet MS"/>
                <a:cs typeface="Trebuchet MS"/>
              </a:rPr>
              <a:t>resolves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10" dirty="0">
                <a:solidFill>
                  <a:srgbClr val="FFFFFF"/>
                </a:solidFill>
                <a:latin typeface="Trebuchet MS"/>
                <a:cs typeface="Trebuchet MS"/>
              </a:rPr>
              <a:t>bugs</a:t>
            </a:r>
            <a:r>
              <a:rPr lang="en-US" sz="1800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85" dirty="0">
                <a:solidFill>
                  <a:srgbClr val="FFFFFF"/>
                </a:solidFill>
                <a:latin typeface="Trebuchet MS"/>
                <a:cs typeface="Trebuchet MS"/>
              </a:rPr>
              <a:t>swiftly,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55" dirty="0">
                <a:solidFill>
                  <a:srgbClr val="FFFFFF"/>
                </a:solidFill>
                <a:latin typeface="Trebuchet MS"/>
                <a:cs typeface="Trebuchet MS"/>
              </a:rPr>
              <a:t>minimizing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35" dirty="0">
                <a:solidFill>
                  <a:srgbClr val="FFFFFF"/>
                </a:solidFill>
                <a:latin typeface="Trebuchet MS"/>
                <a:cs typeface="Trebuchet MS"/>
              </a:rPr>
              <a:t>revenue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60" dirty="0">
                <a:solidFill>
                  <a:srgbClr val="FFFFFF"/>
                </a:solidFill>
                <a:latin typeface="Trebuchet MS"/>
                <a:cs typeface="Trebuchet MS"/>
              </a:rPr>
              <a:t>impact</a:t>
            </a:r>
            <a:r>
              <a:rPr lang="en-US" sz="1800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z="1800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0" dirty="0">
                <a:solidFill>
                  <a:srgbClr val="FFFFFF"/>
                </a:solidFill>
                <a:latin typeface="Trebuchet MS"/>
                <a:cs typeface="Trebuchet MS"/>
              </a:rPr>
              <a:t>preserving</a:t>
            </a:r>
            <a:r>
              <a:rPr lang="en-US" sz="1800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35" dirty="0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80" dirty="0">
                <a:solidFill>
                  <a:srgbClr val="FFFFFF"/>
                </a:solidFill>
                <a:latin typeface="Trebuchet MS"/>
                <a:cs typeface="Trebuchet MS"/>
              </a:rPr>
              <a:t>loyalty.</a:t>
            </a:r>
            <a:endParaRPr lang="en-US" sz="1800" dirty="0">
              <a:latin typeface="Trebuchet MS"/>
              <a:cs typeface="Trebuchet MS"/>
            </a:endParaRPr>
          </a:p>
          <a:p>
            <a:pPr marL="0" marR="794385" indent="0">
              <a:lnSpc>
                <a:spcPct val="79400"/>
              </a:lnSpc>
              <a:spcBef>
                <a:spcPts val="260"/>
              </a:spcBef>
              <a:buSzPct val="95238"/>
              <a:buNone/>
              <a:tabLst>
                <a:tab pos="270510" algn="l"/>
              </a:tabLst>
            </a:pPr>
            <a:r>
              <a:rPr lang="en-US" sz="1800" i="1" spc="-130" dirty="0">
                <a:solidFill>
                  <a:srgbClr val="FFFFFF"/>
                </a:solidFill>
                <a:latin typeface="Trebuchet MS"/>
                <a:cs typeface="Trebuchet MS"/>
              </a:rPr>
              <a:t>10.Continuous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0" dirty="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lang="en-US" sz="1800" i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CI/CD</a:t>
            </a:r>
            <a:r>
              <a:rPr lang="en-US" sz="1800" i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0" dirty="0">
                <a:solidFill>
                  <a:srgbClr val="FFFFFF"/>
                </a:solidFill>
                <a:latin typeface="Trebuchet MS"/>
                <a:cs typeface="Trebuchet MS"/>
              </a:rPr>
              <a:t>prevents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5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lang="en-US" sz="1800" i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35" dirty="0">
                <a:solidFill>
                  <a:srgbClr val="FFFFFF"/>
                </a:solidFill>
                <a:latin typeface="Trebuchet MS"/>
                <a:cs typeface="Trebuchet MS"/>
              </a:rPr>
              <a:t>breaches</a:t>
            </a:r>
            <a:r>
              <a:rPr lang="en-US" sz="18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5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35" dirty="0">
                <a:solidFill>
                  <a:srgbClr val="FFFFFF"/>
                </a:solidFill>
                <a:latin typeface="Trebuchet MS"/>
                <a:cs typeface="Trebuchet MS"/>
              </a:rPr>
              <a:t>issues,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0" dirty="0">
                <a:solidFill>
                  <a:srgbClr val="FFFFFF"/>
                </a:solidFill>
                <a:latin typeface="Trebuchet MS"/>
                <a:cs typeface="Trebuchet MS"/>
              </a:rPr>
              <a:t>safeguarding</a:t>
            </a:r>
            <a:r>
              <a:rPr lang="en-US" sz="1800" i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35" dirty="0">
                <a:solidFill>
                  <a:srgbClr val="FFFFFF"/>
                </a:solidFill>
                <a:latin typeface="Trebuchet MS"/>
                <a:cs typeface="Trebuchet MS"/>
              </a:rPr>
              <a:t>revenue</a:t>
            </a:r>
            <a:r>
              <a:rPr lang="en-US" sz="18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i="1" spc="-140" dirty="0">
                <a:solidFill>
                  <a:srgbClr val="FFFFFF"/>
                </a:solidFill>
                <a:latin typeface="Trebuchet MS"/>
                <a:cs typeface="Trebuchet MS"/>
              </a:rPr>
              <a:t>streams</a:t>
            </a:r>
            <a:endParaRPr lang="en-US" sz="1800" dirty="0">
              <a:latin typeface="Trebuchet MS"/>
              <a:cs typeface="Trebuchet MS"/>
            </a:endParaRPr>
          </a:p>
          <a:p>
            <a:pPr marL="12700" marR="570865">
              <a:lnSpc>
                <a:spcPct val="79400"/>
              </a:lnSpc>
              <a:buSzPct val="95238"/>
              <a:buAutoNum type="arabicPeriod" startAt="3"/>
              <a:tabLst>
                <a:tab pos="207010" algn="l"/>
              </a:tabLst>
            </a:pPr>
            <a:endParaRPr lang="en-US" sz="20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9300803" cy="1072791"/>
          </a:xfrm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i="1" spc="150" dirty="0">
                <a:solidFill>
                  <a:srgbClr val="FFFFFF"/>
                </a:solidFill>
                <a:latin typeface="Calibri Light"/>
                <a:cs typeface="Calibri Light"/>
              </a:rPr>
              <a:t>WHAT</a:t>
            </a:r>
            <a:r>
              <a:rPr lang="en-US" sz="4000" i="1" spc="1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4000" i="1" spc="195" dirty="0">
                <a:solidFill>
                  <a:srgbClr val="FFFFFF"/>
                </a:solidFill>
                <a:latin typeface="Calibri Light"/>
                <a:cs typeface="Calibri Light"/>
              </a:rPr>
              <a:t>WILL</a:t>
            </a:r>
            <a:r>
              <a:rPr lang="en-US" sz="4000" i="1" spc="1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4000" i="1" spc="200" dirty="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lang="en-US" sz="4000" i="1" spc="1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4000" i="1" spc="195" dirty="0">
                <a:solidFill>
                  <a:srgbClr val="FFFFFF"/>
                </a:solidFill>
                <a:latin typeface="Calibri Light"/>
                <a:cs typeface="Calibri Light"/>
              </a:rPr>
              <a:t>HURDLES</a:t>
            </a:r>
            <a:r>
              <a:rPr lang="en-US" sz="4000" i="1" spc="1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4000" i="1" spc="200" dirty="0">
                <a:solidFill>
                  <a:srgbClr val="FFFFFF"/>
                </a:solidFill>
                <a:latin typeface="Calibri Light"/>
                <a:cs typeface="Calibri Light"/>
              </a:rPr>
              <a:t>BE</a:t>
            </a:r>
            <a:r>
              <a:rPr lang="en-US" sz="4000" i="1" spc="1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4000" i="1" spc="150" dirty="0">
                <a:solidFill>
                  <a:srgbClr val="FFFFFF"/>
                </a:solidFill>
                <a:latin typeface="Calibri Light"/>
                <a:cs typeface="Calibri Light"/>
              </a:rPr>
              <a:t>THAT</a:t>
            </a:r>
            <a:r>
              <a:rPr lang="en-US" sz="4000" i="1" spc="1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4000" i="1" spc="195" dirty="0">
                <a:solidFill>
                  <a:srgbClr val="FFFFFF"/>
                </a:solidFill>
                <a:latin typeface="Calibri Light"/>
                <a:cs typeface="Calibri Light"/>
              </a:rPr>
              <a:t>WE</a:t>
            </a:r>
            <a:r>
              <a:rPr lang="en-US" sz="4000" i="1" spc="1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4000" i="1" spc="195" dirty="0">
                <a:solidFill>
                  <a:srgbClr val="FFFFFF"/>
                </a:solidFill>
                <a:latin typeface="Calibri Light"/>
                <a:cs typeface="Calibri Light"/>
              </a:rPr>
              <a:t>MUST</a:t>
            </a:r>
            <a:r>
              <a:rPr lang="en-US" sz="4000" i="1" spc="1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4000" i="1" spc="165" dirty="0">
                <a:solidFill>
                  <a:srgbClr val="FFFFFF"/>
                </a:solidFill>
                <a:latin typeface="Calibri Light"/>
                <a:cs typeface="Calibri Light"/>
              </a:rPr>
              <a:t>OVERCOME?</a:t>
            </a:r>
            <a:endParaRPr lang="en-US" sz="4000" dirty="0">
              <a:latin typeface="Calibri Light"/>
              <a:cs typeface="Calibri Light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2" y="2162756"/>
            <a:ext cx="9698369" cy="3864334"/>
          </a:xfrm>
        </p:spPr>
        <p:txBody>
          <a:bodyPr/>
          <a:lstStyle/>
          <a:p>
            <a:pPr marL="12700" marR="418465">
              <a:lnSpc>
                <a:spcPts val="2590"/>
              </a:lnSpc>
              <a:spcBef>
                <a:spcPts val="425"/>
              </a:spcBef>
              <a:buClr>
                <a:srgbClr val="FFFFFF"/>
              </a:buClr>
              <a:buSzPct val="95833"/>
              <a:buFont typeface="Calibri Light"/>
              <a:buAutoNum type="arabicPeriod"/>
              <a:tabLst>
                <a:tab pos="236220" algn="l"/>
              </a:tabLst>
            </a:pP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Setting up CI/CD requires </a:t>
            </a:r>
            <a:r>
              <a:rPr lang="en-US" sz="2400" i="1" spc="-60" dirty="0">
                <a:solidFill>
                  <a:srgbClr val="FFFFFF"/>
                </a:solidFill>
                <a:latin typeface="Calibri Light"/>
                <a:cs typeface="Calibri Light"/>
              </a:rPr>
              <a:t>significant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upfront </a:t>
            </a:r>
            <a:r>
              <a:rPr lang="en-US" sz="2400" i="1" spc="-60" dirty="0">
                <a:solidFill>
                  <a:srgbClr val="FFFFFF"/>
                </a:solidFill>
                <a:latin typeface="Calibri Light"/>
                <a:cs typeface="Calibri Light"/>
              </a:rPr>
              <a:t>investment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and learning. This may </a:t>
            </a:r>
            <a:r>
              <a:rPr lang="en-US" sz="2400" i="1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appear</a:t>
            </a:r>
            <a:r>
              <a:rPr lang="en-US" sz="2400" i="1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60" dirty="0">
                <a:solidFill>
                  <a:srgbClr val="FFFFFF"/>
                </a:solidFill>
                <a:latin typeface="Calibri Light"/>
                <a:cs typeface="Calibri Light"/>
              </a:rPr>
              <a:t>daunting</a:t>
            </a:r>
            <a:r>
              <a:rPr lang="en-US" sz="2400" i="1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0" dirty="0">
                <a:solidFill>
                  <a:srgbClr val="FFFFFF"/>
                </a:solidFill>
                <a:latin typeface="Calibri Light"/>
                <a:cs typeface="Calibri Light"/>
              </a:rPr>
              <a:t>at</a:t>
            </a:r>
            <a:r>
              <a:rPr lang="en-US" sz="2400" i="1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first</a:t>
            </a:r>
            <a:r>
              <a:rPr lang="en-US" sz="2400" i="1" spc="-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glance</a:t>
            </a:r>
            <a:r>
              <a:rPr lang="en-US" sz="2400" i="1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in</a:t>
            </a:r>
            <a:r>
              <a:rPr lang="en-US" sz="2400" i="1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comparison</a:t>
            </a:r>
            <a:r>
              <a:rPr lang="en-US" sz="2400" i="1" spc="-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65" dirty="0">
                <a:solidFill>
                  <a:srgbClr val="FFFFFF"/>
                </a:solidFill>
                <a:latin typeface="Calibri Light"/>
                <a:cs typeface="Calibri Light"/>
              </a:rPr>
              <a:t>to</a:t>
            </a:r>
            <a:r>
              <a:rPr lang="en-US" sz="2400" i="1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60" dirty="0">
                <a:solidFill>
                  <a:srgbClr val="FFFFFF"/>
                </a:solidFill>
                <a:latin typeface="Calibri Light"/>
                <a:cs typeface="Calibri Light"/>
              </a:rPr>
              <a:t>existing</a:t>
            </a:r>
            <a:r>
              <a:rPr lang="en-US" sz="2400" i="1" spc="-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60" dirty="0">
                <a:solidFill>
                  <a:srgbClr val="FFFFFF"/>
                </a:solidFill>
                <a:latin typeface="Calibri Light"/>
                <a:cs typeface="Calibri Light"/>
              </a:rPr>
              <a:t>best</a:t>
            </a:r>
            <a:r>
              <a:rPr lang="en-US" sz="2400" i="1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0" dirty="0" err="1">
                <a:solidFill>
                  <a:srgbClr val="FFFFFF"/>
                </a:solidFill>
                <a:latin typeface="Calibri Light"/>
                <a:cs typeface="Calibri Light"/>
              </a:rPr>
              <a:t>practises</a:t>
            </a:r>
            <a:r>
              <a:rPr lang="en-US" sz="2400" i="1" spc="-50" dirty="0">
                <a:solidFill>
                  <a:srgbClr val="FFFFFF"/>
                </a:solidFill>
                <a:latin typeface="Calibri Light"/>
                <a:cs typeface="Calibri Light"/>
              </a:rPr>
              <a:t>.</a:t>
            </a:r>
            <a:endParaRPr lang="en-US" sz="2400" dirty="0">
              <a:latin typeface="Calibri Light"/>
              <a:cs typeface="Calibri Light"/>
            </a:endParaRPr>
          </a:p>
          <a:p>
            <a:pPr marL="235585" indent="-223520">
              <a:lnSpc>
                <a:spcPts val="2415"/>
              </a:lnSpc>
              <a:buSzPct val="95833"/>
              <a:buAutoNum type="arabicPeriod"/>
              <a:tabLst>
                <a:tab pos="236220" algn="l"/>
              </a:tabLst>
            </a:pP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Providing</a:t>
            </a:r>
            <a:r>
              <a:rPr lang="en-US" sz="2400" i="1" spc="-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CI/CD</a:t>
            </a:r>
            <a:r>
              <a:rPr lang="en-US" sz="2400" i="1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pipelines</a:t>
            </a:r>
            <a:r>
              <a:rPr lang="en-US" sz="2400" i="1" spc="-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is</a:t>
            </a:r>
            <a:r>
              <a:rPr lang="en-US" sz="2400" i="1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not</a:t>
            </a:r>
            <a:r>
              <a:rPr lang="en-US" sz="2400" i="1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lang="en-US" sz="2400" i="1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one-time</a:t>
            </a:r>
            <a:r>
              <a:rPr lang="en-US" sz="2400" i="1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 err="1">
                <a:solidFill>
                  <a:srgbClr val="FFFFFF"/>
                </a:solidFill>
                <a:latin typeface="Calibri Light"/>
                <a:cs typeface="Calibri Light"/>
              </a:rPr>
              <a:t>endeavour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;</a:t>
            </a:r>
            <a:r>
              <a:rPr lang="en-US" sz="2400" i="1" spc="-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80" dirty="0">
                <a:solidFill>
                  <a:srgbClr val="FFFFFF"/>
                </a:solidFill>
                <a:latin typeface="Calibri Light"/>
                <a:cs typeface="Calibri Light"/>
              </a:rPr>
              <a:t>rather,</a:t>
            </a:r>
            <a:r>
              <a:rPr lang="en-US" sz="2400" i="1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0" dirty="0">
                <a:solidFill>
                  <a:srgbClr val="FFFFFF"/>
                </a:solidFill>
                <a:latin typeface="Calibri Light"/>
                <a:cs typeface="Calibri Light"/>
              </a:rPr>
              <a:t>it</a:t>
            </a:r>
            <a:r>
              <a:rPr lang="en-US" sz="2400" i="1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demands</a:t>
            </a:r>
            <a:r>
              <a:rPr lang="en-US" sz="2400" i="1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0" dirty="0">
                <a:solidFill>
                  <a:srgbClr val="FFFFFF"/>
                </a:solidFill>
                <a:latin typeface="Calibri Light"/>
                <a:cs typeface="Calibri Light"/>
              </a:rPr>
              <a:t>regular</a:t>
            </a:r>
            <a:r>
              <a:rPr lang="en-US" sz="2400" i="1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suppo</a:t>
            </a:r>
            <a:r>
              <a:rPr lang="en-US" sz="2400" i="1" spc="-45" dirty="0">
                <a:solidFill>
                  <a:srgbClr val="FFFFFF"/>
                </a:solidFill>
                <a:latin typeface="Calibri Light"/>
                <a:cs typeface="Calibri Light"/>
              </a:rPr>
              <a:t>rt</a:t>
            </a:r>
            <a:r>
              <a:rPr lang="en-US" sz="2400" i="1" spc="-50" dirty="0">
                <a:solidFill>
                  <a:srgbClr val="FFFFFF"/>
                </a:solidFill>
                <a:latin typeface="Calibri Light"/>
                <a:cs typeface="Calibri Light"/>
              </a:rPr>
              <a:t>,</a:t>
            </a:r>
            <a:r>
              <a:rPr lang="en-US" sz="2400" i="1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up</a:t>
            </a:r>
            <a:r>
              <a:rPr lang="en-US" sz="2400" i="1" spc="-135" dirty="0">
                <a:solidFill>
                  <a:srgbClr val="FFFFFF"/>
                </a:solidFill>
                <a:latin typeface="Calibri Light"/>
                <a:cs typeface="Calibri Light"/>
              </a:rPr>
              <a:t>k</a:t>
            </a:r>
            <a:r>
              <a:rPr lang="en-US" sz="2400" i="1" spc="-50" dirty="0">
                <a:solidFill>
                  <a:srgbClr val="FFFFFF"/>
                </a:solidFill>
                <a:latin typeface="Calibri Light"/>
                <a:cs typeface="Calibri Light"/>
              </a:rPr>
              <a:t>ee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lang="en-US" sz="2400" i="1" spc="-50" dirty="0">
                <a:solidFill>
                  <a:srgbClr val="FFFFFF"/>
                </a:solidFill>
                <a:latin typeface="Calibri Light"/>
                <a:cs typeface="Calibri Light"/>
              </a:rPr>
              <a:t>,</a:t>
            </a:r>
            <a:r>
              <a:rPr lang="en-US" sz="2400" i="1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lang="en-US" sz="2400" i="1" spc="-6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lang="en-US" sz="2400" i="1" spc="-45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lang="en-US" sz="2400" i="1" spc="-50" dirty="0">
                <a:solidFill>
                  <a:srgbClr val="FFFFFF"/>
                </a:solidFill>
                <a:latin typeface="Calibri Light"/>
                <a:cs typeface="Calibri Light"/>
              </a:rPr>
              <a:t>el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op</a:t>
            </a:r>
            <a:r>
              <a:rPr lang="en-US" sz="2400" i="1" spc="-50" dirty="0">
                <a:solidFill>
                  <a:srgbClr val="FFFFFF"/>
                </a:solidFill>
                <a:latin typeface="Calibri Light"/>
                <a:cs typeface="Calibri Light"/>
              </a:rPr>
              <a:t>me</a:t>
            </a:r>
            <a:r>
              <a:rPr lang="en-US" sz="2400" i="1" spc="-8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lang="en-US" sz="2400" i="1" spc="-4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lang="en-US" sz="2400" i="1" spc="-50" dirty="0">
                <a:solidFill>
                  <a:srgbClr val="FFFFFF"/>
                </a:solidFill>
                <a:latin typeface="Calibri Light"/>
                <a:cs typeface="Calibri Light"/>
              </a:rPr>
              <a:t>,</a:t>
            </a:r>
            <a:r>
              <a:rPr lang="en-US" sz="2400" i="1" spc="-1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  <a:r>
              <a:rPr lang="en-US" sz="2400" i="1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0" dirty="0" err="1">
                <a:solidFill>
                  <a:srgbClr val="FFFFFF"/>
                </a:solidFill>
                <a:latin typeface="Calibri Light"/>
                <a:cs typeface="Calibri Light"/>
              </a:rPr>
              <a:t>im</a:t>
            </a:r>
            <a:r>
              <a:rPr lang="en-US" sz="2400" i="1" spc="-55" dirty="0" err="1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lang="en-US" sz="2400" i="1" spc="-45" dirty="0" err="1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lang="en-US" sz="2400" i="1" spc="-65" dirty="0" err="1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lang="en-US" sz="2400" i="1" spc="-45" dirty="0" err="1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lang="en-US" sz="2400" i="1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eme</a:t>
            </a:r>
            <a:r>
              <a:rPr lang="en-US" sz="2400" i="1" spc="-80" dirty="0" err="1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lang="en-US" sz="2400" i="1" spc="-45" dirty="0" err="1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lang="en-US" sz="2400" i="1" spc="-60" dirty="0" err="1">
                <a:solidFill>
                  <a:srgbClr val="FFFFFF"/>
                </a:solidFill>
                <a:latin typeface="Calibri Light"/>
                <a:cs typeface="Calibri Light"/>
              </a:rPr>
              <a:t>.</a:t>
            </a:r>
            <a:r>
              <a:rPr lang="en-US" sz="2400" i="1" spc="-45" dirty="0" err="1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lang="en-US" sz="2400" i="1" spc="-55" dirty="0" err="1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lang="en-US" sz="2400" i="1" spc="-45" dirty="0" err="1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lang="en-US" sz="2400" i="1" spc="-60" dirty="0" err="1">
                <a:solidFill>
                  <a:srgbClr val="FFFFFF"/>
                </a:solidFill>
                <a:latin typeface="Calibri Light"/>
                <a:cs typeface="Calibri Light"/>
              </a:rPr>
              <a:t>w</a:t>
            </a:r>
            <a:r>
              <a:rPr lang="en-US" sz="2400" i="1" spc="-50" dirty="0" err="1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lang="en-US" sz="2400" i="1" spc="-60" dirty="0" err="1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lang="en-US" sz="2400" i="1" spc="-55" dirty="0" err="1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lang="en-US" sz="2400" i="1" spc="-90" dirty="0" err="1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lang="en-US" sz="2400" i="1" spc="-85" dirty="0" err="1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lang="en-US" sz="2400" i="1" spc="-55" dirty="0" err="1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  <a:r>
              <a:rPr lang="en-US" sz="2400" i="1" spc="-65" dirty="0" err="1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lang="en-US" sz="2400" i="1" spc="-55" dirty="0" err="1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lang="en-US" sz="2400" i="1" dirty="0" err="1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lang="en-US" sz="2400" i="1" spc="-1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so</a:t>
            </a:r>
            <a:r>
              <a:rPr lang="en-US" sz="2400" i="1" spc="-50" dirty="0">
                <a:solidFill>
                  <a:srgbClr val="FFFFFF"/>
                </a:solidFill>
                <a:latin typeface="Calibri Light"/>
                <a:cs typeface="Calibri Light"/>
              </a:rPr>
              <a:t>me</a:t>
            </a:r>
            <a:r>
              <a:rPr lang="en-US" sz="2400" i="1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lang="en-US" sz="2400" i="1" spc="-50" dirty="0">
                <a:solidFill>
                  <a:srgbClr val="FFFFFF"/>
                </a:solidFill>
                <a:latin typeface="Calibri Light"/>
                <a:cs typeface="Calibri Light"/>
              </a:rPr>
              <a:t>iffi</a:t>
            </a:r>
            <a:r>
              <a:rPr lang="en-US" sz="2400" i="1" spc="-60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lang="en-US" sz="2400" i="1" spc="-50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lang="en-US" sz="2400" i="1" spc="-6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lang="en-US" sz="2400" i="1" spc="-5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lang="en-US" sz="2400" i="1" spc="-6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lang="en-US" sz="2400" i="1" spc="-50" dirty="0">
                <a:solidFill>
                  <a:srgbClr val="FFFFFF"/>
                </a:solidFill>
                <a:latin typeface="Calibri Light"/>
                <a:cs typeface="Calibri Light"/>
              </a:rPr>
              <a:t>, </a:t>
            </a:r>
          </a:p>
          <a:p>
            <a:pPr marL="12700" marR="5080">
              <a:lnSpc>
                <a:spcPts val="2630"/>
              </a:lnSpc>
              <a:spcBef>
                <a:spcPts val="155"/>
              </a:spcBef>
            </a:pPr>
            <a:r>
              <a:rPr lang="en-US" sz="2400" i="1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60" dirty="0">
                <a:solidFill>
                  <a:srgbClr val="FFFFFF"/>
                </a:solidFill>
                <a:latin typeface="Calibri Light"/>
                <a:cs typeface="Calibri Light"/>
              </a:rPr>
              <a:t>3.CI/CD</a:t>
            </a:r>
            <a:r>
              <a:rPr lang="en-US" sz="2400" i="1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0" dirty="0">
                <a:solidFill>
                  <a:srgbClr val="FFFFFF"/>
                </a:solidFill>
                <a:latin typeface="Calibri Light"/>
                <a:cs typeface="Calibri Light"/>
              </a:rPr>
              <a:t>will</a:t>
            </a:r>
            <a:r>
              <a:rPr lang="en-US" sz="2400" i="1" spc="-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ultimately</a:t>
            </a:r>
            <a:r>
              <a:rPr lang="en-US" sz="2400" i="1" spc="-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enhance</a:t>
            </a:r>
            <a:r>
              <a:rPr lang="en-US" sz="2400" i="1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business</a:t>
            </a:r>
            <a:r>
              <a:rPr lang="en-US" sz="2400" i="1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operations</a:t>
            </a:r>
            <a:r>
              <a:rPr lang="en-US" sz="2400" i="1" spc="-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  <a:r>
              <a:rPr lang="en-US" sz="2400" i="1" spc="-60" dirty="0">
                <a:solidFill>
                  <a:srgbClr val="FFFFFF"/>
                </a:solidFill>
                <a:latin typeface="Calibri Light"/>
                <a:cs typeface="Calibri Light"/>
              </a:rPr>
              <a:t> significantly</a:t>
            </a:r>
            <a:r>
              <a:rPr lang="en-US" sz="2400" i="1" spc="-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0" dirty="0">
                <a:solidFill>
                  <a:srgbClr val="FFFFFF"/>
                </a:solidFill>
                <a:latin typeface="Calibri Light"/>
                <a:cs typeface="Calibri Light"/>
              </a:rPr>
              <a:t>cut</a:t>
            </a:r>
            <a:r>
              <a:rPr lang="en-US" sz="2400" i="1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400" i="1" spc="-55" dirty="0">
                <a:solidFill>
                  <a:srgbClr val="FFFFFF"/>
                </a:solidFill>
                <a:latin typeface="Calibri Light"/>
                <a:cs typeface="Calibri Light"/>
              </a:rPr>
              <a:t>expenses.</a:t>
            </a:r>
            <a:endParaRPr lang="en-US" sz="2400" dirty="0">
              <a:latin typeface="Calibri Light"/>
              <a:cs typeface="Calibri Light"/>
            </a:endParaRPr>
          </a:p>
          <a:p>
            <a:endParaRPr lang="en-US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{1D866013-3BAF-46B0-AA87-9066CB156F8D}tf33713516_win32</Template>
  <TotalTime>17</TotalTime>
  <Words>597</Words>
  <Application>Microsoft Office PowerPoint</Application>
  <PresentationFormat>Widescreen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Agency FB</vt:lpstr>
      <vt:lpstr>Arial</vt:lpstr>
      <vt:lpstr>Bookman Old Style</vt:lpstr>
      <vt:lpstr>Calibri</vt:lpstr>
      <vt:lpstr>Calibri Light</vt:lpstr>
      <vt:lpstr>Cambria</vt:lpstr>
      <vt:lpstr>Gill Sans MT</vt:lpstr>
      <vt:lpstr>Trebuchet MS</vt:lpstr>
      <vt:lpstr>Walbaum Display</vt:lpstr>
      <vt:lpstr>3DFloatVTI</vt:lpstr>
      <vt:lpstr>  BENEFITS OF CI/CD</vt:lpstr>
      <vt:lpstr>OVERVIEW</vt:lpstr>
      <vt:lpstr>What exactly does CI/CD mean?</vt:lpstr>
      <vt:lpstr>WHAT ARE OUR PRESENT PROBLEMS?</vt:lpstr>
      <vt:lpstr>HOW DEVOPS CONCEPTS COULD BE USEFUL TO US?</vt:lpstr>
      <vt:lpstr>WHAT WILL THE HURDLES BE THAT WE MUST OVERCOME?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CI/CD</dc:title>
  <dc:creator>Purva Tomar</dc:creator>
  <cp:lastModifiedBy>Purva Tomar</cp:lastModifiedBy>
  <cp:revision>3</cp:revision>
  <dcterms:created xsi:type="dcterms:W3CDTF">2023-07-22T16:49:08Z</dcterms:created>
  <dcterms:modified xsi:type="dcterms:W3CDTF">2023-09-19T07:20:10Z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