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27A292-6638-42DA-AB95-B49BF39F5197}"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7A975-50A8-4ECE-ACF3-77985449EAE1}" type="slidenum">
              <a:rPr lang="en-US" smtClean="0"/>
              <a:t>‹#›</a:t>
            </a:fld>
            <a:endParaRPr lang="en-US"/>
          </a:p>
        </p:txBody>
      </p:sp>
    </p:spTree>
    <p:extLst>
      <p:ext uri="{BB962C8B-B14F-4D97-AF65-F5344CB8AC3E}">
        <p14:creationId xmlns:p14="http://schemas.microsoft.com/office/powerpoint/2010/main" val="204426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27A292-6638-42DA-AB95-B49BF39F5197}"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7A975-50A8-4ECE-ACF3-77985449EAE1}" type="slidenum">
              <a:rPr lang="en-US" smtClean="0"/>
              <a:t>‹#›</a:t>
            </a:fld>
            <a:endParaRPr lang="en-US"/>
          </a:p>
        </p:txBody>
      </p:sp>
    </p:spTree>
    <p:extLst>
      <p:ext uri="{BB962C8B-B14F-4D97-AF65-F5344CB8AC3E}">
        <p14:creationId xmlns:p14="http://schemas.microsoft.com/office/powerpoint/2010/main" val="2717123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27A292-6638-42DA-AB95-B49BF39F5197}"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7A975-50A8-4ECE-ACF3-77985449EAE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55515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27A292-6638-42DA-AB95-B49BF39F5197}"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7A975-50A8-4ECE-ACF3-77985449EAE1}" type="slidenum">
              <a:rPr lang="en-US" smtClean="0"/>
              <a:t>‹#›</a:t>
            </a:fld>
            <a:endParaRPr lang="en-US"/>
          </a:p>
        </p:txBody>
      </p:sp>
    </p:spTree>
    <p:extLst>
      <p:ext uri="{BB962C8B-B14F-4D97-AF65-F5344CB8AC3E}">
        <p14:creationId xmlns:p14="http://schemas.microsoft.com/office/powerpoint/2010/main" val="2255690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27A292-6638-42DA-AB95-B49BF39F5197}"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7A975-50A8-4ECE-ACF3-77985449EAE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7513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27A292-6638-42DA-AB95-B49BF39F5197}"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7A975-50A8-4ECE-ACF3-77985449EAE1}" type="slidenum">
              <a:rPr lang="en-US" smtClean="0"/>
              <a:t>‹#›</a:t>
            </a:fld>
            <a:endParaRPr lang="en-US"/>
          </a:p>
        </p:txBody>
      </p:sp>
    </p:spTree>
    <p:extLst>
      <p:ext uri="{BB962C8B-B14F-4D97-AF65-F5344CB8AC3E}">
        <p14:creationId xmlns:p14="http://schemas.microsoft.com/office/powerpoint/2010/main" val="2081838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7A292-6638-42DA-AB95-B49BF39F5197}"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7A975-50A8-4ECE-ACF3-77985449EAE1}" type="slidenum">
              <a:rPr lang="en-US" smtClean="0"/>
              <a:t>‹#›</a:t>
            </a:fld>
            <a:endParaRPr lang="en-US"/>
          </a:p>
        </p:txBody>
      </p:sp>
    </p:spTree>
    <p:extLst>
      <p:ext uri="{BB962C8B-B14F-4D97-AF65-F5344CB8AC3E}">
        <p14:creationId xmlns:p14="http://schemas.microsoft.com/office/powerpoint/2010/main" val="3756340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7A292-6638-42DA-AB95-B49BF39F5197}"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7A975-50A8-4ECE-ACF3-77985449EAE1}" type="slidenum">
              <a:rPr lang="en-US" smtClean="0"/>
              <a:t>‹#›</a:t>
            </a:fld>
            <a:endParaRPr lang="en-US"/>
          </a:p>
        </p:txBody>
      </p:sp>
    </p:spTree>
    <p:extLst>
      <p:ext uri="{BB962C8B-B14F-4D97-AF65-F5344CB8AC3E}">
        <p14:creationId xmlns:p14="http://schemas.microsoft.com/office/powerpoint/2010/main" val="1995424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7A292-6638-42DA-AB95-B49BF39F5197}"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7A975-50A8-4ECE-ACF3-77985449EAE1}" type="slidenum">
              <a:rPr lang="en-US" smtClean="0"/>
              <a:t>‹#›</a:t>
            </a:fld>
            <a:endParaRPr lang="en-US"/>
          </a:p>
        </p:txBody>
      </p:sp>
    </p:spTree>
    <p:extLst>
      <p:ext uri="{BB962C8B-B14F-4D97-AF65-F5344CB8AC3E}">
        <p14:creationId xmlns:p14="http://schemas.microsoft.com/office/powerpoint/2010/main" val="9367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27A292-6638-42DA-AB95-B49BF39F5197}"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7A975-50A8-4ECE-ACF3-77985449EAE1}" type="slidenum">
              <a:rPr lang="en-US" smtClean="0"/>
              <a:t>‹#›</a:t>
            </a:fld>
            <a:endParaRPr lang="en-US"/>
          </a:p>
        </p:txBody>
      </p:sp>
    </p:spTree>
    <p:extLst>
      <p:ext uri="{BB962C8B-B14F-4D97-AF65-F5344CB8AC3E}">
        <p14:creationId xmlns:p14="http://schemas.microsoft.com/office/powerpoint/2010/main" val="4151288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27A292-6638-42DA-AB95-B49BF39F5197}"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7A975-50A8-4ECE-ACF3-77985449EAE1}" type="slidenum">
              <a:rPr lang="en-US" smtClean="0"/>
              <a:t>‹#›</a:t>
            </a:fld>
            <a:endParaRPr lang="en-US"/>
          </a:p>
        </p:txBody>
      </p:sp>
    </p:spTree>
    <p:extLst>
      <p:ext uri="{BB962C8B-B14F-4D97-AF65-F5344CB8AC3E}">
        <p14:creationId xmlns:p14="http://schemas.microsoft.com/office/powerpoint/2010/main" val="159428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27A292-6638-42DA-AB95-B49BF39F5197}" type="datetimeFigureOut">
              <a:rPr lang="en-US" smtClean="0"/>
              <a:t>3/13/2020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27A975-50A8-4ECE-ACF3-77985449EAE1}" type="slidenum">
              <a:rPr lang="en-US" smtClean="0"/>
              <a:t>‹#›</a:t>
            </a:fld>
            <a:endParaRPr lang="en-US"/>
          </a:p>
        </p:txBody>
      </p:sp>
    </p:spTree>
    <p:extLst>
      <p:ext uri="{BB962C8B-B14F-4D97-AF65-F5344CB8AC3E}">
        <p14:creationId xmlns:p14="http://schemas.microsoft.com/office/powerpoint/2010/main" val="4279815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27A292-6638-42DA-AB95-B49BF39F5197}" type="datetimeFigureOut">
              <a:rPr lang="en-US" smtClean="0"/>
              <a:t>3/13/2020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27A975-50A8-4ECE-ACF3-77985449EAE1}" type="slidenum">
              <a:rPr lang="en-US" smtClean="0"/>
              <a:t>‹#›</a:t>
            </a:fld>
            <a:endParaRPr lang="en-US"/>
          </a:p>
        </p:txBody>
      </p:sp>
    </p:spTree>
    <p:extLst>
      <p:ext uri="{BB962C8B-B14F-4D97-AF65-F5344CB8AC3E}">
        <p14:creationId xmlns:p14="http://schemas.microsoft.com/office/powerpoint/2010/main" val="247977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7A292-6638-42DA-AB95-B49BF39F5197}" type="datetimeFigureOut">
              <a:rPr lang="en-US" smtClean="0"/>
              <a:t>3/13/2020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27A975-50A8-4ECE-ACF3-77985449EAE1}" type="slidenum">
              <a:rPr lang="en-US" smtClean="0"/>
              <a:t>‹#›</a:t>
            </a:fld>
            <a:endParaRPr lang="en-US"/>
          </a:p>
        </p:txBody>
      </p:sp>
    </p:spTree>
    <p:extLst>
      <p:ext uri="{BB962C8B-B14F-4D97-AF65-F5344CB8AC3E}">
        <p14:creationId xmlns:p14="http://schemas.microsoft.com/office/powerpoint/2010/main" val="2925892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27A292-6638-42DA-AB95-B49BF39F5197}"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7A975-50A8-4ECE-ACF3-77985449EAE1}" type="slidenum">
              <a:rPr lang="en-US" smtClean="0"/>
              <a:t>‹#›</a:t>
            </a:fld>
            <a:endParaRPr lang="en-US"/>
          </a:p>
        </p:txBody>
      </p:sp>
    </p:spTree>
    <p:extLst>
      <p:ext uri="{BB962C8B-B14F-4D97-AF65-F5344CB8AC3E}">
        <p14:creationId xmlns:p14="http://schemas.microsoft.com/office/powerpoint/2010/main" val="418092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27A292-6638-42DA-AB95-B49BF39F5197}"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7A975-50A8-4ECE-ACF3-77985449EAE1}" type="slidenum">
              <a:rPr lang="en-US" smtClean="0"/>
              <a:t>‹#›</a:t>
            </a:fld>
            <a:endParaRPr lang="en-US"/>
          </a:p>
        </p:txBody>
      </p:sp>
    </p:spTree>
    <p:extLst>
      <p:ext uri="{BB962C8B-B14F-4D97-AF65-F5344CB8AC3E}">
        <p14:creationId xmlns:p14="http://schemas.microsoft.com/office/powerpoint/2010/main" val="2411226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27A292-6638-42DA-AB95-B49BF39F5197}" type="datetimeFigureOut">
              <a:rPr lang="en-US" smtClean="0"/>
              <a:t>3/13/2020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27A975-50A8-4ECE-ACF3-77985449EAE1}" type="slidenum">
              <a:rPr lang="en-US" smtClean="0"/>
              <a:t>‹#›</a:t>
            </a:fld>
            <a:endParaRPr lang="en-US"/>
          </a:p>
        </p:txBody>
      </p:sp>
    </p:spTree>
    <p:extLst>
      <p:ext uri="{BB962C8B-B14F-4D97-AF65-F5344CB8AC3E}">
        <p14:creationId xmlns:p14="http://schemas.microsoft.com/office/powerpoint/2010/main" val="1781584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72A6-B458-45AB-88B3-B403DED5B4F6}"/>
              </a:ext>
            </a:extLst>
          </p:cNvPr>
          <p:cNvSpPr>
            <a:spLocks noGrp="1"/>
          </p:cNvSpPr>
          <p:nvPr>
            <p:ph type="ctrTitle"/>
          </p:nvPr>
        </p:nvSpPr>
        <p:spPr/>
        <p:txBody>
          <a:bodyPr/>
          <a:lstStyle/>
          <a:p>
            <a:pPr algn="ctr"/>
            <a:r>
              <a:rPr lang="en-US" sz="3200" b="1" dirty="0">
                <a:solidFill>
                  <a:schemeClr val="tx1"/>
                </a:solidFill>
              </a:rPr>
              <a:t>Finding the best location to open the food</a:t>
            </a:r>
            <a:r>
              <a:rPr lang="en-US" sz="3200" dirty="0">
                <a:solidFill>
                  <a:schemeClr val="tx1"/>
                </a:solidFill>
              </a:rPr>
              <a:t> </a:t>
            </a:r>
            <a:r>
              <a:rPr lang="en-US" sz="3200" b="1" dirty="0">
                <a:solidFill>
                  <a:schemeClr val="tx1"/>
                </a:solidFill>
              </a:rPr>
              <a:t>court in Ahmedabad, Gujarat, India</a:t>
            </a:r>
            <a:br>
              <a:rPr lang="en-US" sz="3200" dirty="0">
                <a:solidFill>
                  <a:schemeClr val="tx1"/>
                </a:solidFill>
              </a:rPr>
            </a:br>
            <a:endParaRPr lang="en-US" sz="3200" dirty="0">
              <a:solidFill>
                <a:schemeClr val="tx1"/>
              </a:solidFill>
            </a:endParaRPr>
          </a:p>
        </p:txBody>
      </p:sp>
      <p:sp>
        <p:nvSpPr>
          <p:cNvPr id="3" name="Subtitle 2">
            <a:extLst>
              <a:ext uri="{FF2B5EF4-FFF2-40B4-BE49-F238E27FC236}">
                <a16:creationId xmlns:a16="http://schemas.microsoft.com/office/drawing/2014/main" id="{D735F0D5-6863-4259-93ED-D8A8B21A232C}"/>
              </a:ext>
            </a:extLst>
          </p:cNvPr>
          <p:cNvSpPr>
            <a:spLocks noGrp="1"/>
          </p:cNvSpPr>
          <p:nvPr>
            <p:ph type="subTitle" idx="1"/>
          </p:nvPr>
        </p:nvSpPr>
        <p:spPr>
          <a:xfrm>
            <a:off x="1507067" y="5133184"/>
            <a:ext cx="7766936" cy="1096899"/>
          </a:xfrm>
        </p:spPr>
        <p:txBody>
          <a:bodyPr/>
          <a:lstStyle/>
          <a:p>
            <a:pPr algn="ctr"/>
            <a:r>
              <a:rPr lang="en-US" dirty="0"/>
              <a:t>This ppt is part of the </a:t>
            </a:r>
            <a:r>
              <a:rPr lang="en-US" dirty="0" err="1"/>
              <a:t>coursera</a:t>
            </a:r>
            <a:r>
              <a:rPr lang="en-US" dirty="0"/>
              <a:t> capstone project week 5</a:t>
            </a:r>
          </a:p>
          <a:p>
            <a:endParaRPr lang="en-US" dirty="0"/>
          </a:p>
        </p:txBody>
      </p:sp>
    </p:spTree>
    <p:extLst>
      <p:ext uri="{BB962C8B-B14F-4D97-AF65-F5344CB8AC3E}">
        <p14:creationId xmlns:p14="http://schemas.microsoft.com/office/powerpoint/2010/main" val="99999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533CB-91AA-4AFA-9F89-556EB87727AF}"/>
              </a:ext>
            </a:extLst>
          </p:cNvPr>
          <p:cNvSpPr>
            <a:spLocks noGrp="1"/>
          </p:cNvSpPr>
          <p:nvPr>
            <p:ph type="title"/>
          </p:nvPr>
        </p:nvSpPr>
        <p:spPr/>
        <p:txBody>
          <a:bodyPr/>
          <a:lstStyle/>
          <a:p>
            <a:pPr algn="ctr"/>
            <a:r>
              <a:rPr lang="en-US" dirty="0">
                <a:solidFill>
                  <a:schemeClr val="tx1"/>
                </a:solidFill>
              </a:rPr>
              <a:t>Contents</a:t>
            </a:r>
          </a:p>
        </p:txBody>
      </p:sp>
      <p:sp>
        <p:nvSpPr>
          <p:cNvPr id="3" name="Content Placeholder 2">
            <a:extLst>
              <a:ext uri="{FF2B5EF4-FFF2-40B4-BE49-F238E27FC236}">
                <a16:creationId xmlns:a16="http://schemas.microsoft.com/office/drawing/2014/main" id="{C2CD8FE4-E23E-4B30-B532-F1243D44DFC6}"/>
              </a:ext>
            </a:extLst>
          </p:cNvPr>
          <p:cNvSpPr>
            <a:spLocks noGrp="1"/>
          </p:cNvSpPr>
          <p:nvPr>
            <p:ph idx="1"/>
          </p:nvPr>
        </p:nvSpPr>
        <p:spPr/>
        <p:txBody>
          <a:bodyPr/>
          <a:lstStyle/>
          <a:p>
            <a:r>
              <a:rPr lang="en-US" sz="2000" dirty="0"/>
              <a:t>Introduction</a:t>
            </a:r>
          </a:p>
          <a:p>
            <a:r>
              <a:rPr lang="en-US" sz="2000" dirty="0"/>
              <a:t>Data acquisition and cleaning</a:t>
            </a:r>
          </a:p>
          <a:p>
            <a:r>
              <a:rPr lang="en-US" sz="2000" dirty="0"/>
              <a:t>Data analysis</a:t>
            </a:r>
          </a:p>
          <a:p>
            <a:r>
              <a:rPr lang="en-US" sz="2000" dirty="0"/>
              <a:t>Conclusion</a:t>
            </a:r>
          </a:p>
          <a:p>
            <a:pPr marL="0" indent="0">
              <a:buNone/>
            </a:pPr>
            <a:endParaRPr lang="en-US" dirty="0"/>
          </a:p>
        </p:txBody>
      </p:sp>
    </p:spTree>
    <p:extLst>
      <p:ext uri="{BB962C8B-B14F-4D97-AF65-F5344CB8AC3E}">
        <p14:creationId xmlns:p14="http://schemas.microsoft.com/office/powerpoint/2010/main" val="241012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D561E-1791-4C65-A293-4B4E4F11820C}"/>
              </a:ext>
            </a:extLst>
          </p:cNvPr>
          <p:cNvSpPr>
            <a:spLocks noGrp="1"/>
          </p:cNvSpPr>
          <p:nvPr>
            <p:ph type="title"/>
          </p:nvPr>
        </p:nvSpPr>
        <p:spPr/>
        <p:txBody>
          <a:bodyPr/>
          <a:lstStyle/>
          <a:p>
            <a:r>
              <a:rPr lang="en-US" dirty="0">
                <a:solidFill>
                  <a:schemeClr val="tx1"/>
                </a:solidFill>
              </a:rPr>
              <a:t>Introduction:</a:t>
            </a:r>
            <a:br>
              <a:rPr lang="en-US" dirty="0">
                <a:solidFill>
                  <a:schemeClr val="tx1"/>
                </a:solidFill>
              </a:rPr>
            </a:br>
            <a:endParaRPr lang="en-US" dirty="0">
              <a:solidFill>
                <a:schemeClr val="tx1"/>
              </a:solidFill>
            </a:endParaRPr>
          </a:p>
        </p:txBody>
      </p:sp>
      <p:sp>
        <p:nvSpPr>
          <p:cNvPr id="3" name="Content Placeholder 2">
            <a:extLst>
              <a:ext uri="{FF2B5EF4-FFF2-40B4-BE49-F238E27FC236}">
                <a16:creationId xmlns:a16="http://schemas.microsoft.com/office/drawing/2014/main" id="{024FE37A-C3BC-40D1-AB3A-4010DE741F0B}"/>
              </a:ext>
            </a:extLst>
          </p:cNvPr>
          <p:cNvSpPr>
            <a:spLocks noGrp="1"/>
          </p:cNvSpPr>
          <p:nvPr>
            <p:ph idx="1"/>
          </p:nvPr>
        </p:nvSpPr>
        <p:spPr/>
        <p:txBody>
          <a:bodyPr/>
          <a:lstStyle/>
          <a:p>
            <a:r>
              <a:rPr lang="en-US" dirty="0"/>
              <a:t>Business Problem: to find the best location in Ahmedabad city to open food court business far from existing food courts but near to target customers which are university students and youngsters. </a:t>
            </a:r>
          </a:p>
          <a:p>
            <a:r>
              <a:rPr lang="en-US" dirty="0"/>
              <a:t>Technology Used:	Foursquare</a:t>
            </a:r>
          </a:p>
          <a:p>
            <a:pPr marL="2286000" lvl="5" indent="0">
              <a:buNone/>
            </a:pPr>
            <a:r>
              <a:rPr lang="en-US" sz="1800" dirty="0" err="1"/>
              <a:t>Geopy</a:t>
            </a:r>
            <a:endParaRPr lang="en-US" sz="1800" dirty="0"/>
          </a:p>
          <a:p>
            <a:pPr marL="2286000" lvl="5" indent="0">
              <a:buNone/>
            </a:pPr>
            <a:r>
              <a:rPr lang="en-US" sz="1800" dirty="0"/>
              <a:t>Folium</a:t>
            </a:r>
          </a:p>
          <a:p>
            <a:pPr marL="2286000" lvl="5" indent="0">
              <a:buNone/>
            </a:pPr>
            <a:endParaRPr lang="en-US" sz="1800" dirty="0"/>
          </a:p>
        </p:txBody>
      </p:sp>
    </p:spTree>
    <p:extLst>
      <p:ext uri="{BB962C8B-B14F-4D97-AF65-F5344CB8AC3E}">
        <p14:creationId xmlns:p14="http://schemas.microsoft.com/office/powerpoint/2010/main" val="820373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5D3CB-F76B-4C48-900E-2A42C1367486}"/>
              </a:ext>
            </a:extLst>
          </p:cNvPr>
          <p:cNvSpPr>
            <a:spLocks noGrp="1"/>
          </p:cNvSpPr>
          <p:nvPr>
            <p:ph type="title"/>
          </p:nvPr>
        </p:nvSpPr>
        <p:spPr/>
        <p:txBody>
          <a:bodyPr/>
          <a:lstStyle/>
          <a:p>
            <a:r>
              <a:rPr lang="en-US" dirty="0">
                <a:solidFill>
                  <a:schemeClr val="tx1"/>
                </a:solidFill>
              </a:rPr>
              <a:t>Data acquisition and cleaning</a:t>
            </a:r>
          </a:p>
        </p:txBody>
      </p:sp>
      <p:sp>
        <p:nvSpPr>
          <p:cNvPr id="3" name="Content Placeholder 2">
            <a:extLst>
              <a:ext uri="{FF2B5EF4-FFF2-40B4-BE49-F238E27FC236}">
                <a16:creationId xmlns:a16="http://schemas.microsoft.com/office/drawing/2014/main" id="{6E74F891-FB4D-4FEB-B35C-14AE7545CFE0}"/>
              </a:ext>
            </a:extLst>
          </p:cNvPr>
          <p:cNvSpPr>
            <a:spLocks noGrp="1"/>
          </p:cNvSpPr>
          <p:nvPr>
            <p:ph idx="1"/>
          </p:nvPr>
        </p:nvSpPr>
        <p:spPr/>
        <p:txBody>
          <a:bodyPr/>
          <a:lstStyle/>
          <a:p>
            <a:r>
              <a:rPr lang="en-US" dirty="0"/>
              <a:t>The only time data cleaning is needed is while getting the data in json format from foursquare and converting into a data frame.</a:t>
            </a:r>
          </a:p>
          <a:p>
            <a:r>
              <a:rPr lang="en-US" dirty="0"/>
              <a:t>Although the same process is done thrice as there are three data frames used in the project. 1. all existing food courts in Ahmedabad 2. All universities and colleges in Ahmedabad 3. all theatres in Ahmedabad.</a:t>
            </a:r>
          </a:p>
          <a:p>
            <a:endParaRPr lang="en-US" dirty="0"/>
          </a:p>
          <a:p>
            <a:endParaRPr lang="en-US" dirty="0"/>
          </a:p>
        </p:txBody>
      </p:sp>
    </p:spTree>
    <p:extLst>
      <p:ext uri="{BB962C8B-B14F-4D97-AF65-F5344CB8AC3E}">
        <p14:creationId xmlns:p14="http://schemas.microsoft.com/office/powerpoint/2010/main" val="230077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446E-4EEF-49CF-ABA3-7F046400C023}"/>
              </a:ext>
            </a:extLst>
          </p:cNvPr>
          <p:cNvSpPr>
            <a:spLocks noGrp="1"/>
          </p:cNvSpPr>
          <p:nvPr>
            <p:ph type="title"/>
          </p:nvPr>
        </p:nvSpPr>
        <p:spPr/>
        <p:txBody>
          <a:bodyPr/>
          <a:lstStyle/>
          <a:p>
            <a:r>
              <a:rPr lang="en-US" dirty="0">
                <a:solidFill>
                  <a:schemeClr val="tx1"/>
                </a:solidFill>
              </a:rPr>
              <a:t>Data acquisition and cleaning</a:t>
            </a:r>
            <a:endParaRPr lang="en-US" dirty="0"/>
          </a:p>
        </p:txBody>
      </p:sp>
      <p:pic>
        <p:nvPicPr>
          <p:cNvPr id="4" name="Content Placeholder 3">
            <a:extLst>
              <a:ext uri="{FF2B5EF4-FFF2-40B4-BE49-F238E27FC236}">
                <a16:creationId xmlns:a16="http://schemas.microsoft.com/office/drawing/2014/main" id="{1BA5FF36-1BF5-49C4-893E-E01A9A284F5B}"/>
              </a:ext>
            </a:extLst>
          </p:cNvPr>
          <p:cNvPicPr>
            <a:picLocks noGrp="1"/>
          </p:cNvPicPr>
          <p:nvPr>
            <p:ph idx="1"/>
          </p:nvPr>
        </p:nvPicPr>
        <p:blipFill rotWithShape="1">
          <a:blip r:embed="rId2"/>
          <a:srcRect r="40000"/>
          <a:stretch/>
        </p:blipFill>
        <p:spPr bwMode="auto">
          <a:xfrm>
            <a:off x="1237582" y="2160588"/>
            <a:ext cx="3924968" cy="3881437"/>
          </a:xfrm>
          <a:prstGeom prst="rect">
            <a:avLst/>
          </a:prstGeom>
          <a:ln>
            <a:noFill/>
          </a:ln>
          <a:extLst>
            <a:ext uri="{53640926-AAD7-44D8-BBD7-CCE9431645EC}">
              <a14:shadowObscured xmlns:a14="http://schemas.microsoft.com/office/drawing/2010/main"/>
            </a:ext>
          </a:extLst>
        </p:spPr>
      </p:pic>
      <p:sp>
        <p:nvSpPr>
          <p:cNvPr id="6" name="Arrow: Right 5">
            <a:extLst>
              <a:ext uri="{FF2B5EF4-FFF2-40B4-BE49-F238E27FC236}">
                <a16:creationId xmlns:a16="http://schemas.microsoft.com/office/drawing/2014/main" id="{EC9E7F72-42D4-4441-86F8-68446BCB485A}"/>
              </a:ext>
            </a:extLst>
          </p:cNvPr>
          <p:cNvSpPr/>
          <p:nvPr/>
        </p:nvSpPr>
        <p:spPr>
          <a:xfrm>
            <a:off x="4973216" y="3629608"/>
            <a:ext cx="895739" cy="447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91212E6-BEE3-4039-AB30-DB55AAA75C8A}"/>
              </a:ext>
            </a:extLst>
          </p:cNvPr>
          <p:cNvPicPr/>
          <p:nvPr/>
        </p:nvPicPr>
        <p:blipFill>
          <a:blip r:embed="rId3"/>
          <a:stretch>
            <a:fillRect/>
          </a:stretch>
        </p:blipFill>
        <p:spPr>
          <a:xfrm>
            <a:off x="5966357" y="2136759"/>
            <a:ext cx="3828732" cy="3881437"/>
          </a:xfrm>
          <a:prstGeom prst="rect">
            <a:avLst/>
          </a:prstGeom>
        </p:spPr>
      </p:pic>
    </p:spTree>
    <p:extLst>
      <p:ext uri="{BB962C8B-B14F-4D97-AF65-F5344CB8AC3E}">
        <p14:creationId xmlns:p14="http://schemas.microsoft.com/office/powerpoint/2010/main" val="1459796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C222-7FAB-4E50-B591-2A21A8DEFEA5}"/>
              </a:ext>
            </a:extLst>
          </p:cNvPr>
          <p:cNvSpPr>
            <a:spLocks noGrp="1"/>
          </p:cNvSpPr>
          <p:nvPr>
            <p:ph type="title"/>
          </p:nvPr>
        </p:nvSpPr>
        <p:spPr/>
        <p:txBody>
          <a:bodyPr/>
          <a:lstStyle/>
          <a:p>
            <a:r>
              <a:rPr lang="en-US" dirty="0">
                <a:solidFill>
                  <a:schemeClr val="tx1"/>
                </a:solidFill>
              </a:rPr>
              <a:t>Data analysis</a:t>
            </a:r>
            <a:br>
              <a:rPr lang="en-US" dirty="0">
                <a:solidFill>
                  <a:schemeClr val="tx1"/>
                </a:solidFill>
              </a:rPr>
            </a:br>
            <a:endParaRPr lang="en-US" dirty="0">
              <a:solidFill>
                <a:schemeClr val="tx1"/>
              </a:solidFill>
            </a:endParaRPr>
          </a:p>
        </p:txBody>
      </p:sp>
      <p:sp>
        <p:nvSpPr>
          <p:cNvPr id="3" name="Content Placeholder 2">
            <a:extLst>
              <a:ext uri="{FF2B5EF4-FFF2-40B4-BE49-F238E27FC236}">
                <a16:creationId xmlns:a16="http://schemas.microsoft.com/office/drawing/2014/main" id="{C09C3189-EF54-4CE3-ADAF-5514A96B7349}"/>
              </a:ext>
            </a:extLst>
          </p:cNvPr>
          <p:cNvSpPr>
            <a:spLocks noGrp="1"/>
          </p:cNvSpPr>
          <p:nvPr>
            <p:ph idx="1"/>
          </p:nvPr>
        </p:nvSpPr>
        <p:spPr/>
        <p:txBody>
          <a:bodyPr/>
          <a:lstStyle/>
          <a:p>
            <a:r>
              <a:rPr lang="en-US" dirty="0"/>
              <a:t>First, mark all existing food courts using red markers in Ahmedabad  map.</a:t>
            </a:r>
          </a:p>
          <a:p>
            <a:r>
              <a:rPr lang="en-US" dirty="0"/>
              <a:t>Second, mark all universities and colleges using green markers in same map.</a:t>
            </a:r>
          </a:p>
          <a:p>
            <a:r>
              <a:rPr lang="en-US" dirty="0"/>
              <a:t>Third, mark all theatres using yellow markers in the same map.</a:t>
            </a:r>
          </a:p>
          <a:p>
            <a:r>
              <a:rPr lang="en-US" dirty="0"/>
              <a:t>Circle boundaries of 2.5 kms around the existing food courts.</a:t>
            </a:r>
          </a:p>
        </p:txBody>
      </p:sp>
    </p:spTree>
    <p:extLst>
      <p:ext uri="{BB962C8B-B14F-4D97-AF65-F5344CB8AC3E}">
        <p14:creationId xmlns:p14="http://schemas.microsoft.com/office/powerpoint/2010/main" val="2293060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89B7-C20B-4DC6-BCA0-C62ED7D856A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C49A7F8-B6E7-4922-B008-5EF984B2F13A}"/>
              </a:ext>
            </a:extLst>
          </p:cNvPr>
          <p:cNvPicPr>
            <a:picLocks noGrp="1"/>
          </p:cNvPicPr>
          <p:nvPr>
            <p:ph idx="1"/>
          </p:nvPr>
        </p:nvPicPr>
        <p:blipFill rotWithShape="1">
          <a:blip r:embed="rId2"/>
          <a:srcRect l="1025" b="5134"/>
          <a:stretch/>
        </p:blipFill>
        <p:spPr bwMode="auto">
          <a:xfrm>
            <a:off x="828675" y="609600"/>
            <a:ext cx="8724900" cy="54324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34230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16E8-A4F9-4459-B39F-4F6E930A7931}"/>
              </a:ext>
            </a:extLst>
          </p:cNvPr>
          <p:cNvSpPr>
            <a:spLocks noGrp="1"/>
          </p:cNvSpPr>
          <p:nvPr>
            <p:ph type="title"/>
          </p:nvPr>
        </p:nvSpPr>
        <p:spPr/>
        <p:txBody>
          <a:bodyPr/>
          <a:lstStyle/>
          <a:p>
            <a:r>
              <a:rPr lang="en-US" dirty="0">
                <a:solidFill>
                  <a:schemeClr val="tx1"/>
                </a:solidFill>
              </a:rPr>
              <a:t>Conclusion:</a:t>
            </a:r>
            <a:br>
              <a:rPr lang="en-US" dirty="0">
                <a:solidFill>
                  <a:schemeClr val="tx1"/>
                </a:solidFill>
              </a:rPr>
            </a:br>
            <a:endParaRPr lang="en-US" dirty="0">
              <a:solidFill>
                <a:schemeClr val="tx1"/>
              </a:solidFill>
            </a:endParaRPr>
          </a:p>
        </p:txBody>
      </p:sp>
      <p:sp>
        <p:nvSpPr>
          <p:cNvPr id="3" name="Content Placeholder 2">
            <a:extLst>
              <a:ext uri="{FF2B5EF4-FFF2-40B4-BE49-F238E27FC236}">
                <a16:creationId xmlns:a16="http://schemas.microsoft.com/office/drawing/2014/main" id="{7AF45110-E42E-4EFA-84C6-5A78D4889E51}"/>
              </a:ext>
            </a:extLst>
          </p:cNvPr>
          <p:cNvSpPr>
            <a:spLocks noGrp="1"/>
          </p:cNvSpPr>
          <p:nvPr>
            <p:ph idx="1"/>
          </p:nvPr>
        </p:nvSpPr>
        <p:spPr/>
        <p:txBody>
          <a:bodyPr/>
          <a:lstStyle/>
          <a:p>
            <a:r>
              <a:rPr lang="en-US" dirty="0"/>
              <a:t>Result: based on the map with all processes, two locations are best match for our business problems. Chandkheda and Chanakyapuri. As both locations are far from existing food courts and also includes 2 universities and 2 theatres in the near area. So if establishing the business over here, we can attract the students from both universities and on weekend youngsters usually watch movies and dine outside which will fulfil our requirements.</a:t>
            </a:r>
          </a:p>
        </p:txBody>
      </p:sp>
    </p:spTree>
    <p:extLst>
      <p:ext uri="{BB962C8B-B14F-4D97-AF65-F5344CB8AC3E}">
        <p14:creationId xmlns:p14="http://schemas.microsoft.com/office/powerpoint/2010/main" val="3025851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0B083-29C2-4D00-8663-BE47DA6EDBAC}"/>
              </a:ext>
            </a:extLst>
          </p:cNvPr>
          <p:cNvSpPr>
            <a:spLocks noGrp="1"/>
          </p:cNvSpPr>
          <p:nvPr>
            <p:ph type="title"/>
          </p:nvPr>
        </p:nvSpPr>
        <p:spPr>
          <a:xfrm>
            <a:off x="1063690" y="1623527"/>
            <a:ext cx="10179072" cy="2844800"/>
          </a:xfrm>
        </p:spPr>
        <p:txBody>
          <a:bodyPr>
            <a:normAutofit/>
          </a:bodyPr>
          <a:lstStyle/>
          <a:p>
            <a:r>
              <a:rPr lang="en-US" sz="9600" dirty="0"/>
              <a:t>THANK YOU</a:t>
            </a:r>
          </a:p>
        </p:txBody>
      </p:sp>
    </p:spTree>
    <p:extLst>
      <p:ext uri="{BB962C8B-B14F-4D97-AF65-F5344CB8AC3E}">
        <p14:creationId xmlns:p14="http://schemas.microsoft.com/office/powerpoint/2010/main" val="282955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TotalTime>
  <Words>290</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Finding the best location to open the food court in Ahmedabad, Gujarat, India </vt:lpstr>
      <vt:lpstr>Contents</vt:lpstr>
      <vt:lpstr>Introduction: </vt:lpstr>
      <vt:lpstr>Data acquisition and cleaning</vt:lpstr>
      <vt:lpstr>Data acquisition and cleaning</vt:lpstr>
      <vt:lpstr>Data analysis </vt:lpstr>
      <vt:lpstr>PowerPoint Presentation</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best location to open the food court in Ahmedabad, Gujarat, India </dc:title>
  <dc:creator>Purva Kaushikkumar Patel</dc:creator>
  <cp:lastModifiedBy>Purva Kaushikkumar Patel</cp:lastModifiedBy>
  <cp:revision>4</cp:revision>
  <dcterms:created xsi:type="dcterms:W3CDTF">2020-03-13T20:58:45Z</dcterms:created>
  <dcterms:modified xsi:type="dcterms:W3CDTF">2020-03-13T21:43:44Z</dcterms:modified>
</cp:coreProperties>
</file>