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59" r:id="rId5"/>
    <p:sldId id="260" r:id="rId6"/>
    <p:sldId id="269" r:id="rId7"/>
    <p:sldId id="261" r:id="rId8"/>
    <p:sldId id="262" r:id="rId9"/>
    <p:sldId id="270" r:id="rId10"/>
    <p:sldId id="263"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B1BF42-8EAB-4A4E-B7F8-E253BE3E5A91}" v="854" dt="2021-03-30T06:29:38.2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3/30/2021</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894780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3/30/2021</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885645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3/30/2021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2265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3/30/2021</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59403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3/30/2021</a:t>
            </a:fld>
            <a:endParaRPr lang="en-US" dirty="0"/>
          </a:p>
        </p:txBody>
      </p:sp>
    </p:spTree>
    <p:extLst>
      <p:ext uri="{BB962C8B-B14F-4D97-AF65-F5344CB8AC3E}">
        <p14:creationId xmlns:p14="http://schemas.microsoft.com/office/powerpoint/2010/main" val="1098469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3/30/2021</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26511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3/30/2021</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6996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3/30/2021</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4744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3/30/2021</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894965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3/30/2021</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281315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3/30/2021</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894052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3/30/2021</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81703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9">
            <a:extLst>
              <a:ext uri="{FF2B5EF4-FFF2-40B4-BE49-F238E27FC236}">
                <a16:creationId xmlns:a16="http://schemas.microsoft.com/office/drawing/2014/main" id="{F624CBFB-D803-467F-960F-B6A30F821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661823" y="1346268"/>
            <a:ext cx="8868354" cy="2463667"/>
          </a:xfrm>
        </p:spPr>
        <p:txBody>
          <a:bodyPr anchor="b">
            <a:normAutofit/>
          </a:bodyPr>
          <a:lstStyle/>
          <a:p>
            <a:pPr algn="ctr"/>
            <a:r>
              <a:rPr lang="en-US" sz="6600" dirty="0">
                <a:ea typeface="Meiryo"/>
              </a:rPr>
              <a:t>SMART CITY</a:t>
            </a:r>
            <a:endParaRPr lang="en-US" sz="6600" dirty="0"/>
          </a:p>
        </p:txBody>
      </p:sp>
      <p:sp>
        <p:nvSpPr>
          <p:cNvPr id="17" name="Freeform: Shape 11">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03C85561-90D2-4AFA-B2C5-F2D61D86C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9026B71D-5A6F-48FE-AC6A-D7AAA018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247015" y="-1314429"/>
            <a:ext cx="1697663" cy="12191695"/>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 name="Subtitle 2"/>
          <p:cNvSpPr>
            <a:spLocks noGrp="1"/>
          </p:cNvSpPr>
          <p:nvPr>
            <p:ph type="subTitle" idx="1"/>
          </p:nvPr>
        </p:nvSpPr>
        <p:spPr>
          <a:xfrm>
            <a:off x="2619376" y="3809935"/>
            <a:ext cx="6953250" cy="1524066"/>
          </a:xfrm>
        </p:spPr>
        <p:txBody>
          <a:bodyPr vert="horz" lIns="109728" tIns="109728" rIns="109728" bIns="91440" rtlCol="0" anchor="t">
            <a:noAutofit/>
          </a:bodyPr>
          <a:lstStyle/>
          <a:p>
            <a:pPr algn="ctr"/>
            <a:r>
              <a:rPr lang="en-US" sz="1400" b="1" dirty="0">
                <a:ea typeface="Meiryo"/>
              </a:rPr>
              <a:t>Presented by </a:t>
            </a:r>
          </a:p>
          <a:p>
            <a:pPr algn="ctr"/>
            <a:r>
              <a:rPr lang="en-US" sz="1400" b="1" dirty="0">
                <a:ea typeface="Meiryo"/>
              </a:rPr>
              <a:t>Group no. 33</a:t>
            </a:r>
          </a:p>
          <a:p>
            <a:pPr algn="ctr"/>
            <a:r>
              <a:rPr lang="en-US" sz="1400" b="1" dirty="0">
                <a:ea typeface="Meiryo"/>
              </a:rPr>
              <a:t>2050 Purva Ghodke</a:t>
            </a:r>
          </a:p>
          <a:p>
            <a:pPr algn="ctr"/>
            <a:r>
              <a:rPr lang="en-US" sz="1400" b="1" dirty="0">
                <a:ea typeface="Meiryo"/>
              </a:rPr>
              <a:t>2071 Lata </a:t>
            </a:r>
            <a:r>
              <a:rPr lang="en-US" sz="1400" b="1" dirty="0" err="1">
                <a:ea typeface="Meiryo"/>
              </a:rPr>
              <a:t>Karvekar</a:t>
            </a:r>
            <a:endParaRPr lang="en-US" sz="1400" b="1" dirty="0">
              <a:ea typeface="Meiryo"/>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6B0DB-902E-429C-A293-66F74490E870}"/>
              </a:ext>
            </a:extLst>
          </p:cNvPr>
          <p:cNvSpPr>
            <a:spLocks noGrp="1"/>
          </p:cNvSpPr>
          <p:nvPr>
            <p:ph type="title"/>
          </p:nvPr>
        </p:nvSpPr>
        <p:spPr/>
        <p:txBody>
          <a:bodyPr/>
          <a:lstStyle/>
          <a:p>
            <a:r>
              <a:rPr lang="en-US">
                <a:ea typeface="Meiryo"/>
              </a:rPr>
              <a:t>Operating Environment</a:t>
            </a:r>
            <a:endParaRPr lang="en-US" dirty="0">
              <a:ea typeface="Meiryo"/>
            </a:endParaRPr>
          </a:p>
        </p:txBody>
      </p:sp>
      <p:sp>
        <p:nvSpPr>
          <p:cNvPr id="9" name="Content Placeholder 8">
            <a:extLst>
              <a:ext uri="{FF2B5EF4-FFF2-40B4-BE49-F238E27FC236}">
                <a16:creationId xmlns:a16="http://schemas.microsoft.com/office/drawing/2014/main" id="{31395DB7-9428-42B3-9C5A-C8151A8B6252}"/>
              </a:ext>
            </a:extLst>
          </p:cNvPr>
          <p:cNvSpPr>
            <a:spLocks noGrp="1"/>
          </p:cNvSpPr>
          <p:nvPr>
            <p:ph idx="1"/>
          </p:nvPr>
        </p:nvSpPr>
        <p:spPr>
          <a:xfrm>
            <a:off x="1920240" y="2139748"/>
            <a:ext cx="8770571" cy="3651504"/>
          </a:xfrm>
        </p:spPr>
        <p:txBody>
          <a:bodyPr vert="horz" lIns="109728" tIns="109728" rIns="109728" bIns="91440" rtlCol="0" anchor="t">
            <a:normAutofit fontScale="70000" lnSpcReduction="20000"/>
          </a:bodyPr>
          <a:lstStyle/>
          <a:p>
            <a:r>
              <a:rPr lang="en-US" sz="1200" u="sng">
                <a:ea typeface="+mn-lt"/>
                <a:cs typeface="+mn-lt"/>
              </a:rPr>
              <a:t>Server Side:</a:t>
            </a:r>
            <a:endParaRPr lang="en-US" sz="1200">
              <a:ea typeface="Meiryo"/>
            </a:endParaRPr>
          </a:p>
          <a:p>
            <a:br>
              <a:rPr lang="en-US" sz="1200" dirty="0"/>
            </a:br>
            <a:r>
              <a:rPr lang="en-US" sz="1200" b="1">
                <a:ea typeface="+mn-lt"/>
                <a:cs typeface="+mn-lt"/>
              </a:rPr>
              <a:t>Processor: </a:t>
            </a:r>
            <a:r>
              <a:rPr lang="en-US" sz="1200">
                <a:ea typeface="+mn-lt"/>
                <a:cs typeface="+mn-lt"/>
              </a:rPr>
              <a:t>Intel® Xeon® processor 3500 series</a:t>
            </a:r>
            <a:endParaRPr lang="en-US" sz="1200">
              <a:ea typeface="Meiryo"/>
            </a:endParaRPr>
          </a:p>
          <a:p>
            <a:r>
              <a:rPr lang="en-US" sz="1200" b="1">
                <a:ea typeface="+mn-lt"/>
                <a:cs typeface="+mn-lt"/>
              </a:rPr>
              <a:t>HDD: </a:t>
            </a:r>
            <a:r>
              <a:rPr lang="en-US" sz="1200">
                <a:ea typeface="+mn-lt"/>
                <a:cs typeface="+mn-lt"/>
              </a:rPr>
              <a:t>Minimum 500GB Disk Space</a:t>
            </a:r>
            <a:endParaRPr lang="en-US" sz="1200">
              <a:ea typeface="Meiryo"/>
            </a:endParaRPr>
          </a:p>
          <a:p>
            <a:r>
              <a:rPr lang="en-US" sz="1200" b="1">
                <a:ea typeface="+mn-lt"/>
                <a:cs typeface="+mn-lt"/>
              </a:rPr>
              <a:t>RAM: </a:t>
            </a:r>
            <a:r>
              <a:rPr lang="en-US" sz="1200">
                <a:ea typeface="+mn-lt"/>
                <a:cs typeface="+mn-lt"/>
              </a:rPr>
              <a:t>Minimum 2GB </a:t>
            </a:r>
            <a:r>
              <a:rPr lang="en-US" sz="1200" b="1">
                <a:ea typeface="+mn-lt"/>
                <a:cs typeface="+mn-lt"/>
              </a:rPr>
              <a:t>OS: </a:t>
            </a:r>
            <a:r>
              <a:rPr lang="en-US" sz="1200">
                <a:ea typeface="+mn-lt"/>
                <a:cs typeface="+mn-lt"/>
              </a:rPr>
              <a:t>Windows 8.1, Linux 6 </a:t>
            </a:r>
            <a:r>
              <a:rPr lang="en-US" sz="1200" b="1">
                <a:ea typeface="+mn-lt"/>
                <a:cs typeface="+mn-lt"/>
              </a:rPr>
              <a:t>Database: </a:t>
            </a:r>
            <a:r>
              <a:rPr lang="en-US" sz="1200">
                <a:ea typeface="+mn-lt"/>
                <a:cs typeface="+mn-lt"/>
              </a:rPr>
              <a:t>MySQL</a:t>
            </a:r>
            <a:endParaRPr lang="en-US" sz="1200">
              <a:ea typeface="Meiryo"/>
            </a:endParaRPr>
          </a:p>
          <a:p>
            <a:endParaRPr lang="en-US" sz="1200" dirty="0">
              <a:ea typeface="+mn-lt"/>
              <a:cs typeface="+mn-lt"/>
            </a:endParaRPr>
          </a:p>
          <a:p>
            <a:r>
              <a:rPr lang="en-US" sz="1200" u="sng">
                <a:ea typeface="+mn-lt"/>
                <a:cs typeface="+mn-lt"/>
              </a:rPr>
              <a:t>Client Side (minimum requirement):</a:t>
            </a:r>
            <a:br>
              <a:rPr lang="en-US" sz="1200" dirty="0"/>
            </a:br>
            <a:endParaRPr lang="en-US" sz="1200">
              <a:ea typeface="Meiryo"/>
            </a:endParaRPr>
          </a:p>
          <a:p>
            <a:r>
              <a:rPr lang="en-US" sz="1200" b="1">
                <a:ea typeface="+mn-lt"/>
                <a:cs typeface="+mn-lt"/>
              </a:rPr>
              <a:t>Processor: </a:t>
            </a:r>
            <a:r>
              <a:rPr lang="en-US" sz="1200">
                <a:ea typeface="+mn-lt"/>
                <a:cs typeface="+mn-lt"/>
              </a:rPr>
              <a:t>Intel Dual Core</a:t>
            </a:r>
            <a:endParaRPr lang="en-US" sz="1200">
              <a:ea typeface="Meiryo"/>
            </a:endParaRPr>
          </a:p>
          <a:p>
            <a:r>
              <a:rPr lang="en-US" sz="1200" b="1">
                <a:ea typeface="+mn-lt"/>
                <a:cs typeface="+mn-lt"/>
              </a:rPr>
              <a:t>HDD: </a:t>
            </a:r>
            <a:r>
              <a:rPr lang="en-US" sz="1200">
                <a:ea typeface="+mn-lt"/>
                <a:cs typeface="+mn-lt"/>
              </a:rPr>
              <a:t>Minimum 80GB Disk Space</a:t>
            </a:r>
            <a:endParaRPr lang="en-US" sz="1200">
              <a:ea typeface="Meiryo"/>
            </a:endParaRPr>
          </a:p>
          <a:p>
            <a:r>
              <a:rPr lang="en-US" sz="1200" b="1">
                <a:ea typeface="+mn-lt"/>
                <a:cs typeface="+mn-lt"/>
              </a:rPr>
              <a:t>RAM: </a:t>
            </a:r>
            <a:r>
              <a:rPr lang="en-US" sz="1200">
                <a:ea typeface="+mn-lt"/>
                <a:cs typeface="+mn-lt"/>
              </a:rPr>
              <a:t>Minimum 1GB</a:t>
            </a:r>
            <a:endParaRPr lang="en-US" sz="1200">
              <a:ea typeface="Meiryo"/>
            </a:endParaRPr>
          </a:p>
          <a:p>
            <a:r>
              <a:rPr lang="en-US" sz="1200" b="1">
                <a:ea typeface="+mn-lt"/>
                <a:cs typeface="+mn-lt"/>
              </a:rPr>
              <a:t>OS: </a:t>
            </a:r>
            <a:r>
              <a:rPr lang="en-US" sz="1200">
                <a:ea typeface="+mn-lt"/>
                <a:cs typeface="+mn-lt"/>
              </a:rPr>
              <a:t>Windows 7, Linux</a:t>
            </a:r>
            <a:endParaRPr lang="en-US" sz="1200">
              <a:ea typeface="Meiryo"/>
            </a:endParaRPr>
          </a:p>
          <a:p>
            <a:br>
              <a:rPr lang="en-US" dirty="0"/>
            </a:br>
            <a:endParaRPr lang="en-US" sz="1200">
              <a:ea typeface="Meiryo"/>
            </a:endParaRPr>
          </a:p>
        </p:txBody>
      </p:sp>
    </p:spTree>
    <p:extLst>
      <p:ext uri="{BB962C8B-B14F-4D97-AF65-F5344CB8AC3E}">
        <p14:creationId xmlns:p14="http://schemas.microsoft.com/office/powerpoint/2010/main" val="3580575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06A74-0755-44FC-B335-0CDE4F34E0C6}"/>
              </a:ext>
            </a:extLst>
          </p:cNvPr>
          <p:cNvSpPr>
            <a:spLocks noGrp="1"/>
          </p:cNvSpPr>
          <p:nvPr>
            <p:ph type="title"/>
          </p:nvPr>
        </p:nvSpPr>
        <p:spPr/>
        <p:txBody>
          <a:bodyPr/>
          <a:lstStyle/>
          <a:p>
            <a:r>
              <a:rPr lang="en-US">
                <a:ea typeface="Meiryo"/>
              </a:rPr>
              <a:t>Conclusion</a:t>
            </a:r>
            <a:endParaRPr lang="en-US" dirty="0">
              <a:ea typeface="Meiryo"/>
            </a:endParaRPr>
          </a:p>
        </p:txBody>
      </p:sp>
      <p:sp>
        <p:nvSpPr>
          <p:cNvPr id="3" name="Content Placeholder 2">
            <a:extLst>
              <a:ext uri="{FF2B5EF4-FFF2-40B4-BE49-F238E27FC236}">
                <a16:creationId xmlns:a16="http://schemas.microsoft.com/office/drawing/2014/main" id="{7D0C6EEC-0B15-49DB-962D-136E5BB28BC5}"/>
              </a:ext>
            </a:extLst>
          </p:cNvPr>
          <p:cNvSpPr>
            <a:spLocks noGrp="1"/>
          </p:cNvSpPr>
          <p:nvPr>
            <p:ph idx="1"/>
          </p:nvPr>
        </p:nvSpPr>
        <p:spPr/>
        <p:txBody>
          <a:bodyPr vert="horz" lIns="109728" tIns="109728" rIns="109728" bIns="91440" rtlCol="0" anchor="t">
            <a:normAutofit lnSpcReduction="10000"/>
          </a:bodyPr>
          <a:lstStyle/>
          <a:p>
            <a:pPr algn="just"/>
            <a:r>
              <a:rPr lang="en-US">
                <a:ea typeface="+mn-lt"/>
                <a:cs typeface="+mn-lt"/>
              </a:rPr>
              <a:t>In conclusion, Smart City Project in Java provides info regarding the various aspects of city. The implementation of this project solves most of the problems a new visitor faces while coming to a new city.Administration, user, visitor management, etc. similar to a city are the key features of our project. User can access services and functionalities from the society anywhere and anytime for their own comfort.</a:t>
            </a:r>
            <a:endParaRPr lang="en-US"/>
          </a:p>
          <a:p>
            <a:br>
              <a:rPr lang="en-US" dirty="0"/>
            </a:br>
            <a:endParaRPr lang="en-US" dirty="0"/>
          </a:p>
        </p:txBody>
      </p:sp>
    </p:spTree>
    <p:extLst>
      <p:ext uri="{BB962C8B-B14F-4D97-AF65-F5344CB8AC3E}">
        <p14:creationId xmlns:p14="http://schemas.microsoft.com/office/powerpoint/2010/main" val="913505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D4D13-115D-485A-A584-70FF4720465D}"/>
              </a:ext>
            </a:extLst>
          </p:cNvPr>
          <p:cNvSpPr>
            <a:spLocks noGrp="1"/>
          </p:cNvSpPr>
          <p:nvPr>
            <p:ph type="title"/>
          </p:nvPr>
        </p:nvSpPr>
        <p:spPr/>
        <p:txBody>
          <a:bodyPr/>
          <a:lstStyle/>
          <a:p>
            <a:r>
              <a:rPr lang="en-US">
                <a:ea typeface="Meiryo"/>
              </a:rPr>
              <a:t>Future Scope</a:t>
            </a:r>
            <a:endParaRPr lang="en-US"/>
          </a:p>
        </p:txBody>
      </p:sp>
      <p:sp>
        <p:nvSpPr>
          <p:cNvPr id="3" name="Content Placeholder 2">
            <a:extLst>
              <a:ext uri="{FF2B5EF4-FFF2-40B4-BE49-F238E27FC236}">
                <a16:creationId xmlns:a16="http://schemas.microsoft.com/office/drawing/2014/main" id="{79D1126F-872F-4829-B47A-AFFAE8D0B0BA}"/>
              </a:ext>
            </a:extLst>
          </p:cNvPr>
          <p:cNvSpPr>
            <a:spLocks noGrp="1"/>
          </p:cNvSpPr>
          <p:nvPr>
            <p:ph idx="1"/>
          </p:nvPr>
        </p:nvSpPr>
        <p:spPr/>
        <p:txBody>
          <a:bodyPr vert="horz" lIns="109728" tIns="109728" rIns="109728" bIns="91440" rtlCol="0" anchor="t">
            <a:normAutofit fontScale="92500" lnSpcReduction="10000"/>
          </a:bodyPr>
          <a:lstStyle/>
          <a:p>
            <a:pPr marL="285750" indent="-285750" algn="just">
              <a:buFont typeface="Arial"/>
              <a:buChar char="•"/>
            </a:pPr>
            <a:r>
              <a:rPr lang="en-US">
                <a:ea typeface="+mn-lt"/>
                <a:cs typeface="+mn-lt"/>
              </a:rPr>
              <a:t>The scope may be expanded to include more cities by the state in future.</a:t>
            </a:r>
            <a:endParaRPr lang="en-US"/>
          </a:p>
          <a:p>
            <a:pPr marL="285750" indent="-285750" algn="just">
              <a:buFont typeface="Arial"/>
              <a:buChar char="•"/>
            </a:pPr>
            <a:r>
              <a:rPr lang="en-US">
                <a:ea typeface="+mn-lt"/>
                <a:cs typeface="+mn-lt"/>
              </a:rPr>
              <a:t>Online collaborative sensor data management platforms are on-line database services that allow sensor owner to register and connect their devices to feed data into database.</a:t>
            </a:r>
            <a:endParaRPr lang="en-US"/>
          </a:p>
          <a:p>
            <a:pPr marL="285750" indent="-285750" algn="just">
              <a:buFont typeface="Arial"/>
              <a:buChar char="•"/>
            </a:pPr>
            <a:r>
              <a:rPr lang="en-US">
                <a:ea typeface="+mn-lt"/>
                <a:cs typeface="+mn-lt"/>
              </a:rPr>
              <a:t>We can include telecommuting, telehealth.</a:t>
            </a:r>
            <a:endParaRPr lang="en-US"/>
          </a:p>
          <a:p>
            <a:br>
              <a:rPr lang="en-US" dirty="0"/>
            </a:br>
            <a:br>
              <a:rPr lang="en-US" dirty="0"/>
            </a:br>
            <a:endParaRPr lang="en-US" dirty="0"/>
          </a:p>
        </p:txBody>
      </p:sp>
    </p:spTree>
    <p:extLst>
      <p:ext uri="{BB962C8B-B14F-4D97-AF65-F5344CB8AC3E}">
        <p14:creationId xmlns:p14="http://schemas.microsoft.com/office/powerpoint/2010/main" val="2984952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79715-9AAA-49A5-807D-7E96B1808C29}"/>
              </a:ext>
            </a:extLst>
          </p:cNvPr>
          <p:cNvSpPr>
            <a:spLocks noGrp="1"/>
          </p:cNvSpPr>
          <p:nvPr>
            <p:ph type="title"/>
          </p:nvPr>
        </p:nvSpPr>
        <p:spPr/>
        <p:txBody>
          <a:bodyPr/>
          <a:lstStyle/>
          <a:p>
            <a:r>
              <a:rPr lang="en-US">
                <a:ea typeface="Meiryo"/>
              </a:rPr>
              <a:t>References</a:t>
            </a:r>
            <a:endParaRPr lang="en-US"/>
          </a:p>
        </p:txBody>
      </p:sp>
      <p:sp>
        <p:nvSpPr>
          <p:cNvPr id="3" name="Content Placeholder 2">
            <a:extLst>
              <a:ext uri="{FF2B5EF4-FFF2-40B4-BE49-F238E27FC236}">
                <a16:creationId xmlns:a16="http://schemas.microsoft.com/office/drawing/2014/main" id="{7C1D2D7C-2128-46CA-8D38-DCD3658D899F}"/>
              </a:ext>
            </a:extLst>
          </p:cNvPr>
          <p:cNvSpPr>
            <a:spLocks noGrp="1"/>
          </p:cNvSpPr>
          <p:nvPr>
            <p:ph idx="1"/>
          </p:nvPr>
        </p:nvSpPr>
        <p:spPr/>
        <p:txBody>
          <a:bodyPr vert="horz" lIns="109728" tIns="109728" rIns="109728" bIns="91440" rtlCol="0" anchor="t">
            <a:normAutofit fontScale="85000" lnSpcReduction="10000"/>
          </a:bodyPr>
          <a:lstStyle/>
          <a:p>
            <a:pPr algn="just"/>
            <a:r>
              <a:rPr lang="en-US">
                <a:ea typeface="+mn-lt"/>
                <a:cs typeface="+mn-lt"/>
              </a:rPr>
              <a:t>The following books and manuals provided a lot of help to us in making this project a reality.</a:t>
            </a:r>
            <a:endParaRPr lang="en-US"/>
          </a:p>
          <a:p>
            <a:pPr marL="285750" indent="-285750" algn="just">
              <a:buFont typeface="Arial"/>
              <a:buChar char="•"/>
            </a:pPr>
            <a:r>
              <a:rPr lang="en-US">
                <a:ea typeface="+mn-lt"/>
                <a:cs typeface="+mn-lt"/>
              </a:rPr>
              <a:t>The complete Reference Java2 By Patrick Naughton and Herbert Schildt, TMH Publishing Company Ltd.</a:t>
            </a:r>
            <a:endParaRPr lang="en-US"/>
          </a:p>
          <a:p>
            <a:pPr marL="285750" indent="-285750" algn="just">
              <a:buFont typeface="Arial"/>
              <a:buChar char="•"/>
            </a:pPr>
            <a:r>
              <a:rPr lang="en-US">
                <a:ea typeface="+mn-lt"/>
                <a:cs typeface="+mn-lt"/>
              </a:rPr>
              <a:t>Java How To Program By H.M.Dietel and P.J.Dietel,Pearson Education/PHI</a:t>
            </a:r>
            <a:endParaRPr lang="en-US"/>
          </a:p>
          <a:p>
            <a:pPr marL="285750" indent="-285750" algn="just">
              <a:buFont typeface="Arial"/>
              <a:buChar char="•"/>
            </a:pPr>
            <a:r>
              <a:rPr lang="en-US">
                <a:ea typeface="+mn-lt"/>
                <a:cs typeface="+mn-lt"/>
              </a:rPr>
              <a:t>Data Base Management Systems,Raghurama Krishnan, Johannes Gerhrke,TATA McGraw-Hill</a:t>
            </a:r>
            <a:endParaRPr lang="en-US"/>
          </a:p>
          <a:p>
            <a:pPr marL="285750" indent="-285750" algn="just">
              <a:buFont typeface="Arial"/>
              <a:buChar char="•"/>
            </a:pPr>
            <a:r>
              <a:rPr lang="en-US">
                <a:ea typeface="+mn-lt"/>
                <a:cs typeface="+mn-lt"/>
              </a:rPr>
              <a:t>Software Engineering By Roger S.Pressman,McGraw Hill International Edition Pressman</a:t>
            </a:r>
            <a:endParaRPr lang="en-US"/>
          </a:p>
          <a:p>
            <a:endParaRPr lang="en-US" dirty="0">
              <a:ea typeface="Meiryo"/>
            </a:endParaRPr>
          </a:p>
        </p:txBody>
      </p:sp>
    </p:spTree>
    <p:extLst>
      <p:ext uri="{BB962C8B-B14F-4D97-AF65-F5344CB8AC3E}">
        <p14:creationId xmlns:p14="http://schemas.microsoft.com/office/powerpoint/2010/main" val="2648921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26F31-C32B-40E2-9799-5FCE604314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4C5BF5-173A-494B-AA24-D8693F056436}"/>
              </a:ext>
            </a:extLst>
          </p:cNvPr>
          <p:cNvSpPr>
            <a:spLocks noGrp="1"/>
          </p:cNvSpPr>
          <p:nvPr>
            <p:ph idx="1"/>
          </p:nvPr>
        </p:nvSpPr>
        <p:spPr/>
        <p:txBody>
          <a:bodyPr vert="horz" lIns="109728" tIns="109728" rIns="109728" bIns="91440" rtlCol="0" anchor="t">
            <a:normAutofit/>
          </a:bodyPr>
          <a:lstStyle/>
          <a:p>
            <a:r>
              <a:rPr lang="en-US" sz="4000" b="1">
                <a:ea typeface="Meiryo"/>
              </a:rPr>
              <a:t>               Thank You</a:t>
            </a:r>
            <a:endParaRPr lang="en-US" sz="4000" b="1"/>
          </a:p>
        </p:txBody>
      </p:sp>
    </p:spTree>
    <p:extLst>
      <p:ext uri="{BB962C8B-B14F-4D97-AF65-F5344CB8AC3E}">
        <p14:creationId xmlns:p14="http://schemas.microsoft.com/office/powerpoint/2010/main" val="2554144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64693-1ECE-4DDD-BB00-541BAB637AB9}"/>
              </a:ext>
            </a:extLst>
          </p:cNvPr>
          <p:cNvSpPr>
            <a:spLocks noGrp="1"/>
          </p:cNvSpPr>
          <p:nvPr>
            <p:ph type="title"/>
          </p:nvPr>
        </p:nvSpPr>
        <p:spPr/>
        <p:txBody>
          <a:bodyPr/>
          <a:lstStyle/>
          <a:p>
            <a:r>
              <a:rPr lang="en-US" dirty="0">
                <a:ea typeface="Meiryo"/>
              </a:rPr>
              <a:t>Introduction</a:t>
            </a:r>
            <a:endParaRPr lang="en-US" dirty="0"/>
          </a:p>
        </p:txBody>
      </p:sp>
      <p:sp>
        <p:nvSpPr>
          <p:cNvPr id="3" name="Content Placeholder 2">
            <a:extLst>
              <a:ext uri="{FF2B5EF4-FFF2-40B4-BE49-F238E27FC236}">
                <a16:creationId xmlns:a16="http://schemas.microsoft.com/office/drawing/2014/main" id="{AD8F0674-2FFA-42FC-91BE-002219BACEF8}"/>
              </a:ext>
            </a:extLst>
          </p:cNvPr>
          <p:cNvSpPr>
            <a:spLocks noGrp="1"/>
          </p:cNvSpPr>
          <p:nvPr>
            <p:ph idx="1"/>
          </p:nvPr>
        </p:nvSpPr>
        <p:spPr/>
        <p:txBody>
          <a:bodyPr vert="horz" lIns="109728" tIns="109728" rIns="109728" bIns="91440" rtlCol="0" anchor="t">
            <a:normAutofit/>
          </a:bodyPr>
          <a:lstStyle/>
          <a:p>
            <a:r>
              <a:rPr lang="en-US">
                <a:ea typeface="+mn-lt"/>
                <a:cs typeface="+mn-lt"/>
              </a:rPr>
              <a:t>Smart city is web portal based java technology which provide various facilities to citizens. This infrastructure is used 24 hours, seven days a week by various citizens. There is wide range of services and applications.</a:t>
            </a:r>
            <a:endParaRPr lang="en-US"/>
          </a:p>
        </p:txBody>
      </p:sp>
    </p:spTree>
    <p:extLst>
      <p:ext uri="{BB962C8B-B14F-4D97-AF65-F5344CB8AC3E}">
        <p14:creationId xmlns:p14="http://schemas.microsoft.com/office/powerpoint/2010/main" val="290911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BC13C-B674-4D9F-AD78-AA8E73A26026}"/>
              </a:ext>
            </a:extLst>
          </p:cNvPr>
          <p:cNvSpPr>
            <a:spLocks noGrp="1"/>
          </p:cNvSpPr>
          <p:nvPr>
            <p:ph type="title"/>
          </p:nvPr>
        </p:nvSpPr>
        <p:spPr/>
        <p:txBody>
          <a:bodyPr/>
          <a:lstStyle/>
          <a:p>
            <a:r>
              <a:rPr lang="en-US">
                <a:ea typeface="Meiryo"/>
              </a:rPr>
              <a:t>Purpose</a:t>
            </a:r>
            <a:endParaRPr lang="en-US"/>
          </a:p>
        </p:txBody>
      </p:sp>
      <p:sp>
        <p:nvSpPr>
          <p:cNvPr id="3" name="Content Placeholder 2">
            <a:extLst>
              <a:ext uri="{FF2B5EF4-FFF2-40B4-BE49-F238E27FC236}">
                <a16:creationId xmlns:a16="http://schemas.microsoft.com/office/drawing/2014/main" id="{0F7CAF18-ED41-4B4D-99AB-EA154CBD19F3}"/>
              </a:ext>
            </a:extLst>
          </p:cNvPr>
          <p:cNvSpPr>
            <a:spLocks noGrp="1"/>
          </p:cNvSpPr>
          <p:nvPr>
            <p:ph idx="1"/>
          </p:nvPr>
        </p:nvSpPr>
        <p:spPr/>
        <p:txBody>
          <a:bodyPr vert="horz" lIns="109728" tIns="109728" rIns="109728" bIns="91440" rtlCol="0" anchor="t">
            <a:normAutofit fontScale="92500" lnSpcReduction="20000"/>
          </a:bodyPr>
          <a:lstStyle/>
          <a:p>
            <a:pPr algn="just"/>
            <a:r>
              <a:rPr lang="en-US">
                <a:ea typeface="+mn-lt"/>
                <a:cs typeface="+mn-lt"/>
              </a:rPr>
              <a:t>The advancement in Information Technology and internet penetration has greatly enhanced various business processes and communication. This Smart City web portal is developed to provide the following services:</a:t>
            </a:r>
            <a:endParaRPr lang="en-US"/>
          </a:p>
          <a:p>
            <a:pPr algn="just"/>
            <a:r>
              <a:rPr lang="en-US">
                <a:ea typeface="Meiryo"/>
              </a:rPr>
              <a:t>1.General Information</a:t>
            </a:r>
            <a:endParaRPr lang="en-US" dirty="0">
              <a:ea typeface="Meiryo"/>
            </a:endParaRPr>
          </a:p>
          <a:p>
            <a:pPr algn="just"/>
            <a:r>
              <a:rPr lang="en-US">
                <a:ea typeface="Meiryo"/>
              </a:rPr>
              <a:t>2.Services</a:t>
            </a:r>
            <a:endParaRPr lang="en-US" dirty="0">
              <a:ea typeface="Meiryo"/>
            </a:endParaRPr>
          </a:p>
          <a:p>
            <a:pPr algn="just"/>
            <a:r>
              <a:rPr lang="en-US">
                <a:ea typeface="Meiryo"/>
              </a:rPr>
              <a:t>3.Complaints and Feedback</a:t>
            </a:r>
            <a:endParaRPr lang="en-US" dirty="0">
              <a:ea typeface="Meiryo"/>
            </a:endParaRPr>
          </a:p>
          <a:p>
            <a:br>
              <a:rPr lang="en-US" dirty="0"/>
            </a:br>
            <a:endParaRPr lang="en-US" dirty="0"/>
          </a:p>
        </p:txBody>
      </p:sp>
    </p:spTree>
    <p:extLst>
      <p:ext uri="{BB962C8B-B14F-4D97-AF65-F5344CB8AC3E}">
        <p14:creationId xmlns:p14="http://schemas.microsoft.com/office/powerpoint/2010/main" val="21416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2BB49-A2B8-460E-B725-03054FEAB7B6}"/>
              </a:ext>
            </a:extLst>
          </p:cNvPr>
          <p:cNvSpPr>
            <a:spLocks noGrp="1"/>
          </p:cNvSpPr>
          <p:nvPr>
            <p:ph type="title"/>
          </p:nvPr>
        </p:nvSpPr>
        <p:spPr/>
        <p:txBody>
          <a:bodyPr/>
          <a:lstStyle/>
          <a:p>
            <a:r>
              <a:rPr lang="en-US">
                <a:ea typeface="Meiryo"/>
              </a:rPr>
              <a:t>Problem Statement</a:t>
            </a:r>
            <a:endParaRPr lang="en-US"/>
          </a:p>
        </p:txBody>
      </p:sp>
      <p:sp>
        <p:nvSpPr>
          <p:cNvPr id="3" name="Content Placeholder 2">
            <a:extLst>
              <a:ext uri="{FF2B5EF4-FFF2-40B4-BE49-F238E27FC236}">
                <a16:creationId xmlns:a16="http://schemas.microsoft.com/office/drawing/2014/main" id="{19166518-87DC-4867-80A9-28A5163F45AE}"/>
              </a:ext>
            </a:extLst>
          </p:cNvPr>
          <p:cNvSpPr>
            <a:spLocks noGrp="1"/>
          </p:cNvSpPr>
          <p:nvPr>
            <p:ph idx="1"/>
          </p:nvPr>
        </p:nvSpPr>
        <p:spPr/>
        <p:txBody>
          <a:bodyPr vert="horz" lIns="109728" tIns="109728" rIns="109728" bIns="91440" rtlCol="0" anchor="t">
            <a:normAutofit/>
          </a:bodyPr>
          <a:lstStyle/>
          <a:p>
            <a:r>
              <a:rPr lang="en-US">
                <a:ea typeface="+mn-lt"/>
                <a:cs typeface="+mn-lt"/>
              </a:rPr>
              <a:t>Visitors of city are dependent on citizens for getting information based on traditional way keeping records and details on paper and registers. It is hard to manage all the system with pen and paper. It gets really hard to maintain the records and then keep track of past records. Hence this system is proposed to overcome the flaws of the existing system and giving power to the admin so that he/she will be able to manage records of visitors.</a:t>
            </a:r>
            <a:endParaRPr lang="en-US"/>
          </a:p>
        </p:txBody>
      </p:sp>
    </p:spTree>
    <p:extLst>
      <p:ext uri="{BB962C8B-B14F-4D97-AF65-F5344CB8AC3E}">
        <p14:creationId xmlns:p14="http://schemas.microsoft.com/office/powerpoint/2010/main" val="2006198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87BD8-30FB-4971-8813-32BC7D71D59C}"/>
              </a:ext>
            </a:extLst>
          </p:cNvPr>
          <p:cNvSpPr>
            <a:spLocks noGrp="1"/>
          </p:cNvSpPr>
          <p:nvPr>
            <p:ph type="title"/>
          </p:nvPr>
        </p:nvSpPr>
        <p:spPr/>
        <p:txBody>
          <a:bodyPr/>
          <a:lstStyle/>
          <a:p>
            <a:r>
              <a:rPr lang="en-US">
                <a:ea typeface="Meiryo"/>
              </a:rPr>
              <a:t>Aim and Objective</a:t>
            </a:r>
            <a:endParaRPr lang="en-US"/>
          </a:p>
        </p:txBody>
      </p:sp>
      <p:sp>
        <p:nvSpPr>
          <p:cNvPr id="3" name="Content Placeholder 2">
            <a:extLst>
              <a:ext uri="{FF2B5EF4-FFF2-40B4-BE49-F238E27FC236}">
                <a16:creationId xmlns:a16="http://schemas.microsoft.com/office/drawing/2014/main" id="{35BC937B-91BD-49AA-AB1C-695BB6AD7331}"/>
              </a:ext>
            </a:extLst>
          </p:cNvPr>
          <p:cNvSpPr>
            <a:spLocks noGrp="1"/>
          </p:cNvSpPr>
          <p:nvPr>
            <p:ph idx="1"/>
          </p:nvPr>
        </p:nvSpPr>
        <p:spPr/>
        <p:txBody>
          <a:bodyPr vert="horz" lIns="109728" tIns="109728" rIns="109728" bIns="91440" rtlCol="0" anchor="t">
            <a:normAutofit/>
          </a:bodyPr>
          <a:lstStyle/>
          <a:p>
            <a:pPr marL="285750" indent="-285750">
              <a:buFont typeface="Arial"/>
              <a:buChar char="•"/>
            </a:pPr>
            <a:r>
              <a:rPr lang="en-US">
                <a:ea typeface="+mn-lt"/>
                <a:cs typeface="+mn-lt"/>
              </a:rPr>
              <a:t>To produce a web-based system that allow the administrator to provide functionalities to its role.</a:t>
            </a:r>
            <a:endParaRPr lang="en-US"/>
          </a:p>
          <a:p>
            <a:pPr marL="285750" indent="-285750">
              <a:buFont typeface="Arial"/>
              <a:buChar char="•"/>
            </a:pPr>
            <a:r>
              <a:rPr lang="en-US">
                <a:ea typeface="+mn-lt"/>
                <a:cs typeface="+mn-lt"/>
              </a:rPr>
              <a:t>To ease users by providing different functionalities to it.</a:t>
            </a:r>
            <a:endParaRPr lang="en-US"/>
          </a:p>
          <a:p>
            <a:pPr marL="285750" indent="-285750">
              <a:buFont typeface="Arial"/>
              <a:buChar char="•"/>
            </a:pPr>
            <a:r>
              <a:rPr lang="en-US">
                <a:ea typeface="+mn-lt"/>
                <a:cs typeface="+mn-lt"/>
              </a:rPr>
              <a:t>To ease the supply of information about the city.</a:t>
            </a:r>
            <a:endParaRPr lang="en-US"/>
          </a:p>
          <a:p>
            <a:endParaRPr lang="en-US" dirty="0">
              <a:ea typeface="Meiryo"/>
            </a:endParaRPr>
          </a:p>
        </p:txBody>
      </p:sp>
    </p:spTree>
    <p:extLst>
      <p:ext uri="{BB962C8B-B14F-4D97-AF65-F5344CB8AC3E}">
        <p14:creationId xmlns:p14="http://schemas.microsoft.com/office/powerpoint/2010/main" val="2349902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BB341-702E-4288-B39D-C9F7D628476D}"/>
              </a:ext>
            </a:extLst>
          </p:cNvPr>
          <p:cNvSpPr>
            <a:spLocks noGrp="1"/>
          </p:cNvSpPr>
          <p:nvPr>
            <p:ph type="title"/>
          </p:nvPr>
        </p:nvSpPr>
        <p:spPr/>
        <p:txBody>
          <a:bodyPr/>
          <a:lstStyle/>
          <a:p>
            <a:r>
              <a:rPr lang="en-US">
                <a:ea typeface="Meiryo"/>
              </a:rPr>
              <a:t>Modules</a:t>
            </a:r>
            <a:endParaRPr lang="en-US"/>
          </a:p>
        </p:txBody>
      </p:sp>
      <p:sp>
        <p:nvSpPr>
          <p:cNvPr id="3" name="Content Placeholder 2">
            <a:extLst>
              <a:ext uri="{FF2B5EF4-FFF2-40B4-BE49-F238E27FC236}">
                <a16:creationId xmlns:a16="http://schemas.microsoft.com/office/drawing/2014/main" id="{E76A8F00-CD17-4E90-8913-79B1E25A0ABB}"/>
              </a:ext>
            </a:extLst>
          </p:cNvPr>
          <p:cNvSpPr>
            <a:spLocks noGrp="1"/>
          </p:cNvSpPr>
          <p:nvPr>
            <p:ph idx="1"/>
          </p:nvPr>
        </p:nvSpPr>
        <p:spPr/>
        <p:txBody>
          <a:bodyPr vert="horz" lIns="109728" tIns="109728" rIns="109728" bIns="91440" rtlCol="0" anchor="t">
            <a:normAutofit/>
          </a:bodyPr>
          <a:lstStyle/>
          <a:p>
            <a:pPr marL="285750" indent="-285750">
              <a:buFont typeface="Arial"/>
              <a:buChar char="•"/>
            </a:pPr>
            <a:r>
              <a:rPr lang="en-US">
                <a:ea typeface="+mn-lt"/>
                <a:cs typeface="+mn-lt"/>
              </a:rPr>
              <a:t>General info: Information of events that are currently going on in that city. </a:t>
            </a:r>
            <a:endParaRPr lang="en-US"/>
          </a:p>
          <a:p>
            <a:pPr marL="285750" indent="-285750">
              <a:buFont typeface="Arial"/>
              <a:buChar char="•"/>
            </a:pPr>
            <a:r>
              <a:rPr lang="en-US">
                <a:ea typeface="+mn-lt"/>
                <a:cs typeface="+mn-lt"/>
              </a:rPr>
              <a:t>E-services: In that, which govt. services are available for that particular citizen.  </a:t>
            </a:r>
            <a:endParaRPr lang="en-US">
              <a:ea typeface="Meiryo"/>
            </a:endParaRPr>
          </a:p>
          <a:p>
            <a:pPr marL="285750" indent="-285750">
              <a:buFont typeface="Arial"/>
              <a:buChar char="•"/>
            </a:pPr>
            <a:r>
              <a:rPr lang="en-US">
                <a:ea typeface="+mn-lt"/>
                <a:cs typeface="+mn-lt"/>
              </a:rPr>
              <a:t>Complaint module: Complaints are given by citizens.  </a:t>
            </a:r>
            <a:endParaRPr lang="en-US">
              <a:ea typeface="Meiryo"/>
            </a:endParaRPr>
          </a:p>
          <a:p>
            <a:endParaRPr lang="en-US" dirty="0">
              <a:ea typeface="Meiryo"/>
            </a:endParaRPr>
          </a:p>
        </p:txBody>
      </p:sp>
    </p:spTree>
    <p:extLst>
      <p:ext uri="{BB962C8B-B14F-4D97-AF65-F5344CB8AC3E}">
        <p14:creationId xmlns:p14="http://schemas.microsoft.com/office/powerpoint/2010/main" val="893315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E84F6-45FA-41A3-A312-18AE18C53872}"/>
              </a:ext>
            </a:extLst>
          </p:cNvPr>
          <p:cNvSpPr>
            <a:spLocks noGrp="1"/>
          </p:cNvSpPr>
          <p:nvPr>
            <p:ph type="title"/>
          </p:nvPr>
        </p:nvSpPr>
        <p:spPr/>
        <p:txBody>
          <a:bodyPr/>
          <a:lstStyle/>
          <a:p>
            <a:r>
              <a:rPr lang="en-US">
                <a:ea typeface="Meiryo"/>
              </a:rPr>
              <a:t>Benefits</a:t>
            </a:r>
            <a:endParaRPr lang="en-US"/>
          </a:p>
        </p:txBody>
      </p:sp>
      <p:sp>
        <p:nvSpPr>
          <p:cNvPr id="3" name="Content Placeholder 2">
            <a:extLst>
              <a:ext uri="{FF2B5EF4-FFF2-40B4-BE49-F238E27FC236}">
                <a16:creationId xmlns:a16="http://schemas.microsoft.com/office/drawing/2014/main" id="{C2501F6D-C456-4F75-A057-6BC4EEE52B65}"/>
              </a:ext>
            </a:extLst>
          </p:cNvPr>
          <p:cNvSpPr>
            <a:spLocks noGrp="1"/>
          </p:cNvSpPr>
          <p:nvPr>
            <p:ph idx="1"/>
          </p:nvPr>
        </p:nvSpPr>
        <p:spPr/>
        <p:txBody>
          <a:bodyPr vert="horz" lIns="109728" tIns="109728" rIns="109728" bIns="91440" rtlCol="0" anchor="t">
            <a:normAutofit fontScale="62500" lnSpcReduction="20000"/>
          </a:bodyPr>
          <a:lstStyle/>
          <a:p>
            <a:pPr marL="285750" indent="-285750">
              <a:buFont typeface="Arial"/>
              <a:buChar char="•"/>
            </a:pPr>
            <a:r>
              <a:rPr lang="en-US">
                <a:ea typeface="+mn-lt"/>
                <a:cs typeface="+mn-lt"/>
              </a:rPr>
              <a:t>This online smart city portal is fully functional and flexible.</a:t>
            </a:r>
            <a:endParaRPr lang="en-US"/>
          </a:p>
          <a:p>
            <a:pPr marL="285750" indent="-285750">
              <a:buFont typeface="Arial"/>
              <a:buChar char="•"/>
            </a:pPr>
            <a:r>
              <a:rPr lang="en-US">
                <a:ea typeface="+mn-lt"/>
                <a:cs typeface="+mn-lt"/>
              </a:rPr>
              <a:t>It is very easy to use.</a:t>
            </a:r>
            <a:endParaRPr lang="en-US"/>
          </a:p>
          <a:p>
            <a:pPr marL="285750" indent="-285750">
              <a:buFont typeface="Arial"/>
              <a:buChar char="•"/>
            </a:pPr>
            <a:r>
              <a:rPr lang="en-US">
                <a:ea typeface="+mn-lt"/>
                <a:cs typeface="+mn-lt"/>
              </a:rPr>
              <a:t>This online smart city portal helps in back office administration by streamlining and standardizing the procedures.</a:t>
            </a:r>
            <a:endParaRPr lang="en-US"/>
          </a:p>
          <a:p>
            <a:pPr marL="285750" indent="-285750">
              <a:buFont typeface="Arial"/>
              <a:buChar char="•"/>
            </a:pPr>
            <a:r>
              <a:rPr lang="en-US">
                <a:ea typeface="+mn-lt"/>
                <a:cs typeface="+mn-lt"/>
              </a:rPr>
              <a:t>It saves a lot of time, money and labour.</a:t>
            </a:r>
            <a:endParaRPr lang="en-US"/>
          </a:p>
          <a:p>
            <a:pPr marL="285750" indent="-285750">
              <a:buFont typeface="Arial"/>
              <a:buChar char="•"/>
            </a:pPr>
            <a:r>
              <a:rPr lang="en-US">
                <a:ea typeface="+mn-lt"/>
                <a:cs typeface="+mn-lt"/>
              </a:rPr>
              <a:t>Eco-friendly: The monitoring and the overall use becomes easy and includes the least of paper work.</a:t>
            </a:r>
            <a:endParaRPr lang="en-US"/>
          </a:p>
          <a:p>
            <a:pPr marL="285750" indent="-285750">
              <a:buFont typeface="Arial"/>
              <a:buChar char="•"/>
            </a:pPr>
            <a:r>
              <a:rPr lang="en-US">
                <a:ea typeface="+mn-lt"/>
                <a:cs typeface="+mn-lt"/>
              </a:rPr>
              <a:t>The application acts as an office that is open 24/7.</a:t>
            </a:r>
            <a:endParaRPr lang="en-US"/>
          </a:p>
          <a:p>
            <a:pPr marL="285750" indent="-285750">
              <a:buFont typeface="Arial"/>
              <a:buChar char="•"/>
            </a:pPr>
            <a:r>
              <a:rPr lang="en-US">
                <a:ea typeface="+mn-lt"/>
                <a:cs typeface="+mn-lt"/>
              </a:rPr>
              <a:t>It increases the efficiency of the management at offering quality services to the users.</a:t>
            </a:r>
            <a:endParaRPr lang="en-US"/>
          </a:p>
          <a:p>
            <a:pPr marL="285750" indent="-285750">
              <a:buFont typeface="Arial"/>
              <a:buChar char="•"/>
            </a:pPr>
            <a:r>
              <a:rPr lang="en-US">
                <a:ea typeface="+mn-lt"/>
                <a:cs typeface="+mn-lt"/>
              </a:rPr>
              <a:t>It provides custom features development and support with the application.</a:t>
            </a:r>
            <a:endParaRPr lang="en-US"/>
          </a:p>
          <a:p>
            <a:br>
              <a:rPr lang="en-US" dirty="0"/>
            </a:br>
            <a:endParaRPr lang="en-US" dirty="0"/>
          </a:p>
        </p:txBody>
      </p:sp>
    </p:spTree>
    <p:extLst>
      <p:ext uri="{BB962C8B-B14F-4D97-AF65-F5344CB8AC3E}">
        <p14:creationId xmlns:p14="http://schemas.microsoft.com/office/powerpoint/2010/main" val="81620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4F18E-AC09-475C-A12C-9E2CDEAA11FA}"/>
              </a:ext>
            </a:extLst>
          </p:cNvPr>
          <p:cNvSpPr>
            <a:spLocks noGrp="1"/>
          </p:cNvSpPr>
          <p:nvPr>
            <p:ph type="title"/>
          </p:nvPr>
        </p:nvSpPr>
        <p:spPr/>
        <p:txBody>
          <a:bodyPr>
            <a:normAutofit/>
          </a:bodyPr>
          <a:lstStyle/>
          <a:p>
            <a:r>
              <a:rPr lang="en-US">
                <a:ea typeface="Meiryo"/>
              </a:rPr>
              <a:t>Limitations of existing system</a:t>
            </a:r>
            <a:endParaRPr lang="en-US" dirty="0">
              <a:ea typeface="Meiryo"/>
            </a:endParaRPr>
          </a:p>
        </p:txBody>
      </p:sp>
      <p:sp>
        <p:nvSpPr>
          <p:cNvPr id="5" name="Content Placeholder 4">
            <a:extLst>
              <a:ext uri="{FF2B5EF4-FFF2-40B4-BE49-F238E27FC236}">
                <a16:creationId xmlns:a16="http://schemas.microsoft.com/office/drawing/2014/main" id="{32C6633B-227E-44A3-BC05-58F4360A8B5C}"/>
              </a:ext>
            </a:extLst>
          </p:cNvPr>
          <p:cNvSpPr>
            <a:spLocks noGrp="1"/>
          </p:cNvSpPr>
          <p:nvPr>
            <p:ph idx="1"/>
          </p:nvPr>
        </p:nvSpPr>
        <p:spPr/>
        <p:txBody>
          <a:bodyPr vert="horz" lIns="109728" tIns="109728" rIns="109728" bIns="91440" rtlCol="0" anchor="t">
            <a:normAutofit/>
          </a:bodyPr>
          <a:lstStyle/>
          <a:p>
            <a:pPr marL="285750" indent="-285750">
              <a:buFont typeface="Arial"/>
              <a:buChar char="•"/>
            </a:pPr>
            <a:r>
              <a:rPr lang="en-US">
                <a:ea typeface="+mn-lt"/>
                <a:cs typeface="+mn-lt"/>
              </a:rPr>
              <a:t>The existing system is a manual system.  Here the city information needs to save his information in the form of excel sheets or Disk Drives.</a:t>
            </a:r>
            <a:endParaRPr lang="en-US"/>
          </a:p>
          <a:p>
            <a:pPr marL="285750" indent="-285750">
              <a:buFont typeface="Arial"/>
              <a:buChar char="•"/>
            </a:pPr>
            <a:r>
              <a:rPr lang="en-US">
                <a:ea typeface="+mn-lt"/>
                <a:cs typeface="+mn-lt"/>
              </a:rPr>
              <a:t>There is no sharing is possible if the data is in the form of paper or Disk drives.</a:t>
            </a:r>
            <a:endParaRPr lang="en-US"/>
          </a:p>
          <a:p>
            <a:pPr marL="285750" indent="-285750">
              <a:buFont typeface="Arial"/>
              <a:buChar char="•"/>
            </a:pPr>
            <a:r>
              <a:rPr lang="en-US">
                <a:ea typeface="+mn-lt"/>
                <a:cs typeface="+mn-lt"/>
              </a:rPr>
              <a:t>The manual system gives us very less security for saving data; some data may be lost due to mismanagement.</a:t>
            </a:r>
            <a:endParaRPr lang="en-US"/>
          </a:p>
          <a:p>
            <a:pPr marL="285750" indent="-285750">
              <a:buFont typeface="Arial"/>
              <a:buChar char="•"/>
            </a:pPr>
            <a:r>
              <a:rPr lang="en-US">
                <a:ea typeface="+mn-lt"/>
                <a:cs typeface="+mn-lt"/>
              </a:rPr>
              <a:t>It’s a limited system and fewer users friendly.</a:t>
            </a:r>
            <a:endParaRPr lang="en-US"/>
          </a:p>
          <a:p>
            <a:endParaRPr lang="en-US" dirty="0">
              <a:ea typeface="Meiryo"/>
            </a:endParaRPr>
          </a:p>
        </p:txBody>
      </p:sp>
    </p:spTree>
    <p:extLst>
      <p:ext uri="{BB962C8B-B14F-4D97-AF65-F5344CB8AC3E}">
        <p14:creationId xmlns:p14="http://schemas.microsoft.com/office/powerpoint/2010/main" val="1962254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9BDA7-420D-4E31-AC88-531781E236EF}"/>
              </a:ext>
            </a:extLst>
          </p:cNvPr>
          <p:cNvSpPr>
            <a:spLocks noGrp="1"/>
          </p:cNvSpPr>
          <p:nvPr>
            <p:ph type="title"/>
          </p:nvPr>
        </p:nvSpPr>
        <p:spPr/>
        <p:txBody>
          <a:bodyPr/>
          <a:lstStyle/>
          <a:p>
            <a:r>
              <a:rPr lang="en-US">
                <a:ea typeface="Meiryo"/>
              </a:rPr>
              <a:t>Proposed system</a:t>
            </a:r>
            <a:endParaRPr lang="en-US"/>
          </a:p>
        </p:txBody>
      </p:sp>
      <p:sp>
        <p:nvSpPr>
          <p:cNvPr id="3" name="Content Placeholder 2">
            <a:extLst>
              <a:ext uri="{FF2B5EF4-FFF2-40B4-BE49-F238E27FC236}">
                <a16:creationId xmlns:a16="http://schemas.microsoft.com/office/drawing/2014/main" id="{DA208AE1-89BC-40CB-B76C-2E9A72E6E1BE}"/>
              </a:ext>
            </a:extLst>
          </p:cNvPr>
          <p:cNvSpPr>
            <a:spLocks noGrp="1"/>
          </p:cNvSpPr>
          <p:nvPr>
            <p:ph idx="1"/>
          </p:nvPr>
        </p:nvSpPr>
        <p:spPr/>
        <p:txBody>
          <a:bodyPr vert="horz" lIns="109728" tIns="109728" rIns="109728" bIns="91440" rtlCol="0" anchor="t">
            <a:normAutofit/>
          </a:bodyPr>
          <a:lstStyle/>
          <a:p>
            <a:pPr marL="285750" indent="-285750">
              <a:buFont typeface="Arial"/>
              <a:buChar char="•"/>
            </a:pPr>
            <a:r>
              <a:rPr lang="en-US">
                <a:ea typeface="+mn-lt"/>
                <a:cs typeface="+mn-lt"/>
              </a:rPr>
              <a:t>User Friendliness is provided in the application with various controls provided by system Rich User Interface.</a:t>
            </a:r>
            <a:endParaRPr lang="en-US"/>
          </a:p>
          <a:p>
            <a:pPr marL="285750" indent="-285750">
              <a:buFont typeface="Arial"/>
              <a:buChar char="•"/>
            </a:pPr>
            <a:r>
              <a:rPr lang="en-US">
                <a:ea typeface="+mn-lt"/>
                <a:cs typeface="+mn-lt"/>
              </a:rPr>
              <a:t>The system makes the overall project management much easier and flexible. </a:t>
            </a:r>
            <a:endParaRPr lang="en-US"/>
          </a:p>
          <a:p>
            <a:pPr marL="285750" indent="-285750">
              <a:buFont typeface="Arial"/>
              <a:buChar char="•"/>
            </a:pPr>
            <a:r>
              <a:rPr lang="en-US">
                <a:ea typeface="+mn-lt"/>
                <a:cs typeface="+mn-lt"/>
              </a:rPr>
              <a:t>It can be accessed over the Intranet.</a:t>
            </a:r>
            <a:endParaRPr lang="en-US"/>
          </a:p>
          <a:p>
            <a:pPr marL="285750" indent="-285750">
              <a:buFont typeface="Arial"/>
              <a:buChar char="•"/>
            </a:pPr>
            <a:r>
              <a:rPr lang="en-US">
                <a:ea typeface="+mn-lt"/>
                <a:cs typeface="+mn-lt"/>
              </a:rPr>
              <a:t>The city information files can be stored in centralized database which can be maintained by the system.</a:t>
            </a:r>
            <a:endParaRPr lang="en-US"/>
          </a:p>
          <a:p>
            <a:endParaRPr lang="en-US" dirty="0">
              <a:ea typeface="Meiryo"/>
            </a:endParaRPr>
          </a:p>
        </p:txBody>
      </p:sp>
    </p:spTree>
    <p:extLst>
      <p:ext uri="{BB962C8B-B14F-4D97-AF65-F5344CB8AC3E}">
        <p14:creationId xmlns:p14="http://schemas.microsoft.com/office/powerpoint/2010/main" val="4177378427"/>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SketchLinesVTI</vt:lpstr>
      <vt:lpstr>SMART CITY</vt:lpstr>
      <vt:lpstr>Introduction</vt:lpstr>
      <vt:lpstr>Purpose</vt:lpstr>
      <vt:lpstr>Problem Statement</vt:lpstr>
      <vt:lpstr>Aim and Objective</vt:lpstr>
      <vt:lpstr>Modules</vt:lpstr>
      <vt:lpstr>Benefits</vt:lpstr>
      <vt:lpstr>Limitations of existing system</vt:lpstr>
      <vt:lpstr>Proposed system</vt:lpstr>
      <vt:lpstr>Operating Environment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117</cp:revision>
  <dcterms:created xsi:type="dcterms:W3CDTF">2021-03-27T04:09:40Z</dcterms:created>
  <dcterms:modified xsi:type="dcterms:W3CDTF">2021-03-30T16:02:27Z</dcterms:modified>
</cp:coreProperties>
</file>