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60" r:id="rId3"/>
    <p:sldId id="264" r:id="rId4"/>
    <p:sldId id="265" r:id="rId5"/>
    <p:sldId id="266" r:id="rId6"/>
    <p:sldId id="263" r:id="rId7"/>
    <p:sldId id="280" r:id="rId8"/>
    <p:sldId id="286" r:id="rId9"/>
    <p:sldId id="293" r:id="rId10"/>
    <p:sldId id="295" r:id="rId11"/>
    <p:sldId id="278" r:id="rId12"/>
    <p:sldId id="273" r:id="rId13"/>
    <p:sldId id="289" r:id="rId14"/>
    <p:sldId id="267" r:id="rId15"/>
    <p:sldId id="257" r:id="rId16"/>
    <p:sldId id="259" r:id="rId17"/>
    <p:sldId id="261" r:id="rId18"/>
    <p:sldId id="275" r:id="rId19"/>
    <p:sldId id="277" r:id="rId20"/>
    <p:sldId id="296" r:id="rId21"/>
    <p:sldId id="288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DC6770-0EA2-40CA-B735-E8AAD504AE38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8217DC-3C6C-4509-8A80-BFD9ADBCC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802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8217DC-3C6C-4509-8A80-BFD9ADBCC14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99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D675A-7A85-4EAA-A9ED-0D72C077815D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22736-17E0-46C6-A4F3-E86DD52D8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115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D675A-7A85-4EAA-A9ED-0D72C077815D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22736-17E0-46C6-A4F3-E86DD52D8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633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D675A-7A85-4EAA-A9ED-0D72C077815D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22736-17E0-46C6-A4F3-E86DD52D8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351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D675A-7A85-4EAA-A9ED-0D72C077815D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22736-17E0-46C6-A4F3-E86DD52D8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813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D675A-7A85-4EAA-A9ED-0D72C077815D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22736-17E0-46C6-A4F3-E86DD52D8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834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D675A-7A85-4EAA-A9ED-0D72C077815D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22736-17E0-46C6-A4F3-E86DD52D8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672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D675A-7A85-4EAA-A9ED-0D72C077815D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22736-17E0-46C6-A4F3-E86DD52D8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459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D675A-7A85-4EAA-A9ED-0D72C077815D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22736-17E0-46C6-A4F3-E86DD52D8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283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D675A-7A85-4EAA-A9ED-0D72C077815D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22736-17E0-46C6-A4F3-E86DD52D8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524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D675A-7A85-4EAA-A9ED-0D72C077815D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22736-17E0-46C6-A4F3-E86DD52D8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254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D675A-7A85-4EAA-A9ED-0D72C077815D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22736-17E0-46C6-A4F3-E86DD52D8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903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5D675A-7A85-4EAA-A9ED-0D72C077815D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322736-17E0-46C6-A4F3-E86DD52D8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33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7" Type="http://schemas.openxmlformats.org/officeDocument/2006/relationships/image" Target="../media/image18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g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jpg"/><Relationship Id="rId4" Type="http://schemas.openxmlformats.org/officeDocument/2006/relationships/image" Target="../media/image28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9536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	What is Ray Tracing?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484378"/>
            <a:ext cx="4622766" cy="3889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39661" y="1859339"/>
            <a:ext cx="385133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Ray Tracing is a method of generating photo realistic images of the 3D scenes by tracing the path of light through each pixel in an image plane.</a:t>
            </a:r>
          </a:p>
          <a:p>
            <a:pPr marL="285750" indent="-285750" algn="just">
              <a:buFont typeface="Arial" pitchFamily="34" charset="0"/>
              <a:buChar char="•"/>
            </a:pP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Aim is to find the </a:t>
            </a: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intersection of the rays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with a scene consisting of a </a:t>
            </a: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set of geometric primitives like polygons, spheres, cones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etc.</a:t>
            </a:r>
          </a:p>
          <a:p>
            <a:pPr algn="just"/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44526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5D19C-9772-425C-9AED-C98A55D25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55785"/>
            <a:ext cx="8229600" cy="1143000"/>
          </a:xfrm>
        </p:spPr>
        <p:txBody>
          <a:bodyPr/>
          <a:lstStyle/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Outputs</a:t>
            </a:r>
            <a:endParaRPr lang="en-IN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8A4CDD-83EE-4264-A972-C67B5C17CF4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962400"/>
            <a:ext cx="2100606" cy="1638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B626FC5-B5BA-4011-9085-27DF4BA205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2992" y="3962400"/>
            <a:ext cx="2133600" cy="16383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FABAF5F-9ED9-4471-BC22-FD4463DA05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378" y="3962400"/>
            <a:ext cx="2133600" cy="16383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5D1C17A-839E-4C89-930B-B1E8C301FA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1398785"/>
            <a:ext cx="2133600" cy="16383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4DA97FF-963B-42A9-8BAA-E507AA9206E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398785"/>
            <a:ext cx="2133600" cy="16383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13332F4-EF76-44C7-8E96-663D32156D1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378" y="1398785"/>
            <a:ext cx="213360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1516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/>
              <a:t>GPU Specifications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0489489"/>
              </p:ext>
            </p:extLst>
          </p:nvPr>
        </p:nvGraphicFramePr>
        <p:xfrm>
          <a:off x="762000" y="1828800"/>
          <a:ext cx="7696200" cy="2868541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49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706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34567">
                <a:tc>
                  <a:txBody>
                    <a:bodyPr/>
                    <a:lstStyle/>
                    <a:p>
                      <a:pPr marL="75565" marR="0">
                        <a:lnSpc>
                          <a:spcPts val="1350"/>
                        </a:lnSpc>
                        <a:spcBef>
                          <a:spcPts val="25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75565" marR="0">
                        <a:lnSpc>
                          <a:spcPts val="1350"/>
                        </a:lnSpc>
                        <a:spcBef>
                          <a:spcPts val="2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GPU Architecture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Georgia"/>
                        <a:ea typeface="Georgia"/>
                        <a:cs typeface="Georgi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5565" marR="0">
                        <a:lnSpc>
                          <a:spcPts val="1350"/>
                        </a:lnSpc>
                        <a:spcBef>
                          <a:spcPts val="25"/>
                        </a:spcBef>
                        <a:spcAft>
                          <a:spcPts val="0"/>
                        </a:spcAft>
                      </a:pPr>
                      <a:endParaRPr lang="en-US" sz="18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75565" marR="0">
                        <a:lnSpc>
                          <a:spcPts val="1350"/>
                        </a:lnSpc>
                        <a:spcBef>
                          <a:spcPts val="25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GF117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Georgia"/>
                        <a:ea typeface="Georgia"/>
                        <a:cs typeface="Georgi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5565" marR="0">
                        <a:lnSpc>
                          <a:spcPts val="1350"/>
                        </a:lnSpc>
                        <a:spcBef>
                          <a:spcPts val="25"/>
                        </a:spcBef>
                        <a:spcAft>
                          <a:spcPts val="0"/>
                        </a:spcAft>
                      </a:pPr>
                      <a:endParaRPr lang="en-US" sz="18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75565" marR="0">
                        <a:lnSpc>
                          <a:spcPts val="1350"/>
                        </a:lnSpc>
                        <a:spcBef>
                          <a:spcPts val="25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 err="1">
                          <a:solidFill>
                            <a:schemeClr val="tx1"/>
                          </a:solidFill>
                          <a:effectLst/>
                        </a:rPr>
                        <a:t>Jetson</a:t>
                      </a:r>
                      <a:r>
                        <a:rPr lang="en-US" sz="1800" b="0" baseline="0" dirty="0">
                          <a:solidFill>
                            <a:schemeClr val="tx1"/>
                          </a:solidFill>
                          <a:effectLst/>
                        </a:rPr>
                        <a:t> TX2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Georgia"/>
                        <a:ea typeface="Georgia"/>
                        <a:cs typeface="Georgi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27025" marR="0">
                        <a:lnSpc>
                          <a:spcPts val="1350"/>
                        </a:lnSpc>
                        <a:spcBef>
                          <a:spcPts val="25"/>
                        </a:spcBef>
                        <a:spcAft>
                          <a:spcPts val="0"/>
                        </a:spcAft>
                      </a:pPr>
                      <a:endParaRPr lang="en-US" sz="18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327025" marR="0">
                        <a:lnSpc>
                          <a:spcPts val="1350"/>
                        </a:lnSpc>
                        <a:spcBef>
                          <a:spcPts val="25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GM107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Georgia"/>
                        <a:ea typeface="Georgia"/>
                        <a:cs typeface="Georgi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12420" marR="0">
                        <a:lnSpc>
                          <a:spcPts val="1350"/>
                        </a:lnSpc>
                        <a:spcBef>
                          <a:spcPts val="25"/>
                        </a:spcBef>
                        <a:spcAft>
                          <a:spcPts val="0"/>
                        </a:spcAft>
                      </a:pPr>
                      <a:endParaRPr lang="en-US" sz="18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312420" marR="0">
                        <a:lnSpc>
                          <a:spcPts val="1350"/>
                        </a:lnSpc>
                        <a:spcBef>
                          <a:spcPts val="25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GV100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Georgia"/>
                        <a:ea typeface="Georgia"/>
                        <a:cs typeface="Georgi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1882">
                <a:tc>
                  <a:txBody>
                    <a:bodyPr/>
                    <a:lstStyle/>
                    <a:p>
                      <a:pPr marL="75565" marR="0">
                        <a:lnSpc>
                          <a:spcPts val="13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75565" marR="0">
                        <a:lnSpc>
                          <a:spcPts val="13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Cores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Georgia"/>
                        <a:ea typeface="Georgia"/>
                        <a:cs typeface="Georgi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5565" marR="0">
                        <a:lnSpc>
                          <a:spcPts val="13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75565" marR="0">
                        <a:lnSpc>
                          <a:spcPts val="13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96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Georgia"/>
                        <a:ea typeface="Georgia"/>
                        <a:cs typeface="Georgi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5565" marR="0">
                        <a:lnSpc>
                          <a:spcPts val="13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75565" marR="0">
                        <a:lnSpc>
                          <a:spcPts val="13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256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Georgia"/>
                        <a:ea typeface="Georgia"/>
                        <a:cs typeface="Georgi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27025" marR="0">
                        <a:lnSpc>
                          <a:spcPts val="13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327025" marR="0">
                        <a:lnSpc>
                          <a:spcPts val="13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640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Georgia"/>
                        <a:ea typeface="Georgia"/>
                        <a:cs typeface="Georgi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13055" marR="0">
                        <a:lnSpc>
                          <a:spcPts val="13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313055" marR="0">
                        <a:lnSpc>
                          <a:spcPts val="13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5120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Georgia"/>
                        <a:ea typeface="Georgia"/>
                        <a:cs typeface="Georgi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1882">
                <a:tc>
                  <a:txBody>
                    <a:bodyPr/>
                    <a:lstStyle/>
                    <a:p>
                      <a:pPr marL="75565" marR="0">
                        <a:lnSpc>
                          <a:spcPts val="13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75565" marR="0">
                        <a:lnSpc>
                          <a:spcPts val="13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Memory Capacity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Georgia"/>
                        <a:ea typeface="Georgia"/>
                        <a:cs typeface="Georgi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5565" marR="0">
                        <a:lnSpc>
                          <a:spcPts val="13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75565" marR="0">
                        <a:lnSpc>
                          <a:spcPts val="13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2 GB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Georgia"/>
                        <a:ea typeface="Georgia"/>
                        <a:cs typeface="Georgi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5565" marR="0">
                        <a:lnSpc>
                          <a:spcPts val="13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75565" marR="0">
                        <a:lnSpc>
                          <a:spcPts val="13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8 GB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Georgia"/>
                        <a:ea typeface="Georgia"/>
                        <a:cs typeface="Georgi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27025" marR="0">
                        <a:lnSpc>
                          <a:spcPts val="13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327025" marR="0">
                        <a:lnSpc>
                          <a:spcPts val="13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2 GB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Georgia"/>
                        <a:ea typeface="Georgia"/>
                        <a:cs typeface="Georgi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13055" marR="0">
                        <a:lnSpc>
                          <a:spcPts val="13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313055" marR="0">
                        <a:lnSpc>
                          <a:spcPts val="13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16 GB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Georgia"/>
                        <a:ea typeface="Georgia"/>
                        <a:cs typeface="Georgi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1882">
                <a:tc>
                  <a:txBody>
                    <a:bodyPr/>
                    <a:lstStyle/>
                    <a:p>
                      <a:pPr marL="75565" marR="0">
                        <a:lnSpc>
                          <a:spcPts val="13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75565" marR="0">
                        <a:lnSpc>
                          <a:spcPts val="13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Memory Bus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Georgia"/>
                        <a:ea typeface="Georgia"/>
                        <a:cs typeface="Georgi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5565" marR="0">
                        <a:lnSpc>
                          <a:spcPts val="13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75565" marR="0">
                        <a:lnSpc>
                          <a:spcPts val="13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64 Bit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Georgia"/>
                        <a:ea typeface="Georgia"/>
                        <a:cs typeface="Georgi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5565" marR="0">
                        <a:lnSpc>
                          <a:spcPts val="13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75565" marR="0">
                        <a:lnSpc>
                          <a:spcPts val="13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128 Bit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Georgia"/>
                        <a:ea typeface="Georgia"/>
                        <a:cs typeface="Georgi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27660" marR="0">
                        <a:lnSpc>
                          <a:spcPts val="13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327660" marR="0">
                        <a:lnSpc>
                          <a:spcPts val="13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128 Bit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Georgia"/>
                        <a:ea typeface="Georgia"/>
                        <a:cs typeface="Georgi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13055" marR="0">
                        <a:lnSpc>
                          <a:spcPts val="13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313055" marR="0">
                        <a:lnSpc>
                          <a:spcPts val="13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4096 Bit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Georgia"/>
                        <a:ea typeface="Georgia"/>
                        <a:cs typeface="Georgi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8328">
                <a:tc>
                  <a:txBody>
                    <a:bodyPr/>
                    <a:lstStyle/>
                    <a:p>
                      <a:pPr marL="75565" marR="0">
                        <a:lnSpc>
                          <a:spcPts val="13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75565" marR="0">
                        <a:lnSpc>
                          <a:spcPts val="13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Power Consumption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Georgia"/>
                        <a:ea typeface="Georgia"/>
                        <a:cs typeface="Georgi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5565" marR="0">
                        <a:lnSpc>
                          <a:spcPts val="13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75565" marR="0">
                        <a:lnSpc>
                          <a:spcPts val="13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15 W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Georgia"/>
                        <a:ea typeface="Georgia"/>
                        <a:cs typeface="Georgi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5565" marR="0">
                        <a:lnSpc>
                          <a:spcPts val="13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75565" marR="0">
                        <a:lnSpc>
                          <a:spcPts val="13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50 W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Georgia"/>
                        <a:ea typeface="Georgia"/>
                        <a:cs typeface="Georgi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27660" marR="0">
                        <a:lnSpc>
                          <a:spcPts val="13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327660" marR="0">
                        <a:lnSpc>
                          <a:spcPts val="13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60 W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Georgia"/>
                        <a:ea typeface="Georgia"/>
                        <a:cs typeface="Georgi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13055" marR="0">
                        <a:lnSpc>
                          <a:spcPts val="13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313055" marR="0">
                        <a:lnSpc>
                          <a:spcPts val="13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300 W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Georgia"/>
                        <a:ea typeface="Georgia"/>
                        <a:cs typeface="Georgi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34672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27"/>
            <a:ext cx="8229600" cy="1143000"/>
          </a:xfrm>
        </p:spPr>
        <p:txBody>
          <a:bodyPr/>
          <a:lstStyle/>
          <a:p>
            <a:r>
              <a:rPr lang="en-US" dirty="0"/>
              <a:t>GPU Results for Standard Shapes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2830740"/>
              </p:ext>
            </p:extLst>
          </p:nvPr>
        </p:nvGraphicFramePr>
        <p:xfrm>
          <a:off x="304800" y="1143000"/>
          <a:ext cx="8458200" cy="5394973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693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25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79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27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79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47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7247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31062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err="1">
                          <a:effectLst/>
                        </a:rPr>
                        <a:t>Sr</a:t>
                      </a:r>
                      <a:endParaRPr lang="en-US" sz="1500" dirty="0"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No</a:t>
                      </a:r>
                      <a:endParaRPr lang="en-US" sz="15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951" marR="29951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Object</a:t>
                      </a:r>
                      <a:endParaRPr lang="en-US" sz="15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951" marR="29951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CPU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I-5200U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(in </a:t>
                      </a:r>
                      <a:r>
                        <a:rPr lang="en-US" sz="1500" dirty="0" err="1">
                          <a:effectLst/>
                        </a:rPr>
                        <a:t>secs</a:t>
                      </a:r>
                      <a:r>
                        <a:rPr lang="en-US" sz="1500" dirty="0">
                          <a:effectLst/>
                        </a:rPr>
                        <a:t>)</a:t>
                      </a:r>
                      <a:endParaRPr lang="en-US" sz="15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951" marR="29951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GPU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GeForce 820M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Block Size: 1024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(in </a:t>
                      </a:r>
                      <a:r>
                        <a:rPr lang="en-US" sz="1500" dirty="0" err="1">
                          <a:effectLst/>
                        </a:rPr>
                        <a:t>secs</a:t>
                      </a:r>
                      <a:r>
                        <a:rPr lang="en-US" sz="1500" dirty="0">
                          <a:effectLst/>
                        </a:rPr>
                        <a:t>)</a:t>
                      </a:r>
                      <a:endParaRPr lang="en-US" sz="15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951" marR="29951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GPU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err="1">
                          <a:effectLst/>
                        </a:rPr>
                        <a:t>Jetson</a:t>
                      </a:r>
                      <a:endParaRPr lang="en-US" sz="1500" dirty="0"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TX2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1024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(in </a:t>
                      </a:r>
                      <a:r>
                        <a:rPr lang="en-US" sz="1500" dirty="0" err="1">
                          <a:effectLst/>
                        </a:rPr>
                        <a:t>secs</a:t>
                      </a:r>
                      <a:r>
                        <a:rPr lang="en-US" sz="1500" dirty="0">
                          <a:effectLst/>
                        </a:rPr>
                        <a:t>)</a:t>
                      </a:r>
                      <a:endParaRPr lang="en-US" sz="15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951" marR="29951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Arial"/>
                        </a:rPr>
                        <a:t>GPU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Arial"/>
                        </a:rPr>
                        <a:t>GeForce 750Ti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Arial"/>
                        </a:rPr>
                        <a:t>Block Size: 1024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Arial"/>
                        </a:rPr>
                        <a:t>(in </a:t>
                      </a:r>
                      <a:r>
                        <a:rPr lang="en-US" sz="1500" kern="12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Arial"/>
                        </a:rPr>
                        <a:t>secs</a:t>
                      </a:r>
                      <a:r>
                        <a:rPr lang="en-US" sz="1500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Arial"/>
                        </a:rPr>
                        <a:t>)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845" marR="29845" marT="9525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GPU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Volta</a:t>
                      </a:r>
                      <a:r>
                        <a:rPr lang="en-US" sz="1500" baseline="0" dirty="0">
                          <a:effectLst/>
                        </a:rPr>
                        <a:t> </a:t>
                      </a:r>
                      <a:r>
                        <a:rPr lang="en-US" sz="1500" dirty="0">
                          <a:effectLst/>
                        </a:rPr>
                        <a:t>V100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Block  Size:1024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(in </a:t>
                      </a:r>
                      <a:r>
                        <a:rPr lang="en-US" sz="1500" dirty="0" err="1">
                          <a:effectLst/>
                        </a:rPr>
                        <a:t>secs</a:t>
                      </a:r>
                      <a:r>
                        <a:rPr lang="en-US" sz="1500" dirty="0">
                          <a:effectLst/>
                        </a:rPr>
                        <a:t>)</a:t>
                      </a:r>
                      <a:endParaRPr lang="en-US" sz="15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951" marR="29951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672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1.</a:t>
                      </a:r>
                      <a:endParaRPr lang="en-US" sz="1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951" marR="2995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Plane</a:t>
                      </a:r>
                    </a:p>
                  </a:txBody>
                  <a:tcPr marL="29951" marR="2995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0.128000</a:t>
                      </a:r>
                      <a:endParaRPr lang="en-US" sz="15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951" marR="2995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0.026612</a:t>
                      </a:r>
                      <a:endParaRPr lang="en-US" sz="15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951" marR="2995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0.005975</a:t>
                      </a:r>
                      <a:endParaRPr lang="en-US" sz="15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951" marR="2995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Arial"/>
                        </a:rPr>
                        <a:t>0.005305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845" marR="29845" marT="9525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0.004813</a:t>
                      </a:r>
                      <a:endParaRPr lang="en-US" sz="1500" dirty="0">
                        <a:effectLst/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29951" marR="29951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37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2.</a:t>
                      </a:r>
                      <a:endParaRPr lang="en-US" sz="1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951" marR="2995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Sphere </a:t>
                      </a:r>
                      <a:endParaRPr lang="en-US" sz="15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951" marR="2995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0.108000</a:t>
                      </a:r>
                      <a:endParaRPr lang="en-US" sz="15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951" marR="2995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0.013464</a:t>
                      </a:r>
                      <a:endParaRPr lang="en-US" sz="15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951" marR="2995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0.003085</a:t>
                      </a:r>
                      <a:endParaRPr lang="en-US" sz="15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951" marR="2995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Arial"/>
                        </a:rPr>
                        <a:t>0.002855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845" marR="29845" marT="9525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0.002716</a:t>
                      </a:r>
                      <a:endParaRPr lang="en-US" sz="1500" dirty="0">
                        <a:effectLst/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29951" marR="29951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137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3.</a:t>
                      </a:r>
                      <a:endParaRPr lang="en-US" sz="1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951" marR="2995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Triangle</a:t>
                      </a:r>
                    </a:p>
                  </a:txBody>
                  <a:tcPr marL="29951" marR="2995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0.279000</a:t>
                      </a:r>
                      <a:endParaRPr lang="en-US" sz="15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951" marR="2995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0.013631</a:t>
                      </a:r>
                      <a:endParaRPr lang="en-US" sz="15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951" marR="2995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0.003281</a:t>
                      </a:r>
                      <a:endParaRPr lang="en-US" sz="15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951" marR="2995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Arial"/>
                        </a:rPr>
                        <a:t>0.002783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845" marR="29845" marT="9525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0.002656</a:t>
                      </a:r>
                      <a:endParaRPr lang="en-US" sz="1500" dirty="0">
                        <a:effectLst/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29951" marR="29951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137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4.</a:t>
                      </a:r>
                      <a:endParaRPr lang="en-US" sz="1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951" marR="2995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Box </a:t>
                      </a:r>
                      <a:endParaRPr lang="en-US" sz="15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951" marR="2995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0.085000</a:t>
                      </a:r>
                      <a:endParaRPr lang="en-US" sz="15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951" marR="2995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0.013256</a:t>
                      </a:r>
                      <a:endParaRPr lang="en-US" sz="15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951" marR="2995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0.003295</a:t>
                      </a:r>
                      <a:endParaRPr lang="en-US" sz="15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951" marR="2995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Arial"/>
                        </a:rPr>
                        <a:t>0.002846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845" marR="29845" marT="9525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0.002586</a:t>
                      </a:r>
                      <a:endParaRPr lang="en-US" sz="1500" dirty="0">
                        <a:effectLst/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29951" marR="29951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137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5.</a:t>
                      </a:r>
                      <a:endParaRPr lang="en-US" sz="1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951" marR="2995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Plane, Triangle</a:t>
                      </a:r>
                    </a:p>
                  </a:txBody>
                  <a:tcPr marL="29951" marR="2995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0.344000</a:t>
                      </a:r>
                      <a:endParaRPr lang="en-US" sz="15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951" marR="2995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0.015780</a:t>
                      </a:r>
                      <a:endParaRPr lang="en-US" sz="15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951" marR="2995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0.003105</a:t>
                      </a:r>
                      <a:endParaRPr lang="en-US" sz="15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951" marR="2995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Arial"/>
                        </a:rPr>
                        <a:t>0.002713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845" marR="29845" marT="9525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0.002609</a:t>
                      </a:r>
                      <a:endParaRPr lang="en-US" sz="1500" dirty="0">
                        <a:effectLst/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29951" marR="29951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590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6.</a:t>
                      </a:r>
                      <a:endParaRPr lang="en-US" sz="1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951" marR="2995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Plane, Sphere</a:t>
                      </a:r>
                    </a:p>
                  </a:txBody>
                  <a:tcPr marL="29951" marR="2995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0.185000</a:t>
                      </a:r>
                      <a:endParaRPr lang="en-US" sz="1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951" marR="2995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0.014559</a:t>
                      </a:r>
                      <a:endParaRPr lang="en-US" sz="15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951" marR="2995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0.003159</a:t>
                      </a:r>
                      <a:endParaRPr lang="en-US" sz="15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951" marR="2995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Arial"/>
                        </a:rPr>
                        <a:t>0.002759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845" marR="29845" marT="9525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0.002664</a:t>
                      </a:r>
                      <a:endParaRPr lang="en-US" sz="1500" dirty="0">
                        <a:effectLst/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29951" marR="29951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685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7.</a:t>
                      </a:r>
                      <a:endParaRPr lang="en-US" sz="1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951" marR="2995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Plane,</a:t>
                      </a:r>
                      <a:r>
                        <a:rPr lang="en-US" sz="1500" baseline="0" dirty="0">
                          <a:effectLst/>
                        </a:rPr>
                        <a:t> </a:t>
                      </a:r>
                      <a:r>
                        <a:rPr lang="en-US" sz="1500" dirty="0">
                          <a:effectLst/>
                        </a:rPr>
                        <a:t>Box</a:t>
                      </a:r>
                    </a:p>
                  </a:txBody>
                  <a:tcPr marL="29951" marR="2995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0.159000</a:t>
                      </a:r>
                      <a:endParaRPr lang="en-US" sz="1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951" marR="2995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0.015242</a:t>
                      </a:r>
                      <a:endParaRPr lang="en-US" sz="15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951" marR="2995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0.003219</a:t>
                      </a:r>
                      <a:endParaRPr lang="en-US" sz="15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951" marR="2995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Arial"/>
                        </a:rPr>
                        <a:t>0.002749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845" marR="29845" marT="9525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0.002597</a:t>
                      </a:r>
                      <a:endParaRPr lang="en-US" sz="1500" dirty="0">
                        <a:effectLst/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29951" marR="29951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672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8.</a:t>
                      </a:r>
                      <a:endParaRPr lang="en-US" sz="1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951" marR="2995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Triangle, Sphere </a:t>
                      </a:r>
                      <a:endParaRPr lang="en-US" sz="15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951" marR="2995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0.325000</a:t>
                      </a:r>
                      <a:endParaRPr lang="en-US" sz="1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951" marR="2995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0.014261</a:t>
                      </a:r>
                      <a:endParaRPr lang="en-US" sz="15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951" marR="2995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0.002995</a:t>
                      </a:r>
                      <a:endParaRPr lang="en-US" sz="15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951" marR="2995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Arial"/>
                        </a:rPr>
                        <a:t>0.002727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845" marR="29845" marT="9525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0.002598</a:t>
                      </a:r>
                      <a:endParaRPr lang="en-US" sz="1500" dirty="0">
                        <a:effectLst/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29951" marR="29951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672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10.</a:t>
                      </a:r>
                      <a:endParaRPr lang="en-US" sz="1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951" marR="2995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Sphere, Box</a:t>
                      </a:r>
                    </a:p>
                  </a:txBody>
                  <a:tcPr marL="29951" marR="2995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0.137000</a:t>
                      </a:r>
                      <a:endParaRPr lang="en-US" sz="15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951" marR="2995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0.014654</a:t>
                      </a:r>
                      <a:endParaRPr lang="en-US" sz="15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951" marR="2995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0.003058</a:t>
                      </a:r>
                      <a:endParaRPr lang="en-US" sz="15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951" marR="2995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Arial"/>
                        </a:rPr>
                        <a:t>0.002870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845" marR="29845" marT="9525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0.002595</a:t>
                      </a:r>
                      <a:endParaRPr lang="en-US" sz="1500" dirty="0">
                        <a:effectLst/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29951" marR="29951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406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11.</a:t>
                      </a:r>
                      <a:endParaRPr lang="en-US" sz="1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951" marR="2995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Plane, Triangle, Sphere</a:t>
                      </a:r>
                    </a:p>
                  </a:txBody>
                  <a:tcPr marL="29951" marR="2995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0.442000</a:t>
                      </a:r>
                      <a:endParaRPr lang="en-US" sz="1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951" marR="2995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0.016918</a:t>
                      </a:r>
                      <a:endParaRPr lang="en-US" sz="15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951" marR="2995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0.003056</a:t>
                      </a:r>
                      <a:endParaRPr lang="en-US" sz="15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951" marR="2995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Arial"/>
                        </a:rPr>
                        <a:t>0.002708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845" marR="29845" marT="9525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0.002614</a:t>
                      </a:r>
                      <a:endParaRPr lang="en-US" sz="1500" dirty="0">
                        <a:effectLst/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29951" marR="29951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137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12.</a:t>
                      </a:r>
                      <a:endParaRPr lang="en-US" sz="1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951" marR="2995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Plane, Triangle, Box</a:t>
                      </a:r>
                    </a:p>
                  </a:txBody>
                  <a:tcPr marL="29951" marR="2995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0.382000</a:t>
                      </a:r>
                      <a:endParaRPr lang="en-US" sz="1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951" marR="2995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0.014352</a:t>
                      </a:r>
                      <a:endParaRPr lang="en-US" sz="15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951" marR="2995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0.002998</a:t>
                      </a:r>
                      <a:endParaRPr lang="en-US" sz="15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951" marR="2995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Arial"/>
                        </a:rPr>
                        <a:t>0.002810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845" marR="29845" marT="9525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0.002300</a:t>
                      </a:r>
                      <a:endParaRPr lang="en-US" sz="1500" dirty="0">
                        <a:effectLst/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29951" marR="29951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590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13.</a:t>
                      </a:r>
                      <a:endParaRPr lang="en-US" sz="1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951" marR="2995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Triangle, Sphere, Box</a:t>
                      </a:r>
                    </a:p>
                  </a:txBody>
                  <a:tcPr marL="29951" marR="2995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0.365000</a:t>
                      </a:r>
                      <a:endParaRPr lang="en-US" sz="15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951" marR="2995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0.017592</a:t>
                      </a:r>
                      <a:endParaRPr lang="en-US" sz="15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951" marR="2995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0.003586</a:t>
                      </a:r>
                      <a:endParaRPr lang="en-US" sz="15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951" marR="2995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Arial"/>
                        </a:rPr>
                        <a:t>0.003032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845" marR="29845" marT="9525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0.002252</a:t>
                      </a:r>
                      <a:endParaRPr lang="en-US" sz="1500" dirty="0">
                        <a:effectLst/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29951" marR="29951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685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14.</a:t>
                      </a:r>
                      <a:endParaRPr lang="en-US" sz="1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951" marR="2995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Plane,  Sphere, Box</a:t>
                      </a:r>
                    </a:p>
                  </a:txBody>
                  <a:tcPr marL="29951" marR="2995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0.213000 </a:t>
                      </a:r>
                      <a:endParaRPr lang="en-US" sz="15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951" marR="2995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0.014864</a:t>
                      </a:r>
                      <a:endParaRPr lang="en-US" sz="15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951" marR="2995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0.003074</a:t>
                      </a:r>
                      <a:endParaRPr lang="en-US" sz="15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951" marR="2995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Arial"/>
                        </a:rPr>
                        <a:t>0.002781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845" marR="29845" marT="9525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0.002271</a:t>
                      </a:r>
                      <a:endParaRPr lang="en-US" sz="1500" dirty="0">
                        <a:effectLst/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29951" marR="29951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2672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15.</a:t>
                      </a:r>
                      <a:endParaRPr lang="en-US" sz="1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951" marR="2995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Plane, Triangle, Sphere, Box</a:t>
                      </a:r>
                      <a:endParaRPr lang="en-US" sz="15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951" marR="2995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0.508000</a:t>
                      </a:r>
                      <a:endParaRPr lang="en-US" sz="1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951" marR="2995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0.021761</a:t>
                      </a:r>
                      <a:endParaRPr lang="en-US" sz="15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951" marR="2995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0.003181</a:t>
                      </a:r>
                      <a:endParaRPr lang="en-US" sz="15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951" marR="2995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Arial"/>
                        </a:rPr>
                        <a:t>0.002804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845" marR="29845" marT="9525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0.002310</a:t>
                      </a:r>
                      <a:endParaRPr lang="en-US" sz="1500" dirty="0">
                        <a:effectLst/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29951" marR="29951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78975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sz="2200" dirty="0">
                <a:latin typeface="Calibri Light" panose="020F0302020204030204" pitchFamily="34" charset="0"/>
                <a:cs typeface="Calibri Light" panose="020F0302020204030204" pitchFamily="34" charset="0"/>
              </a:rPr>
              <a:t>The parallel implementation was tested and analyzed on 4 GPUs </a:t>
            </a:r>
            <a:r>
              <a:rPr lang="en-US" sz="22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viz</a:t>
            </a:r>
            <a:r>
              <a:rPr lang="en-US" sz="2200" dirty="0">
                <a:latin typeface="Calibri Light" panose="020F0302020204030204" pitchFamily="34" charset="0"/>
                <a:cs typeface="Calibri Light" panose="020F0302020204030204" pitchFamily="34" charset="0"/>
              </a:rPr>
              <a:t>- GeForce 820M, GeForce 750Ti, </a:t>
            </a:r>
            <a:r>
              <a:rPr lang="en-US" sz="22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Jetson</a:t>
            </a:r>
            <a:r>
              <a:rPr lang="en-US" sz="2200" dirty="0">
                <a:latin typeface="Calibri Light" panose="020F0302020204030204" pitchFamily="34" charset="0"/>
                <a:cs typeface="Calibri Light" panose="020F0302020204030204" pitchFamily="34" charset="0"/>
              </a:rPr>
              <a:t> TX2 and Volta having 96, 640, 256 and 5120 CUDA cores respectively.</a:t>
            </a:r>
          </a:p>
          <a:p>
            <a:pPr marL="0" indent="0">
              <a:buNone/>
            </a:pPr>
            <a:endParaRPr lang="en-US" sz="2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2200" dirty="0">
                <a:latin typeface="Calibri Light" panose="020F0302020204030204" pitchFamily="34" charset="0"/>
                <a:cs typeface="Calibri Light" panose="020F0302020204030204" pitchFamily="34" charset="0"/>
              </a:rPr>
              <a:t>The block sizes from 32 to 1024 for GeForce 820M, </a:t>
            </a:r>
            <a:r>
              <a:rPr lang="en-US" sz="22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Jetson</a:t>
            </a:r>
            <a:r>
              <a:rPr lang="en-US" sz="2200" dirty="0">
                <a:latin typeface="Calibri Light" panose="020F0302020204030204" pitchFamily="34" charset="0"/>
                <a:cs typeface="Calibri Light" panose="020F0302020204030204" pitchFamily="34" charset="0"/>
              </a:rPr>
              <a:t> TX2, 750Ti and from 32 to 2048 for Volta.</a:t>
            </a:r>
          </a:p>
          <a:p>
            <a:pPr marL="0" indent="0">
              <a:buNone/>
            </a:pPr>
            <a:endParaRPr lang="en-US" sz="2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2200" dirty="0">
                <a:latin typeface="Calibri Light" panose="020F0302020204030204" pitchFamily="34" charset="0"/>
                <a:cs typeface="Calibri Light" panose="020F0302020204030204" pitchFamily="34" charset="0"/>
              </a:rPr>
              <a:t>Highest speed up of 219.913 is obtained on Volta GPU for the block size 1024</a:t>
            </a:r>
          </a:p>
        </p:txBody>
      </p:sp>
      <p:pic>
        <p:nvPicPr>
          <p:cNvPr id="4" name="image5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74444" y="1676400"/>
            <a:ext cx="3657600" cy="2390775"/>
          </a:xfrm>
          <a:prstGeom prst="rect">
            <a:avLst/>
          </a:prstGeom>
        </p:spPr>
      </p:pic>
      <p:pic>
        <p:nvPicPr>
          <p:cNvPr id="5" name="image6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79156" y="4324350"/>
            <a:ext cx="4052888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0061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3855"/>
            <a:ext cx="9144000" cy="1143000"/>
          </a:xfrm>
        </p:spPr>
        <p:txBody>
          <a:bodyPr/>
          <a:lstStyle/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Generalization of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76400"/>
            <a:ext cx="8382000" cy="1066800"/>
          </a:xfrm>
        </p:spPr>
        <p:txBody>
          <a:bodyPr>
            <a:noAutofit/>
          </a:bodyPr>
          <a:lstStyle/>
          <a:p>
            <a:r>
              <a:rPr lang="en-US" sz="2500" dirty="0">
                <a:latin typeface="Calibri Light" panose="020F0302020204030204" pitchFamily="34" charset="0"/>
                <a:cs typeface="Calibri Light" panose="020F0302020204030204" pitchFamily="34" charset="0"/>
              </a:rPr>
              <a:t>Any object can be approximated as a Triangular Mesh</a:t>
            </a:r>
          </a:p>
          <a:p>
            <a:endParaRPr lang="en-US" sz="25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7" name="Picture 6" descr="Image result for triangular mesh teapo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743324"/>
            <a:ext cx="2638425" cy="1733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Image result for stanford bunny mes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3590924"/>
            <a:ext cx="2324100" cy="1971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Image result for stanford dragon model mesh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629024"/>
            <a:ext cx="2409825" cy="1895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66597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Challenges Of Ray Tracing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4267200" cy="914400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Calibri Light" panose="020F0302020204030204" pitchFamily="34" charset="0"/>
                <a:cs typeface="Calibri Light" panose="020F0302020204030204" pitchFamily="34" charset="0"/>
              </a:rPr>
              <a:t>Highly computation Intensive.</a:t>
            </a:r>
          </a:p>
          <a:p>
            <a:r>
              <a:rPr lang="en-US" sz="2200" dirty="0">
                <a:latin typeface="Calibri Light" panose="020F0302020204030204" pitchFamily="34" charset="0"/>
                <a:cs typeface="Calibri Light" panose="020F0302020204030204" pitchFamily="34" charset="0"/>
              </a:rPr>
              <a:t>Highly time-consuming </a:t>
            </a:r>
          </a:p>
        </p:txBody>
      </p:sp>
      <p:pic>
        <p:nvPicPr>
          <p:cNvPr id="8" name="Picture 6" descr="Image result for triangular mesh teapo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2971800"/>
            <a:ext cx="2638425" cy="1733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5974784"/>
              </p:ext>
            </p:extLst>
          </p:nvPr>
        </p:nvGraphicFramePr>
        <p:xfrm>
          <a:off x="6255327" y="4953000"/>
          <a:ext cx="2715986" cy="10490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8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51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8940">
                <a:tc>
                  <a:txBody>
                    <a:bodyPr/>
                    <a:lstStyle/>
                    <a:p>
                      <a:r>
                        <a:rPr lang="en-US" dirty="0"/>
                        <a:t>Triangles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6320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940">
                <a:tc>
                  <a:txBody>
                    <a:bodyPr/>
                    <a:lstStyle/>
                    <a:p>
                      <a:r>
                        <a:rPr lang="en-US" dirty="0"/>
                        <a:t>Ray-Triangle Intersections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243496960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4844312"/>
              </p:ext>
            </p:extLst>
          </p:nvPr>
        </p:nvGraphicFramePr>
        <p:xfrm>
          <a:off x="127515" y="4953000"/>
          <a:ext cx="2992994" cy="106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51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1557">
                <a:tc>
                  <a:txBody>
                    <a:bodyPr/>
                    <a:lstStyle/>
                    <a:p>
                      <a:r>
                        <a:rPr lang="en-US" dirty="0"/>
                        <a:t>Triangles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871,414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5243">
                <a:tc>
                  <a:txBody>
                    <a:bodyPr/>
                    <a:lstStyle/>
                    <a:p>
                      <a:r>
                        <a:rPr lang="en-US" dirty="0"/>
                        <a:t>Ray-Triangle Intersections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33573838592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1" name="Picture 10" descr="Image result for stanford bunny mes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819400"/>
            <a:ext cx="2324100" cy="1971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857702"/>
              </p:ext>
            </p:extLst>
          </p:nvPr>
        </p:nvGraphicFramePr>
        <p:xfrm>
          <a:off x="3276600" y="4953000"/>
          <a:ext cx="2895600" cy="10490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8940">
                <a:tc>
                  <a:txBody>
                    <a:bodyPr/>
                    <a:lstStyle/>
                    <a:p>
                      <a:r>
                        <a:rPr lang="en-US" dirty="0"/>
                        <a:t>Triangles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69451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940">
                <a:tc>
                  <a:txBody>
                    <a:bodyPr/>
                    <a:lstStyle/>
                    <a:p>
                      <a:r>
                        <a:rPr lang="en-US" dirty="0"/>
                        <a:t>Ray-Triangle Intersections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2675808128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026" name="Picture 2" descr="Image result for stanford dragon model mesh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857500"/>
            <a:ext cx="2409825" cy="1895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91815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91104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Accelerating Data Structure</a:t>
            </a:r>
            <a:b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-Uniform Grid 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9036" y="1905000"/>
            <a:ext cx="4253113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28600" y="1371600"/>
                <a:ext cx="5257800" cy="52952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itchFamily="34" charset="0"/>
                  <a:buChar char="•"/>
                </a:pPr>
                <a:r>
                  <a:rPr lang="en-US" b="1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Generate scene Bounding Box</a:t>
                </a:r>
              </a:p>
              <a:p>
                <a:endParaRPr lang="en-US" b="1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b="1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Creating the Uniform Grid</a:t>
                </a:r>
              </a:p>
              <a:p>
                <a:pPr lvl="1" algn="just"/>
                <a:r>
                  <a:rPr lang="en-US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For all triangles </a:t>
                </a:r>
                <a:r>
                  <a:rPr lang="en-US" i="1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Ti</a:t>
                </a:r>
                <a:r>
                  <a:rPr lang="en-US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in the scene:</a:t>
                </a:r>
              </a:p>
              <a:p>
                <a:pPr marL="800100" lvl="1" indent="-342900" algn="just">
                  <a:buAutoNum type="arabicPeriod"/>
                </a:pPr>
                <a:r>
                  <a:rPr lang="en-US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Calculate the bounding cells (b1, b2) of   Triangle </a:t>
                </a:r>
                <a:r>
                  <a:rPr lang="en-US" i="1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Ti</a:t>
                </a:r>
              </a:p>
              <a:p>
                <a:pPr marL="800100" lvl="1" indent="-342900" algn="just">
                  <a:buAutoNum type="arabicPeriod"/>
                </a:pPr>
                <a:r>
                  <a:rPr lang="en-US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Test triangle-box intersection:</a:t>
                </a:r>
              </a:p>
              <a:p>
                <a:pPr lvl="1" algn="just"/>
                <a:r>
                  <a:rPr lang="en-US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     Ti with every cell </a:t>
                </a:r>
                <a:r>
                  <a:rPr lang="en-US" i="1" dirty="0" err="1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Cj</a:t>
                </a:r>
                <a:r>
                  <a:rPr lang="en-US" i="1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 </a:t>
                </a:r>
              </a:p>
              <a:p>
                <a:pPr lvl="1" algn="just"/>
                <a:r>
                  <a:rPr lang="en-US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3.   If triangle-box intersection returned true, add</a:t>
                </a:r>
              </a:p>
              <a:p>
                <a:pPr lvl="1" algn="just"/>
                <a:r>
                  <a:rPr lang="en-US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     a reference of </a:t>
                </a:r>
                <a:r>
                  <a:rPr lang="en-US" i="1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Ti </a:t>
                </a:r>
                <a:r>
                  <a:rPr lang="en-US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to </a:t>
                </a:r>
                <a:r>
                  <a:rPr lang="en-US" i="1" dirty="0" err="1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Cj</a:t>
                </a:r>
                <a:r>
                  <a:rPr lang="en-US" i="1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.</a:t>
                </a:r>
              </a:p>
              <a:p>
                <a:pPr lvl="1" algn="just"/>
                <a:endParaRPr lang="en-US" i="1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pPr marL="342900" indent="-342900" algn="just">
                  <a:buFont typeface="Arial" pitchFamily="34" charset="0"/>
                  <a:buChar char="•"/>
                </a:pPr>
                <a:r>
                  <a:rPr lang="en-US" b="1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Voxel Size</a:t>
                </a:r>
              </a:p>
              <a:p>
                <a:pPr marL="800100" lvl="1" indent="-342900" algn="just">
                  <a:buFont typeface="+mj-lt"/>
                  <a:buAutoNum type="arabicPeriod"/>
                </a:pPr>
                <a:r>
                  <a:rPr lang="en-US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  </a:t>
                </a:r>
                <a:r>
                  <a:rPr lang="en-US" dirty="0" err="1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Nx</a:t>
                </a:r>
                <a:r>
                  <a:rPr lang="en-US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= </a:t>
                </a:r>
                <a:r>
                  <a:rPr lang="en-US" sz="20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dx</a:t>
                </a:r>
                <a14:m>
                  <m:oMath xmlns:m="http://schemas.openxmlformats.org/officeDocument/2006/math">
                    <m:rad>
                      <m:rad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a:rPr lang="en-US" sz="2000" b="0" i="1" smtClean="0">
                            <a:latin typeface="Cambria Math"/>
                          </a:rPr>
                          <m:t>3</m:t>
                        </m:r>
                      </m:deg>
                      <m:e>
                        <m:f>
                          <m:f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l-GR" sz="2000">
                                <a:latin typeface="Calibri Light" panose="020F0302020204030204" pitchFamily="34" charset="0"/>
                                <a:cs typeface="Calibri Light" panose="020F0302020204030204" pitchFamily="34" charset="0"/>
                              </a:rPr>
                              <m:t>λ</m:t>
                            </m:r>
                            <m:r>
                              <a:rPr lang="en-US" sz="2000" b="0" i="1">
                                <a:latin typeface="Cambria Math"/>
                              </a:rPr>
                              <m:t>𝑁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/>
                              </a:rPr>
                              <m:t>𝑉</m:t>
                            </m:r>
                          </m:den>
                        </m:f>
                      </m:e>
                    </m:rad>
                  </m:oMath>
                </a14:m>
                <a:endParaRPr lang="en-US" sz="2000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pPr marL="914400" lvl="1" indent="-457200" algn="just">
                  <a:buFont typeface="+mj-lt"/>
                  <a:buAutoNum type="arabicPeriod"/>
                </a:pPr>
                <a:r>
                  <a:rPr lang="en-US" sz="2000" dirty="0" err="1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Ny</a:t>
                </a:r>
                <a:r>
                  <a:rPr lang="en-US" sz="20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= dy</a:t>
                </a:r>
                <a14:m>
                  <m:oMath xmlns:m="http://schemas.openxmlformats.org/officeDocument/2006/math">
                    <m:rad>
                      <m:ra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a:rPr lang="en-US" sz="2000" i="1">
                            <a:latin typeface="Cambria Math"/>
                          </a:rPr>
                          <m:t>3</m:t>
                        </m:r>
                      </m:deg>
                      <m:e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l-GR" sz="2000">
                                <a:latin typeface="Calibri Light" panose="020F0302020204030204" pitchFamily="34" charset="0"/>
                                <a:cs typeface="Calibri Light" panose="020F0302020204030204" pitchFamily="34" charset="0"/>
                              </a:rPr>
                              <m:t>λ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𝑁</m:t>
                            </m:r>
                          </m:num>
                          <m:den>
                            <m:r>
                              <a:rPr lang="en-US" sz="2000" i="1">
                                <a:latin typeface="Cambria Math"/>
                              </a:rPr>
                              <m:t>𝑉</m:t>
                            </m:r>
                          </m:den>
                        </m:f>
                      </m:e>
                    </m:rad>
                  </m:oMath>
                </a14:m>
                <a:endParaRPr lang="en-US" sz="2000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pPr marL="914400" lvl="1" indent="-457200" algn="just">
                  <a:buFont typeface="+mj-lt"/>
                  <a:buAutoNum type="arabicPeriod"/>
                </a:pPr>
                <a:r>
                  <a:rPr lang="en-US" sz="2000" dirty="0" err="1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Nz</a:t>
                </a:r>
                <a:r>
                  <a:rPr lang="en-US" sz="20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= dz</a:t>
                </a:r>
                <a14:m>
                  <m:oMath xmlns:m="http://schemas.openxmlformats.org/officeDocument/2006/math">
                    <m:rad>
                      <m:ra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a:rPr lang="en-US" sz="2000" i="1">
                            <a:latin typeface="Cambria Math"/>
                          </a:rPr>
                          <m:t>3</m:t>
                        </m:r>
                      </m:deg>
                      <m:e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l-GR" sz="2000">
                                <a:latin typeface="Calibri Light" panose="020F0302020204030204" pitchFamily="34" charset="0"/>
                                <a:cs typeface="Calibri Light" panose="020F0302020204030204" pitchFamily="34" charset="0"/>
                              </a:rPr>
                              <m:t>λ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𝑁</m:t>
                            </m:r>
                          </m:num>
                          <m:den>
                            <m:r>
                              <a:rPr lang="en-US" sz="2000" i="1">
                                <a:latin typeface="Cambria Math"/>
                              </a:rPr>
                              <m:t>𝑉</m:t>
                            </m:r>
                          </m:den>
                        </m:f>
                      </m:e>
                    </m:rad>
                  </m:oMath>
                </a14:m>
                <a:endParaRPr lang="en-US" sz="2000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371600"/>
                <a:ext cx="5257800" cy="5295296"/>
              </a:xfrm>
              <a:prstGeom prst="rect">
                <a:avLst/>
              </a:prstGeom>
              <a:blipFill>
                <a:blip r:embed="rId3"/>
                <a:stretch>
                  <a:fillRect l="-812" t="-575" r="-92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49984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9" y="233770"/>
            <a:ext cx="9144000" cy="838200"/>
          </a:xfr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Uniform Grid Traversal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9382" y="1395911"/>
            <a:ext cx="432261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Paper Referred</a:t>
            </a: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: </a:t>
            </a:r>
          </a:p>
          <a:p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Fast Voxel Traversal Algorithm by  John </a:t>
            </a:r>
            <a:r>
              <a:rPr lang="en-US" sz="2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Amanatides</a:t>
            </a:r>
            <a:endParaRPr lang="en-US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Algorithm</a:t>
            </a:r>
          </a:p>
          <a:p>
            <a:endParaRPr lang="en-US" sz="20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indent="-342900">
              <a:buAutoNum type="arabicPeriod"/>
            </a:pP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Initialization</a:t>
            </a:r>
          </a:p>
          <a:p>
            <a:pPr marL="800100" lvl="1" indent="-342900">
              <a:buAutoNum type="arabicPeriod"/>
            </a:pPr>
            <a:r>
              <a:rPr lang="en-US" sz="2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tDelta</a:t>
            </a:r>
            <a:endParaRPr lang="en-US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800100" lvl="1" indent="-342900">
              <a:buAutoNum type="arabicPeriod"/>
            </a:pPr>
            <a:r>
              <a:rPr lang="en-US" sz="2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tMax</a:t>
            </a:r>
            <a:endParaRPr lang="en-US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800100" lvl="1" indent="-342900">
              <a:buAutoNum type="arabicPeriod"/>
            </a:pP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Step</a:t>
            </a:r>
            <a:b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endParaRPr lang="en-US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indent="-342900">
              <a:buAutoNum type="arabicPeriod"/>
            </a:pP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Incremental Traversal</a:t>
            </a:r>
          </a:p>
        </p:txBody>
      </p:sp>
      <p:pic>
        <p:nvPicPr>
          <p:cNvPr id="2050" name="Picture 2" descr="Image result for fast voxel traversal algorithm">
            <a:extLst>
              <a:ext uri="{FF2B5EF4-FFF2-40B4-BE49-F238E27FC236}">
                <a16:creationId xmlns:a16="http://schemas.microsoft.com/office/drawing/2014/main" id="{FEC6DD64-65BD-4E08-BB57-A3F031C1C2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395911"/>
            <a:ext cx="4648200" cy="4528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13115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/>
          <a:lstStyle/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Uniform Grid Traversal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839200" cy="5791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list= NIL;</a:t>
            </a:r>
          </a:p>
          <a:p>
            <a:pPr marL="0" indent="0">
              <a:buNone/>
            </a:pPr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do {</a:t>
            </a:r>
          </a:p>
          <a:p>
            <a:pPr marL="457200" lvl="1" indent="0">
              <a:buNone/>
            </a:pPr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if(</a:t>
            </a:r>
            <a:r>
              <a:rPr lang="en-US" sz="12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tMaxX</a:t>
            </a:r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 &lt; </a:t>
            </a:r>
            <a:r>
              <a:rPr lang="en-US" sz="12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tMaxY</a:t>
            </a:r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) {</a:t>
            </a:r>
          </a:p>
          <a:p>
            <a:pPr marL="457200" lvl="1" indent="0">
              <a:buNone/>
            </a:pPr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	if(</a:t>
            </a:r>
            <a:r>
              <a:rPr lang="en-US" sz="12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tMaxX</a:t>
            </a:r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 &lt; </a:t>
            </a:r>
            <a:r>
              <a:rPr lang="en-US" sz="12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tMaxZ</a:t>
            </a:r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) {</a:t>
            </a:r>
          </a:p>
          <a:p>
            <a:pPr marL="457200" lvl="1" indent="0">
              <a:buNone/>
            </a:pPr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		X= X + </a:t>
            </a:r>
            <a:r>
              <a:rPr lang="en-US" sz="12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stepX</a:t>
            </a:r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;</a:t>
            </a:r>
          </a:p>
          <a:p>
            <a:pPr marL="457200" lvl="1" indent="0">
              <a:buNone/>
            </a:pPr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		if(X == </a:t>
            </a:r>
            <a:r>
              <a:rPr lang="en-US" sz="12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justOutX</a:t>
            </a:r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) return(NIL); /* outside grid */</a:t>
            </a:r>
          </a:p>
          <a:p>
            <a:pPr marL="457200" lvl="1" indent="0">
              <a:buNone/>
            </a:pPr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		</a:t>
            </a:r>
            <a:r>
              <a:rPr lang="en-US" sz="12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tMaxX</a:t>
            </a:r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= </a:t>
            </a:r>
            <a:r>
              <a:rPr lang="en-US" sz="12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tMaxX</a:t>
            </a:r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 + </a:t>
            </a:r>
            <a:r>
              <a:rPr lang="en-US" sz="12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tDeltaX</a:t>
            </a:r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;</a:t>
            </a:r>
          </a:p>
          <a:p>
            <a:pPr marL="457200" lvl="1" indent="0">
              <a:buNone/>
            </a:pPr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	} else {</a:t>
            </a:r>
          </a:p>
          <a:p>
            <a:pPr marL="457200" lvl="1" indent="0">
              <a:buNone/>
            </a:pPr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		Z= Z + </a:t>
            </a:r>
            <a:r>
              <a:rPr lang="en-US" sz="12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stepZ</a:t>
            </a:r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;</a:t>
            </a:r>
          </a:p>
          <a:p>
            <a:pPr marL="457200" lvl="1" indent="0">
              <a:buNone/>
            </a:pPr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		if(Z == </a:t>
            </a:r>
            <a:r>
              <a:rPr lang="en-US" sz="12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justOutZ</a:t>
            </a:r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) return(NIL); /* outside grid */</a:t>
            </a:r>
          </a:p>
          <a:p>
            <a:pPr marL="457200" lvl="1" indent="0">
              <a:buNone/>
            </a:pPr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		</a:t>
            </a:r>
            <a:r>
              <a:rPr lang="en-US" sz="12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tMaxZ</a:t>
            </a:r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= </a:t>
            </a:r>
            <a:r>
              <a:rPr lang="en-US" sz="12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tMaxZ</a:t>
            </a:r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 + </a:t>
            </a:r>
            <a:r>
              <a:rPr lang="en-US" sz="12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tDeltaZ</a:t>
            </a:r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;</a:t>
            </a:r>
          </a:p>
          <a:p>
            <a:pPr marL="457200" lvl="1" indent="0">
              <a:buNone/>
            </a:pPr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	}</a:t>
            </a:r>
          </a:p>
          <a:p>
            <a:pPr marL="457200" lvl="1" indent="0">
              <a:buNone/>
            </a:pPr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} else {</a:t>
            </a:r>
          </a:p>
          <a:p>
            <a:pPr marL="457200" lvl="1" indent="0">
              <a:buNone/>
            </a:pPr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	if(</a:t>
            </a:r>
            <a:r>
              <a:rPr lang="en-US" sz="12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tMaxY</a:t>
            </a:r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 &lt; </a:t>
            </a:r>
            <a:r>
              <a:rPr lang="en-US" sz="12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tMaxZ</a:t>
            </a:r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) {</a:t>
            </a:r>
          </a:p>
          <a:p>
            <a:pPr marL="457200" lvl="1" indent="0">
              <a:buNone/>
            </a:pPr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		Y= Y + </a:t>
            </a:r>
            <a:r>
              <a:rPr lang="en-US" sz="12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stepY</a:t>
            </a:r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;</a:t>
            </a:r>
          </a:p>
          <a:p>
            <a:pPr marL="457200" lvl="1" indent="0">
              <a:buNone/>
            </a:pPr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		if(Y == </a:t>
            </a:r>
            <a:r>
              <a:rPr lang="en-US" sz="12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justOutY</a:t>
            </a:r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) return(NIL); /* outside grid */</a:t>
            </a:r>
          </a:p>
          <a:p>
            <a:pPr marL="457200" lvl="1" indent="0">
              <a:buNone/>
            </a:pPr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		</a:t>
            </a:r>
            <a:r>
              <a:rPr lang="en-US" sz="12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tMaxY</a:t>
            </a:r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= </a:t>
            </a:r>
            <a:r>
              <a:rPr lang="en-US" sz="12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tMaxY</a:t>
            </a:r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 + </a:t>
            </a:r>
            <a:r>
              <a:rPr lang="en-US" sz="12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tDeltaY</a:t>
            </a:r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;</a:t>
            </a:r>
          </a:p>
          <a:p>
            <a:pPr marL="457200" lvl="1" indent="0">
              <a:buNone/>
            </a:pPr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	} else {</a:t>
            </a:r>
          </a:p>
          <a:p>
            <a:pPr marL="457200" lvl="1" indent="0">
              <a:buNone/>
            </a:pPr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		Z= Z + </a:t>
            </a:r>
            <a:r>
              <a:rPr lang="en-US" sz="12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stepZ</a:t>
            </a:r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;</a:t>
            </a:r>
          </a:p>
          <a:p>
            <a:pPr marL="457200" lvl="1" indent="0">
              <a:buNone/>
            </a:pPr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		if(Z == </a:t>
            </a:r>
            <a:r>
              <a:rPr lang="en-US" sz="12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justOutZ</a:t>
            </a:r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) return(NIL); /* outside grid */</a:t>
            </a:r>
          </a:p>
          <a:p>
            <a:pPr marL="457200" lvl="1" indent="0">
              <a:buNone/>
            </a:pPr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		</a:t>
            </a:r>
            <a:r>
              <a:rPr lang="en-US" sz="12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tMaxZ</a:t>
            </a:r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= </a:t>
            </a:r>
            <a:r>
              <a:rPr lang="en-US" sz="12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tMaxZ</a:t>
            </a:r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 + </a:t>
            </a:r>
            <a:r>
              <a:rPr lang="en-US" sz="12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tDeltaZ</a:t>
            </a:r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;</a:t>
            </a:r>
          </a:p>
          <a:p>
            <a:pPr marL="457200" lvl="1" indent="0">
              <a:buNone/>
            </a:pPr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	}</a:t>
            </a:r>
          </a:p>
          <a:p>
            <a:pPr marL="457200" lvl="1" indent="0">
              <a:buNone/>
            </a:pPr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}</a:t>
            </a:r>
          </a:p>
          <a:p>
            <a:pPr marL="0" indent="0">
              <a:buNone/>
            </a:pPr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         List= </a:t>
            </a:r>
            <a:r>
              <a:rPr lang="en-US" sz="12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ObjectList</a:t>
            </a:r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[X][Y][Z];</a:t>
            </a:r>
          </a:p>
          <a:p>
            <a:pPr marL="0" indent="0">
              <a:buNone/>
            </a:pPr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} while(list == NIL);</a:t>
            </a:r>
          </a:p>
          <a:p>
            <a:pPr marL="0" indent="0">
              <a:buNone/>
            </a:pPr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return(list);</a:t>
            </a:r>
          </a:p>
          <a:p>
            <a:endParaRPr lang="en-US" sz="1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03758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Image result for triangular mesh teapo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1600200"/>
            <a:ext cx="2638425" cy="1733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5143691"/>
              </p:ext>
            </p:extLst>
          </p:nvPr>
        </p:nvGraphicFramePr>
        <p:xfrm>
          <a:off x="6262255" y="3581400"/>
          <a:ext cx="2715986" cy="27431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8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51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6567">
                <a:tc>
                  <a:txBody>
                    <a:bodyPr/>
                    <a:lstStyle/>
                    <a:p>
                      <a:r>
                        <a:rPr lang="en-US" dirty="0"/>
                        <a:t>Triangles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6320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8975">
                <a:tc>
                  <a:txBody>
                    <a:bodyPr/>
                    <a:lstStyle/>
                    <a:p>
                      <a:r>
                        <a:rPr lang="en-US" dirty="0"/>
                        <a:t>Ray-Triangle Intersections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243496960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97657">
                <a:tc>
                  <a:txBody>
                    <a:bodyPr/>
                    <a:lstStyle/>
                    <a:p>
                      <a:r>
                        <a:rPr lang="en-US" dirty="0"/>
                        <a:t>Ray</a:t>
                      </a:r>
                      <a:r>
                        <a:rPr lang="en-US" baseline="0" dirty="0"/>
                        <a:t> Triangle Intersections using Accelerated Data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5878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7861892"/>
              </p:ext>
            </p:extLst>
          </p:nvPr>
        </p:nvGraphicFramePr>
        <p:xfrm>
          <a:off x="127515" y="3581401"/>
          <a:ext cx="2992994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51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/>
                        <a:t>Triangles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871,414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r>
                        <a:rPr lang="en-US" dirty="0"/>
                        <a:t>Ray-Triangle Intersections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33573838592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7799">
                <a:tc>
                  <a:txBody>
                    <a:bodyPr/>
                    <a:lstStyle/>
                    <a:p>
                      <a:r>
                        <a:rPr lang="en-US" dirty="0"/>
                        <a:t>Ray</a:t>
                      </a:r>
                      <a:r>
                        <a:rPr lang="en-US" baseline="0" dirty="0"/>
                        <a:t> Triangle Intersections using Accelerated Data structures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322992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7" name="Picture 6" descr="Image result for stanford bunny mes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447800"/>
            <a:ext cx="2324100" cy="1971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0116802"/>
              </p:ext>
            </p:extLst>
          </p:nvPr>
        </p:nvGraphicFramePr>
        <p:xfrm>
          <a:off x="3276600" y="3581400"/>
          <a:ext cx="2819400" cy="27431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09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9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6567">
                <a:tc>
                  <a:txBody>
                    <a:bodyPr/>
                    <a:lstStyle/>
                    <a:p>
                      <a:r>
                        <a:rPr lang="en-US" dirty="0"/>
                        <a:t>Triangles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69451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8975">
                <a:tc>
                  <a:txBody>
                    <a:bodyPr/>
                    <a:lstStyle/>
                    <a:p>
                      <a:r>
                        <a:rPr lang="en-US" dirty="0"/>
                        <a:t>Ray-Triangle Intersections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2675808128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97657">
                <a:tc>
                  <a:txBody>
                    <a:bodyPr/>
                    <a:lstStyle/>
                    <a:p>
                      <a:r>
                        <a:rPr lang="en-US" dirty="0"/>
                        <a:t>Ray</a:t>
                      </a:r>
                      <a:r>
                        <a:rPr lang="en-US" baseline="0" dirty="0"/>
                        <a:t> Triangle Intersections using Accelerated Data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20960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9" name="Picture 2" descr="Image result for stanford dragon model mesh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85900"/>
            <a:ext cx="2409825" cy="1895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762000"/>
          </a:xfrm>
        </p:spPr>
        <p:txBody>
          <a:bodyPr>
            <a:normAutofit/>
          </a:bodyPr>
          <a:lstStyle/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Results using Spatial Data Structure</a:t>
            </a:r>
          </a:p>
        </p:txBody>
      </p:sp>
    </p:spTree>
    <p:extLst>
      <p:ext uri="{BB962C8B-B14F-4D97-AF65-F5344CB8AC3E}">
        <p14:creationId xmlns:p14="http://schemas.microsoft.com/office/powerpoint/2010/main" val="1507952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38027"/>
            <a:ext cx="9144000" cy="1143000"/>
          </a:xfrm>
        </p:spPr>
        <p:txBody>
          <a:bodyPr/>
          <a:lstStyle/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Construction of Rays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79429" y="1905000"/>
                <a:ext cx="4191000" cy="4953000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Ray Equation: P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/>
                          </a:rPr>
                          <m:t>P</m:t>
                        </m:r>
                      </m:e>
                      <m:sub>
                        <m:r>
                          <a:rPr lang="pt-BR" sz="2000" i="0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+ </a:t>
                </a:r>
                <a:r>
                  <a:rPr lang="en-US" sz="2000" i="1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t</a:t>
                </a:r>
                <a:r>
                  <a:rPr lang="en-US" sz="20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(D)</a:t>
                </a:r>
              </a:p>
              <a:p>
                <a:pPr marL="0" indent="0">
                  <a:buNone/>
                </a:pPr>
                <a:endParaRPr lang="en-US" sz="2000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pPr marL="0" indent="0">
                  <a:buNone/>
                </a:pPr>
                <a:r>
                  <a:rPr lang="pt-BR" sz="20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/>
                          </a:rPr>
                          <m:t>P</m:t>
                        </m:r>
                      </m:e>
                      <m:sub>
                        <m:r>
                          <a:rPr lang="pt-BR" sz="2000" i="0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pt-BR" sz="200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: Focal </a:t>
                </a:r>
                <a:r>
                  <a:rPr lang="en-US" sz="2000" dirty="0" err="1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Pt</a:t>
                </a:r>
                <a:r>
                  <a:rPr lang="en-US" sz="20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of camera </a:t>
                </a:r>
                <a:r>
                  <a:rPr lang="en-US" sz="1800" b="1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(0, 0, -3.67).</a:t>
                </a:r>
              </a:p>
              <a:p>
                <a:pPr marL="0" indent="0">
                  <a:buNone/>
                </a:pPr>
                <a:r>
                  <a:rPr lang="en-US" sz="20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      D  : Direction vector</a:t>
                </a:r>
              </a:p>
              <a:p>
                <a:pPr marL="0" indent="0">
                  <a:buNone/>
                </a:pPr>
                <a:r>
                  <a:rPr lang="en-US" sz="20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      D = </a:t>
                </a:r>
                <a:r>
                  <a:rPr lang="en-US" sz="2000" dirty="0" err="1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sensor_grid</a:t>
                </a:r>
                <a:r>
                  <a:rPr lang="en-US" sz="20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[</a:t>
                </a:r>
                <a:r>
                  <a:rPr lang="en-US" sz="2000" dirty="0" err="1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i</a:t>
                </a:r>
                <a:r>
                  <a:rPr lang="en-US" sz="20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][j] –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/>
                          </a:rPr>
                          <m:t>P</m:t>
                        </m:r>
                      </m:e>
                      <m:sub>
                        <m:r>
                          <a:rPr lang="pt-BR" sz="2000" i="0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en-US" sz="2000" i="1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endParaRPr lang="en-US" sz="2000" i="1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r>
                  <a:rPr lang="en-US" sz="20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Sensor Grid has a size of </a:t>
                </a:r>
                <a:r>
                  <a:rPr lang="en-US" sz="2000" b="1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224 X 172</a:t>
                </a:r>
              </a:p>
              <a:p>
                <a:pPr marL="0" indent="0">
                  <a:buNone/>
                </a:pPr>
                <a:endParaRPr lang="en-US" sz="2000" i="1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9429" y="1905000"/>
                <a:ext cx="4191000" cy="4953000"/>
              </a:xfrm>
              <a:blipFill>
                <a:blip r:embed="rId2"/>
                <a:stretch>
                  <a:fillRect l="-1308" t="-73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876719"/>
            <a:ext cx="3429000" cy="2546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257800" y="3962400"/>
                <a:ext cx="4452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</m:t>
                          </m:r>
                        </m:e>
                        <m:sub>
                          <m:r>
                            <a:rPr lang="pt-BR" i="0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0" y="3962400"/>
                <a:ext cx="44525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7086600" y="1905000"/>
            <a:ext cx="1273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Sensor Grid</a:t>
            </a:r>
          </a:p>
        </p:txBody>
      </p:sp>
    </p:spTree>
    <p:extLst>
      <p:ext uri="{BB962C8B-B14F-4D97-AF65-F5344CB8AC3E}">
        <p14:creationId xmlns:p14="http://schemas.microsoft.com/office/powerpoint/2010/main" val="9006340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FE34E-E959-4F8E-8D4F-4423807BE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66" y="-6220"/>
            <a:ext cx="8229600" cy="1143000"/>
          </a:xfrm>
        </p:spPr>
        <p:txBody>
          <a:bodyPr/>
          <a:lstStyle/>
          <a:p>
            <a:r>
              <a:rPr lang="en-US" dirty="0"/>
              <a:t>Output Images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BC12E4-3C01-4FA0-A0BD-CBCC339E64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185" y="4038600"/>
            <a:ext cx="2712098" cy="27120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209551B-3D31-47BC-8040-0B8613912A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6322" y="978159"/>
            <a:ext cx="3871168" cy="29033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315CC39-FD87-49A2-995E-3711A84D68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6322" y="3962400"/>
            <a:ext cx="3860800" cy="28956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71285F3-9506-406A-BF92-B643ED4FEB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834" y="990600"/>
            <a:ext cx="38608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7495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[1] Dr.-</a:t>
            </a:r>
            <a:r>
              <a:rPr lang="en-US" dirty="0" err="1"/>
              <a:t>Ing</a:t>
            </a:r>
            <a:r>
              <a:rPr lang="en-US" dirty="0"/>
              <a:t>. Thorsten </a:t>
            </a:r>
            <a:r>
              <a:rPr lang="en-US" dirty="0" err="1"/>
              <a:t>Ringbeck</a:t>
            </a:r>
            <a:r>
              <a:rPr lang="en-US" dirty="0"/>
              <a:t> “A 3D time of flight camera for object  detection”, Optical 3-D Measurement Techniques 09-12.07.2007  ETH Zürich Plenary Session 1: Range Imaging I</a:t>
            </a:r>
            <a:endParaRPr lang="en-US" b="1" dirty="0"/>
          </a:p>
          <a:p>
            <a:r>
              <a:rPr lang="en-US" dirty="0"/>
              <a:t>[2] </a:t>
            </a:r>
            <a:r>
              <a:rPr lang="en-US" dirty="0" err="1"/>
              <a:t>Maik</a:t>
            </a:r>
            <a:r>
              <a:rPr lang="en-US" dirty="0"/>
              <a:t> Keller, “A Simulation Framework for Time-Of-Flight Sensors”,     IEEE International Symposium on Signals, Circuits and Systems 2007. </a:t>
            </a:r>
            <a:endParaRPr lang="en-US" b="1" dirty="0"/>
          </a:p>
          <a:p>
            <a:r>
              <a:rPr lang="en-US" dirty="0"/>
              <a:t>[3] White Paper:  “NVIDIA’s next generation CUDA Compute Architecture”, 2014.</a:t>
            </a:r>
            <a:endParaRPr lang="en-US" b="1" dirty="0"/>
          </a:p>
          <a:p>
            <a:r>
              <a:rPr lang="en-US" dirty="0"/>
              <a:t>[4] T. Moller and B. </a:t>
            </a:r>
            <a:r>
              <a:rPr lang="en-US" dirty="0" err="1"/>
              <a:t>Trumbore</a:t>
            </a:r>
            <a:r>
              <a:rPr lang="en-US" dirty="0"/>
              <a:t>, “Fast, Minimum Storage Ray-Triangle ¨ Intersection,” Journal of Graphics Tools, vol. 2, no. 1, pp. 21–28, 1997.</a:t>
            </a:r>
            <a:endParaRPr lang="en-US" b="1" dirty="0"/>
          </a:p>
          <a:p>
            <a:r>
              <a:rPr lang="en-US" dirty="0"/>
              <a:t>[5]  Kay, T. L., AND </a:t>
            </a:r>
            <a:r>
              <a:rPr lang="en-US" dirty="0" err="1"/>
              <a:t>Kajiya</a:t>
            </a:r>
            <a:r>
              <a:rPr lang="en-US" dirty="0"/>
              <a:t>, J. T, “Ray tracing complex scenes”, In Proceedings of the 13th Annual Conference on Computer Graphics and Interactive Techniques, ACM, New York, NY, USA, SIGGRAPH ’86, 269–278.</a:t>
            </a:r>
            <a:endParaRPr lang="en-US" b="1" dirty="0"/>
          </a:p>
          <a:p>
            <a:r>
              <a:rPr lang="en-US" dirty="0"/>
              <a:t>[6] J.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Owens</a:t>
            </a:r>
            <a:r>
              <a:rPr lang="en-US" dirty="0"/>
              <a:t>, “GPU Gems 2: Programming Techniques for High-Performance Graphics and General-Purpose Computation”, Addison-Wesley Professional, 2005, </a:t>
            </a:r>
            <a:r>
              <a:rPr lang="en-US" dirty="0" err="1"/>
              <a:t>ch.</a:t>
            </a:r>
            <a:r>
              <a:rPr lang="en-US" dirty="0"/>
              <a:t> Streaming Architectures and Technology Trends, pp. 457–470.</a:t>
            </a:r>
            <a:endParaRPr lang="en-US" b="1" dirty="0"/>
          </a:p>
          <a:p>
            <a:r>
              <a:rPr lang="en-US" dirty="0"/>
              <a:t>[7]  R. Lange, “3D time-of-flight distance measurement with custom </a:t>
            </a:r>
            <a:r>
              <a:rPr lang="en-US" dirty="0" err="1"/>
              <a:t>solidstate</a:t>
            </a:r>
            <a:r>
              <a:rPr lang="en-US" dirty="0"/>
              <a:t> image sensors in CMOS/CCD-technology,” Ph.D. dissertation, University of Siegen, 2000.</a:t>
            </a:r>
            <a:endParaRPr lang="en-US" b="1" dirty="0"/>
          </a:p>
          <a:p>
            <a:r>
              <a:rPr lang="en-US" dirty="0"/>
              <a:t>[8] White Paper:  “NVIDIA GeForce GTX 750 Ti”, 2014.</a:t>
            </a:r>
            <a:endParaRPr lang="en-US" b="1" dirty="0"/>
          </a:p>
          <a:p>
            <a:r>
              <a:rPr lang="en-US" dirty="0"/>
              <a:t>[9] G. </a:t>
            </a:r>
            <a:r>
              <a:rPr lang="en-US" dirty="0" err="1"/>
              <a:t>Alenya</a:t>
            </a:r>
            <a:r>
              <a:rPr lang="en-US" dirty="0"/>
              <a:t> “</a:t>
            </a:r>
            <a:r>
              <a:rPr lang="en-US" dirty="0" err="1"/>
              <a:t>ToF</a:t>
            </a:r>
            <a:r>
              <a:rPr lang="en-US" dirty="0"/>
              <a:t> cameras for active vision in robotics”, Sensors and Actuators A: Physical, Elsevier, 2014.</a:t>
            </a:r>
            <a:endParaRPr lang="en-US" b="1" dirty="0"/>
          </a:p>
          <a:p>
            <a:r>
              <a:rPr lang="en-US" dirty="0"/>
              <a:t>[10]  White Paper, “NVIDIA TESLA V100 GPU ARCHITECTURE”, 2017</a:t>
            </a:r>
            <a:endParaRPr lang="en-US" b="1" dirty="0"/>
          </a:p>
          <a:p>
            <a:br>
              <a:rPr lang="en-US" dirty="0"/>
            </a:br>
            <a:r>
              <a:rPr lang="en-US" b="1" dirty="0"/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6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Ray-Plane Intersection</a:t>
            </a:r>
          </a:p>
        </p:txBody>
      </p:sp>
      <p:sp>
        <p:nvSpPr>
          <p:cNvPr id="4" name="AutoShape 4" descr="Image result for ray plane intersec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6" descr="Image result for ray plane intersectio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 descr="G:\Current Project Work\RESEARCH INTERNSHIP\Flowcharts\RayPlaneIntersection.PNG">
            <a:extLst>
              <a:ext uri="{FF2B5EF4-FFF2-40B4-BE49-F238E27FC236}">
                <a16:creationId xmlns:a16="http://schemas.microsoft.com/office/drawing/2014/main" id="{E0D57B5E-C635-400C-AD69-0F8B5D9B002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914400"/>
            <a:ext cx="4343400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42513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sz="4200" dirty="0">
                <a:latin typeface="Calibri Light" panose="020F0302020204030204" pitchFamily="34" charset="0"/>
                <a:cs typeface="Calibri Light" panose="020F0302020204030204" pitchFamily="34" charset="0"/>
              </a:rPr>
              <a:t>Ray-Sphere Intersection</a:t>
            </a:r>
          </a:p>
        </p:txBody>
      </p:sp>
      <p:pic>
        <p:nvPicPr>
          <p:cNvPr id="7" name="Picture 6" descr="G:\Current Project Work\RESEARCH INTERNSHIP\Flowcharts\RaySphereIntersection.PNG">
            <a:extLst>
              <a:ext uri="{FF2B5EF4-FFF2-40B4-BE49-F238E27FC236}">
                <a16:creationId xmlns:a16="http://schemas.microsoft.com/office/drawing/2014/main" id="{AF3B4E6D-9C5A-417D-B4E4-75842AA8F29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838200"/>
            <a:ext cx="3886200" cy="58521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66724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6" y="0"/>
            <a:ext cx="9137073" cy="1143000"/>
          </a:xfrm>
        </p:spPr>
        <p:txBody>
          <a:bodyPr/>
          <a:lstStyle/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Ray-Box Intersection (AABB)</a:t>
            </a:r>
          </a:p>
        </p:txBody>
      </p:sp>
      <p:pic>
        <p:nvPicPr>
          <p:cNvPr id="15" name="Picture 14" descr="G:\Current Project Work\RESEARCH INTERNSHIP\Flowcharts\RayBoxIntersection.PNG">
            <a:extLst>
              <a:ext uri="{FF2B5EF4-FFF2-40B4-BE49-F238E27FC236}">
                <a16:creationId xmlns:a16="http://schemas.microsoft.com/office/drawing/2014/main" id="{3630B1C7-B52D-47E2-8BCA-BA3C8BD03C0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990600"/>
            <a:ext cx="3302318" cy="55987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57785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Ray-Triangle Intersection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828800"/>
            <a:ext cx="4476750" cy="177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 descr="G:\Current Project Work\RESEARCH INTERNSHIP\Flowcharts\RayTriangleIntersection.PNG">
            <a:extLst>
              <a:ext uri="{FF2B5EF4-FFF2-40B4-BE49-F238E27FC236}">
                <a16:creationId xmlns:a16="http://schemas.microsoft.com/office/drawing/2014/main" id="{407B1AA5-41CB-40F2-A95B-4DB3F0B0F2D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" y="1295400"/>
            <a:ext cx="4572000" cy="5181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04123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5784"/>
            <a:ext cx="8229600" cy="792162"/>
          </a:xfrm>
        </p:spPr>
        <p:txBody>
          <a:bodyPr/>
          <a:lstStyle/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Sequential Algorithm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BA2AB4-6616-4B61-93E7-EF64829E04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032235"/>
            <a:ext cx="3680548" cy="5696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735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Parallel Algorithm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01954A-AC92-407E-8B89-8A51695C3C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9444" y="1066800"/>
            <a:ext cx="4925112" cy="5172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361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18BE3-B545-4C44-A3FB-E8E7A4007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500" dirty="0">
                <a:latin typeface="Calibri Light" panose="020F0302020204030204" pitchFamily="34" charset="0"/>
                <a:cs typeface="Calibri Light" panose="020F0302020204030204" pitchFamily="34" charset="0"/>
              </a:rPr>
              <a:t>Object Visibility - Shadow Ray Tracing</a:t>
            </a:r>
            <a:endParaRPr lang="en-IN" sz="35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DA652-2B67-473D-9525-91044AAE8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4876800" cy="4525963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Shadow Ray = </a:t>
            </a:r>
            <a:r>
              <a:rPr lang="en-US" sz="2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Light_Source</a:t>
            </a: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 – </a:t>
            </a:r>
            <a:r>
              <a:rPr lang="en-US" sz="2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RayObject</a:t>
            </a: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IntersectionPoint</a:t>
            </a:r>
            <a:endParaRPr lang="en-US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endParaRPr lang="en-US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Normalize Shadow Ray.</a:t>
            </a:r>
          </a:p>
          <a:p>
            <a:pPr marL="0" indent="0">
              <a:buNone/>
            </a:pPr>
            <a:endParaRPr lang="en-US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Trace Shadow Ray recursively.</a:t>
            </a:r>
          </a:p>
          <a:p>
            <a:endParaRPr lang="en-US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Remove Self Ray-Object Intersection</a:t>
            </a:r>
          </a:p>
          <a:p>
            <a:pPr lvl="1"/>
            <a:r>
              <a:rPr lang="en-US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Use Double Precision</a:t>
            </a:r>
          </a:p>
          <a:p>
            <a:pPr lvl="1"/>
            <a:r>
              <a:rPr lang="en-US" sz="1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newIntersectionPoint</a:t>
            </a:r>
            <a:r>
              <a:rPr lang="en-US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 = </a:t>
            </a:r>
            <a:r>
              <a:rPr lang="en-US" sz="1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oldIntersectionPoint</a:t>
            </a:r>
            <a:r>
              <a:rPr lang="en-US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  + bias*</a:t>
            </a:r>
            <a:r>
              <a:rPr lang="en-US" sz="1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hitNormal</a:t>
            </a:r>
            <a:endParaRPr lang="en-US" sz="1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457200" lvl="1" indent="0">
              <a:buNone/>
            </a:pPr>
            <a:endParaRPr lang="en-US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IN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1030" name="Picture 6" descr="Image result for shadow acne ray tracing">
            <a:extLst>
              <a:ext uri="{FF2B5EF4-FFF2-40B4-BE49-F238E27FC236}">
                <a16:creationId xmlns:a16="http://schemas.microsoft.com/office/drawing/2014/main" id="{7EEF4414-3A79-4296-BEA1-82A82448AF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771569"/>
            <a:ext cx="20574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8117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7044</TotalTime>
  <Words>964</Words>
  <Application>Microsoft Office PowerPoint</Application>
  <PresentationFormat>On-screen Show (4:3)</PresentationFormat>
  <Paragraphs>313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Consolas</vt:lpstr>
      <vt:lpstr>Georgia</vt:lpstr>
      <vt:lpstr>Office Theme</vt:lpstr>
      <vt:lpstr> What is Ray Tracing?</vt:lpstr>
      <vt:lpstr>Construction of Rays</vt:lpstr>
      <vt:lpstr>Ray-Plane Intersection</vt:lpstr>
      <vt:lpstr>Ray-Sphere Intersection</vt:lpstr>
      <vt:lpstr>Ray-Box Intersection (AABB)</vt:lpstr>
      <vt:lpstr>Ray-Triangle Intersection</vt:lpstr>
      <vt:lpstr>Sequential Algorithm</vt:lpstr>
      <vt:lpstr>PowerPoint Presentation</vt:lpstr>
      <vt:lpstr>Object Visibility - Shadow Ray Tracing</vt:lpstr>
      <vt:lpstr>Outputs</vt:lpstr>
      <vt:lpstr>GPU Specifications</vt:lpstr>
      <vt:lpstr>GPU Results for Standard Shapes</vt:lpstr>
      <vt:lpstr>Conclusion</vt:lpstr>
      <vt:lpstr>Generalization of Objects</vt:lpstr>
      <vt:lpstr>Challenges Of Ray Tracing</vt:lpstr>
      <vt:lpstr>Accelerating Data Structure -Uniform Grid </vt:lpstr>
      <vt:lpstr>Uniform Grid Traversal</vt:lpstr>
      <vt:lpstr>Uniform Grid Traversal</vt:lpstr>
      <vt:lpstr>Results using Spatial Data Structure</vt:lpstr>
      <vt:lpstr>Output Images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Ray Tracing</dc:title>
  <dc:creator>Dell-PC</dc:creator>
  <cp:lastModifiedBy>Purva Kulkarni</cp:lastModifiedBy>
  <cp:revision>99</cp:revision>
  <dcterms:created xsi:type="dcterms:W3CDTF">2019-02-26T10:33:20Z</dcterms:created>
  <dcterms:modified xsi:type="dcterms:W3CDTF">2019-05-14T08:54:12Z</dcterms:modified>
</cp:coreProperties>
</file>