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14" r:id="rId5"/>
    <p:sldId id="329" r:id="rId6"/>
    <p:sldId id="339" r:id="rId7"/>
    <p:sldId id="322" r:id="rId8"/>
    <p:sldId id="323" r:id="rId9"/>
    <p:sldId id="343" r:id="rId10"/>
    <p:sldId id="344" r:id="rId11"/>
    <p:sldId id="345" r:id="rId12"/>
    <p:sldId id="346" r:id="rId13"/>
    <p:sldId id="347" r:id="rId14"/>
    <p:sldId id="349" r:id="rId15"/>
    <p:sldId id="348" r:id="rId16"/>
    <p:sldId id="350" r:id="rId17"/>
    <p:sldId id="351" r:id="rId18"/>
    <p:sldId id="352" r:id="rId19"/>
    <p:sldId id="353" r:id="rId20"/>
    <p:sldId id="354" r:id="rId21"/>
    <p:sldId id="33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5" autoAdjust="0"/>
    <p:restoredTop sz="95394" autoAdjust="0"/>
  </p:normalViewPr>
  <p:slideViewPr>
    <p:cSldViewPr snapToGrid="0">
      <p:cViewPr varScale="1">
        <p:scale>
          <a:sx n="81" d="100"/>
          <a:sy n="81" d="100"/>
        </p:scale>
        <p:origin x="1027" y="62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FE4E7-9A8A-D8E7-240B-66DAAF5E4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04A5DE-D408-AFD4-3DE5-2B2A1FF90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0063B7-D07C-50BF-D6EE-0C56F61E0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E1EB-EF7F-415F-720A-57B7883C1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46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1A34B-1A89-F6DA-853D-F51505ECF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8C7DDB-91D5-5139-BC01-42F644023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688385-D426-8AB1-5A51-93C74CC68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BC048-2055-C7E4-2C69-7EC0D973B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4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8D8F1-D6EC-417E-5EF2-497F4B13C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85350F-B0BB-C466-09C2-2B8356FC5F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E59F52-5D03-48D2-A4DD-625B6F8E9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75BB5-BE0F-BA5E-0468-6DA4ABF8F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82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8E9FA-8D90-DD24-FAB1-3D4696B3A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610424-D0E3-0B10-3B90-10744C3712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C0F3C6-FA0D-5D12-644D-A95F4C321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E1D61-21A3-4A67-078E-EE8BE383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30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E8F03-517E-9FAF-802B-DB3DC7759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9B9F4D-7762-15FA-2569-D5318D221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B8951-8FD4-C4AD-BE40-D5FF9330C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2A685-EBAE-16D8-1FCC-A84924692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24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DDFF6-A86E-1429-A6D4-4EAD0E519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1B7303-05DD-E478-F48E-506A203DEA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4226DB-148A-A521-74A9-D18D3A1C9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09C30-BFBE-A9AE-6C8C-817A52F31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81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580C0-E52C-D436-87BA-93CAF15DB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C7B0B2-B280-406C-2FCA-58C252A770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B0F095-9B75-538A-D9F6-762C8D64D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D8AD7-E1B0-A8C0-50F3-979AEDDDE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79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6B3D4-B676-4D91-35C6-B3767AF58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F2D368-F7D9-4F6C-9C47-C4357989AF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27A54D-2C1B-68AB-709F-D5C7184A4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07C7-D3FA-3513-4BBC-713650FE6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68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6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5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98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2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10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6EB85-8D07-6336-62CD-3529FA228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9B2AB8-3886-DFD2-DF8F-007030B1F4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8E23E6-EE7D-757E-17DD-8E71168DE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F2177-0CE3-9F8D-A0C0-6E343A0A7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59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A23F2-31EC-3207-F42C-993CCB1F9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96368C-CD57-1769-0D2B-CFC3D3FBD8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4882B2-C8D0-D50B-1A93-7069ACE8D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2F81A-ED27-95F4-9391-B154C5A0F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54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9012B-8F7D-7D9A-497B-6A145862E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90E3D-F0C4-5926-A380-09168792DE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77AC09-4E6A-8406-74AB-791C114B6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42B17-F938-C635-ACC6-38257527F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04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B28B0-35EF-6349-B5C1-322C5D0B1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5EE487-51FB-93F1-CA11-3686847D32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16D165-85D5-FCCE-EB38-5026955BF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93C8A-5671-0FA1-D3A7-5C13534499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9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629469"/>
            <a:ext cx="8961120" cy="5599062"/>
          </a:xfrm>
        </p:spPr>
        <p:txBody>
          <a:bodyPr/>
          <a:lstStyle/>
          <a:p>
            <a:pPr algn="ctr"/>
            <a:r>
              <a:rPr lang="en-IN" sz="4800" dirty="0">
                <a:latin typeface="Verdana" panose="020B0604030504040204" pitchFamily="34" charset="0"/>
                <a:ea typeface="Verdana" panose="020B0604030504040204" pitchFamily="34" charset="0"/>
              </a:rPr>
              <a:t>Employee Data Analysis Project Using SQL</a:t>
            </a:r>
            <a:br>
              <a:rPr lang="en-IN" sz="4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“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Empowering decision-making through data insights”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Name : Majevadiya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Purvang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Niteshbhai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3E9CB-403D-B74C-E1B7-1DFF814C8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F9F2F8-B3FC-F729-585F-4C93A2447466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1182" y="756300"/>
            <a:ext cx="10048495" cy="80854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Request 6</a:t>
            </a:r>
          </a:p>
          <a:p>
            <a:pPr marL="0" indent="0" algn="just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Show the Annual Salary salaries displayed with no decimal places.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1F44D-D0B0-B3C6-EB4F-8FB4C0A3DE3A}"/>
              </a:ext>
            </a:extLst>
          </p:cNvPr>
          <p:cNvSpPr txBox="1"/>
          <p:nvPr/>
        </p:nvSpPr>
        <p:spPr>
          <a:xfrm>
            <a:off x="732263" y="1564849"/>
            <a:ext cx="10569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Query 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Job_ID,First_Name,FLOOR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Annual_Salary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AS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Annual_Salary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FROM EMPLOYEE ORDER BY FLOOR(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Annual_Salary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I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7421A-E2EC-10B6-D965-2520F96CE320}"/>
              </a:ext>
            </a:extLst>
          </p:cNvPr>
          <p:cNvSpPr txBox="1"/>
          <p:nvPr/>
        </p:nvSpPr>
        <p:spPr>
          <a:xfrm>
            <a:off x="732263" y="2858921"/>
            <a:ext cx="133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869F5-6BA5-5587-D323-9FCB865C2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82" y="3321996"/>
            <a:ext cx="3421453" cy="285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06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4B1A8-9F41-94B8-726D-328666731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CD83A8-81BA-9D9F-9670-EBF1D337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10569634" cy="632791"/>
          </a:xfrm>
        </p:spPr>
        <p:txBody>
          <a:bodyPr/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Personnel Department Requirements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1F984A7-4C19-D319-3477-164D2372D51A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1181" y="1337974"/>
            <a:ext cx="10048495" cy="73592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Request 7 </a:t>
            </a:r>
          </a:p>
          <a:p>
            <a:pPr marL="0" indent="0" algn="just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Show the total number of employees.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182ED-BC3F-A0DE-1D02-C5029BE20F0E}"/>
              </a:ext>
            </a:extLst>
          </p:cNvPr>
          <p:cNvSpPr txBox="1"/>
          <p:nvPr/>
        </p:nvSpPr>
        <p:spPr>
          <a:xfrm>
            <a:off x="735769" y="2157107"/>
            <a:ext cx="1056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Query 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 COUNT(DISTINCT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Job_ID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AS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No_Of_Employee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FROM EMPLOYEE;</a:t>
            </a:r>
            <a:endParaRPr lang="en-I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8669B-BCDC-A6F7-B0AE-FD47D3692366}"/>
              </a:ext>
            </a:extLst>
          </p:cNvPr>
          <p:cNvSpPr txBox="1"/>
          <p:nvPr/>
        </p:nvSpPr>
        <p:spPr>
          <a:xfrm>
            <a:off x="735769" y="3189484"/>
            <a:ext cx="14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Output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9AD9F0-1F3B-4D3B-E602-C9AE2120C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80" y="3637911"/>
            <a:ext cx="2422213" cy="8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F8460-3680-A780-D8C8-60C62A2E9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C0C76E-D0E9-54C4-03F7-ADF476A258E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1182" y="756300"/>
            <a:ext cx="10048495" cy="120032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Request 8</a:t>
            </a:r>
          </a:p>
          <a:p>
            <a:pPr marL="0" indent="0" algn="just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List the department number, department name and the number of employees for each department that has more than 2 employees grouping by department number and department name.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7182A-4CF1-B56E-7D5F-F9BC4ADFEAF8}"/>
              </a:ext>
            </a:extLst>
          </p:cNvPr>
          <p:cNvSpPr txBox="1"/>
          <p:nvPr/>
        </p:nvSpPr>
        <p:spPr>
          <a:xfrm>
            <a:off x="732263" y="1956629"/>
            <a:ext cx="10569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Query 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Department_No,Department_Name,Count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(*) AS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No_Of_Employee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FROM EMPLOYEE GROUP BY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Department_No,Department_Name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HAVING Count(*)&gt;=2;</a:t>
            </a:r>
            <a:endParaRPr lang="en-I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DEFA8-2F4A-9F37-5032-34E90FBFD4E4}"/>
              </a:ext>
            </a:extLst>
          </p:cNvPr>
          <p:cNvSpPr txBox="1"/>
          <p:nvPr/>
        </p:nvSpPr>
        <p:spPr>
          <a:xfrm>
            <a:off x="732263" y="3244334"/>
            <a:ext cx="133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Output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64BBE1-C75A-EC12-5887-CFF19FA3E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82" y="3724772"/>
            <a:ext cx="5014616" cy="98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846FB-827D-89E6-F182-FC12AAD86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FC4109-76AA-1871-F4DF-E02E7CF64F5B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1182" y="756300"/>
            <a:ext cx="10048495" cy="96880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Request 9</a:t>
            </a:r>
          </a:p>
          <a:p>
            <a:pPr marL="0" indent="0" algn="just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List the department number, department name and the number of employees for the department that has the highest number of employees using appropriate grouping.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B7C1F-3DDC-27FD-84F1-6D792DAC544B}"/>
              </a:ext>
            </a:extLst>
          </p:cNvPr>
          <p:cNvSpPr txBox="1"/>
          <p:nvPr/>
        </p:nvSpPr>
        <p:spPr>
          <a:xfrm>
            <a:off x="732263" y="1725105"/>
            <a:ext cx="10569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Query 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Department_No,Department_Name,Count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(*) AS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No_Of_Employee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FROM EMPLOYEE GROUP BY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Department_No,Department_Name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ORDER BY Count(*) DESC LIMIT 1;</a:t>
            </a:r>
            <a:endParaRPr lang="en-I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E565F-DDE4-74D6-03B2-5CFE98203A60}"/>
              </a:ext>
            </a:extLst>
          </p:cNvPr>
          <p:cNvSpPr txBox="1"/>
          <p:nvPr/>
        </p:nvSpPr>
        <p:spPr>
          <a:xfrm>
            <a:off x="732263" y="3244334"/>
            <a:ext cx="133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EDAB0-2831-A7F7-C270-A909D8242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82" y="3729240"/>
            <a:ext cx="5308750" cy="72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9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B5CA4-6636-5A67-8999-EA8482222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D2F6BD-AAF6-9A77-3A24-F66B704D16A8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1182" y="756300"/>
            <a:ext cx="10048495" cy="96880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Request 10</a:t>
            </a:r>
          </a:p>
          <a:p>
            <a:pPr marL="0" indent="0" algn="just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List the department number and name for all departments where no programmers work.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ECE3B-3765-9D98-9F30-CE78B49C9D19}"/>
              </a:ext>
            </a:extLst>
          </p:cNvPr>
          <p:cNvSpPr txBox="1"/>
          <p:nvPr/>
        </p:nvSpPr>
        <p:spPr>
          <a:xfrm>
            <a:off x="732263" y="1725105"/>
            <a:ext cx="10569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Query 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 DISTINCT(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Department_No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),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Department_Name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FROM EMPLOYEE WHERE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Job_Title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!= "Programmer" ORDER BY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Department_No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I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4641B-EA5C-99C3-BF35-F2407F5B0A6D}"/>
              </a:ext>
            </a:extLst>
          </p:cNvPr>
          <p:cNvSpPr txBox="1"/>
          <p:nvPr/>
        </p:nvSpPr>
        <p:spPr>
          <a:xfrm>
            <a:off x="732263" y="3140639"/>
            <a:ext cx="133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Output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6BC110-8FBC-E8FD-B4F7-3B29F918A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82" y="3598777"/>
            <a:ext cx="3199036" cy="2066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3460AC-7469-B1DC-4A80-844B21C9D14A}"/>
              </a:ext>
            </a:extLst>
          </p:cNvPr>
          <p:cNvSpPr txBox="1"/>
          <p:nvPr/>
        </p:nvSpPr>
        <p:spPr>
          <a:xfrm>
            <a:off x="732263" y="5778534"/>
            <a:ext cx="623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 : Here IT Department is Showing </a:t>
            </a:r>
            <a:r>
              <a:rPr lang="en-IN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B’coz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IT there is a job title called ‘Support Assistant’.</a:t>
            </a:r>
          </a:p>
        </p:txBody>
      </p:sp>
    </p:spTree>
    <p:extLst>
      <p:ext uri="{BB962C8B-B14F-4D97-AF65-F5344CB8AC3E}">
        <p14:creationId xmlns:p14="http://schemas.microsoft.com/office/powerpoint/2010/main" val="49557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4843F-4BDE-AD5F-D917-FC4995E1F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6A999F-6964-AA7B-583F-D677E4302A96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1182" y="756300"/>
            <a:ext cx="10048495" cy="96880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Request 11</a:t>
            </a:r>
          </a:p>
          <a:p>
            <a:pPr marL="0" indent="0" algn="just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List all the data for jobs sorted in ascending order of job id.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4F3FB-FDC8-B48C-4A98-81FB764D468E}"/>
              </a:ext>
            </a:extLst>
          </p:cNvPr>
          <p:cNvSpPr txBox="1"/>
          <p:nvPr/>
        </p:nvSpPr>
        <p:spPr>
          <a:xfrm>
            <a:off x="732263" y="1513030"/>
            <a:ext cx="1056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Query 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 * FROM EMPLOYEE GROUP BY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Job_Title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ORDER BY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Job_ID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I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065E19-0BFF-9430-0888-191306CF7DE9}"/>
              </a:ext>
            </a:extLst>
          </p:cNvPr>
          <p:cNvSpPr txBox="1"/>
          <p:nvPr/>
        </p:nvSpPr>
        <p:spPr>
          <a:xfrm>
            <a:off x="732263" y="2452617"/>
            <a:ext cx="133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Output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31783-52A6-EFFA-B3C6-9DA4ABE0A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82" y="2920371"/>
            <a:ext cx="8040587" cy="185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17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BDB1F-F56F-66DC-8E86-0FCD82E60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6C0ED4-23A9-91E9-61BB-3EA1DC05FD5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1182" y="756300"/>
            <a:ext cx="10048495" cy="96880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Request 12</a:t>
            </a:r>
          </a:p>
          <a:p>
            <a:pPr marL="0" indent="0" algn="just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Prepare a table with percentage raises, employee numbers and old and new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salaries.Employees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in departments 20 and 10 are given a 5% rise, employees in departments 50, 90and 30 are given a 10% rise and employees in other departments are not given a rise.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00D20-F92F-94B6-C3CD-EAF1EDC6F719}"/>
              </a:ext>
            </a:extLst>
          </p:cNvPr>
          <p:cNvSpPr txBox="1"/>
          <p:nvPr/>
        </p:nvSpPr>
        <p:spPr>
          <a:xfrm>
            <a:off x="732263" y="2144865"/>
            <a:ext cx="50935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Query 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CREATE TABLE </a:t>
            </a:r>
            <a:r>
              <a:rPr lang="en-US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Updated_Employee_Info</a:t>
            </a:r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SELECT </a:t>
            </a:r>
            <a:r>
              <a:rPr lang="en-US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Employee_No,First_Name,Last_Name,Annual_Salary</a:t>
            </a:r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</a:t>
            </a:r>
            <a:r>
              <a:rPr lang="en-US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Old_Salary</a:t>
            </a:r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CASE</a:t>
            </a:r>
          </a:p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</a:t>
            </a:r>
            <a:r>
              <a:rPr lang="en-US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Department_No</a:t>
            </a:r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=10 OR </a:t>
            </a:r>
            <a:r>
              <a:rPr lang="en-US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Department_No</a:t>
            </a:r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=20 THEN "5%“</a:t>
            </a:r>
          </a:p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</a:t>
            </a:r>
            <a:r>
              <a:rPr lang="en-US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Department_No</a:t>
            </a:r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=30 or </a:t>
            </a:r>
            <a:r>
              <a:rPr lang="en-US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Department_No</a:t>
            </a:r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=50 OR </a:t>
            </a:r>
            <a:r>
              <a:rPr lang="en-US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Department_No</a:t>
            </a:r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=90 THEN "10%“</a:t>
            </a:r>
          </a:p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ELSE "No Increment“</a:t>
            </a:r>
          </a:p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END AS Increment,</a:t>
            </a:r>
          </a:p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CASE</a:t>
            </a:r>
          </a:p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</a:t>
            </a:r>
            <a:r>
              <a:rPr lang="en-US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Department_No</a:t>
            </a:r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=10 OR </a:t>
            </a:r>
            <a:r>
              <a:rPr lang="en-US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Department_No</a:t>
            </a:r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=20 THEN (</a:t>
            </a:r>
            <a:r>
              <a:rPr lang="en-US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Annual_Salary+Annual_Salary</a:t>
            </a:r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*0.05)</a:t>
            </a:r>
          </a:p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Department_No-30 or </a:t>
            </a:r>
            <a:r>
              <a:rPr lang="en-US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Department_No</a:t>
            </a:r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=50 OR </a:t>
            </a:r>
            <a:r>
              <a:rPr lang="en-US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Department_No</a:t>
            </a:r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=90 THEN (</a:t>
            </a:r>
            <a:r>
              <a:rPr lang="en-US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Annual_Salary+Annual_Salary</a:t>
            </a:r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*0.10)</a:t>
            </a:r>
          </a:p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ELSE </a:t>
            </a:r>
            <a:r>
              <a:rPr lang="en-US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Annual_Salary</a:t>
            </a:r>
            <a:endParaRPr lang="en-US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END AS </a:t>
            </a:r>
            <a:r>
              <a:rPr lang="en-US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New_Salary</a:t>
            </a:r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FROM EMPLOYEE;</a:t>
            </a:r>
          </a:p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 * FROM </a:t>
            </a:r>
            <a:r>
              <a:rPr lang="en-US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Updated_Employee_Info</a:t>
            </a:r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IN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C19A8-2942-5335-46C2-B00711C46D40}"/>
              </a:ext>
            </a:extLst>
          </p:cNvPr>
          <p:cNvSpPr txBox="1"/>
          <p:nvPr/>
        </p:nvSpPr>
        <p:spPr>
          <a:xfrm>
            <a:off x="6096000" y="2144865"/>
            <a:ext cx="133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E76A7-748A-BDE9-45A4-05295B3A2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556" y="2514196"/>
            <a:ext cx="5687578" cy="23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61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B4FA8-73ED-2553-42D4-1EB3EA272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E413DE-693C-207C-CDE5-C6AA07ED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10569634" cy="632791"/>
          </a:xfrm>
        </p:spPr>
        <p:txBody>
          <a:bodyPr/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IT Manager Requirements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A95CC6F-57DF-468B-5A7D-B5A12306E218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1181" y="1337974"/>
            <a:ext cx="10048495" cy="124497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Request  13</a:t>
            </a:r>
          </a:p>
          <a:p>
            <a:pPr marL="0" indent="0" algn="just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Create a new view for manager’s details only using all the fields from the employee table. Show all the fields and all the managers using the view for managers sorted in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ascendingorder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of employee number.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CB9E2-9E60-77D6-AE78-A4DB3A390A2E}"/>
              </a:ext>
            </a:extLst>
          </p:cNvPr>
          <p:cNvSpPr txBox="1"/>
          <p:nvPr/>
        </p:nvSpPr>
        <p:spPr>
          <a:xfrm>
            <a:off x="735769" y="2450820"/>
            <a:ext cx="10569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Query 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CREATE VIEW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Manager_Info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ASSELECT * FROM EMPLOYEE Where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Job_Title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="Manager";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 * FROM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Manager_Info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ORDER BY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Employee_No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I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FDC7E-A31F-511B-54CE-07E90110DBCB}"/>
              </a:ext>
            </a:extLst>
          </p:cNvPr>
          <p:cNvSpPr txBox="1"/>
          <p:nvPr/>
        </p:nvSpPr>
        <p:spPr>
          <a:xfrm>
            <a:off x="735769" y="3651149"/>
            <a:ext cx="14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E8250-CBD6-54FE-71C5-9CABB95B8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81" y="4080018"/>
            <a:ext cx="10176271" cy="8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13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4" y="4724033"/>
            <a:ext cx="7833195" cy="1709423"/>
          </a:xfrm>
        </p:spPr>
        <p:txBody>
          <a:bodyPr/>
          <a:lstStyle/>
          <a:p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Purvang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Majevadiya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Linked-In : https://www.linkedin.com/in/purvang-majevadiya</a:t>
            </a:r>
            <a:endParaRPr lang="en-US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: https://github.com/purvang2307</a:t>
            </a:r>
            <a:endParaRPr lang="en-US" sz="1800" u="sng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1828800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2774786"/>
            <a:ext cx="6400800" cy="325755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Dataset Description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Analysis Using SQL Queries</a:t>
            </a:r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8E5B-47A0-EF94-A53D-6FDB74C9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621972"/>
            <a:ext cx="6400800" cy="1828800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A201F-56F9-BFD9-8E95-AD5BD7D54FD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953001" y="1376313"/>
            <a:ext cx="6400799" cy="2281287"/>
          </a:xfrm>
        </p:spPr>
        <p:txBody>
          <a:bodyPr anchor="b"/>
          <a:lstStyle/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 this project, I conducted an in-depth analysis of employee data to address key business requirements across multiple departments. Using SQL, I processed and queried the data to provide actionable insights, such as hiring trends, salary distributions, and department-specific metrics. The analysis not only highlights my technical expertise in SQL but also demonstrates my ability to solve real-world business problems effectively.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C6113-CA1E-5A02-120D-49F7EBDA1213}"/>
              </a:ext>
            </a:extLst>
          </p:cNvPr>
          <p:cNvSpPr txBox="1"/>
          <p:nvPr/>
        </p:nvSpPr>
        <p:spPr>
          <a:xfrm>
            <a:off x="4877586" y="3761296"/>
            <a:ext cx="640079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Highlights: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Objective:</a:t>
            </a: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extract meaningful insights from employee data that cater to specific business queries.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Methodology:</a:t>
            </a: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Leveraged SQL to perform tasks such as filtering, sorting, aggregating, and deriving actionable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 Outcomes:</a:t>
            </a: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Provided hiring insights, salary distributions, and department-wise employee statistics.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 Stack:</a:t>
            </a: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SQL (with a focus on intermediate queries and optimization).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83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8845-3852-D4E6-EF42-8024EAC0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621792"/>
            <a:ext cx="8180412" cy="1828800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Dataset Description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D3F4FB6-DC57-B7DF-A83A-2E339455218F}"/>
              </a:ext>
            </a:extLst>
          </p:cNvPr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2649500172"/>
              </p:ext>
            </p:extLst>
          </p:nvPr>
        </p:nvGraphicFramePr>
        <p:xfrm>
          <a:off x="4864231" y="1613382"/>
          <a:ext cx="7145510" cy="450461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59876">
                  <a:extLst>
                    <a:ext uri="{9D8B030D-6E8A-4147-A177-3AD203B41FA5}">
                      <a16:colId xmlns:a16="http://schemas.microsoft.com/office/drawing/2014/main" val="2817406643"/>
                    </a:ext>
                  </a:extLst>
                </a:gridCol>
                <a:gridCol w="769226">
                  <a:extLst>
                    <a:ext uri="{9D8B030D-6E8A-4147-A177-3AD203B41FA5}">
                      <a16:colId xmlns:a16="http://schemas.microsoft.com/office/drawing/2014/main" val="2735138282"/>
                    </a:ext>
                  </a:extLst>
                </a:gridCol>
                <a:gridCol w="714551">
                  <a:extLst>
                    <a:ext uri="{9D8B030D-6E8A-4147-A177-3AD203B41FA5}">
                      <a16:colId xmlns:a16="http://schemas.microsoft.com/office/drawing/2014/main" val="51125208"/>
                    </a:ext>
                  </a:extLst>
                </a:gridCol>
                <a:gridCol w="637254">
                  <a:extLst>
                    <a:ext uri="{9D8B030D-6E8A-4147-A177-3AD203B41FA5}">
                      <a16:colId xmlns:a16="http://schemas.microsoft.com/office/drawing/2014/main" val="729060671"/>
                    </a:ext>
                  </a:extLst>
                </a:gridCol>
                <a:gridCol w="669303">
                  <a:extLst>
                    <a:ext uri="{9D8B030D-6E8A-4147-A177-3AD203B41FA5}">
                      <a16:colId xmlns:a16="http://schemas.microsoft.com/office/drawing/2014/main" val="2184910629"/>
                    </a:ext>
                  </a:extLst>
                </a:gridCol>
                <a:gridCol w="782425">
                  <a:extLst>
                    <a:ext uri="{9D8B030D-6E8A-4147-A177-3AD203B41FA5}">
                      <a16:colId xmlns:a16="http://schemas.microsoft.com/office/drawing/2014/main" val="2577168301"/>
                    </a:ext>
                  </a:extLst>
                </a:gridCol>
                <a:gridCol w="769222">
                  <a:extLst>
                    <a:ext uri="{9D8B030D-6E8A-4147-A177-3AD203B41FA5}">
                      <a16:colId xmlns:a16="http://schemas.microsoft.com/office/drawing/2014/main" val="3367830580"/>
                    </a:ext>
                  </a:extLst>
                </a:gridCol>
                <a:gridCol w="673079">
                  <a:extLst>
                    <a:ext uri="{9D8B030D-6E8A-4147-A177-3AD203B41FA5}">
                      <a16:colId xmlns:a16="http://schemas.microsoft.com/office/drawing/2014/main" val="1515321373"/>
                    </a:ext>
                  </a:extLst>
                </a:gridCol>
                <a:gridCol w="612742">
                  <a:extLst>
                    <a:ext uri="{9D8B030D-6E8A-4147-A177-3AD203B41FA5}">
                      <a16:colId xmlns:a16="http://schemas.microsoft.com/office/drawing/2014/main" val="3724634663"/>
                    </a:ext>
                  </a:extLst>
                </a:gridCol>
                <a:gridCol w="857832">
                  <a:extLst>
                    <a:ext uri="{9D8B030D-6E8A-4147-A177-3AD203B41FA5}">
                      <a16:colId xmlns:a16="http://schemas.microsoft.com/office/drawing/2014/main" val="547626143"/>
                    </a:ext>
                  </a:extLst>
                </a:gridCol>
              </a:tblGrid>
              <a:tr h="4095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Employee_No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First_Name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Last_Name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Job_ID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Job_Title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Department_No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Department_Name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Hire_Date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Annual_</a:t>
                      </a:r>
                    </a:p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Commission_Percent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202782"/>
                  </a:ext>
                </a:extLst>
              </a:tr>
              <a:tr h="4095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Ravi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Sharma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Manager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1987-09-16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12000.76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180147"/>
                  </a:ext>
                </a:extLst>
              </a:tr>
              <a:tr h="4095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Kapil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Shah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200105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Excutive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1996-05-12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15000.55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79211091"/>
                  </a:ext>
                </a:extLst>
              </a:tr>
              <a:tr h="4095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Niharika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Programmer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1988-06-11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9006131"/>
                  </a:ext>
                </a:extLst>
              </a:tr>
              <a:tr h="4095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Exceutive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1994-08-17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0737462"/>
                  </a:ext>
                </a:extLst>
              </a:tr>
              <a:tr h="4095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Tejas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1990-01-27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94591207"/>
                  </a:ext>
                </a:extLst>
              </a:tr>
              <a:tr h="4095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Kanika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Kapoor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Accountant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1992-05-21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33000.887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3152594"/>
                  </a:ext>
                </a:extLst>
              </a:tr>
              <a:tr h="4095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Rohan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Programmer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1989-11-13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8933892"/>
                  </a:ext>
                </a:extLst>
              </a:tr>
              <a:tr h="4095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Zainab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Kapasi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Exceutive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1989-11-12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343571"/>
                  </a:ext>
                </a:extLst>
              </a:tr>
              <a:tr h="4095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Mittal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Bajaj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 Executive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1992-06-21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6302770"/>
                  </a:ext>
                </a:extLst>
              </a:tr>
              <a:tr h="4095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Tina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Assistant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1992-04-21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3013365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8F6394-786C-5C79-1DBE-C98788568737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13815" y="1536192"/>
            <a:ext cx="3777039" cy="4826901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 Dataset contains 10 Column Namely,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Employee_No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First_Name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Last_Name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Job_ID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Job_Title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Department_No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Department_Name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Hire_Date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Annual_Salary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Commision_Percent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5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90817E-5D17-45A5-8335-4C95D1C2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10569634" cy="1801793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Analysis Using SQL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Accounting Department Requirements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130C8D7-5054-B89C-FA2C-E2638FFEA6AB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1182" y="2368283"/>
            <a:ext cx="10048495" cy="63279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Request 1 </a:t>
            </a:r>
          </a:p>
          <a:p>
            <a:pPr marL="0" indent="0" algn="just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List the last name, first name and employee number of all programmers who were hired on or before 21 May 1991 sorted in ascending order of last name.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F2A2F-2F2E-908E-8FC2-35E17C6AB2BA}"/>
              </a:ext>
            </a:extLst>
          </p:cNvPr>
          <p:cNvSpPr txBox="1"/>
          <p:nvPr/>
        </p:nvSpPr>
        <p:spPr>
          <a:xfrm>
            <a:off x="698061" y="3319558"/>
            <a:ext cx="10569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Query 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 EMPLOYEE_NO,FIRST_NAME,LAST_NAME FROM EMPLOYEE WHERE JOB_TITLE="Programmer" AND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Hire_Date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&lt;="21-05-1991" ORDER BY LAST_NAME ASC;</a:t>
            </a:r>
            <a:endParaRPr lang="en-I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89232E-D386-77D7-D5F6-E531C212C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81" y="5077787"/>
            <a:ext cx="4579369" cy="964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2DA184-06F7-7150-A86E-B0FE56BB329D}"/>
              </a:ext>
            </a:extLst>
          </p:cNvPr>
          <p:cNvSpPr txBox="1"/>
          <p:nvPr/>
        </p:nvSpPr>
        <p:spPr>
          <a:xfrm>
            <a:off x="698061" y="4681808"/>
            <a:ext cx="14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Output </a:t>
            </a:r>
          </a:p>
        </p:txBody>
      </p:sp>
    </p:spTree>
    <p:extLst>
      <p:ext uri="{BB962C8B-B14F-4D97-AF65-F5344CB8AC3E}">
        <p14:creationId xmlns:p14="http://schemas.microsoft.com/office/powerpoint/2010/main" val="418342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9EBCA-FC1E-9FF9-A38A-5382B8012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517F895-6948-F189-0414-9C11CC08FA2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1182" y="756300"/>
            <a:ext cx="10048495" cy="63279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Request 2 </a:t>
            </a:r>
          </a:p>
          <a:p>
            <a:pPr marL="0" indent="0" algn="just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List all the data for each job where the average salary is greater than 15000 sorted in descending order of the average salary.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A0722-BED6-C8E9-AD76-110A1B16F40B}"/>
              </a:ext>
            </a:extLst>
          </p:cNvPr>
          <p:cNvSpPr txBox="1"/>
          <p:nvPr/>
        </p:nvSpPr>
        <p:spPr>
          <a:xfrm>
            <a:off x="698061" y="1731343"/>
            <a:ext cx="10569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Query 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Job_Title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ROUND(avg(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Annual_Salary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),2) AS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Average_Salary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FROM EMPLOYEE GROUP BY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Job_Title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HAVING avg(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Annual_Salary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)&gt;15000 ORDER BY avg(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Annual_Salary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I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7F5FD-C23A-C408-0CF3-E1DABA66546E}"/>
              </a:ext>
            </a:extLst>
          </p:cNvPr>
          <p:cNvSpPr txBox="1"/>
          <p:nvPr/>
        </p:nvSpPr>
        <p:spPr>
          <a:xfrm>
            <a:off x="698061" y="3059668"/>
            <a:ext cx="138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Output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AAA18C-DE91-A46E-8026-C69446FC6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82" y="3557955"/>
            <a:ext cx="3793837" cy="215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6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A8E9C-CEBD-0AEE-FC13-8CE747ADE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1F8C95-2381-25BB-B0D6-326F382AD5BE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1182" y="756300"/>
            <a:ext cx="10048495" cy="80854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Request 3 </a:t>
            </a:r>
          </a:p>
          <a:p>
            <a:pPr marL="0" indent="0" algn="just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List the last name, first name, job id and commission of employees who earn commission sorted in ascending order of first name.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Commision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Annual_Salary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*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Commission_Percent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FA18B-64E9-A662-127E-AE560FA6097D}"/>
              </a:ext>
            </a:extLst>
          </p:cNvPr>
          <p:cNvSpPr txBox="1"/>
          <p:nvPr/>
        </p:nvSpPr>
        <p:spPr>
          <a:xfrm>
            <a:off x="698060" y="1981742"/>
            <a:ext cx="10569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Query 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Last_Name,First_Name,Job_ID,Round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((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Annual_Salary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*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Commission_Percent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),2) AS Commission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EMPLOYEE WHERE Round((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Annual_Salary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*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Commission_Percent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),2) &gt; 0</a:t>
            </a:r>
            <a:endParaRPr lang="en-I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4C5A2-7618-BBC9-46AE-F5125C057022}"/>
              </a:ext>
            </a:extLst>
          </p:cNvPr>
          <p:cNvSpPr txBox="1"/>
          <p:nvPr/>
        </p:nvSpPr>
        <p:spPr>
          <a:xfrm>
            <a:off x="698060" y="3456713"/>
            <a:ext cx="133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Output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F3C942-395B-7AF0-BF0D-BE1EC5717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63" y="3945465"/>
            <a:ext cx="5103166" cy="26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0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5F5A7-E12F-D8E2-AF55-166DB5001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7C23E3D-B54A-FD5E-13E6-F0619FFC93B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1182" y="756300"/>
            <a:ext cx="10048495" cy="80854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Request 4 </a:t>
            </a:r>
          </a:p>
          <a:p>
            <a:pPr marL="0" indent="0" algn="just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Which Job Title are found in the IT and Sales departments?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28AF4-D486-F607-2517-558B4DC796CC}"/>
              </a:ext>
            </a:extLst>
          </p:cNvPr>
          <p:cNvSpPr txBox="1"/>
          <p:nvPr/>
        </p:nvSpPr>
        <p:spPr>
          <a:xfrm>
            <a:off x="732263" y="1554827"/>
            <a:ext cx="10569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Query 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 Distinct(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Job_Title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),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Department_Name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FROM EMPLOYEE WHERE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Department_Name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="IT" OR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Department_Name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="Sales";</a:t>
            </a:r>
            <a:endParaRPr lang="en-I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4C423-9250-AFD9-23C0-CB5C9D3F5244}"/>
              </a:ext>
            </a:extLst>
          </p:cNvPr>
          <p:cNvSpPr txBox="1"/>
          <p:nvPr/>
        </p:nvSpPr>
        <p:spPr>
          <a:xfrm>
            <a:off x="732263" y="2796312"/>
            <a:ext cx="133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362B4-0399-C9A9-66F3-FD468CBE7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81" y="3337996"/>
            <a:ext cx="4603164" cy="14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0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F54B6-D5F1-E39F-A3AC-D367BABE1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75417FF-D8E8-F4AE-29F4-61FBFBEF698C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1182" y="756300"/>
            <a:ext cx="10048495" cy="80854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Request 5 </a:t>
            </a:r>
          </a:p>
          <a:p>
            <a:pPr marL="0" indent="0" algn="just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List the last name of all employees in department no 10 and 40 together with their monthly salaries (rounded to 2 decimal places), sorted in ascending order of last name.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61F34-A4D6-1FB9-93D7-64831039015E}"/>
              </a:ext>
            </a:extLst>
          </p:cNvPr>
          <p:cNvSpPr txBox="1"/>
          <p:nvPr/>
        </p:nvSpPr>
        <p:spPr>
          <a:xfrm>
            <a:off x="732263" y="1974741"/>
            <a:ext cx="10569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Query 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Last_Name,Round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((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Annual_Salary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/12),2) AS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Monthly_Salary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FROM EMPLOYEE WHERE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Department_No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=10 OR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Department_No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=40 ORDER BY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Last_Name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ASC;</a:t>
            </a:r>
            <a:endParaRPr lang="en-I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D243A-38A8-9522-E5E9-8C51F64BF344}"/>
              </a:ext>
            </a:extLst>
          </p:cNvPr>
          <p:cNvSpPr txBox="1"/>
          <p:nvPr/>
        </p:nvSpPr>
        <p:spPr>
          <a:xfrm>
            <a:off x="732263" y="3264273"/>
            <a:ext cx="133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Output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34484-33EF-44D8-D88F-4559105B8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81" y="3722807"/>
            <a:ext cx="3864513" cy="24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536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458E52-C9AB-45CD-90E2-A592FBC3F2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81F5C2-3514-4A07-8A5F-801AC1F704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F14FD5-A096-4D90-927F-14121C040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1322</Words>
  <Application>Microsoft Office PowerPoint</Application>
  <PresentationFormat>Widescreen</PresentationFormat>
  <Paragraphs>251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Verdana</vt:lpstr>
      <vt:lpstr>Wingdings</vt:lpstr>
      <vt:lpstr>Custom</vt:lpstr>
      <vt:lpstr>Employee Data Analysis Project Using SQL  “Empowering decision-making through data insights”     Name : Majevadiya Purvang Niteshbhai </vt:lpstr>
      <vt:lpstr>Agenda</vt:lpstr>
      <vt:lpstr>Project Overview</vt:lpstr>
      <vt:lpstr>Dataset Description</vt:lpstr>
      <vt:lpstr>Analysis Using SQL  Accounting Department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Personnel Department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 Manager Requirements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Vivek Majevadiya</cp:lastModifiedBy>
  <cp:revision>3</cp:revision>
  <dcterms:created xsi:type="dcterms:W3CDTF">2024-01-03T23:14:54Z</dcterms:created>
  <dcterms:modified xsi:type="dcterms:W3CDTF">2024-12-20T10:39:41Z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