
<file path=[Content_Types].xml><?xml version="1.0" encoding="utf-8"?>
<Types xmlns="http://schemas.openxmlformats.org/package/2006/content-types">
  <Override PartName="/_rels/.rels" ContentType="application/vnd.openxmlformats-package.relationships+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4.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entation.xml" ContentType="application/vnd.openxmlformats-officedocument.presentationml.presentation.main+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30.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29.xml.rels" ContentType="application/vnd.openxmlformats-package.relationships+xml"/>
  <Override PartName="/ppt/slides/_rels/slide26.xml.rels" ContentType="application/vnd.openxmlformats-package.relationships+xml"/>
  <Override PartName="/ppt/slides/_rels/slide7.xml.rels" ContentType="application/vnd.openxmlformats-package.relationships+xml"/>
  <Override PartName="/ppt/slides/_rels/slide23.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7.xml.rels" ContentType="application/vnd.openxmlformats-package.relationships+xml"/>
  <Override PartName="/ppt/slides/_rels/slide24.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28.xml.rels" ContentType="application/vnd.openxmlformats-package.relationships+xml"/>
  <Override PartName="/ppt/slides/_rels/slide25.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slide17.xml" ContentType="application/vnd.openxmlformats-officedocument.presentationml.slide+xml"/>
  <Override PartName="/ppt/slides/slide18.xml" ContentType="application/vnd.openxmlformats-officedocument.presentationml.slid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5152680" y="3044520"/>
            <a:ext cx="4426920" cy="1568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504000" y="3044520"/>
            <a:ext cx="4426920" cy="1568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504000" y="1326600"/>
            <a:ext cx="9072000" cy="32886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504000" y="1326600"/>
            <a:ext cx="9072000" cy="32886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2979000" y="1326240"/>
            <a:ext cx="4121640" cy="3288600"/>
          </a:xfrm>
          <a:prstGeom prst="rect">
            <a:avLst/>
          </a:prstGeom>
          <a:ln>
            <a:noFill/>
          </a:ln>
        </p:spPr>
      </p:pic>
      <p:pic>
        <p:nvPicPr>
          <p:cNvPr id="36" name="" descr=""/>
          <p:cNvPicPr/>
          <p:nvPr/>
        </p:nvPicPr>
        <p:blipFill>
          <a:blip r:embed="rId3"/>
          <a:stretch/>
        </p:blipFill>
        <p:spPr>
          <a:xfrm>
            <a:off x="2979000" y="1326240"/>
            <a:ext cx="4121640" cy="328860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326600"/>
            <a:ext cx="9072000" cy="32886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504000" y="1326600"/>
            <a:ext cx="4426920" cy="32886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5152680" y="1326600"/>
            <a:ext cx="4426920" cy="32886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504000" y="1326600"/>
            <a:ext cx="4426920" cy="1568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504000" y="3044520"/>
            <a:ext cx="4426920" cy="1568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5152680" y="1326600"/>
            <a:ext cx="4426920" cy="32886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5152680" y="1326600"/>
            <a:ext cx="4426920" cy="1568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5152680" y="3044520"/>
            <a:ext cx="4426920" cy="1568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504000" y="1326600"/>
            <a:ext cx="4426920" cy="1568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5152680" y="1326600"/>
            <a:ext cx="4426920" cy="1568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504000" y="3044520"/>
            <a:ext cx="9072000" cy="1568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504000" y="1326600"/>
            <a:ext cx="9072000" cy="1568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504000" y="3044520"/>
            <a:ext cx="9072000" cy="1568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5152680" y="3044520"/>
            <a:ext cx="4426920" cy="1568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504000" y="3044520"/>
            <a:ext cx="4426920" cy="1568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504000" y="1326600"/>
            <a:ext cx="9072000" cy="32886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504000" y="1326600"/>
            <a:ext cx="9072000" cy="32886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2" name="" descr=""/>
          <p:cNvPicPr/>
          <p:nvPr/>
        </p:nvPicPr>
        <p:blipFill>
          <a:blip r:embed="rId2"/>
          <a:stretch/>
        </p:blipFill>
        <p:spPr>
          <a:xfrm>
            <a:off x="2979000" y="1326240"/>
            <a:ext cx="4121640" cy="3288600"/>
          </a:xfrm>
          <a:prstGeom prst="rect">
            <a:avLst/>
          </a:prstGeom>
          <a:ln>
            <a:noFill/>
          </a:ln>
        </p:spPr>
      </p:pic>
      <p:pic>
        <p:nvPicPr>
          <p:cNvPr id="73" name="" descr=""/>
          <p:cNvPicPr/>
          <p:nvPr/>
        </p:nvPicPr>
        <p:blipFill>
          <a:blip r:embed="rId3"/>
          <a:stretch/>
        </p:blipFill>
        <p:spPr>
          <a:xfrm>
            <a:off x="2979000" y="1326240"/>
            <a:ext cx="4121640" cy="328860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504000" y="3044520"/>
            <a:ext cx="4426920" cy="1568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5152680" y="1326600"/>
            <a:ext cx="4426920" cy="32886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10076760" cy="5663880"/>
          </a:xfrm>
          <a:prstGeom prst="rect">
            <a:avLst/>
          </a:prstGeom>
          <a:ln>
            <a:noFill/>
          </a:ln>
        </p:spPr>
      </p:pic>
      <p:sp>
        <p:nvSpPr>
          <p:cNvPr id="1" name="PlaceHolder 1"/>
          <p:cNvSpPr>
            <a:spLocks noGrp="1"/>
          </p:cNvSpPr>
          <p:nvPr>
            <p:ph type="title"/>
          </p:nvPr>
        </p:nvSpPr>
        <p:spPr>
          <a:xfrm>
            <a:off x="504000" y="226080"/>
            <a:ext cx="9072000" cy="94644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a:t>
            </a:r>
            <a:r>
              <a:rPr b="0" lang="en-IN" sz="4400" spc="-1" strike="noStrike">
                <a:solidFill>
                  <a:srgbClr val="000000"/>
                </a:solidFill>
                <a:uFill>
                  <a:solidFill>
                    <a:srgbClr val="ffffff"/>
                  </a:solidFill>
                </a:uFill>
                <a:latin typeface="Arial"/>
              </a:rPr>
              <a:t>the title text </a:t>
            </a:r>
            <a:r>
              <a:rPr b="0" lang="en-IN" sz="4400" spc="-1" strike="noStrike">
                <a:solidFill>
                  <a:srgbClr val="000000"/>
                </a:solidFill>
                <a:uFill>
                  <a:solidFill>
                    <a:srgbClr val="ffffff"/>
                  </a:solidFill>
                </a:uFill>
                <a:latin typeface="Arial"/>
              </a:rPr>
              <a:t>format</a:t>
            </a:r>
            <a:endParaRPr b="0" lang="en-IN" sz="4400" spc="-1" strike="noStrike">
              <a:solidFill>
                <a:srgbClr val="000000"/>
              </a:solidFill>
              <a:uFill>
                <a:solidFill>
                  <a:srgbClr val="ffffff"/>
                </a:solidFill>
              </a:uFill>
              <a:latin typeface="Arial"/>
            </a:endParaRPr>
          </a:p>
        </p:txBody>
      </p:sp>
      <p:sp>
        <p:nvSpPr>
          <p:cNvPr id="2" name="PlaceHolder 2"/>
          <p:cNvSpPr>
            <a:spLocks noGrp="1"/>
          </p:cNvSpPr>
          <p:nvPr>
            <p:ph type="body"/>
          </p:nvPr>
        </p:nvSpPr>
        <p:spPr>
          <a:xfrm>
            <a:off x="504000" y="1326600"/>
            <a:ext cx="9072000" cy="328860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7" name="" descr=""/>
          <p:cNvPicPr/>
          <p:nvPr/>
        </p:nvPicPr>
        <p:blipFill>
          <a:blip r:embed="rId2"/>
          <a:stretch/>
        </p:blipFill>
        <p:spPr>
          <a:xfrm>
            <a:off x="0" y="0"/>
            <a:ext cx="10076760" cy="5663880"/>
          </a:xfrm>
          <a:prstGeom prst="rect">
            <a:avLst/>
          </a:prstGeom>
          <a:ln>
            <a:noFill/>
          </a:ln>
        </p:spPr>
      </p:pic>
      <p:sp>
        <p:nvSpPr>
          <p:cNvPr id="38" name="PlaceHolder 1"/>
          <p:cNvSpPr>
            <a:spLocks noGrp="1"/>
          </p:cNvSpPr>
          <p:nvPr>
            <p:ph type="title"/>
          </p:nvPr>
        </p:nvSpPr>
        <p:spPr>
          <a:xfrm>
            <a:off x="504000" y="226080"/>
            <a:ext cx="9072000" cy="94644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39" name="PlaceHolder 2"/>
          <p:cNvSpPr>
            <a:spLocks noGrp="1"/>
          </p:cNvSpPr>
          <p:nvPr>
            <p:ph type="body"/>
          </p:nvPr>
        </p:nvSpPr>
        <p:spPr>
          <a:xfrm>
            <a:off x="504000" y="1326600"/>
            <a:ext cx="9072000" cy="328860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504000" y="216000"/>
            <a:ext cx="8097120" cy="825120"/>
          </a:xfrm>
          <a:prstGeom prst="rect">
            <a:avLst/>
          </a:prstGeom>
          <a:noFill/>
          <a:ln>
            <a:noFill/>
          </a:ln>
        </p:spPr>
        <p:style>
          <a:lnRef idx="0"/>
          <a:fillRef idx="0"/>
          <a:effectRef idx="0"/>
          <a:fontRef idx="minor"/>
        </p:style>
        <p:txBody>
          <a:bodyPr lIns="0" rIns="0" tIns="0" bIns="0" anchor="ctr"/>
          <a:p>
            <a:pPr algn="ctr">
              <a:lnSpc>
                <a:spcPct val="100000"/>
              </a:lnSpc>
            </a:pPr>
            <a:r>
              <a:rPr b="0" lang="en-IN" sz="2800" spc="-1" strike="noStrike">
                <a:solidFill>
                  <a:srgbClr val="000000"/>
                </a:solidFill>
                <a:uFill>
                  <a:solidFill>
                    <a:srgbClr val="ffffff"/>
                  </a:solidFill>
                </a:uFill>
                <a:latin typeface="Bitstream Charter"/>
                <a:ea typeface="DejaVu Sans"/>
              </a:rPr>
              <a:t>Web Technology - 2160708</a:t>
            </a:r>
            <a:endParaRPr b="0" lang="en-IN" sz="1800" spc="-1" strike="noStrike">
              <a:solidFill>
                <a:srgbClr val="000000"/>
              </a:solidFill>
              <a:uFill>
                <a:solidFill>
                  <a:srgbClr val="ffffff"/>
                </a:solidFill>
              </a:uFill>
              <a:latin typeface="Arial"/>
            </a:endParaRPr>
          </a:p>
        </p:txBody>
      </p:sp>
      <p:sp>
        <p:nvSpPr>
          <p:cNvPr id="75" name="CustomShape 2"/>
          <p:cNvSpPr/>
          <p:nvPr/>
        </p:nvSpPr>
        <p:spPr>
          <a:xfrm>
            <a:off x="504000" y="1368000"/>
            <a:ext cx="9069120" cy="3285360"/>
          </a:xfrm>
          <a:prstGeom prst="rect">
            <a:avLst/>
          </a:prstGeom>
          <a:noFill/>
          <a:ln>
            <a:noFill/>
          </a:ln>
        </p:spPr>
        <p:style>
          <a:lnRef idx="0"/>
          <a:fillRef idx="0"/>
          <a:effectRef idx="0"/>
          <a:fontRef idx="minor"/>
        </p:style>
        <p:txBody>
          <a:bodyPr lIns="0" rIns="0" tIns="0" bIns="0" anchor="ctr"/>
          <a:p>
            <a:pPr algn="ctr">
              <a:lnSpc>
                <a:spcPct val="100000"/>
              </a:lnSpc>
            </a:pPr>
            <a:r>
              <a:rPr b="0" lang="en-IN" sz="3200" spc="-1" strike="noStrike">
                <a:solidFill>
                  <a:srgbClr val="000000"/>
                </a:solidFill>
                <a:uFill>
                  <a:solidFill>
                    <a:srgbClr val="ffffff"/>
                  </a:solidFill>
                </a:uFill>
                <a:latin typeface="Bitstream Charter"/>
                <a:ea typeface="DejaVu Sans"/>
              </a:rPr>
              <a:t>Chapter-1</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0" lang="en-IN" sz="3200" spc="-1" strike="noStrike">
                <a:solidFill>
                  <a:srgbClr val="000000"/>
                </a:solidFill>
                <a:uFill>
                  <a:solidFill>
                    <a:srgbClr val="ffffff"/>
                  </a:solidFill>
                </a:uFill>
                <a:latin typeface="Bitstream Charter"/>
                <a:ea typeface="DejaVu Sans"/>
              </a:rPr>
              <a:t>Intoduction</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504000" y="216000"/>
            <a:ext cx="8097120" cy="825120"/>
          </a:xfrm>
          <a:prstGeom prst="rect">
            <a:avLst/>
          </a:prstGeom>
          <a:noFill/>
          <a:ln>
            <a:noFill/>
          </a:ln>
        </p:spPr>
        <p:style>
          <a:lnRef idx="0"/>
          <a:fillRef idx="0"/>
          <a:effectRef idx="0"/>
          <a:fontRef idx="minor"/>
        </p:style>
      </p:sp>
      <p:sp>
        <p:nvSpPr>
          <p:cNvPr id="94" name="CustomShape 2"/>
          <p:cNvSpPr/>
          <p:nvPr/>
        </p:nvSpPr>
        <p:spPr>
          <a:xfrm>
            <a:off x="504000" y="1368000"/>
            <a:ext cx="9069120" cy="3285360"/>
          </a:xfrm>
          <a:prstGeom prst="rect">
            <a:avLst/>
          </a:prstGeom>
          <a:noFill/>
          <a:ln>
            <a:noFill/>
          </a:ln>
        </p:spPr>
        <p:style>
          <a:lnRef idx="0"/>
          <a:fillRef idx="0"/>
          <a:effectRef idx="0"/>
          <a:fontRef idx="minor"/>
        </p:style>
      </p:sp>
      <p:pic>
        <p:nvPicPr>
          <p:cNvPr id="95" name="" descr=""/>
          <p:cNvPicPr/>
          <p:nvPr/>
        </p:nvPicPr>
        <p:blipFill>
          <a:blip r:embed="rId1"/>
          <a:stretch/>
        </p:blipFill>
        <p:spPr>
          <a:xfrm>
            <a:off x="2016000" y="1800000"/>
            <a:ext cx="6117120" cy="280512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504000" y="216000"/>
            <a:ext cx="8097120" cy="825120"/>
          </a:xfrm>
          <a:prstGeom prst="rect">
            <a:avLst/>
          </a:prstGeom>
          <a:noFill/>
          <a:ln>
            <a:noFill/>
          </a:ln>
        </p:spPr>
        <p:style>
          <a:lnRef idx="0"/>
          <a:fillRef idx="0"/>
          <a:effectRef idx="0"/>
          <a:fontRef idx="minor"/>
        </p:style>
        <p:txBody>
          <a:bodyPr lIns="0" rIns="0" tIns="0" bIns="0" anchor="ctr"/>
          <a:p>
            <a:pPr algn="ctr">
              <a:lnSpc>
                <a:spcPct val="100000"/>
              </a:lnSpc>
            </a:pPr>
            <a:r>
              <a:rPr b="0" lang="en-IN" sz="3300" spc="-1" strike="noStrike">
                <a:solidFill>
                  <a:srgbClr val="000000"/>
                </a:solidFill>
                <a:uFill>
                  <a:solidFill>
                    <a:srgbClr val="ffffff"/>
                  </a:solidFill>
                </a:uFill>
                <a:latin typeface="Times New Roman"/>
                <a:ea typeface="DejaVu Sans"/>
              </a:rPr>
              <a:t>Features of HTTP</a:t>
            </a:r>
            <a:endParaRPr b="0" lang="en-IN" sz="1800" spc="-1" strike="noStrike">
              <a:solidFill>
                <a:srgbClr val="000000"/>
              </a:solidFill>
              <a:uFill>
                <a:solidFill>
                  <a:srgbClr val="ffffff"/>
                </a:solidFill>
              </a:uFill>
              <a:latin typeface="Arial"/>
            </a:endParaRPr>
          </a:p>
        </p:txBody>
      </p:sp>
      <p:sp>
        <p:nvSpPr>
          <p:cNvPr id="97" name="CustomShape 2"/>
          <p:cNvSpPr/>
          <p:nvPr/>
        </p:nvSpPr>
        <p:spPr>
          <a:xfrm>
            <a:off x="504000" y="1368000"/>
            <a:ext cx="9069120" cy="3285360"/>
          </a:xfrm>
          <a:prstGeom prst="rect">
            <a:avLst/>
          </a:prstGeom>
          <a:noFill/>
          <a:ln>
            <a:noFill/>
          </a:ln>
        </p:spPr>
        <p:style>
          <a:lnRef idx="0"/>
          <a:fillRef idx="0"/>
          <a:effectRef idx="0"/>
          <a:fontRef idx="minor"/>
        </p:style>
        <p:txBody>
          <a:bodyPr lIns="0" rIns="0" tIns="0" bIns="0"/>
          <a:p>
            <a:pPr marL="216000" indent="-215280" algn="just">
              <a:lnSpc>
                <a:spcPct val="100000"/>
              </a:lnSpc>
              <a:buClr>
                <a:srgbClr val="000000"/>
              </a:buClr>
              <a:buSzPct val="45000"/>
              <a:buFont typeface="StarSymbol"/>
              <a:buChar char="l"/>
            </a:pPr>
            <a:r>
              <a:rPr b="1" lang="en-IN" sz="2000" spc="-1" strike="noStrike">
                <a:solidFill>
                  <a:srgbClr val="000000"/>
                </a:solidFill>
                <a:uFill>
                  <a:solidFill>
                    <a:srgbClr val="ffffff"/>
                  </a:solidFill>
                </a:uFill>
                <a:latin typeface="Times New Roman"/>
                <a:ea typeface="DejaVu Sans"/>
              </a:rPr>
              <a:t>HTTP is communication protocol used between web browser and web server.</a:t>
            </a: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45000"/>
              <a:buFont typeface="StarSymbol"/>
              <a:buChar char="l"/>
            </a:pPr>
            <a:r>
              <a:rPr b="1" lang="en-IN" sz="2000" spc="-1" strike="noStrike">
                <a:solidFill>
                  <a:srgbClr val="000000"/>
                </a:solidFill>
                <a:uFill>
                  <a:solidFill>
                    <a:srgbClr val="ffffff"/>
                  </a:solidFill>
                </a:uFill>
                <a:latin typeface="Times New Roman"/>
                <a:ea typeface="DejaVu Sans"/>
              </a:rPr>
              <a:t>HTTP is connectionless</a:t>
            </a:r>
            <a:r>
              <a:rPr b="0" lang="en-IN" sz="2000" spc="-1" strike="noStrike">
                <a:solidFill>
                  <a:srgbClr val="000000"/>
                </a:solidFill>
                <a:uFill>
                  <a:solidFill>
                    <a:srgbClr val="ffffff"/>
                  </a:solidFill>
                </a:uFill>
                <a:latin typeface="Times New Roman"/>
                <a:ea typeface="DejaVu Sans"/>
              </a:rPr>
              <a:t>: After a request is made, the client disconnects from the server and waits for a response. The server must re-establish the connection after it process the request. </a:t>
            </a: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45000"/>
              <a:buFont typeface="StarSymbol"/>
              <a:buChar char="l"/>
            </a:pPr>
            <a:r>
              <a:rPr b="1" lang="en-IN" sz="2000" spc="-1" strike="noStrike">
                <a:solidFill>
                  <a:srgbClr val="000000"/>
                </a:solidFill>
                <a:uFill>
                  <a:solidFill>
                    <a:srgbClr val="ffffff"/>
                  </a:solidFill>
                </a:uFill>
                <a:latin typeface="Times New Roman"/>
                <a:ea typeface="DejaVu Sans"/>
              </a:rPr>
              <a:t>HTTP is media independent</a:t>
            </a:r>
            <a:r>
              <a:rPr b="0" lang="en-IN" sz="2000" spc="-1" strike="noStrike">
                <a:solidFill>
                  <a:srgbClr val="000000"/>
                </a:solidFill>
                <a:uFill>
                  <a:solidFill>
                    <a:srgbClr val="ffffff"/>
                  </a:solidFill>
                </a:uFill>
                <a:latin typeface="Times New Roman"/>
                <a:ea typeface="DejaVu Sans"/>
              </a:rPr>
              <a:t>: Any type of data can be sent by HTTP as long as both the client and server know how to handle the data content.</a:t>
            </a: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45000"/>
              <a:buFont typeface="StarSymbol"/>
              <a:buChar char="l"/>
            </a:pPr>
            <a:r>
              <a:rPr b="1" lang="en-IN" sz="2000" spc="-1" strike="noStrike">
                <a:solidFill>
                  <a:srgbClr val="000000"/>
                </a:solidFill>
                <a:uFill>
                  <a:solidFill>
                    <a:srgbClr val="ffffff"/>
                  </a:solidFill>
                </a:uFill>
                <a:latin typeface="Times New Roman"/>
                <a:ea typeface="DejaVu Sans"/>
              </a:rPr>
              <a:t>HTTP is stateless</a:t>
            </a:r>
            <a:r>
              <a:rPr b="0" lang="en-IN" sz="2000" spc="-1" strike="noStrike">
                <a:solidFill>
                  <a:srgbClr val="000000"/>
                </a:solidFill>
                <a:uFill>
                  <a:solidFill>
                    <a:srgbClr val="ffffff"/>
                  </a:solidFill>
                </a:uFill>
                <a:latin typeface="Times New Roman"/>
                <a:ea typeface="DejaVu Sans"/>
              </a:rPr>
              <a:t>: This is a direct result of HTTP's being connectionless. The server and client are aware of each other only during a request. Afterwards, each forgets the other. For this reason neither the client nor the browser can retain information between different request across the web pages. </a:t>
            </a: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45000"/>
              <a:buFont typeface="StarSymbol"/>
              <a:buChar char="l"/>
            </a:pPr>
            <a:r>
              <a:rPr b="1" lang="en-IN" sz="2000" spc="-1" strike="noStrike">
                <a:solidFill>
                  <a:srgbClr val="000000"/>
                </a:solidFill>
                <a:uFill>
                  <a:solidFill>
                    <a:srgbClr val="ffffff"/>
                  </a:solidFill>
                </a:uFill>
                <a:latin typeface="Times New Roman"/>
                <a:ea typeface="DejaVu Sans"/>
              </a:rPr>
              <a:t>HTTP has Cache control</a:t>
            </a:r>
            <a:r>
              <a:rPr b="0" lang="en-IN" sz="2000" spc="-1" strike="noStrike">
                <a:solidFill>
                  <a:srgbClr val="000000"/>
                </a:solidFill>
                <a:uFill>
                  <a:solidFill>
                    <a:srgbClr val="ffffff"/>
                  </a:solidFill>
                </a:uFill>
                <a:latin typeface="Times New Roman"/>
                <a:ea typeface="DejaVu Sans"/>
              </a:rPr>
              <a:t>: It automatically saves recently visited web pages. So, if user visit the same page again, then it can be displayed from cache.</a:t>
            </a:r>
            <a:endParaRPr b="0" lang="en-IN"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04000" y="216000"/>
            <a:ext cx="8097120" cy="825120"/>
          </a:xfrm>
          <a:prstGeom prst="rect">
            <a:avLst/>
          </a:prstGeom>
          <a:noFill/>
          <a:ln>
            <a:noFill/>
          </a:ln>
        </p:spPr>
        <p:style>
          <a:lnRef idx="0"/>
          <a:fillRef idx="0"/>
          <a:effectRef idx="0"/>
          <a:fontRef idx="minor"/>
        </p:style>
        <p:txBody>
          <a:bodyPr lIns="0" rIns="0" tIns="0" bIns="0" anchor="ctr"/>
          <a:p>
            <a:pPr algn="ctr">
              <a:lnSpc>
                <a:spcPct val="100000"/>
              </a:lnSpc>
            </a:pPr>
            <a:r>
              <a:rPr b="0" lang="en-IN" sz="3300" spc="-1" strike="noStrike">
                <a:solidFill>
                  <a:srgbClr val="000000"/>
                </a:solidFill>
                <a:uFill>
                  <a:solidFill>
                    <a:srgbClr val="ffffff"/>
                  </a:solidFill>
                </a:uFill>
                <a:latin typeface="Times New Roman"/>
                <a:ea typeface="DejaVu Sans"/>
              </a:rPr>
              <a:t>HTTP Request Message structure</a:t>
            </a:r>
            <a:endParaRPr b="0" lang="en-IN" sz="1800" spc="-1" strike="noStrike">
              <a:solidFill>
                <a:srgbClr val="000000"/>
              </a:solidFill>
              <a:uFill>
                <a:solidFill>
                  <a:srgbClr val="ffffff"/>
                </a:solidFill>
              </a:uFill>
              <a:latin typeface="Arial"/>
            </a:endParaRPr>
          </a:p>
        </p:txBody>
      </p:sp>
      <p:sp>
        <p:nvSpPr>
          <p:cNvPr id="99" name="CustomShape 2"/>
          <p:cNvSpPr/>
          <p:nvPr/>
        </p:nvSpPr>
        <p:spPr>
          <a:xfrm>
            <a:off x="504000" y="1368000"/>
            <a:ext cx="9069120" cy="3285360"/>
          </a:xfrm>
          <a:prstGeom prst="rect">
            <a:avLst/>
          </a:prstGeom>
          <a:noFill/>
          <a:ln>
            <a:noFill/>
          </a:ln>
        </p:spPr>
        <p:style>
          <a:lnRef idx="0"/>
          <a:fillRef idx="0"/>
          <a:effectRef idx="0"/>
          <a:fontRef idx="minor"/>
        </p:style>
        <p:txBody>
          <a:bodyPr lIns="0" rIns="0" tIns="0" bIns="0"/>
          <a:p>
            <a:pPr marL="216000" indent="-215280" algn="just">
              <a:lnSpc>
                <a:spcPct val="100000"/>
              </a:lnSpc>
              <a:buClr>
                <a:srgbClr val="000000"/>
              </a:buClr>
              <a:buSzPct val="45000"/>
              <a:buFont typeface="StarSymbol"/>
              <a:buChar char="l"/>
            </a:pPr>
            <a:r>
              <a:rPr b="0" lang="en-IN" sz="2400" spc="-1" strike="noStrike">
                <a:solidFill>
                  <a:srgbClr val="000000"/>
                </a:solidFill>
                <a:uFill>
                  <a:solidFill>
                    <a:srgbClr val="ffffff"/>
                  </a:solidFill>
                </a:uFill>
                <a:latin typeface="Times New Roman"/>
                <a:ea typeface="DejaVu Sans"/>
              </a:rPr>
              <a:t>Like most network protocols, HTTP uses the client-server model: An HTTP client opens a connection and sends a request message to an HTTP server; the server then returns a response message, usually containing the resource that was requested. After delivering the response, the server closes the connection. </a:t>
            </a: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45000"/>
              <a:buFont typeface="StarSymbol"/>
              <a:buChar char="l"/>
            </a:pPr>
            <a:r>
              <a:rPr b="0" lang="en-IN" sz="2400" spc="-1" strike="noStrike">
                <a:solidFill>
                  <a:srgbClr val="000000"/>
                </a:solidFill>
                <a:uFill>
                  <a:solidFill>
                    <a:srgbClr val="ffffff"/>
                  </a:solidFill>
                </a:uFill>
                <a:latin typeface="Times New Roman"/>
                <a:ea typeface="DejaVu Sans"/>
              </a:rPr>
              <a:t> </a:t>
            </a:r>
            <a:r>
              <a:rPr b="0" lang="en-IN" sz="2400" spc="-1" strike="noStrike">
                <a:solidFill>
                  <a:srgbClr val="000000"/>
                </a:solidFill>
                <a:uFill>
                  <a:solidFill>
                    <a:srgbClr val="ffffff"/>
                  </a:solidFill>
                </a:uFill>
                <a:latin typeface="Times New Roman"/>
                <a:ea typeface="DejaVu Sans"/>
              </a:rPr>
              <a:t>The format of the request and response messages are similar and will have following structure: </a:t>
            </a:r>
            <a:endParaRPr b="0" lang="en-IN" sz="1800" spc="-1" strike="noStrike">
              <a:solidFill>
                <a:srgbClr val="000000"/>
              </a:solidFill>
              <a:uFill>
                <a:solidFill>
                  <a:srgbClr val="ffffff"/>
                </a:solidFill>
              </a:uFill>
              <a:latin typeface="Arial"/>
            </a:endParaRPr>
          </a:p>
          <a:p>
            <a:pPr lvl="2" marL="648000" indent="-215280">
              <a:lnSpc>
                <a:spcPct val="100000"/>
              </a:lnSpc>
              <a:buClr>
                <a:srgbClr val="000000"/>
              </a:buClr>
              <a:buSzPct val="45000"/>
              <a:buFont typeface="StarSymbol"/>
              <a:buChar char="l"/>
            </a:pPr>
            <a:r>
              <a:rPr b="1" lang="en-IN" sz="2100" spc="-1" strike="noStrike">
                <a:solidFill>
                  <a:srgbClr val="000000"/>
                </a:solidFill>
                <a:uFill>
                  <a:solidFill>
                    <a:srgbClr val="ffffff"/>
                  </a:solidFill>
                </a:uFill>
                <a:latin typeface="Times New Roman"/>
                <a:ea typeface="DejaVu Sans"/>
              </a:rPr>
              <a:t>Start line </a:t>
            </a:r>
            <a:endParaRPr b="0" lang="en-IN" sz="1800" spc="-1" strike="noStrike">
              <a:solidFill>
                <a:srgbClr val="000000"/>
              </a:solidFill>
              <a:uFill>
                <a:solidFill>
                  <a:srgbClr val="ffffff"/>
                </a:solidFill>
              </a:uFill>
              <a:latin typeface="Arial"/>
            </a:endParaRPr>
          </a:p>
          <a:p>
            <a:pPr lvl="2" marL="648000" indent="-215280">
              <a:lnSpc>
                <a:spcPct val="100000"/>
              </a:lnSpc>
              <a:buClr>
                <a:srgbClr val="000000"/>
              </a:buClr>
              <a:buSzPct val="45000"/>
              <a:buFont typeface="StarSymbol"/>
              <a:buChar char="l"/>
            </a:pPr>
            <a:r>
              <a:rPr b="1" lang="en-IN" sz="2100" spc="-1" strike="noStrike">
                <a:solidFill>
                  <a:srgbClr val="000000"/>
                </a:solidFill>
                <a:uFill>
                  <a:solidFill>
                    <a:srgbClr val="ffffff"/>
                  </a:solidFill>
                </a:uFill>
                <a:latin typeface="Times New Roman"/>
                <a:ea typeface="DejaVu Sans"/>
              </a:rPr>
              <a:t>Header lines </a:t>
            </a:r>
            <a:endParaRPr b="0" lang="en-IN" sz="1800" spc="-1" strike="noStrike">
              <a:solidFill>
                <a:srgbClr val="000000"/>
              </a:solidFill>
              <a:uFill>
                <a:solidFill>
                  <a:srgbClr val="ffffff"/>
                </a:solidFill>
              </a:uFill>
              <a:latin typeface="Arial"/>
            </a:endParaRPr>
          </a:p>
          <a:p>
            <a:pPr lvl="2" marL="648000" indent="-215280">
              <a:lnSpc>
                <a:spcPct val="100000"/>
              </a:lnSpc>
              <a:buClr>
                <a:srgbClr val="000000"/>
              </a:buClr>
              <a:buSzPct val="45000"/>
              <a:buFont typeface="StarSymbol"/>
              <a:buChar char="l"/>
            </a:pPr>
            <a:r>
              <a:rPr b="1" lang="en-IN" sz="2100" spc="-1" strike="noStrike">
                <a:solidFill>
                  <a:srgbClr val="000000"/>
                </a:solidFill>
                <a:uFill>
                  <a:solidFill>
                    <a:srgbClr val="ffffff"/>
                  </a:solidFill>
                </a:uFill>
                <a:latin typeface="Times New Roman"/>
                <a:ea typeface="DejaVu Sans"/>
              </a:rPr>
              <a:t>A blank line </a:t>
            </a:r>
            <a:endParaRPr b="0" lang="en-IN" sz="1800" spc="-1" strike="noStrike">
              <a:solidFill>
                <a:srgbClr val="000000"/>
              </a:solidFill>
              <a:uFill>
                <a:solidFill>
                  <a:srgbClr val="ffffff"/>
                </a:solidFill>
              </a:uFill>
              <a:latin typeface="Arial"/>
            </a:endParaRPr>
          </a:p>
          <a:p>
            <a:pPr lvl="2" marL="648000" indent="-215280">
              <a:lnSpc>
                <a:spcPct val="100000"/>
              </a:lnSpc>
              <a:buClr>
                <a:srgbClr val="000000"/>
              </a:buClr>
              <a:buSzPct val="45000"/>
              <a:buFont typeface="StarSymbol"/>
              <a:buChar char="l"/>
            </a:pPr>
            <a:r>
              <a:rPr b="1" lang="en-IN" sz="2100" spc="-1" strike="noStrike">
                <a:solidFill>
                  <a:srgbClr val="000000"/>
                </a:solidFill>
                <a:uFill>
                  <a:solidFill>
                    <a:srgbClr val="ffffff"/>
                  </a:solidFill>
                </a:uFill>
                <a:latin typeface="Times New Roman"/>
                <a:ea typeface="DejaVu Sans"/>
              </a:rPr>
              <a:t>An optional message body like file, query data or query output</a:t>
            </a:r>
            <a:endParaRPr b="0" lang="en-IN"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504000" y="216000"/>
            <a:ext cx="8097120" cy="825120"/>
          </a:xfrm>
          <a:prstGeom prst="rect">
            <a:avLst/>
          </a:prstGeom>
          <a:noFill/>
          <a:ln>
            <a:noFill/>
          </a:ln>
        </p:spPr>
        <p:style>
          <a:lnRef idx="0"/>
          <a:fillRef idx="0"/>
          <a:effectRef idx="0"/>
          <a:fontRef idx="minor"/>
        </p:style>
      </p:sp>
      <p:sp>
        <p:nvSpPr>
          <p:cNvPr id="101" name="CustomShape 2"/>
          <p:cNvSpPr/>
          <p:nvPr/>
        </p:nvSpPr>
        <p:spPr>
          <a:xfrm>
            <a:off x="576000" y="1368000"/>
            <a:ext cx="9069120" cy="3285360"/>
          </a:xfrm>
          <a:prstGeom prst="rect">
            <a:avLst/>
          </a:prstGeom>
          <a:noFill/>
          <a:ln>
            <a:noFill/>
          </a:ln>
        </p:spPr>
        <p:style>
          <a:lnRef idx="0"/>
          <a:fillRef idx="0"/>
          <a:effectRef idx="0"/>
          <a:fontRef idx="minor"/>
        </p:style>
        <p:txBody>
          <a:bodyPr lIns="0" rIns="0" tIns="0" bIns="0"/>
          <a:p>
            <a:pPr marL="216000" indent="-215280">
              <a:lnSpc>
                <a:spcPct val="100000"/>
              </a:lnSpc>
              <a:buClr>
                <a:srgbClr val="000000"/>
              </a:buClr>
              <a:buSzPct val="45000"/>
              <a:buFont typeface="StarSymbol"/>
              <a:buChar char="l"/>
            </a:pPr>
            <a:r>
              <a:rPr b="0" lang="en-IN" sz="2400" spc="-1" strike="noStrike">
                <a:solidFill>
                  <a:srgbClr val="000000"/>
                </a:solidFill>
                <a:uFill>
                  <a:solidFill>
                    <a:srgbClr val="ffffff"/>
                  </a:solidFill>
                </a:uFill>
                <a:latin typeface="Times New Roman"/>
                <a:ea typeface="DejaVu Sans"/>
              </a:rPr>
              <a:t>Start Line:</a:t>
            </a: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StarSymbol"/>
              <a:buChar char="l"/>
            </a:pPr>
            <a:r>
              <a:rPr b="0" lang="en-IN" sz="2400" spc="-1" strike="noStrike">
                <a:solidFill>
                  <a:srgbClr val="000000"/>
                </a:solidFill>
                <a:uFill>
                  <a:solidFill>
                    <a:srgbClr val="ffffff"/>
                  </a:solidFill>
                </a:uFill>
                <a:latin typeface="Times New Roman"/>
                <a:ea typeface="DejaVu Sans"/>
              </a:rPr>
              <a:t>it consists three parts separeted by single space.</a:t>
            </a:r>
            <a:endParaRPr b="0" lang="en-IN" sz="1800" spc="-1" strike="noStrike">
              <a:solidFill>
                <a:srgbClr val="000000"/>
              </a:solidFill>
              <a:uFill>
                <a:solidFill>
                  <a:srgbClr val="ffffff"/>
                </a:solidFill>
              </a:uFill>
              <a:latin typeface="Arial"/>
            </a:endParaRPr>
          </a:p>
          <a:p>
            <a:pPr lvl="1" marL="432000" indent="-215280">
              <a:lnSpc>
                <a:spcPct val="100000"/>
              </a:lnSpc>
              <a:buClr>
                <a:srgbClr val="000000"/>
              </a:buClr>
              <a:buSzPct val="45000"/>
              <a:buFont typeface="StarSymbol"/>
              <a:buChar char="l"/>
            </a:pPr>
            <a:r>
              <a:rPr b="1" lang="en-IN" sz="2100" spc="-1" strike="noStrike">
                <a:solidFill>
                  <a:srgbClr val="000000"/>
                </a:solidFill>
                <a:uFill>
                  <a:solidFill>
                    <a:srgbClr val="ffffff"/>
                  </a:solidFill>
                </a:uFill>
                <a:latin typeface="Times New Roman"/>
                <a:ea typeface="DejaVu Sans"/>
              </a:rPr>
              <a:t>Request Method</a:t>
            </a:r>
            <a:endParaRPr b="0" lang="en-IN" sz="1800" spc="-1" strike="noStrike">
              <a:solidFill>
                <a:srgbClr val="000000"/>
              </a:solidFill>
              <a:uFill>
                <a:solidFill>
                  <a:srgbClr val="ffffff"/>
                </a:solidFill>
              </a:uFill>
              <a:latin typeface="Arial"/>
            </a:endParaRPr>
          </a:p>
          <a:p>
            <a:pPr lvl="1" marL="432000" indent="-215280">
              <a:lnSpc>
                <a:spcPct val="100000"/>
              </a:lnSpc>
              <a:buClr>
                <a:srgbClr val="000000"/>
              </a:buClr>
              <a:buSzPct val="45000"/>
              <a:buFont typeface="StarSymbol"/>
              <a:buChar char="l"/>
            </a:pPr>
            <a:r>
              <a:rPr b="1" lang="en-IN" sz="2100" spc="-1" strike="noStrike">
                <a:solidFill>
                  <a:srgbClr val="000000"/>
                </a:solidFill>
                <a:uFill>
                  <a:solidFill>
                    <a:srgbClr val="ffffff"/>
                  </a:solidFill>
                </a:uFill>
                <a:latin typeface="Times New Roman"/>
                <a:ea typeface="DejaVu Sans"/>
              </a:rPr>
              <a:t>Request- URI</a:t>
            </a:r>
            <a:endParaRPr b="0" lang="en-IN" sz="1800" spc="-1" strike="noStrike">
              <a:solidFill>
                <a:srgbClr val="000000"/>
              </a:solidFill>
              <a:uFill>
                <a:solidFill>
                  <a:srgbClr val="ffffff"/>
                </a:solidFill>
              </a:uFill>
              <a:latin typeface="Arial"/>
            </a:endParaRPr>
          </a:p>
          <a:p>
            <a:pPr lvl="1" marL="432000" indent="-215280">
              <a:lnSpc>
                <a:spcPct val="100000"/>
              </a:lnSpc>
              <a:buClr>
                <a:srgbClr val="000000"/>
              </a:buClr>
              <a:buSzPct val="45000"/>
              <a:buFont typeface="StarSymbol"/>
              <a:buChar char="l"/>
            </a:pPr>
            <a:r>
              <a:rPr b="1" lang="en-IN" sz="2100" spc="-1" strike="noStrike">
                <a:solidFill>
                  <a:srgbClr val="000000"/>
                </a:solidFill>
                <a:uFill>
                  <a:solidFill>
                    <a:srgbClr val="ffffff"/>
                  </a:solidFill>
                </a:uFill>
                <a:latin typeface="Times New Roman"/>
                <a:ea typeface="DejaVu Sans"/>
              </a:rPr>
              <a:t>HTTP Version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lvl="1" marL="432000" indent="-215280" algn="just">
              <a:lnSpc>
                <a:spcPct val="100000"/>
              </a:lnSpc>
              <a:buClr>
                <a:srgbClr val="000000"/>
              </a:buClr>
              <a:buSzPct val="45000"/>
              <a:buFont typeface="StarSymbol"/>
              <a:buChar char="l"/>
            </a:pPr>
            <a:r>
              <a:rPr b="0" lang="en-IN" sz="2100" spc="-1" strike="noStrike">
                <a:solidFill>
                  <a:srgbClr val="000000"/>
                </a:solidFill>
                <a:uFill>
                  <a:solidFill>
                    <a:srgbClr val="ffffff"/>
                  </a:solidFill>
                </a:uFill>
                <a:latin typeface="Times New Roman"/>
                <a:ea typeface="DejaVu Sans"/>
              </a:rPr>
              <a:t>The </a:t>
            </a:r>
            <a:r>
              <a:rPr b="1" lang="en-IN" sz="2100" spc="-1" strike="noStrike">
                <a:solidFill>
                  <a:srgbClr val="000000"/>
                </a:solidFill>
                <a:uFill>
                  <a:solidFill>
                    <a:srgbClr val="ffffff"/>
                  </a:solidFill>
                </a:uFill>
                <a:latin typeface="Times New Roman"/>
                <a:ea typeface="DejaVu Sans"/>
              </a:rPr>
              <a:t>request method</a:t>
            </a:r>
            <a:r>
              <a:rPr b="0" lang="en-IN" sz="2100" spc="-1" strike="noStrike">
                <a:solidFill>
                  <a:srgbClr val="000000"/>
                </a:solidFill>
                <a:uFill>
                  <a:solidFill>
                    <a:srgbClr val="ffffff"/>
                  </a:solidFill>
                </a:uFill>
                <a:latin typeface="Times New Roman"/>
                <a:ea typeface="DejaVu Sans"/>
              </a:rPr>
              <a:t> indicates the method to be performed on the resource identified by the given Request-URI. </a:t>
            </a:r>
            <a:endParaRPr b="0" lang="en-IN" sz="1800" spc="-1" strike="noStrike">
              <a:solidFill>
                <a:srgbClr val="000000"/>
              </a:solidFill>
              <a:uFill>
                <a:solidFill>
                  <a:srgbClr val="ffffff"/>
                </a:solidFill>
              </a:uFill>
              <a:latin typeface="Arial"/>
            </a:endParaRPr>
          </a:p>
          <a:p>
            <a:pPr lvl="1" marL="432000" indent="-215280" algn="just">
              <a:lnSpc>
                <a:spcPct val="100000"/>
              </a:lnSpc>
              <a:buClr>
                <a:srgbClr val="000000"/>
              </a:buClr>
              <a:buSzPct val="45000"/>
              <a:buFont typeface="StarSymbol"/>
              <a:buChar char="l"/>
            </a:pPr>
            <a:r>
              <a:rPr b="0" lang="en-IN" sz="2100" spc="-1" strike="noStrike">
                <a:solidFill>
                  <a:srgbClr val="000000"/>
                </a:solidFill>
                <a:uFill>
                  <a:solidFill>
                    <a:srgbClr val="ffffff"/>
                  </a:solidFill>
                </a:uFill>
                <a:latin typeface="Times New Roman"/>
                <a:ea typeface="DejaVu Sans"/>
              </a:rPr>
              <a:t>The method is case-sensitive and should always be mentioned in uppercase. </a:t>
            </a:r>
            <a:endParaRPr b="0" lang="en-IN"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504000" y="163800"/>
            <a:ext cx="8097120" cy="929880"/>
          </a:xfrm>
          <a:prstGeom prst="rect">
            <a:avLst/>
          </a:prstGeom>
          <a:noFill/>
          <a:ln>
            <a:noFill/>
          </a:ln>
        </p:spPr>
        <p:style>
          <a:lnRef idx="0"/>
          <a:fillRef idx="0"/>
          <a:effectRef idx="0"/>
          <a:fontRef idx="minor"/>
        </p:style>
        <p:txBody>
          <a:bodyPr lIns="0" rIns="0" tIns="0" bIns="0" anchor="ctr"/>
          <a:p>
            <a:pPr lvl="1" marL="432000" indent="-215280">
              <a:lnSpc>
                <a:spcPct val="100000"/>
              </a:lnSpc>
              <a:buClr>
                <a:srgbClr val="000000"/>
              </a:buClr>
              <a:buSzPct val="45000"/>
              <a:buFont typeface="StarSymbol"/>
              <a:buChar char="l"/>
            </a:pPr>
            <a:r>
              <a:rPr b="1" lang="en-IN" sz="3300" spc="-1" strike="noStrike">
                <a:solidFill>
                  <a:srgbClr val="000000"/>
                </a:solidFill>
                <a:uFill>
                  <a:solidFill>
                    <a:srgbClr val="ffffff"/>
                  </a:solidFill>
                </a:uFill>
                <a:latin typeface="Times New Roman"/>
                <a:ea typeface="DejaVu Sans"/>
              </a:rPr>
              <a:t>The following table lists all the supported methods in HTTP/1.1.</a:t>
            </a:r>
            <a:endParaRPr b="0" lang="en-IN" sz="1800" spc="-1" strike="noStrike">
              <a:solidFill>
                <a:srgbClr val="000000"/>
              </a:solidFill>
              <a:uFill>
                <a:solidFill>
                  <a:srgbClr val="ffffff"/>
                </a:solidFill>
              </a:uFill>
              <a:latin typeface="Arial"/>
            </a:endParaRPr>
          </a:p>
        </p:txBody>
      </p:sp>
      <p:graphicFrame>
        <p:nvGraphicFramePr>
          <p:cNvPr id="103" name="Table 2"/>
          <p:cNvGraphicFramePr/>
          <p:nvPr/>
        </p:nvGraphicFramePr>
        <p:xfrm>
          <a:off x="165600" y="1296000"/>
          <a:ext cx="9695880" cy="3885120"/>
        </p:xfrm>
        <a:graphic>
          <a:graphicData uri="http://schemas.openxmlformats.org/drawingml/2006/table">
            <a:tbl>
              <a:tblPr/>
              <a:tblGrid>
                <a:gridCol w="1611000"/>
                <a:gridCol w="8085240"/>
              </a:tblGrid>
              <a:tr h="363960">
                <a:tc>
                  <a:txBody>
                    <a:bodyPr/>
                    <a:p>
                      <a:r>
                        <a:rPr b="1" lang="en-IN" sz="1600" spc="-1" strike="noStrike">
                          <a:solidFill>
                            <a:srgbClr val="000000"/>
                          </a:solidFill>
                          <a:uFill>
                            <a:solidFill>
                              <a:srgbClr val="ffffff"/>
                            </a:solidFill>
                          </a:uFill>
                          <a:latin typeface="Bitstream Charter"/>
                        </a:rPr>
                        <a:t>Method</a:t>
                      </a:r>
                      <a:endParaRPr b="0" lang="en-IN" sz="1800" spc="-1" strike="noStrike">
                        <a:solidFill>
                          <a:srgbClr val="000000"/>
                        </a:solidFill>
                        <a:uFill>
                          <a:solidFill>
                            <a:srgbClr val="ffffff"/>
                          </a:solidFill>
                        </a:uFill>
                        <a:latin typeface="Arial"/>
                      </a:endParaRPr>
                    </a:p>
                  </a:txBody>
                  <a:tcPr marL="91440" marR="91440">
                    <a:solidFill>
                      <a:srgbClr val="729fcf"/>
                    </a:solidFill>
                  </a:tcPr>
                </a:tc>
                <a:tc>
                  <a:txBody>
                    <a:bodyPr/>
                    <a:p>
                      <a:r>
                        <a:rPr b="1" lang="en-IN" sz="1600" spc="-1" strike="noStrike">
                          <a:solidFill>
                            <a:srgbClr val="000000"/>
                          </a:solidFill>
                          <a:uFill>
                            <a:solidFill>
                              <a:srgbClr val="ffffff"/>
                            </a:solidFill>
                          </a:uFill>
                          <a:latin typeface="Bitstream Charter"/>
                        </a:rPr>
                        <a:t>Description</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r h="893520">
                <a:tc>
                  <a:txBody>
                    <a:bodyPr/>
                    <a:p>
                      <a:r>
                        <a:rPr b="0" lang="en-IN" sz="1600" spc="-1" strike="noStrike">
                          <a:solidFill>
                            <a:srgbClr val="000000"/>
                          </a:solidFill>
                          <a:uFill>
                            <a:solidFill>
                              <a:srgbClr val="ffffff"/>
                            </a:solidFill>
                          </a:uFill>
                          <a:latin typeface="Bitstream Charter"/>
                        </a:rPr>
                        <a:t>GET</a:t>
                      </a:r>
                      <a:endParaRPr b="0" lang="en-IN" sz="1800" spc="-1" strike="noStrike">
                        <a:solidFill>
                          <a:srgbClr val="000000"/>
                        </a:solidFill>
                        <a:uFill>
                          <a:solidFill>
                            <a:srgbClr val="ffffff"/>
                          </a:solidFill>
                        </a:uFill>
                        <a:latin typeface="Arial"/>
                      </a:endParaRPr>
                    </a:p>
                  </a:txBody>
                  <a:tcPr marL="91440" marR="91440">
                    <a:solidFill>
                      <a:srgbClr val="729fcf"/>
                    </a:solidFill>
                  </a:tcPr>
                </a:tc>
                <a:tc>
                  <a:txBody>
                    <a:bodyPr/>
                    <a:p>
                      <a:r>
                        <a:rPr b="0" lang="en-IN" sz="1600" spc="-1" strike="noStrike">
                          <a:solidFill>
                            <a:srgbClr val="000000"/>
                          </a:solidFill>
                          <a:uFill>
                            <a:solidFill>
                              <a:srgbClr val="ffffff"/>
                            </a:solidFill>
                          </a:uFill>
                          <a:latin typeface="Bitstream Charter"/>
                        </a:rPr>
                        <a:t>The GET method is used to retrieve information from the given server using a given URI. Requests using GET should only retrieve data and should have no other effect on the data.</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r h="363960">
                <a:tc>
                  <a:txBody>
                    <a:bodyPr/>
                    <a:p>
                      <a:r>
                        <a:rPr b="0" lang="en-IN" sz="1600" spc="-1" strike="noStrike">
                          <a:solidFill>
                            <a:srgbClr val="000000"/>
                          </a:solidFill>
                          <a:uFill>
                            <a:solidFill>
                              <a:srgbClr val="ffffff"/>
                            </a:solidFill>
                          </a:uFill>
                          <a:latin typeface="Bitstream Charter"/>
                        </a:rPr>
                        <a:t>HEAD</a:t>
                      </a:r>
                      <a:endParaRPr b="0" lang="en-IN" sz="1800" spc="-1" strike="noStrike">
                        <a:solidFill>
                          <a:srgbClr val="000000"/>
                        </a:solidFill>
                        <a:uFill>
                          <a:solidFill>
                            <a:srgbClr val="ffffff"/>
                          </a:solidFill>
                        </a:uFill>
                        <a:latin typeface="Arial"/>
                      </a:endParaRPr>
                    </a:p>
                  </a:txBody>
                  <a:tcPr marL="91440" marR="91440">
                    <a:solidFill>
                      <a:srgbClr val="729fcf"/>
                    </a:solidFill>
                  </a:tcPr>
                </a:tc>
                <a:tc>
                  <a:txBody>
                    <a:bodyPr/>
                    <a:p>
                      <a:r>
                        <a:rPr b="0" lang="en-IN" sz="1600" spc="-1" strike="noStrike">
                          <a:solidFill>
                            <a:srgbClr val="000000"/>
                          </a:solidFill>
                          <a:uFill>
                            <a:solidFill>
                              <a:srgbClr val="ffffff"/>
                            </a:solidFill>
                          </a:uFill>
                          <a:latin typeface="Bitstream Charter"/>
                        </a:rPr>
                        <a:t>Same as GET, but it transfers the status line and the header section only</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r h="628560">
                <a:tc>
                  <a:txBody>
                    <a:bodyPr/>
                    <a:p>
                      <a:r>
                        <a:rPr b="0" lang="en-IN" sz="1600" spc="-1" strike="noStrike">
                          <a:solidFill>
                            <a:srgbClr val="000000"/>
                          </a:solidFill>
                          <a:uFill>
                            <a:solidFill>
                              <a:srgbClr val="ffffff"/>
                            </a:solidFill>
                          </a:uFill>
                          <a:latin typeface="Bitstream Charter"/>
                        </a:rPr>
                        <a:t>POST</a:t>
                      </a:r>
                      <a:endParaRPr b="0" lang="en-IN" sz="1800" spc="-1" strike="noStrike">
                        <a:solidFill>
                          <a:srgbClr val="000000"/>
                        </a:solidFill>
                        <a:uFill>
                          <a:solidFill>
                            <a:srgbClr val="ffffff"/>
                          </a:solidFill>
                        </a:uFill>
                        <a:latin typeface="Arial"/>
                      </a:endParaRPr>
                    </a:p>
                  </a:txBody>
                  <a:tcPr marL="91440" marR="91440">
                    <a:solidFill>
                      <a:srgbClr val="729fcf"/>
                    </a:solidFill>
                  </a:tcPr>
                </a:tc>
                <a:tc>
                  <a:txBody>
                    <a:bodyPr/>
                    <a:p>
                      <a:r>
                        <a:rPr b="0" lang="en-IN" sz="1600" spc="-1" strike="noStrike">
                          <a:solidFill>
                            <a:srgbClr val="000000"/>
                          </a:solidFill>
                          <a:uFill>
                            <a:solidFill>
                              <a:srgbClr val="ffffff"/>
                            </a:solidFill>
                          </a:uFill>
                          <a:latin typeface="Bitstream Charter"/>
                        </a:rPr>
                        <a:t>A POST request is used to send data to the server, for example, customer information, file upload, etc. using HTML forms.</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r h="363960">
                <a:tc>
                  <a:txBody>
                    <a:bodyPr/>
                    <a:p>
                      <a:r>
                        <a:rPr b="0" lang="en-IN" sz="1600" spc="-1" strike="noStrike">
                          <a:solidFill>
                            <a:srgbClr val="000000"/>
                          </a:solidFill>
                          <a:uFill>
                            <a:solidFill>
                              <a:srgbClr val="ffffff"/>
                            </a:solidFill>
                          </a:uFill>
                          <a:latin typeface="Bitstream Charter"/>
                        </a:rPr>
                        <a:t>DELETE</a:t>
                      </a:r>
                      <a:endParaRPr b="0" lang="en-IN" sz="1800" spc="-1" strike="noStrike">
                        <a:solidFill>
                          <a:srgbClr val="000000"/>
                        </a:solidFill>
                        <a:uFill>
                          <a:solidFill>
                            <a:srgbClr val="ffffff"/>
                          </a:solidFill>
                        </a:uFill>
                        <a:latin typeface="Arial"/>
                      </a:endParaRPr>
                    </a:p>
                  </a:txBody>
                  <a:tcPr marL="91440" marR="91440">
                    <a:solidFill>
                      <a:srgbClr val="729fcf"/>
                    </a:solidFill>
                  </a:tcPr>
                </a:tc>
                <a:tc>
                  <a:txBody>
                    <a:bodyPr/>
                    <a:p>
                      <a:r>
                        <a:rPr b="0" lang="en-IN" sz="1600" spc="-1" strike="noStrike">
                          <a:solidFill>
                            <a:srgbClr val="000000"/>
                          </a:solidFill>
                          <a:uFill>
                            <a:solidFill>
                              <a:srgbClr val="ffffff"/>
                            </a:solidFill>
                          </a:uFill>
                          <a:latin typeface="Bitstream Charter"/>
                        </a:rPr>
                        <a:t>Removes all the current representations of the target resource given by URI.</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r h="363960">
                <a:tc>
                  <a:txBody>
                    <a:bodyPr/>
                    <a:p>
                      <a:r>
                        <a:rPr b="0" lang="en-IN" sz="1600" spc="-1" strike="noStrike">
                          <a:solidFill>
                            <a:srgbClr val="000000"/>
                          </a:solidFill>
                          <a:uFill>
                            <a:solidFill>
                              <a:srgbClr val="ffffff"/>
                            </a:solidFill>
                          </a:uFill>
                          <a:latin typeface="Bitstream Charter"/>
                        </a:rPr>
                        <a:t>CONNECT</a:t>
                      </a:r>
                      <a:endParaRPr b="0" lang="en-IN" sz="1800" spc="-1" strike="noStrike">
                        <a:solidFill>
                          <a:srgbClr val="000000"/>
                        </a:solidFill>
                        <a:uFill>
                          <a:solidFill>
                            <a:srgbClr val="ffffff"/>
                          </a:solidFill>
                        </a:uFill>
                        <a:latin typeface="Arial"/>
                      </a:endParaRPr>
                    </a:p>
                  </a:txBody>
                  <a:tcPr marL="91440" marR="91440">
                    <a:solidFill>
                      <a:srgbClr val="729fcf"/>
                    </a:solidFill>
                  </a:tcPr>
                </a:tc>
                <a:tc>
                  <a:txBody>
                    <a:bodyPr/>
                    <a:p>
                      <a:r>
                        <a:rPr b="0" lang="en-IN" sz="1600" spc="-1" strike="noStrike">
                          <a:solidFill>
                            <a:srgbClr val="000000"/>
                          </a:solidFill>
                          <a:uFill>
                            <a:solidFill>
                              <a:srgbClr val="ffffff"/>
                            </a:solidFill>
                          </a:uFill>
                          <a:latin typeface="Bitstream Charter"/>
                        </a:rPr>
                        <a:t>Establishes a tunnel to the server identified by a given URI.</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r h="363960">
                <a:tc>
                  <a:txBody>
                    <a:bodyPr/>
                    <a:p>
                      <a:r>
                        <a:rPr b="0" lang="en-IN" sz="1600" spc="-1" strike="noStrike">
                          <a:solidFill>
                            <a:srgbClr val="000000"/>
                          </a:solidFill>
                          <a:uFill>
                            <a:solidFill>
                              <a:srgbClr val="ffffff"/>
                            </a:solidFill>
                          </a:uFill>
                          <a:latin typeface="Bitstream Charter"/>
                        </a:rPr>
                        <a:t>OPTION</a:t>
                      </a:r>
                      <a:endParaRPr b="0" lang="en-IN" sz="1800" spc="-1" strike="noStrike">
                        <a:solidFill>
                          <a:srgbClr val="000000"/>
                        </a:solidFill>
                        <a:uFill>
                          <a:solidFill>
                            <a:srgbClr val="ffffff"/>
                          </a:solidFill>
                        </a:uFill>
                        <a:latin typeface="Arial"/>
                      </a:endParaRPr>
                    </a:p>
                  </a:txBody>
                  <a:tcPr marL="91440" marR="91440">
                    <a:solidFill>
                      <a:srgbClr val="729fcf"/>
                    </a:solidFill>
                  </a:tcPr>
                </a:tc>
                <a:tc>
                  <a:txBody>
                    <a:bodyPr/>
                    <a:p>
                      <a:r>
                        <a:rPr b="0" lang="en-IN" sz="1600" spc="-1" strike="noStrike">
                          <a:solidFill>
                            <a:srgbClr val="000000"/>
                          </a:solidFill>
                          <a:uFill>
                            <a:solidFill>
                              <a:srgbClr val="ffffff"/>
                            </a:solidFill>
                          </a:uFill>
                          <a:latin typeface="Bitstream Charter"/>
                        </a:rPr>
                        <a:t>Describe the communication options for the target resource.</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r h="543240">
                <a:tc>
                  <a:txBody>
                    <a:bodyPr/>
                    <a:p>
                      <a:r>
                        <a:rPr b="0" lang="en-IN" sz="1600" spc="-1" strike="noStrike">
                          <a:solidFill>
                            <a:srgbClr val="000000"/>
                          </a:solidFill>
                          <a:uFill>
                            <a:solidFill>
                              <a:srgbClr val="ffffff"/>
                            </a:solidFill>
                          </a:uFill>
                          <a:latin typeface="Bitstream Charter"/>
                        </a:rPr>
                        <a:t>TRACE</a:t>
                      </a:r>
                      <a:endParaRPr b="0" lang="en-IN" sz="1800" spc="-1" strike="noStrike">
                        <a:solidFill>
                          <a:srgbClr val="000000"/>
                        </a:solidFill>
                        <a:uFill>
                          <a:solidFill>
                            <a:srgbClr val="ffffff"/>
                          </a:solidFill>
                        </a:uFill>
                        <a:latin typeface="Arial"/>
                      </a:endParaRPr>
                    </a:p>
                  </a:txBody>
                  <a:tcPr marL="91440" marR="91440">
                    <a:solidFill>
                      <a:srgbClr val="729fcf"/>
                    </a:solidFill>
                  </a:tcPr>
                </a:tc>
                <a:tc>
                  <a:txBody>
                    <a:bodyPr/>
                    <a:p>
                      <a:r>
                        <a:rPr b="0" lang="en-IN" sz="1600" spc="-1" strike="noStrike">
                          <a:solidFill>
                            <a:srgbClr val="000000"/>
                          </a:solidFill>
                          <a:uFill>
                            <a:solidFill>
                              <a:srgbClr val="ffffff"/>
                            </a:solidFill>
                          </a:uFill>
                          <a:latin typeface="Bitstream Charter"/>
                        </a:rPr>
                        <a:t>Performs a message loop back test along with the path to the target resource.</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bl>
          </a:graphicData>
        </a:graphic>
      </p:graphicFrame>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504000" y="216000"/>
            <a:ext cx="8097120" cy="825480"/>
          </a:xfrm>
          <a:prstGeom prst="rect">
            <a:avLst/>
          </a:prstGeom>
          <a:noFill/>
          <a:ln>
            <a:noFill/>
          </a:ln>
        </p:spPr>
        <p:style>
          <a:lnRef idx="0"/>
          <a:fillRef idx="0"/>
          <a:effectRef idx="0"/>
          <a:fontRef idx="minor"/>
        </p:style>
      </p:sp>
      <p:sp>
        <p:nvSpPr>
          <p:cNvPr id="105" name="CustomShape 2"/>
          <p:cNvSpPr/>
          <p:nvPr/>
        </p:nvSpPr>
        <p:spPr>
          <a:xfrm>
            <a:off x="432000" y="1252440"/>
            <a:ext cx="9501480" cy="2345760"/>
          </a:xfrm>
          <a:prstGeom prst="rect">
            <a:avLst/>
          </a:prstGeom>
          <a:noFill/>
          <a:ln>
            <a:noFill/>
          </a:ln>
        </p:spPr>
        <p:style>
          <a:lnRef idx="0"/>
          <a:fillRef idx="0"/>
          <a:effectRef idx="0"/>
          <a:fontRef idx="minor"/>
        </p:style>
        <p:txBody>
          <a:bodyPr lIns="90000" rIns="90000" tIns="45000" bIns="45000"/>
          <a:p>
            <a:r>
              <a:rPr b="1" lang="en-IN" sz="1600" spc="-1" strike="noStrike">
                <a:solidFill>
                  <a:srgbClr val="000000"/>
                </a:solidFill>
                <a:uFill>
                  <a:solidFill>
                    <a:srgbClr val="ffffff"/>
                  </a:solidFill>
                </a:uFill>
                <a:latin typeface="Bitstream Charter"/>
                <a:ea typeface="DejaVu Sans"/>
              </a:rPr>
              <a:t>Request-URI</a:t>
            </a: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StarSymbol"/>
              <a:buChar char="l"/>
            </a:pPr>
            <a:r>
              <a:rPr b="0" lang="en-IN" sz="1600" spc="-1" strike="noStrike">
                <a:solidFill>
                  <a:srgbClr val="000000"/>
                </a:solidFill>
                <a:uFill>
                  <a:solidFill>
                    <a:srgbClr val="ffffff"/>
                  </a:solidFill>
                </a:uFill>
                <a:latin typeface="Bitstream Charter"/>
                <a:ea typeface="DejaVu Sans"/>
              </a:rPr>
              <a:t>The Request-URI is a Uniform Resource Identifier and identifies the resource upon which to apply the request.</a:t>
            </a: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StarSymbol"/>
              <a:buChar char="l"/>
            </a:pPr>
            <a:r>
              <a:rPr b="0" lang="en-IN" sz="1600" spc="-1" strike="noStrike">
                <a:solidFill>
                  <a:srgbClr val="000000"/>
                </a:solidFill>
                <a:uFill>
                  <a:solidFill>
                    <a:srgbClr val="ffffff"/>
                  </a:solidFill>
                </a:uFill>
                <a:latin typeface="Bitstream Charter"/>
                <a:ea typeface="DejaVu Sans"/>
              </a:rPr>
              <a:t>The URI is combination of URL ( Uniform Resource Locator) and URN (Uniform Resource Name).</a:t>
            </a: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StarSymbol"/>
              <a:buChar char="l"/>
            </a:pPr>
            <a:r>
              <a:rPr b="0" lang="en-IN" sz="1600" spc="-1" strike="noStrike">
                <a:solidFill>
                  <a:srgbClr val="000000"/>
                </a:solidFill>
                <a:uFill>
                  <a:solidFill>
                    <a:srgbClr val="ffffff"/>
                  </a:solidFill>
                </a:uFill>
                <a:latin typeface="Bitstream Charter"/>
                <a:ea typeface="DejaVu Sans"/>
              </a:rPr>
              <a:t>The web address denotes URL and specific name of place or a person or a item denotes URN.</a:t>
            </a: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StarSymbol"/>
              <a:buChar char="l"/>
            </a:pPr>
            <a:r>
              <a:rPr b="0" lang="en-IN" sz="1600" spc="-1" strike="noStrike">
                <a:solidFill>
                  <a:srgbClr val="000000"/>
                </a:solidFill>
                <a:uFill>
                  <a:solidFill>
                    <a:srgbClr val="ffffff"/>
                  </a:solidFill>
                </a:uFill>
                <a:latin typeface="Bitstream Charter"/>
                <a:ea typeface="DejaVu Sans"/>
              </a:rPr>
              <a:t>Every URI consists two parts:</a:t>
            </a:r>
            <a:endParaRPr b="0" lang="en-IN" sz="1800" spc="-1" strike="noStrike">
              <a:solidFill>
                <a:srgbClr val="000000"/>
              </a:solidFill>
              <a:uFill>
                <a:solidFill>
                  <a:srgbClr val="ffffff"/>
                </a:solidFill>
              </a:uFill>
              <a:latin typeface="Arial"/>
            </a:endParaRPr>
          </a:p>
          <a:p>
            <a:pPr lvl="2" marL="648000" indent="-215280">
              <a:lnSpc>
                <a:spcPct val="100000"/>
              </a:lnSpc>
              <a:buClr>
                <a:srgbClr val="000000"/>
              </a:buClr>
              <a:buSzPct val="45000"/>
              <a:buFont typeface="StarSymbol"/>
              <a:buChar char="l"/>
            </a:pPr>
            <a:r>
              <a:rPr b="0" lang="en-IN" sz="1600" spc="-1" strike="noStrike">
                <a:solidFill>
                  <a:srgbClr val="000000"/>
                </a:solidFill>
                <a:uFill>
                  <a:solidFill>
                    <a:srgbClr val="ffffff"/>
                  </a:solidFill>
                </a:uFill>
                <a:latin typeface="Bitstream Charter"/>
                <a:ea typeface="DejaVu Sans"/>
              </a:rPr>
              <a:t>The part before colon denotes scheme</a:t>
            </a:r>
            <a:endParaRPr b="0" lang="en-IN" sz="1800" spc="-1" strike="noStrike">
              <a:solidFill>
                <a:srgbClr val="000000"/>
              </a:solidFill>
              <a:uFill>
                <a:solidFill>
                  <a:srgbClr val="ffffff"/>
                </a:solidFill>
              </a:uFill>
              <a:latin typeface="Arial"/>
            </a:endParaRPr>
          </a:p>
          <a:p>
            <a:pPr lvl="2" marL="648000" indent="-215280">
              <a:lnSpc>
                <a:spcPct val="100000"/>
              </a:lnSpc>
              <a:buClr>
                <a:srgbClr val="000000"/>
              </a:buClr>
              <a:buSzPct val="45000"/>
              <a:buFont typeface="StarSymbol"/>
              <a:buChar char="l"/>
            </a:pPr>
            <a:r>
              <a:rPr b="0" lang="en-IN" sz="1600" spc="-1" strike="noStrike">
                <a:solidFill>
                  <a:srgbClr val="000000"/>
                </a:solidFill>
                <a:uFill>
                  <a:solidFill>
                    <a:srgbClr val="ffffff"/>
                  </a:solidFill>
                </a:uFill>
                <a:latin typeface="Bitstream Charter"/>
                <a:ea typeface="DejaVu Sans"/>
              </a:rPr>
              <a:t>The part after colon depend upon scheme</a:t>
            </a:r>
            <a:endParaRPr b="0" lang="en-IN" sz="1800" spc="-1" strike="noStrike">
              <a:solidFill>
                <a:srgbClr val="000000"/>
              </a:solidFill>
              <a:uFill>
                <a:solidFill>
                  <a:srgbClr val="ffffff"/>
                </a:solidFill>
              </a:uFill>
              <a:latin typeface="Arial"/>
            </a:endParaRPr>
          </a:p>
          <a:p>
            <a:pPr lvl="2" marL="648000" indent="-215280">
              <a:lnSpc>
                <a:spcPct val="100000"/>
              </a:lnSpc>
              <a:buClr>
                <a:srgbClr val="000000"/>
              </a:buClr>
              <a:buSzPct val="45000"/>
              <a:buFont typeface="StarSymbol"/>
              <a:buChar char="l"/>
            </a:pPr>
            <a:r>
              <a:rPr b="0" lang="en-IN" sz="1600" spc="-1" strike="noStrike">
                <a:solidFill>
                  <a:srgbClr val="000000"/>
                </a:solidFill>
                <a:uFill>
                  <a:solidFill>
                    <a:srgbClr val="ffffff"/>
                  </a:solidFill>
                </a:uFill>
                <a:latin typeface="Bitstream Charter"/>
                <a:ea typeface="DejaVu Sans"/>
              </a:rPr>
              <a:t>The URI are case sensitive , but generally written in lowercase.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06" name="CustomShape 3"/>
          <p:cNvSpPr/>
          <p:nvPr/>
        </p:nvSpPr>
        <p:spPr>
          <a:xfrm>
            <a:off x="320400" y="3617280"/>
            <a:ext cx="9914400" cy="579960"/>
          </a:xfrm>
          <a:prstGeom prst="rect">
            <a:avLst/>
          </a:prstGeom>
          <a:noFill/>
          <a:ln>
            <a:noFill/>
          </a:ln>
        </p:spPr>
        <p:style>
          <a:lnRef idx="0"/>
          <a:fillRef idx="0"/>
          <a:effectRef idx="0"/>
          <a:fontRef idx="minor"/>
        </p:style>
        <p:txBody>
          <a:bodyPr lIns="90000" rIns="90000" tIns="45000" bIns="45000"/>
          <a:p>
            <a:r>
              <a:rPr b="1" lang="en-IN" sz="1600" spc="-1" strike="noStrike">
                <a:solidFill>
                  <a:srgbClr val="000000"/>
                </a:solidFill>
                <a:uFill>
                  <a:solidFill>
                    <a:srgbClr val="ffffff"/>
                  </a:solidFill>
                </a:uFill>
                <a:latin typeface="Bitstream Charter"/>
                <a:ea typeface="DejaVu Sans"/>
              </a:rPr>
              <a:t>HTTP Version:</a:t>
            </a:r>
            <a:endParaRPr b="0" lang="en-IN" sz="1800" spc="-1" strike="noStrike">
              <a:solidFill>
                <a:srgbClr val="000000"/>
              </a:solidFill>
              <a:uFill>
                <a:solidFill>
                  <a:srgbClr val="ffffff"/>
                </a:solidFill>
              </a:uFill>
              <a:latin typeface="Arial"/>
            </a:endParaRPr>
          </a:p>
          <a:p>
            <a:r>
              <a:rPr b="0" lang="en-IN" sz="1600" spc="-1" strike="noStrike">
                <a:solidFill>
                  <a:srgbClr val="000000"/>
                </a:solidFill>
                <a:uFill>
                  <a:solidFill>
                    <a:srgbClr val="ffffff"/>
                  </a:solidFill>
                </a:uFill>
                <a:latin typeface="Bitstream Charter"/>
                <a:ea typeface="DejaVu Sans"/>
              </a:rPr>
              <a:t>	</a:t>
            </a:r>
            <a:r>
              <a:rPr b="0" lang="en-IN" sz="1600" spc="-1" strike="noStrike">
                <a:solidFill>
                  <a:srgbClr val="000000"/>
                </a:solidFill>
                <a:uFill>
                  <a:solidFill>
                    <a:srgbClr val="ffffff"/>
                  </a:solidFill>
                </a:uFill>
                <a:latin typeface="Bitstream Charter"/>
                <a:ea typeface="DejaVu Sans"/>
              </a:rPr>
              <a:t>	</a:t>
            </a:r>
            <a:r>
              <a:rPr b="0" lang="en-IN" sz="1600" spc="-1" strike="noStrike">
                <a:solidFill>
                  <a:srgbClr val="000000"/>
                </a:solidFill>
                <a:uFill>
                  <a:solidFill>
                    <a:srgbClr val="ffffff"/>
                  </a:solidFill>
                </a:uFill>
                <a:latin typeface="Bitstream Charter"/>
                <a:ea typeface="DejaVu Sans"/>
              </a:rPr>
              <a:t>Official version of HTTP is HTTP 1.1.</a:t>
            </a:r>
            <a:endParaRPr b="0" lang="en-IN"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7" name="" descr=""/>
          <p:cNvPicPr/>
          <p:nvPr/>
        </p:nvPicPr>
        <p:blipFill>
          <a:blip r:embed="rId1"/>
          <a:stretch/>
        </p:blipFill>
        <p:spPr>
          <a:xfrm>
            <a:off x="864000" y="2215440"/>
            <a:ext cx="6838200" cy="2102760"/>
          </a:xfrm>
          <a:prstGeom prst="rect">
            <a:avLst/>
          </a:prstGeom>
          <a:ln>
            <a:noFill/>
          </a:ln>
        </p:spPr>
      </p:pic>
      <p:sp>
        <p:nvSpPr>
          <p:cNvPr id="108" name="CustomShape 1"/>
          <p:cNvSpPr/>
          <p:nvPr/>
        </p:nvSpPr>
        <p:spPr>
          <a:xfrm>
            <a:off x="1368000" y="4339080"/>
            <a:ext cx="5811480" cy="555120"/>
          </a:xfrm>
          <a:prstGeom prst="rect">
            <a:avLst/>
          </a:prstGeom>
          <a:noFill/>
          <a:ln>
            <a:noFill/>
          </a:ln>
        </p:spPr>
        <p:style>
          <a:lnRef idx="0"/>
          <a:fillRef idx="0"/>
          <a:effectRef idx="0"/>
          <a:fontRef idx="minor"/>
        </p:style>
        <p:txBody>
          <a:bodyPr lIns="90000" rIns="90000" tIns="45000" bIns="45000"/>
          <a:p>
            <a:pPr algn="ctr">
              <a:lnSpc>
                <a:spcPct val="100000"/>
              </a:lnSpc>
            </a:pPr>
            <a:r>
              <a:rPr b="0" lang="en-IN" sz="3300" spc="-1" strike="noStrike">
                <a:solidFill>
                  <a:srgbClr val="000000"/>
                </a:solidFill>
                <a:uFill>
                  <a:solidFill>
                    <a:srgbClr val="ffffff"/>
                  </a:solidFill>
                </a:uFill>
                <a:latin typeface="Times New Roman"/>
                <a:ea typeface="DejaVu Sans"/>
              </a:rPr>
              <a:t>HTTP Request Message structure</a:t>
            </a:r>
            <a:endParaRPr b="0" lang="en-IN"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1314720" y="144000"/>
            <a:ext cx="6459480" cy="555120"/>
          </a:xfrm>
          <a:prstGeom prst="rect">
            <a:avLst/>
          </a:prstGeom>
          <a:noFill/>
          <a:ln>
            <a:noFill/>
          </a:ln>
        </p:spPr>
        <p:style>
          <a:lnRef idx="0"/>
          <a:fillRef idx="0"/>
          <a:effectRef idx="0"/>
          <a:fontRef idx="minor"/>
        </p:style>
        <p:txBody>
          <a:bodyPr lIns="90000" rIns="90000" tIns="45000" bIns="45000"/>
          <a:p>
            <a:pPr algn="ctr">
              <a:lnSpc>
                <a:spcPct val="100000"/>
              </a:lnSpc>
            </a:pPr>
            <a:r>
              <a:rPr b="0" lang="en-IN" sz="3300" spc="-1" strike="noStrike">
                <a:solidFill>
                  <a:srgbClr val="000000"/>
                </a:solidFill>
                <a:uFill>
                  <a:solidFill>
                    <a:srgbClr val="ffffff"/>
                  </a:solidFill>
                </a:uFill>
                <a:latin typeface="Times New Roman"/>
                <a:ea typeface="DejaVu Sans"/>
              </a:rPr>
              <a:t>HTTP Response  Message structure</a:t>
            </a:r>
            <a:endParaRPr b="0" lang="en-IN" sz="1800" spc="-1" strike="noStrike">
              <a:solidFill>
                <a:srgbClr val="000000"/>
              </a:solidFill>
              <a:uFill>
                <a:solidFill>
                  <a:srgbClr val="ffffff"/>
                </a:solidFill>
              </a:uFill>
              <a:latin typeface="Arial"/>
            </a:endParaRPr>
          </a:p>
        </p:txBody>
      </p:sp>
      <p:sp>
        <p:nvSpPr>
          <p:cNvPr id="110" name="CustomShape 2"/>
          <p:cNvSpPr/>
          <p:nvPr/>
        </p:nvSpPr>
        <p:spPr>
          <a:xfrm>
            <a:off x="442800" y="1287360"/>
            <a:ext cx="9347400" cy="1950840"/>
          </a:xfrm>
          <a:prstGeom prst="rect">
            <a:avLst/>
          </a:prstGeom>
          <a:noFill/>
          <a:ln>
            <a:noFill/>
          </a:ln>
        </p:spPr>
        <p:style>
          <a:lnRef idx="0"/>
          <a:fillRef idx="0"/>
          <a:effectRef idx="0"/>
          <a:fontRef idx="minor"/>
        </p:style>
        <p:txBody>
          <a:bodyPr lIns="90000" rIns="90000" tIns="45000" bIns="45000"/>
          <a:p>
            <a:pPr marL="216000" indent="-215280" algn="just">
              <a:lnSpc>
                <a:spcPct val="100000"/>
              </a:lnSpc>
              <a:buClr>
                <a:srgbClr val="000000"/>
              </a:buClr>
              <a:buSzPct val="45000"/>
              <a:buFont typeface="StarSymbol"/>
              <a:buChar char="l"/>
            </a:pPr>
            <a:r>
              <a:rPr b="0" lang="en-IN" sz="1800" spc="-1" strike="noStrike">
                <a:solidFill>
                  <a:srgbClr val="000000"/>
                </a:solidFill>
                <a:uFill>
                  <a:solidFill>
                    <a:srgbClr val="ffffff"/>
                  </a:solidFill>
                </a:uFill>
                <a:latin typeface="Bitstream Charter"/>
                <a:ea typeface="DejaVu Sans"/>
              </a:rPr>
              <a:t>The format of the request and response messages are similar and will have following structure: </a:t>
            </a:r>
            <a:endParaRPr b="0" lang="en-IN" sz="1800" spc="-1" strike="noStrike">
              <a:solidFill>
                <a:srgbClr val="000000"/>
              </a:solidFill>
              <a:uFill>
                <a:solidFill>
                  <a:srgbClr val="ffffff"/>
                </a:solidFill>
              </a:uFill>
              <a:latin typeface="Arial"/>
            </a:endParaRPr>
          </a:p>
          <a:p>
            <a:pPr lvl="2" marL="648000" indent="-215280">
              <a:lnSpc>
                <a:spcPct val="100000"/>
              </a:lnSpc>
              <a:buClr>
                <a:srgbClr val="000000"/>
              </a:buClr>
              <a:buSzPct val="45000"/>
              <a:buFont typeface="StarSymbol"/>
              <a:buChar char="l"/>
            </a:pPr>
            <a:r>
              <a:rPr b="1" lang="en-IN" sz="1800" spc="-1" strike="noStrike">
                <a:solidFill>
                  <a:srgbClr val="000000"/>
                </a:solidFill>
                <a:uFill>
                  <a:solidFill>
                    <a:srgbClr val="ffffff"/>
                  </a:solidFill>
                </a:uFill>
                <a:latin typeface="Bitstream Charter"/>
                <a:ea typeface="DejaVu Sans"/>
              </a:rPr>
              <a:t>Status line </a:t>
            </a:r>
            <a:endParaRPr b="0" lang="en-IN" sz="1800" spc="-1" strike="noStrike">
              <a:solidFill>
                <a:srgbClr val="000000"/>
              </a:solidFill>
              <a:uFill>
                <a:solidFill>
                  <a:srgbClr val="ffffff"/>
                </a:solidFill>
              </a:uFill>
              <a:latin typeface="Arial"/>
            </a:endParaRPr>
          </a:p>
          <a:p>
            <a:pPr lvl="2" marL="648000" indent="-215280">
              <a:lnSpc>
                <a:spcPct val="100000"/>
              </a:lnSpc>
              <a:buClr>
                <a:srgbClr val="000000"/>
              </a:buClr>
              <a:buSzPct val="45000"/>
              <a:buFont typeface="StarSymbol"/>
              <a:buChar char="l"/>
            </a:pPr>
            <a:r>
              <a:rPr b="1" lang="en-IN" sz="1800" spc="-1" strike="noStrike">
                <a:solidFill>
                  <a:srgbClr val="000000"/>
                </a:solidFill>
                <a:uFill>
                  <a:solidFill>
                    <a:srgbClr val="ffffff"/>
                  </a:solidFill>
                </a:uFill>
                <a:latin typeface="Bitstream Charter"/>
                <a:ea typeface="DejaVu Sans"/>
              </a:rPr>
              <a:t>Header lines </a:t>
            </a:r>
            <a:endParaRPr b="0" lang="en-IN" sz="1800" spc="-1" strike="noStrike">
              <a:solidFill>
                <a:srgbClr val="000000"/>
              </a:solidFill>
              <a:uFill>
                <a:solidFill>
                  <a:srgbClr val="ffffff"/>
                </a:solidFill>
              </a:uFill>
              <a:latin typeface="Arial"/>
            </a:endParaRPr>
          </a:p>
          <a:p>
            <a:pPr lvl="2" marL="648000" indent="-215280">
              <a:lnSpc>
                <a:spcPct val="100000"/>
              </a:lnSpc>
              <a:buClr>
                <a:srgbClr val="000000"/>
              </a:buClr>
              <a:buSzPct val="45000"/>
              <a:buFont typeface="StarSymbol"/>
              <a:buChar char="l"/>
            </a:pPr>
            <a:r>
              <a:rPr b="1" lang="en-IN" sz="1800" spc="-1" strike="noStrike">
                <a:solidFill>
                  <a:srgbClr val="000000"/>
                </a:solidFill>
                <a:uFill>
                  <a:solidFill>
                    <a:srgbClr val="ffffff"/>
                  </a:solidFill>
                </a:uFill>
                <a:latin typeface="Bitstream Charter"/>
                <a:ea typeface="DejaVu Sans"/>
              </a:rPr>
              <a:t>A blank line </a:t>
            </a:r>
            <a:endParaRPr b="0" lang="en-IN" sz="1800" spc="-1" strike="noStrike">
              <a:solidFill>
                <a:srgbClr val="000000"/>
              </a:solidFill>
              <a:uFill>
                <a:solidFill>
                  <a:srgbClr val="ffffff"/>
                </a:solidFill>
              </a:uFill>
              <a:latin typeface="Arial"/>
            </a:endParaRPr>
          </a:p>
          <a:p>
            <a:pPr lvl="2" marL="648000" indent="-215280">
              <a:lnSpc>
                <a:spcPct val="100000"/>
              </a:lnSpc>
              <a:buClr>
                <a:srgbClr val="000000"/>
              </a:buClr>
              <a:buSzPct val="45000"/>
              <a:buFont typeface="StarSymbol"/>
              <a:buChar char="l"/>
            </a:pPr>
            <a:r>
              <a:rPr b="1" lang="en-IN" sz="1800" spc="-1" strike="noStrike">
                <a:solidFill>
                  <a:srgbClr val="000000"/>
                </a:solidFill>
                <a:uFill>
                  <a:solidFill>
                    <a:srgbClr val="ffffff"/>
                  </a:solidFill>
                </a:uFill>
                <a:latin typeface="Bitstream Charter"/>
                <a:ea typeface="DejaVu Sans"/>
              </a:rPr>
              <a:t>An optional message body</a:t>
            </a:r>
            <a:endParaRPr b="0" lang="en-IN" sz="1800" spc="-1" strike="noStrike">
              <a:solidFill>
                <a:srgbClr val="000000"/>
              </a:solidFill>
              <a:uFill>
                <a:solidFill>
                  <a:srgbClr val="ffffff"/>
                </a:solidFill>
              </a:uFill>
              <a:latin typeface="Arial"/>
            </a:endParaRPr>
          </a:p>
        </p:txBody>
      </p:sp>
      <p:sp>
        <p:nvSpPr>
          <p:cNvPr id="111" name="CustomShape 3"/>
          <p:cNvSpPr/>
          <p:nvPr/>
        </p:nvSpPr>
        <p:spPr>
          <a:xfrm>
            <a:off x="72000" y="2952000"/>
            <a:ext cx="9575280" cy="1854360"/>
          </a:xfrm>
          <a:prstGeom prst="rect">
            <a:avLst/>
          </a:prstGeom>
          <a:noFill/>
          <a:ln>
            <a:noFill/>
          </a:ln>
        </p:spPr>
        <p:style>
          <a:lnRef idx="0"/>
          <a:fillRef idx="0"/>
          <a:effectRef idx="0"/>
          <a:fontRef idx="minor"/>
        </p:style>
        <p:txBody>
          <a:bodyPr lIns="90000" rIns="90000" tIns="45000" bIns="45000"/>
          <a:p>
            <a:pPr lvl="2" marL="648000" indent="-215280">
              <a:lnSpc>
                <a:spcPct val="100000"/>
              </a:lnSpc>
              <a:buClr>
                <a:srgbClr val="000000"/>
              </a:buClr>
              <a:buSzPct val="45000"/>
              <a:buFont typeface="StarSymbol"/>
              <a:buChar char="l"/>
            </a:pPr>
            <a:r>
              <a:rPr b="0" lang="en-IN" sz="1800" spc="-1" strike="noStrike">
                <a:solidFill>
                  <a:srgbClr val="000000"/>
                </a:solidFill>
                <a:uFill>
                  <a:solidFill>
                    <a:srgbClr val="ffffff"/>
                  </a:solidFill>
                </a:uFill>
                <a:latin typeface="Bitstream Charter"/>
                <a:ea typeface="DejaVu Sans"/>
              </a:rPr>
              <a:t>Status line consists three fields:</a:t>
            </a:r>
            <a:endParaRPr b="0" lang="en-IN" sz="1800" spc="-1" strike="noStrike">
              <a:solidFill>
                <a:srgbClr val="000000"/>
              </a:solidFill>
              <a:uFill>
                <a:solidFill>
                  <a:srgbClr val="ffffff"/>
                </a:solidFill>
              </a:uFill>
              <a:latin typeface="Arial"/>
            </a:endParaRPr>
          </a:p>
          <a:p>
            <a:pPr lvl="3" marL="864000" indent="-215280">
              <a:lnSpc>
                <a:spcPct val="100000"/>
              </a:lnSpc>
              <a:buClr>
                <a:srgbClr val="000000"/>
              </a:buClr>
              <a:buSzPct val="45000"/>
              <a:buFont typeface="StarSymbol"/>
              <a:buChar char="l"/>
            </a:pPr>
            <a:r>
              <a:rPr b="1" lang="en-IN" sz="1800" spc="-1" strike="noStrike">
                <a:solidFill>
                  <a:srgbClr val="000000"/>
                </a:solidFill>
                <a:uFill>
                  <a:solidFill>
                    <a:srgbClr val="ffffff"/>
                  </a:solidFill>
                </a:uFill>
                <a:latin typeface="Bitstream Charter"/>
                <a:ea typeface="DejaVu Sans"/>
              </a:rPr>
              <a:t>HTTP version</a:t>
            </a:r>
            <a:r>
              <a:rPr b="0" lang="en-IN" sz="1800" spc="-1" strike="noStrike">
                <a:solidFill>
                  <a:srgbClr val="000000"/>
                </a:solidFill>
                <a:uFill>
                  <a:solidFill>
                    <a:srgbClr val="ffffff"/>
                  </a:solidFill>
                </a:uFill>
                <a:latin typeface="Bitstream Charter"/>
                <a:ea typeface="DejaVu Sans"/>
              </a:rPr>
              <a:t>: denotes vesrsion 1.1</a:t>
            </a:r>
            <a:endParaRPr b="0" lang="en-IN" sz="1800" spc="-1" strike="noStrike">
              <a:solidFill>
                <a:srgbClr val="000000"/>
              </a:solidFill>
              <a:uFill>
                <a:solidFill>
                  <a:srgbClr val="ffffff"/>
                </a:solidFill>
              </a:uFill>
              <a:latin typeface="Arial"/>
            </a:endParaRPr>
          </a:p>
          <a:p>
            <a:pPr lvl="3" marL="864000" indent="-215280">
              <a:lnSpc>
                <a:spcPct val="100000"/>
              </a:lnSpc>
              <a:buClr>
                <a:srgbClr val="000000"/>
              </a:buClr>
              <a:buSzPct val="45000"/>
              <a:buFont typeface="StarSymbol"/>
              <a:buChar char="l"/>
            </a:pPr>
            <a:r>
              <a:rPr b="1" lang="en-IN" sz="1800" spc="-1" strike="noStrike">
                <a:solidFill>
                  <a:srgbClr val="000000"/>
                </a:solidFill>
                <a:uFill>
                  <a:solidFill>
                    <a:srgbClr val="ffffff"/>
                  </a:solidFill>
                </a:uFill>
                <a:latin typeface="Bitstream Charter"/>
                <a:ea typeface="DejaVu Sans"/>
              </a:rPr>
              <a:t>Status code :</a:t>
            </a:r>
            <a:r>
              <a:rPr b="0" lang="en-IN" sz="1800" spc="-1" strike="noStrike">
                <a:solidFill>
                  <a:srgbClr val="000000"/>
                </a:solidFill>
                <a:uFill>
                  <a:solidFill>
                    <a:srgbClr val="ffffff"/>
                  </a:solidFill>
                </a:uFill>
                <a:latin typeface="Bitstream Charter"/>
                <a:ea typeface="DejaVu Sans"/>
              </a:rPr>
              <a:t> indicates type of response</a:t>
            </a:r>
            <a:endParaRPr b="0" lang="en-IN" sz="1800" spc="-1" strike="noStrike">
              <a:solidFill>
                <a:srgbClr val="000000"/>
              </a:solidFill>
              <a:uFill>
                <a:solidFill>
                  <a:srgbClr val="ffffff"/>
                </a:solidFill>
              </a:uFill>
              <a:latin typeface="Arial"/>
            </a:endParaRPr>
          </a:p>
          <a:p>
            <a:pPr lvl="3" marL="864000" indent="-215280">
              <a:lnSpc>
                <a:spcPct val="100000"/>
              </a:lnSpc>
              <a:buClr>
                <a:srgbClr val="000000"/>
              </a:buClr>
              <a:buSzPct val="45000"/>
              <a:buFont typeface="StarSymbol"/>
              <a:buChar char="l"/>
            </a:pPr>
            <a:r>
              <a:rPr b="1" lang="en-IN" sz="1800" spc="-1" strike="noStrike">
                <a:solidFill>
                  <a:srgbClr val="000000"/>
                </a:solidFill>
                <a:uFill>
                  <a:solidFill>
                    <a:srgbClr val="ffffff"/>
                  </a:solidFill>
                </a:uFill>
                <a:latin typeface="Bitstream Charter"/>
                <a:ea typeface="DejaVu Sans"/>
              </a:rPr>
              <a:t>Reason phrase:</a:t>
            </a:r>
            <a:r>
              <a:rPr b="0" lang="en-IN" sz="1800" spc="-1" strike="noStrike">
                <a:solidFill>
                  <a:srgbClr val="000000"/>
                </a:solidFill>
                <a:uFill>
                  <a:solidFill>
                    <a:srgbClr val="ffffff"/>
                  </a:solidFill>
                </a:uFill>
                <a:latin typeface="Bitstream Charter"/>
                <a:ea typeface="DejaVu Sans"/>
              </a:rPr>
              <a:t> indicates information about status code</a:t>
            </a:r>
            <a:endParaRPr b="0" lang="en-IN" sz="1800" spc="-1" strike="noStrike">
              <a:solidFill>
                <a:srgbClr val="000000"/>
              </a:solidFill>
              <a:uFill>
                <a:solidFill>
                  <a:srgbClr val="ffffff"/>
                </a:solidFill>
              </a:uFill>
              <a:latin typeface="Arial"/>
            </a:endParaRPr>
          </a:p>
          <a:p>
            <a:pPr lvl="3" marL="864000" indent="-215280">
              <a:lnSpc>
                <a:spcPct val="100000"/>
              </a:lnSpc>
              <a:buClr>
                <a:srgbClr val="000000"/>
              </a:buClr>
              <a:buSzPct val="45000"/>
              <a:buFont typeface="StarSymbol"/>
              <a:buChar char="l"/>
            </a:pPr>
            <a:r>
              <a:rPr b="0" lang="en-IN" sz="1800" spc="-1" strike="noStrike">
                <a:solidFill>
                  <a:srgbClr val="000000"/>
                </a:solidFill>
                <a:uFill>
                  <a:solidFill>
                    <a:srgbClr val="ffffff"/>
                  </a:solidFill>
                </a:uFill>
                <a:latin typeface="Bitstream Charter"/>
                <a:ea typeface="DejaVu Sans"/>
              </a:rPr>
              <a:t>For Ex: HTTP/1.1 200 OK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lvl="5" marL="1296000" indent="-215280">
              <a:lnSpc>
                <a:spcPct val="100000"/>
              </a:lnSpc>
              <a:buClr>
                <a:srgbClr val="000000"/>
              </a:buClr>
              <a:buSzPct val="45000"/>
              <a:buFont typeface="StarSymbol"/>
              <a:buChar char="l"/>
            </a:pPr>
            <a:r>
              <a:rPr b="0" lang="en-IN" sz="1800" spc="-1" strike="noStrike">
                <a:solidFill>
                  <a:srgbClr val="000000"/>
                </a:solidFill>
                <a:uFill>
                  <a:solidFill>
                    <a:srgbClr val="ffffff"/>
                  </a:solidFill>
                </a:uFill>
                <a:latin typeface="Bitstream Charter"/>
                <a:ea typeface="DejaVu Sans"/>
              </a:rPr>
              <a:t>HTTP version  Status Code</a:t>
            </a:r>
            <a:r>
              <a:rPr b="0" lang="en-IN" sz="1800" spc="-1" strike="noStrike">
                <a:solidFill>
                  <a:srgbClr val="000000"/>
                </a:solidFill>
                <a:uFill>
                  <a:solidFill>
                    <a:srgbClr val="ffffff"/>
                  </a:solidFill>
                </a:uFill>
                <a:latin typeface="Bitstream Charter"/>
                <a:ea typeface="DejaVu Sans"/>
              </a:rPr>
              <a:t>	</a:t>
            </a:r>
            <a:r>
              <a:rPr b="0" lang="en-IN" sz="1800" spc="-1" strike="noStrike">
                <a:solidFill>
                  <a:srgbClr val="000000"/>
                </a:solidFill>
                <a:uFill>
                  <a:solidFill>
                    <a:srgbClr val="ffffff"/>
                  </a:solidFill>
                </a:uFill>
                <a:latin typeface="Bitstream Charter"/>
                <a:ea typeface="DejaVu Sans"/>
              </a:rPr>
              <a:t>Reason Phrase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12" name="Line 4"/>
          <p:cNvSpPr/>
          <p:nvPr/>
        </p:nvSpPr>
        <p:spPr>
          <a:xfrm flipH="1">
            <a:off x="1872000" y="4248000"/>
            <a:ext cx="216000" cy="520200"/>
          </a:xfrm>
          <a:prstGeom prst="line">
            <a:avLst/>
          </a:prstGeom>
          <a:ln>
            <a:solidFill>
              <a:srgbClr val="000000"/>
            </a:solidFill>
            <a:tailEnd len="med" type="triangle" w="med"/>
          </a:ln>
        </p:spPr>
        <p:style>
          <a:lnRef idx="0"/>
          <a:fillRef idx="0"/>
          <a:effectRef idx="0"/>
          <a:fontRef idx="minor"/>
        </p:style>
      </p:sp>
      <p:sp>
        <p:nvSpPr>
          <p:cNvPr id="113" name="Line 5"/>
          <p:cNvSpPr/>
          <p:nvPr/>
        </p:nvSpPr>
        <p:spPr>
          <a:xfrm>
            <a:off x="2880000" y="4392000"/>
            <a:ext cx="720000" cy="360000"/>
          </a:xfrm>
          <a:prstGeom prst="line">
            <a:avLst/>
          </a:prstGeom>
          <a:ln>
            <a:solidFill>
              <a:srgbClr val="000000"/>
            </a:solidFill>
            <a:tailEnd len="med" type="triangle" w="med"/>
          </a:ln>
        </p:spPr>
        <p:style>
          <a:lnRef idx="0"/>
          <a:fillRef idx="0"/>
          <a:effectRef idx="0"/>
          <a:fontRef idx="minor"/>
        </p:style>
      </p:sp>
      <p:sp>
        <p:nvSpPr>
          <p:cNvPr id="114" name="Line 6"/>
          <p:cNvSpPr/>
          <p:nvPr/>
        </p:nvSpPr>
        <p:spPr>
          <a:xfrm>
            <a:off x="3600000" y="4320000"/>
            <a:ext cx="1440000" cy="448200"/>
          </a:xfrm>
          <a:prstGeom prst="line">
            <a:avLst/>
          </a:prstGeom>
          <a:ln>
            <a:solidFill>
              <a:srgbClr val="000000"/>
            </a:solidFill>
            <a:tailEnd len="med" type="triangle" w="med"/>
          </a:ln>
        </p:spPr>
        <p:style>
          <a:lnRef idx="0"/>
          <a:fillRef idx="0"/>
          <a:effectRef idx="0"/>
          <a:fontRef idx="minor"/>
        </p:style>
      </p:sp>
      <p:sp>
        <p:nvSpPr>
          <p:cNvPr id="115" name="CustomShape 7"/>
          <p:cNvSpPr/>
          <p:nvPr/>
        </p:nvSpPr>
        <p:spPr>
          <a:xfrm>
            <a:off x="936000" y="5028840"/>
            <a:ext cx="9214560" cy="6404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uFill>
                  <a:solidFill>
                    <a:srgbClr val="ffffff"/>
                  </a:solidFill>
                </a:uFill>
                <a:latin typeface="Bitstream Charter"/>
                <a:ea typeface="DejaVu Sans"/>
              </a:rPr>
              <a:t>Header field:</a:t>
            </a:r>
            <a:r>
              <a:rPr b="0" lang="en-IN" sz="1800" spc="-1" strike="noStrike">
                <a:solidFill>
                  <a:srgbClr val="000000"/>
                </a:solidFill>
                <a:uFill>
                  <a:solidFill>
                    <a:srgbClr val="ffffff"/>
                  </a:solidFill>
                </a:uFill>
                <a:latin typeface="Bitstream Charter"/>
                <a:ea typeface="DejaVu Sans"/>
              </a:rPr>
              <a:t> same as in request message</a:t>
            </a:r>
            <a:endParaRPr b="0" lang="en-IN" sz="1800" spc="-1" strike="noStrike">
              <a:solidFill>
                <a:srgbClr val="000000"/>
              </a:solidFill>
              <a:uFill>
                <a:solidFill>
                  <a:srgbClr val="ffffff"/>
                </a:solidFill>
              </a:uFill>
              <a:latin typeface="Arial"/>
            </a:endParaRPr>
          </a:p>
          <a:p>
            <a:pPr>
              <a:lnSpc>
                <a:spcPct val="100000"/>
              </a:lnSpc>
            </a:pPr>
            <a:r>
              <a:rPr b="1" lang="en-IN" sz="1800" spc="-1" strike="noStrike">
                <a:solidFill>
                  <a:srgbClr val="000000"/>
                </a:solidFill>
                <a:uFill>
                  <a:solidFill>
                    <a:srgbClr val="ffffff"/>
                  </a:solidFill>
                </a:uFill>
                <a:latin typeface="Bitstream Charter"/>
                <a:ea typeface="DejaVu Sans"/>
              </a:rPr>
              <a:t>Message Body: </a:t>
            </a:r>
            <a:r>
              <a:rPr b="0" lang="en-IN" sz="1800" spc="-1" strike="noStrike">
                <a:solidFill>
                  <a:srgbClr val="000000"/>
                </a:solidFill>
                <a:uFill>
                  <a:solidFill>
                    <a:srgbClr val="ffffff"/>
                  </a:solidFill>
                </a:uFill>
                <a:latin typeface="Bitstream Charter"/>
                <a:ea typeface="DejaVu Sans"/>
              </a:rPr>
              <a:t>consists response of message </a:t>
            </a:r>
            <a:endParaRPr b="0" lang="en-IN"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6" name="" descr=""/>
          <p:cNvPicPr/>
          <p:nvPr/>
        </p:nvPicPr>
        <p:blipFill>
          <a:blip r:embed="rId1"/>
          <a:stretch/>
        </p:blipFill>
        <p:spPr>
          <a:xfrm>
            <a:off x="360000" y="216000"/>
            <a:ext cx="7126560" cy="2446560"/>
          </a:xfrm>
          <a:prstGeom prst="rect">
            <a:avLst/>
          </a:prstGeom>
          <a:ln>
            <a:noFill/>
          </a:ln>
        </p:spPr>
      </p:pic>
      <p:pic>
        <p:nvPicPr>
          <p:cNvPr id="117" name="" descr=""/>
          <p:cNvPicPr/>
          <p:nvPr/>
        </p:nvPicPr>
        <p:blipFill>
          <a:blip r:embed="rId2"/>
          <a:stretch/>
        </p:blipFill>
        <p:spPr>
          <a:xfrm>
            <a:off x="360000" y="2808000"/>
            <a:ext cx="7126560" cy="251856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504000" y="216000"/>
            <a:ext cx="8097120" cy="825480"/>
          </a:xfrm>
          <a:prstGeom prst="rect">
            <a:avLst/>
          </a:prstGeom>
          <a:noFill/>
          <a:ln>
            <a:noFill/>
          </a:ln>
        </p:spPr>
        <p:style>
          <a:lnRef idx="0"/>
          <a:fillRef idx="0"/>
          <a:effectRef idx="0"/>
          <a:fontRef idx="minor"/>
        </p:style>
      </p:sp>
      <p:pic>
        <p:nvPicPr>
          <p:cNvPr id="119" name="" descr=""/>
          <p:cNvPicPr/>
          <p:nvPr/>
        </p:nvPicPr>
        <p:blipFill>
          <a:blip r:embed="rId1"/>
          <a:stretch/>
        </p:blipFill>
        <p:spPr>
          <a:xfrm>
            <a:off x="1124640" y="1410120"/>
            <a:ext cx="7893720" cy="3843720"/>
          </a:xfrm>
          <a:prstGeom prst="rect">
            <a:avLst/>
          </a:prstGeom>
          <a:ln>
            <a:noFill/>
          </a:ln>
        </p:spPr>
      </p:pic>
      <p:sp>
        <p:nvSpPr>
          <p:cNvPr id="120" name="CustomShape 2"/>
          <p:cNvSpPr/>
          <p:nvPr/>
        </p:nvSpPr>
        <p:spPr>
          <a:xfrm>
            <a:off x="2160000" y="288000"/>
            <a:ext cx="5470560" cy="5554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3300" spc="-1" strike="noStrike">
                <a:solidFill>
                  <a:srgbClr val="000000"/>
                </a:solidFill>
                <a:uFill>
                  <a:solidFill>
                    <a:srgbClr val="ffffff"/>
                  </a:solidFill>
                </a:uFill>
                <a:latin typeface="Times New Roman"/>
                <a:ea typeface="DejaVu Sans"/>
              </a:rPr>
              <a:t>How HTTP Works</a:t>
            </a:r>
            <a:endParaRPr b="0" lang="en-IN"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504000" y="216000"/>
            <a:ext cx="8097120" cy="825120"/>
          </a:xfrm>
          <a:prstGeom prst="rect">
            <a:avLst/>
          </a:prstGeom>
          <a:noFill/>
          <a:ln>
            <a:noFill/>
          </a:ln>
        </p:spPr>
        <p:style>
          <a:lnRef idx="0"/>
          <a:fillRef idx="0"/>
          <a:effectRef idx="0"/>
          <a:fontRef idx="minor"/>
        </p:style>
        <p:txBody>
          <a:bodyPr lIns="0" rIns="0" tIns="0" bIns="0" anchor="ctr"/>
          <a:p>
            <a:pPr algn="ctr">
              <a:lnSpc>
                <a:spcPct val="100000"/>
              </a:lnSpc>
            </a:pPr>
            <a:r>
              <a:rPr b="0" lang="en-IN" sz="3300" spc="-1" strike="noStrike">
                <a:solidFill>
                  <a:srgbClr val="000000"/>
                </a:solidFill>
                <a:uFill>
                  <a:solidFill>
                    <a:srgbClr val="ffffff"/>
                  </a:solidFill>
                </a:uFill>
                <a:latin typeface="Times New Roman"/>
                <a:ea typeface="DejaVu Sans"/>
              </a:rPr>
              <a:t>Content</a:t>
            </a:r>
            <a:endParaRPr b="0" lang="en-IN" sz="1800" spc="-1" strike="noStrike">
              <a:solidFill>
                <a:srgbClr val="000000"/>
              </a:solidFill>
              <a:uFill>
                <a:solidFill>
                  <a:srgbClr val="ffffff"/>
                </a:solidFill>
              </a:uFill>
              <a:latin typeface="Arial"/>
            </a:endParaRPr>
          </a:p>
        </p:txBody>
      </p:sp>
      <p:sp>
        <p:nvSpPr>
          <p:cNvPr id="77" name="CustomShape 2"/>
          <p:cNvSpPr/>
          <p:nvPr/>
        </p:nvSpPr>
        <p:spPr>
          <a:xfrm>
            <a:off x="504000" y="1368000"/>
            <a:ext cx="9069120" cy="3285360"/>
          </a:xfrm>
          <a:prstGeom prst="rect">
            <a:avLst/>
          </a:prstGeom>
          <a:noFill/>
          <a:ln>
            <a:noFill/>
          </a:ln>
        </p:spPr>
        <p:style>
          <a:lnRef idx="0"/>
          <a:fillRef idx="0"/>
          <a:effectRef idx="0"/>
          <a:fontRef idx="minor"/>
        </p:style>
        <p:txBody>
          <a:bodyPr lIns="0" rIns="0" tIns="0" bIns="0"/>
          <a:p>
            <a:pPr marL="216000" indent="-215280">
              <a:lnSpc>
                <a:spcPct val="100000"/>
              </a:lnSpc>
              <a:buClr>
                <a:srgbClr val="000000"/>
              </a:buClr>
              <a:buSzPct val="45000"/>
              <a:buFont typeface="StarSymbol"/>
              <a:buChar char="l"/>
            </a:pPr>
            <a:r>
              <a:rPr b="0" lang="en-IN" sz="2600" spc="-1" strike="noStrike">
                <a:solidFill>
                  <a:srgbClr val="000000"/>
                </a:solidFill>
                <a:uFill>
                  <a:solidFill>
                    <a:srgbClr val="ffffff"/>
                  </a:solidFill>
                </a:uFill>
                <a:latin typeface="Bitstream Charter"/>
                <a:ea typeface="DejaVu Sans"/>
              </a:rPr>
              <a:t> </a:t>
            </a:r>
            <a:r>
              <a:rPr b="0" lang="en-IN" sz="2600" spc="-1" strike="noStrike">
                <a:solidFill>
                  <a:srgbClr val="000000"/>
                </a:solidFill>
                <a:uFill>
                  <a:solidFill>
                    <a:srgbClr val="ffffff"/>
                  </a:solidFill>
                </a:uFill>
                <a:latin typeface="Bitstream Charter"/>
                <a:ea typeface="DejaVu Sans"/>
              </a:rPr>
              <a:t>Concept of WWW</a:t>
            </a: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StarSymbol"/>
              <a:buChar char="l"/>
            </a:pPr>
            <a:r>
              <a:rPr b="0" lang="en-IN" sz="2600" spc="-1" strike="noStrike">
                <a:solidFill>
                  <a:srgbClr val="000000"/>
                </a:solidFill>
                <a:uFill>
                  <a:solidFill>
                    <a:srgbClr val="ffffff"/>
                  </a:solidFill>
                </a:uFill>
                <a:latin typeface="Bitstream Charter"/>
                <a:ea typeface="DejaVu Sans"/>
              </a:rPr>
              <a:t> </a:t>
            </a:r>
            <a:r>
              <a:rPr b="0" lang="en-IN" sz="2600" spc="-1" strike="noStrike">
                <a:solidFill>
                  <a:srgbClr val="000000"/>
                </a:solidFill>
                <a:uFill>
                  <a:solidFill>
                    <a:srgbClr val="ffffff"/>
                  </a:solidFill>
                </a:uFill>
                <a:latin typeface="Bitstream Charter"/>
                <a:ea typeface="DejaVu Sans"/>
              </a:rPr>
              <a:t>Internet and WWW</a:t>
            </a: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StarSymbol"/>
              <a:buChar char="l"/>
            </a:pPr>
            <a:r>
              <a:rPr b="0" lang="en-IN" sz="2600" spc="-1" strike="noStrike">
                <a:solidFill>
                  <a:srgbClr val="000000"/>
                </a:solidFill>
                <a:uFill>
                  <a:solidFill>
                    <a:srgbClr val="ffffff"/>
                  </a:solidFill>
                </a:uFill>
                <a:latin typeface="Bitstream Charter"/>
                <a:ea typeface="DejaVu Sans"/>
              </a:rPr>
              <a:t> </a:t>
            </a:r>
            <a:r>
              <a:rPr b="0" lang="en-IN" sz="2600" spc="-1" strike="noStrike">
                <a:solidFill>
                  <a:srgbClr val="000000"/>
                </a:solidFill>
                <a:uFill>
                  <a:solidFill>
                    <a:srgbClr val="ffffff"/>
                  </a:solidFill>
                </a:uFill>
                <a:latin typeface="Bitstream Charter"/>
                <a:ea typeface="DejaVu Sans"/>
              </a:rPr>
              <a:t>HTTP Protocol :Request and Response</a:t>
            </a: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StarSymbol"/>
              <a:buChar char="l"/>
            </a:pPr>
            <a:r>
              <a:rPr b="0" lang="en-IN" sz="2600" spc="-1" strike="noStrike">
                <a:solidFill>
                  <a:srgbClr val="000000"/>
                </a:solidFill>
                <a:uFill>
                  <a:solidFill>
                    <a:srgbClr val="ffffff"/>
                  </a:solidFill>
                </a:uFill>
                <a:latin typeface="Bitstream Charter"/>
                <a:ea typeface="DejaVu Sans"/>
              </a:rPr>
              <a:t> </a:t>
            </a:r>
            <a:r>
              <a:rPr b="0" lang="en-IN" sz="2600" spc="-1" strike="noStrike">
                <a:solidFill>
                  <a:srgbClr val="000000"/>
                </a:solidFill>
                <a:uFill>
                  <a:solidFill>
                    <a:srgbClr val="ffffff"/>
                  </a:solidFill>
                </a:uFill>
                <a:latin typeface="Bitstream Charter"/>
                <a:ea typeface="DejaVu Sans"/>
              </a:rPr>
              <a:t>Web browser and Web servers</a:t>
            </a: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StarSymbol"/>
              <a:buChar char="l"/>
            </a:pPr>
            <a:r>
              <a:rPr b="0" lang="en-IN" sz="2600" spc="-1" strike="noStrike">
                <a:solidFill>
                  <a:srgbClr val="000000"/>
                </a:solidFill>
                <a:uFill>
                  <a:solidFill>
                    <a:srgbClr val="ffffff"/>
                  </a:solidFill>
                </a:uFill>
                <a:latin typeface="Bitstream Charter"/>
                <a:ea typeface="DejaVu Sans"/>
              </a:rPr>
              <a:t> </a:t>
            </a:r>
            <a:r>
              <a:rPr b="0" lang="en-IN" sz="2600" spc="-1" strike="noStrike">
                <a:solidFill>
                  <a:srgbClr val="000000"/>
                </a:solidFill>
                <a:uFill>
                  <a:solidFill>
                    <a:srgbClr val="ffffff"/>
                  </a:solidFill>
                </a:uFill>
                <a:latin typeface="Bitstream Charter"/>
                <a:ea typeface="DejaVu Sans"/>
              </a:rPr>
              <a:t>Features of Web 2.0</a:t>
            </a: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794600" y="216000"/>
            <a:ext cx="6339960" cy="5554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3300" spc="-1" strike="noStrike">
                <a:solidFill>
                  <a:srgbClr val="000000"/>
                </a:solidFill>
                <a:uFill>
                  <a:solidFill>
                    <a:srgbClr val="ffffff"/>
                  </a:solidFill>
                </a:uFill>
                <a:latin typeface="Times New Roman"/>
                <a:ea typeface="DejaVu Sans"/>
              </a:rPr>
              <a:t>Difference between GET and POST</a:t>
            </a:r>
            <a:endParaRPr b="0" lang="en-IN" sz="1800" spc="-1" strike="noStrike">
              <a:solidFill>
                <a:srgbClr val="000000"/>
              </a:solidFill>
              <a:uFill>
                <a:solidFill>
                  <a:srgbClr val="ffffff"/>
                </a:solidFill>
              </a:uFill>
              <a:latin typeface="Arial"/>
            </a:endParaRPr>
          </a:p>
        </p:txBody>
      </p:sp>
      <p:graphicFrame>
        <p:nvGraphicFramePr>
          <p:cNvPr id="122" name="Table 2"/>
          <p:cNvGraphicFramePr/>
          <p:nvPr/>
        </p:nvGraphicFramePr>
        <p:xfrm>
          <a:off x="547920" y="1468440"/>
          <a:ext cx="7393320" cy="4227120"/>
        </p:xfrm>
        <a:graphic>
          <a:graphicData uri="http://schemas.openxmlformats.org/drawingml/2006/table">
            <a:tbl>
              <a:tblPr/>
              <a:tblGrid>
                <a:gridCol w="3616200"/>
                <a:gridCol w="3777480"/>
              </a:tblGrid>
              <a:tr h="367560">
                <a:tc>
                  <a:txBody>
                    <a:bodyPr/>
                    <a:p>
                      <a:pPr algn="ctr">
                        <a:lnSpc>
                          <a:spcPct val="100000"/>
                        </a:lnSpc>
                      </a:pPr>
                      <a:r>
                        <a:rPr b="1" lang="en-IN" sz="1800" spc="-1" strike="noStrike">
                          <a:solidFill>
                            <a:srgbClr val="000000"/>
                          </a:solidFill>
                          <a:uFill>
                            <a:solidFill>
                              <a:srgbClr val="ffffff"/>
                            </a:solidFill>
                          </a:uFill>
                          <a:latin typeface="Bitstream Charter"/>
                        </a:rPr>
                        <a:t>GET</a:t>
                      </a:r>
                      <a:endParaRPr b="0" lang="en-IN" sz="1800" spc="-1" strike="noStrike">
                        <a:solidFill>
                          <a:srgbClr val="000000"/>
                        </a:solidFill>
                        <a:uFill>
                          <a:solidFill>
                            <a:srgbClr val="ffffff"/>
                          </a:solidFill>
                        </a:uFill>
                        <a:latin typeface="Arial"/>
                      </a:endParaRPr>
                    </a:p>
                  </a:txBody>
                  <a:tcPr marL="91440" marR="91440">
                    <a:solidFill>
                      <a:srgbClr val="729fcf"/>
                    </a:solidFill>
                  </a:tcPr>
                </a:tc>
                <a:tc>
                  <a:txBody>
                    <a:bodyPr/>
                    <a:p>
                      <a:pPr algn="ctr">
                        <a:lnSpc>
                          <a:spcPct val="100000"/>
                        </a:lnSpc>
                      </a:pPr>
                      <a:r>
                        <a:rPr b="1" lang="en-IN" sz="1800" spc="-1" strike="noStrike">
                          <a:solidFill>
                            <a:srgbClr val="000000"/>
                          </a:solidFill>
                          <a:uFill>
                            <a:solidFill>
                              <a:srgbClr val="ffffff"/>
                            </a:solidFill>
                          </a:uFill>
                          <a:latin typeface="Bitstream Charter"/>
                        </a:rPr>
                        <a:t>POST</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r h="643320">
                <a:tc>
                  <a:txBody>
                    <a:bodyPr/>
                    <a:p>
                      <a:r>
                        <a:rPr b="0" lang="en-IN" sz="1800" spc="-1" strike="noStrike">
                          <a:solidFill>
                            <a:srgbClr val="000000"/>
                          </a:solidFill>
                          <a:uFill>
                            <a:solidFill>
                              <a:srgbClr val="ffffff"/>
                            </a:solidFill>
                          </a:uFill>
                          <a:latin typeface="Bitstream Charter"/>
                        </a:rPr>
                        <a:t>Requests data from a specified resource</a:t>
                      </a:r>
                      <a:endParaRPr b="0" lang="en-IN" sz="1800" spc="-1" strike="noStrike">
                        <a:solidFill>
                          <a:srgbClr val="000000"/>
                        </a:solidFill>
                        <a:uFill>
                          <a:solidFill>
                            <a:srgbClr val="ffffff"/>
                          </a:solidFill>
                        </a:uFill>
                        <a:latin typeface="Arial"/>
                      </a:endParaRPr>
                    </a:p>
                  </a:txBody>
                  <a:tcPr marL="91440" marR="91440">
                    <a:solidFill>
                      <a:srgbClr val="729fcf"/>
                    </a:solidFill>
                  </a:tcPr>
                </a:tc>
                <a:tc>
                  <a:txBody>
                    <a:bodyPr/>
                    <a:p>
                      <a:r>
                        <a:rPr b="0" lang="en-IN" sz="1800" spc="-1" strike="noStrike">
                          <a:solidFill>
                            <a:srgbClr val="000000"/>
                          </a:solidFill>
                          <a:uFill>
                            <a:solidFill>
                              <a:srgbClr val="ffffff"/>
                            </a:solidFill>
                          </a:uFill>
                          <a:latin typeface="Bitstream Charter"/>
                        </a:rPr>
                        <a:t>Submits data to be processed to a specified resource</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r h="367560">
                <a:tc>
                  <a:txBody>
                    <a:bodyPr/>
                    <a:p>
                      <a:r>
                        <a:rPr b="0" lang="en-IN" sz="1800" spc="-1" strike="noStrike">
                          <a:solidFill>
                            <a:srgbClr val="000000"/>
                          </a:solidFill>
                          <a:uFill>
                            <a:solidFill>
                              <a:srgbClr val="ffffff"/>
                            </a:solidFill>
                          </a:uFill>
                          <a:latin typeface="Bitstream Charter"/>
                        </a:rPr>
                        <a:t>GET requests can be cached</a:t>
                      </a:r>
                      <a:endParaRPr b="0" lang="en-IN" sz="1800" spc="-1" strike="noStrike">
                        <a:solidFill>
                          <a:srgbClr val="000000"/>
                        </a:solidFill>
                        <a:uFill>
                          <a:solidFill>
                            <a:srgbClr val="ffffff"/>
                          </a:solidFill>
                        </a:uFill>
                        <a:latin typeface="Arial"/>
                      </a:endParaRPr>
                    </a:p>
                  </a:txBody>
                  <a:tcPr marL="91440" marR="91440">
                    <a:solidFill>
                      <a:srgbClr val="729fcf"/>
                    </a:solidFill>
                  </a:tcPr>
                </a:tc>
                <a:tc>
                  <a:txBody>
                    <a:bodyPr/>
                    <a:p>
                      <a:r>
                        <a:rPr b="0" lang="en-IN" sz="1800" spc="-1" strike="noStrike">
                          <a:solidFill>
                            <a:srgbClr val="000000"/>
                          </a:solidFill>
                          <a:uFill>
                            <a:solidFill>
                              <a:srgbClr val="ffffff"/>
                            </a:solidFill>
                          </a:uFill>
                          <a:latin typeface="Bitstream Charter"/>
                        </a:rPr>
                        <a:t>POST requests are never cached</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r h="643320">
                <a:tc>
                  <a:txBody>
                    <a:bodyPr/>
                    <a:p>
                      <a:r>
                        <a:rPr b="0" lang="en-IN" sz="1800" spc="-1" strike="noStrike">
                          <a:solidFill>
                            <a:srgbClr val="000000"/>
                          </a:solidFill>
                          <a:uFill>
                            <a:solidFill>
                              <a:srgbClr val="ffffff"/>
                            </a:solidFill>
                          </a:uFill>
                          <a:latin typeface="Bitstream Charter"/>
                        </a:rPr>
                        <a:t>GET requests remain in the browser history</a:t>
                      </a:r>
                      <a:endParaRPr b="0" lang="en-IN" sz="1800" spc="-1" strike="noStrike">
                        <a:solidFill>
                          <a:srgbClr val="000000"/>
                        </a:solidFill>
                        <a:uFill>
                          <a:solidFill>
                            <a:srgbClr val="ffffff"/>
                          </a:solidFill>
                        </a:uFill>
                        <a:latin typeface="Arial"/>
                      </a:endParaRPr>
                    </a:p>
                  </a:txBody>
                  <a:tcPr marL="91440" marR="91440">
                    <a:solidFill>
                      <a:srgbClr val="729fcf"/>
                    </a:solidFill>
                  </a:tcPr>
                </a:tc>
                <a:tc>
                  <a:txBody>
                    <a:bodyPr/>
                    <a:p>
                      <a:r>
                        <a:rPr b="0" lang="en-IN" sz="1800" spc="-1" strike="noStrike">
                          <a:solidFill>
                            <a:srgbClr val="000000"/>
                          </a:solidFill>
                          <a:uFill>
                            <a:solidFill>
                              <a:srgbClr val="ffffff"/>
                            </a:solidFill>
                          </a:uFill>
                          <a:latin typeface="Bitstream Charter"/>
                        </a:rPr>
                        <a:t>POST requests do not remain in the browser history</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r h="643320">
                <a:tc>
                  <a:txBody>
                    <a:bodyPr/>
                    <a:p>
                      <a:r>
                        <a:rPr b="0" lang="en-IN" sz="1800" spc="-1" strike="noStrike">
                          <a:solidFill>
                            <a:srgbClr val="000000"/>
                          </a:solidFill>
                          <a:uFill>
                            <a:solidFill>
                              <a:srgbClr val="ffffff"/>
                            </a:solidFill>
                          </a:uFill>
                          <a:latin typeface="Bitstream Charter"/>
                        </a:rPr>
                        <a:t>GET requests can be bookmarked</a:t>
                      </a:r>
                      <a:endParaRPr b="0" lang="en-IN" sz="1800" spc="-1" strike="noStrike">
                        <a:solidFill>
                          <a:srgbClr val="000000"/>
                        </a:solidFill>
                        <a:uFill>
                          <a:solidFill>
                            <a:srgbClr val="ffffff"/>
                          </a:solidFill>
                        </a:uFill>
                        <a:latin typeface="Arial"/>
                      </a:endParaRPr>
                    </a:p>
                  </a:txBody>
                  <a:tcPr marL="91440" marR="91440">
                    <a:solidFill>
                      <a:srgbClr val="729fcf"/>
                    </a:solidFill>
                  </a:tcPr>
                </a:tc>
                <a:tc>
                  <a:txBody>
                    <a:bodyPr/>
                    <a:p>
                      <a:r>
                        <a:rPr b="0" lang="en-IN" sz="1800" spc="-1" strike="noStrike">
                          <a:solidFill>
                            <a:srgbClr val="000000"/>
                          </a:solidFill>
                          <a:uFill>
                            <a:solidFill>
                              <a:srgbClr val="ffffff"/>
                            </a:solidFill>
                          </a:uFill>
                          <a:latin typeface="Bitstream Charter"/>
                        </a:rPr>
                        <a:t>POST requests cannot be bookmarked</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r h="919080">
                <a:tc>
                  <a:txBody>
                    <a:bodyPr/>
                    <a:p>
                      <a:r>
                        <a:rPr b="0" lang="en-IN" sz="1800" spc="-1" strike="noStrike">
                          <a:solidFill>
                            <a:srgbClr val="000000"/>
                          </a:solidFill>
                          <a:uFill>
                            <a:solidFill>
                              <a:srgbClr val="ffffff"/>
                            </a:solidFill>
                          </a:uFill>
                          <a:latin typeface="Bitstream Charter"/>
                        </a:rPr>
                        <a:t>GET requests should never be used when dealing with sensitive data</a:t>
                      </a:r>
                      <a:endParaRPr b="0" lang="en-IN" sz="1800" spc="-1" strike="noStrike">
                        <a:solidFill>
                          <a:srgbClr val="000000"/>
                        </a:solidFill>
                        <a:uFill>
                          <a:solidFill>
                            <a:srgbClr val="ffffff"/>
                          </a:solidFill>
                        </a:uFill>
                        <a:latin typeface="Arial"/>
                      </a:endParaRPr>
                    </a:p>
                  </a:txBody>
                  <a:tcPr marL="91440" marR="91440">
                    <a:solidFill>
                      <a:srgbClr val="729fcf"/>
                    </a:solidFill>
                  </a:tcPr>
                </a:tc>
                <a:tc>
                  <a:txBody>
                    <a:bodyPr/>
                    <a:p>
                      <a:r>
                        <a:rPr b="0" lang="en-IN" sz="1800" spc="-1" strike="noStrike">
                          <a:solidFill>
                            <a:srgbClr val="000000"/>
                          </a:solidFill>
                          <a:uFill>
                            <a:solidFill>
                              <a:srgbClr val="ffffff"/>
                            </a:solidFill>
                          </a:uFill>
                          <a:latin typeface="Bitstream Charter"/>
                        </a:rPr>
                        <a:t>POST requests used for sensitive data</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r h="643320">
                <a:tc>
                  <a:txBody>
                    <a:bodyPr/>
                    <a:p>
                      <a:r>
                        <a:rPr b="0" lang="en-IN" sz="1800" spc="-1" strike="noStrike">
                          <a:solidFill>
                            <a:srgbClr val="000000"/>
                          </a:solidFill>
                          <a:uFill>
                            <a:solidFill>
                              <a:srgbClr val="ffffff"/>
                            </a:solidFill>
                          </a:uFill>
                          <a:latin typeface="Bitstream Charter"/>
                        </a:rPr>
                        <a:t>GET requests have length restrictions</a:t>
                      </a:r>
                      <a:endParaRPr b="0" lang="en-IN" sz="1800" spc="-1" strike="noStrike">
                        <a:solidFill>
                          <a:srgbClr val="000000"/>
                        </a:solidFill>
                        <a:uFill>
                          <a:solidFill>
                            <a:srgbClr val="ffffff"/>
                          </a:solidFill>
                        </a:uFill>
                        <a:latin typeface="Arial"/>
                      </a:endParaRPr>
                    </a:p>
                  </a:txBody>
                  <a:tcPr marL="91440" marR="91440">
                    <a:solidFill>
                      <a:srgbClr val="729fcf"/>
                    </a:solidFill>
                  </a:tcPr>
                </a:tc>
                <a:tc>
                  <a:txBody>
                    <a:bodyPr/>
                    <a:p>
                      <a:r>
                        <a:rPr b="0" lang="en-IN" sz="1800" spc="-1" strike="noStrike">
                          <a:solidFill>
                            <a:srgbClr val="000000"/>
                          </a:solidFill>
                          <a:uFill>
                            <a:solidFill>
                              <a:srgbClr val="ffffff"/>
                            </a:solidFill>
                          </a:uFill>
                          <a:latin typeface="Bitstream Charter"/>
                        </a:rPr>
                        <a:t>POST requests have no restrictions on data length</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bl>
          </a:graphicData>
        </a:graphic>
      </p:graphicFrame>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1944000" y="216000"/>
            <a:ext cx="6406560" cy="5554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3300" spc="-1" strike="noStrike">
                <a:solidFill>
                  <a:srgbClr val="000000"/>
                </a:solidFill>
                <a:uFill>
                  <a:solidFill>
                    <a:srgbClr val="ffffff"/>
                  </a:solidFill>
                </a:uFill>
                <a:latin typeface="Times New Roman"/>
                <a:ea typeface="DejaVu Sans"/>
              </a:rPr>
              <a:t>Limitations of HTTP Protocol </a:t>
            </a:r>
            <a:endParaRPr b="0" lang="en-IN" sz="1800" spc="-1" strike="noStrike">
              <a:solidFill>
                <a:srgbClr val="000000"/>
              </a:solidFill>
              <a:uFill>
                <a:solidFill>
                  <a:srgbClr val="ffffff"/>
                </a:solidFill>
              </a:uFill>
              <a:latin typeface="Arial"/>
            </a:endParaRPr>
          </a:p>
        </p:txBody>
      </p:sp>
      <p:sp>
        <p:nvSpPr>
          <p:cNvPr id="124" name="CustomShape 2"/>
          <p:cNvSpPr/>
          <p:nvPr/>
        </p:nvSpPr>
        <p:spPr>
          <a:xfrm>
            <a:off x="288000" y="1663200"/>
            <a:ext cx="9741600" cy="107136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000000"/>
              </a:buClr>
              <a:buSzPct val="45000"/>
              <a:buFont typeface="StarSymbol"/>
              <a:buChar char="l"/>
            </a:pPr>
            <a:r>
              <a:rPr b="0" lang="en-IN" sz="1600" spc="-1" strike="noStrike">
                <a:solidFill>
                  <a:srgbClr val="000000"/>
                </a:solidFill>
                <a:uFill>
                  <a:solidFill>
                    <a:srgbClr val="ffffff"/>
                  </a:solidFill>
                </a:uFill>
                <a:latin typeface="Bitstream Charter"/>
                <a:ea typeface="DejaVu Sans"/>
              </a:rPr>
              <a:t>HTTP is not Secure</a:t>
            </a: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StarSymbol"/>
              <a:buChar char="l"/>
            </a:pPr>
            <a:r>
              <a:rPr b="0" lang="en-IN" sz="1600" spc="-1" strike="noStrike">
                <a:solidFill>
                  <a:srgbClr val="000000"/>
                </a:solidFill>
                <a:uFill>
                  <a:solidFill>
                    <a:srgbClr val="ffffff"/>
                  </a:solidFill>
                </a:uFill>
                <a:latin typeface="Bitstream Charter"/>
                <a:ea typeface="DejaVu Sans"/>
              </a:rPr>
              <a:t>HTTP is stateless protocol.</a:t>
            </a: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StarSymbol"/>
              <a:buChar char="l"/>
            </a:pPr>
            <a:r>
              <a:rPr b="0" lang="en-IN" sz="1600" spc="-1" strike="noStrike">
                <a:solidFill>
                  <a:srgbClr val="000000"/>
                </a:solidFill>
                <a:uFill>
                  <a:solidFill>
                    <a:srgbClr val="ffffff"/>
                  </a:solidFill>
                </a:uFill>
                <a:latin typeface="Bitstream Charter"/>
                <a:ea typeface="DejaVu Sans"/>
              </a:rPr>
              <a:t>HTTP is text based protocol</a:t>
            </a:r>
            <a:endParaRPr b="0" lang="en-IN"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1944000" y="216000"/>
            <a:ext cx="6406560" cy="5554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3300" spc="-1" strike="noStrike">
                <a:solidFill>
                  <a:srgbClr val="000000"/>
                </a:solidFill>
                <a:uFill>
                  <a:solidFill>
                    <a:srgbClr val="ffffff"/>
                  </a:solidFill>
                </a:uFill>
                <a:latin typeface="Times New Roman"/>
                <a:ea typeface="DejaVu Sans"/>
              </a:rPr>
              <a:t>Web Browser</a:t>
            </a:r>
            <a:endParaRPr b="0" lang="en-IN" sz="1800" spc="-1" strike="noStrike">
              <a:solidFill>
                <a:srgbClr val="000000"/>
              </a:solidFill>
              <a:uFill>
                <a:solidFill>
                  <a:srgbClr val="ffffff"/>
                </a:solidFill>
              </a:uFill>
              <a:latin typeface="Arial"/>
            </a:endParaRPr>
          </a:p>
        </p:txBody>
      </p:sp>
      <p:sp>
        <p:nvSpPr>
          <p:cNvPr id="126" name="CustomShape 2"/>
          <p:cNvSpPr/>
          <p:nvPr/>
        </p:nvSpPr>
        <p:spPr>
          <a:xfrm>
            <a:off x="72000" y="1244520"/>
            <a:ext cx="9741600" cy="4225320"/>
          </a:xfrm>
          <a:prstGeom prst="rect">
            <a:avLst/>
          </a:prstGeom>
          <a:noFill/>
          <a:ln>
            <a:noFill/>
          </a:ln>
        </p:spPr>
        <p:style>
          <a:lnRef idx="0"/>
          <a:fillRef idx="0"/>
          <a:effectRef idx="0"/>
          <a:fontRef idx="minor"/>
        </p:style>
        <p:txBody>
          <a:bodyPr lIns="90000" rIns="90000" tIns="45000" bIns="45000"/>
          <a:p>
            <a:pPr marL="216000" indent="-215280" algn="just">
              <a:lnSpc>
                <a:spcPct val="100000"/>
              </a:lnSpc>
              <a:buClr>
                <a:srgbClr val="000000"/>
              </a:buClr>
              <a:buSzPct val="45000"/>
              <a:buFont typeface="StarSymbol"/>
              <a:buChar char="l"/>
            </a:pPr>
            <a:r>
              <a:rPr b="0" lang="en-IN" sz="1800" spc="-1" strike="noStrike">
                <a:solidFill>
                  <a:srgbClr val="000000"/>
                </a:solidFill>
                <a:uFill>
                  <a:solidFill>
                    <a:srgbClr val="ffffff"/>
                  </a:solidFill>
                </a:uFill>
                <a:latin typeface="Bitstream Charter"/>
                <a:ea typeface="DejaVu Sans"/>
              </a:rPr>
              <a:t>web browser is a software application for retrieving, presenting, and passing over information resources on the World Wide Web. </a:t>
            </a: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45000"/>
              <a:buFont typeface="StarSymbol"/>
              <a:buChar char="l"/>
            </a:pPr>
            <a:r>
              <a:rPr b="0" lang="en-IN" sz="1800" spc="-1" strike="noStrike">
                <a:solidFill>
                  <a:srgbClr val="000000"/>
                </a:solidFill>
                <a:uFill>
                  <a:solidFill>
                    <a:srgbClr val="ffffff"/>
                  </a:solidFill>
                </a:uFill>
                <a:latin typeface="Bitstream Charter"/>
                <a:ea typeface="DejaVu Sans"/>
              </a:rPr>
              <a:t>An information resource is identified by a Uniform Resource Identifier (URI) and may be a web page, image, video, or other piece of content”. </a:t>
            </a: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45000"/>
              <a:buFont typeface="StarSymbol"/>
              <a:buChar char="l"/>
            </a:pPr>
            <a:r>
              <a:rPr b="0" lang="en-IN" sz="1800" spc="-1" strike="noStrike">
                <a:solidFill>
                  <a:srgbClr val="000000"/>
                </a:solidFill>
                <a:uFill>
                  <a:solidFill>
                    <a:srgbClr val="ffffff"/>
                  </a:solidFill>
                </a:uFill>
                <a:latin typeface="Bitstream Charter"/>
                <a:ea typeface="DejaVu Sans"/>
              </a:rPr>
              <a:t>It is a software application to accesses information provided by Web servers. Brings information resources to the user. Retrieve, present, and traverse information resources on the World Wide Web. </a:t>
            </a: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45000"/>
              <a:buFont typeface="StarSymbol"/>
              <a:buChar char="l"/>
            </a:pPr>
            <a:r>
              <a:rPr b="0" lang="en-IN" sz="1800" spc="-1" strike="noStrike">
                <a:solidFill>
                  <a:srgbClr val="000000"/>
                </a:solidFill>
                <a:uFill>
                  <a:solidFill>
                    <a:srgbClr val="ffffff"/>
                  </a:solidFill>
                </a:uFill>
                <a:latin typeface="Bitstream Charter"/>
                <a:ea typeface="DejaVu Sans"/>
              </a:rPr>
              <a:t>Current Web browsers:</a:t>
            </a:r>
            <a:endParaRPr b="0" lang="en-IN" sz="1800" spc="-1" strike="noStrike">
              <a:solidFill>
                <a:srgbClr val="000000"/>
              </a:solidFill>
              <a:uFill>
                <a:solidFill>
                  <a:srgbClr val="ffffff"/>
                </a:solidFill>
              </a:uFill>
              <a:latin typeface="Arial"/>
            </a:endParaRPr>
          </a:p>
          <a:p>
            <a:pPr lvl="2" marL="648000" indent="-215280" algn="just">
              <a:lnSpc>
                <a:spcPct val="100000"/>
              </a:lnSpc>
              <a:buClr>
                <a:srgbClr val="000000"/>
              </a:buClr>
              <a:buSzPct val="45000"/>
              <a:buFont typeface="StarSymbol"/>
              <a:buChar char="l"/>
            </a:pPr>
            <a:r>
              <a:rPr b="0" lang="en-IN" sz="1800" spc="-1" strike="noStrike">
                <a:solidFill>
                  <a:srgbClr val="000000"/>
                </a:solidFill>
                <a:uFill>
                  <a:solidFill>
                    <a:srgbClr val="ffffff"/>
                  </a:solidFill>
                </a:uFill>
                <a:latin typeface="Bitstream Charter"/>
                <a:ea typeface="DejaVu Sans"/>
              </a:rPr>
              <a:t>Internet Explorer for Mac</a:t>
            </a:r>
            <a:endParaRPr b="0" lang="en-IN" sz="1800" spc="-1" strike="noStrike">
              <a:solidFill>
                <a:srgbClr val="000000"/>
              </a:solidFill>
              <a:uFill>
                <a:solidFill>
                  <a:srgbClr val="ffffff"/>
                </a:solidFill>
              </a:uFill>
              <a:latin typeface="Arial"/>
            </a:endParaRPr>
          </a:p>
          <a:p>
            <a:pPr lvl="2" marL="648000" indent="-215280" algn="just">
              <a:lnSpc>
                <a:spcPct val="100000"/>
              </a:lnSpc>
              <a:buClr>
                <a:srgbClr val="000000"/>
              </a:buClr>
              <a:buSzPct val="45000"/>
              <a:buFont typeface="StarSymbol"/>
              <a:buChar char="l"/>
            </a:pPr>
            <a:r>
              <a:rPr b="0" lang="en-IN" sz="1800" spc="-1" strike="noStrike">
                <a:solidFill>
                  <a:srgbClr val="000000"/>
                </a:solidFill>
                <a:uFill>
                  <a:solidFill>
                    <a:srgbClr val="ffffff"/>
                  </a:solidFill>
                </a:uFill>
                <a:latin typeface="Bitstream Charter"/>
                <a:ea typeface="DejaVu Sans"/>
              </a:rPr>
              <a:t>Internet Explorer for windows </a:t>
            </a:r>
            <a:endParaRPr b="0" lang="en-IN" sz="1800" spc="-1" strike="noStrike">
              <a:solidFill>
                <a:srgbClr val="000000"/>
              </a:solidFill>
              <a:uFill>
                <a:solidFill>
                  <a:srgbClr val="ffffff"/>
                </a:solidFill>
              </a:uFill>
              <a:latin typeface="Arial"/>
            </a:endParaRPr>
          </a:p>
          <a:p>
            <a:pPr lvl="2" marL="648000" indent="-215280" algn="just">
              <a:lnSpc>
                <a:spcPct val="100000"/>
              </a:lnSpc>
              <a:buClr>
                <a:srgbClr val="000000"/>
              </a:buClr>
              <a:buSzPct val="45000"/>
              <a:buFont typeface="StarSymbol"/>
              <a:buChar char="l"/>
            </a:pPr>
            <a:r>
              <a:rPr b="0" lang="en-IN" sz="1800" spc="-1" strike="noStrike">
                <a:solidFill>
                  <a:srgbClr val="000000"/>
                </a:solidFill>
                <a:uFill>
                  <a:solidFill>
                    <a:srgbClr val="ffffff"/>
                  </a:solidFill>
                </a:uFill>
                <a:latin typeface="Bitstream Charter"/>
                <a:ea typeface="DejaVu Sans"/>
              </a:rPr>
              <a:t>Mozilla Firefox </a:t>
            </a:r>
            <a:endParaRPr b="0" lang="en-IN" sz="1800" spc="-1" strike="noStrike">
              <a:solidFill>
                <a:srgbClr val="000000"/>
              </a:solidFill>
              <a:uFill>
                <a:solidFill>
                  <a:srgbClr val="ffffff"/>
                </a:solidFill>
              </a:uFill>
              <a:latin typeface="Arial"/>
            </a:endParaRPr>
          </a:p>
          <a:p>
            <a:pPr lvl="2" marL="648000" indent="-215280" algn="just">
              <a:lnSpc>
                <a:spcPct val="100000"/>
              </a:lnSpc>
              <a:buClr>
                <a:srgbClr val="000000"/>
              </a:buClr>
              <a:buSzPct val="45000"/>
              <a:buFont typeface="StarSymbol"/>
              <a:buChar char="l"/>
            </a:pPr>
            <a:r>
              <a:rPr b="0" lang="en-IN" sz="1800" spc="-1" strike="noStrike">
                <a:solidFill>
                  <a:srgbClr val="000000"/>
                </a:solidFill>
                <a:uFill>
                  <a:solidFill>
                    <a:srgbClr val="ffffff"/>
                  </a:solidFill>
                </a:uFill>
                <a:latin typeface="Bitstream Charter"/>
                <a:ea typeface="DejaVu Sans"/>
              </a:rPr>
              <a:t>Netscape </a:t>
            </a:r>
            <a:endParaRPr b="0" lang="en-IN" sz="1800" spc="-1" strike="noStrike">
              <a:solidFill>
                <a:srgbClr val="000000"/>
              </a:solidFill>
              <a:uFill>
                <a:solidFill>
                  <a:srgbClr val="ffffff"/>
                </a:solidFill>
              </a:uFill>
              <a:latin typeface="Arial"/>
            </a:endParaRPr>
          </a:p>
          <a:p>
            <a:pPr lvl="2" marL="648000" indent="-215280" algn="just">
              <a:lnSpc>
                <a:spcPct val="100000"/>
              </a:lnSpc>
              <a:buClr>
                <a:srgbClr val="000000"/>
              </a:buClr>
              <a:buSzPct val="45000"/>
              <a:buFont typeface="StarSymbol"/>
              <a:buChar char="l"/>
            </a:pPr>
            <a:r>
              <a:rPr b="0" lang="en-IN" sz="1800" spc="-1" strike="noStrike">
                <a:solidFill>
                  <a:srgbClr val="000000"/>
                </a:solidFill>
                <a:uFill>
                  <a:solidFill>
                    <a:srgbClr val="ffffff"/>
                  </a:solidFill>
                </a:uFill>
                <a:latin typeface="Bitstream Charter"/>
                <a:ea typeface="DejaVu Sans"/>
              </a:rPr>
              <a:t>Safari </a:t>
            </a:r>
            <a:endParaRPr b="0" lang="en-IN" sz="1800" spc="-1" strike="noStrike">
              <a:solidFill>
                <a:srgbClr val="000000"/>
              </a:solidFill>
              <a:uFill>
                <a:solidFill>
                  <a:srgbClr val="ffffff"/>
                </a:solidFill>
              </a:uFill>
              <a:latin typeface="Arial"/>
            </a:endParaRPr>
          </a:p>
          <a:p>
            <a:pPr lvl="2" marL="648000" indent="-215280" algn="just">
              <a:lnSpc>
                <a:spcPct val="100000"/>
              </a:lnSpc>
              <a:buClr>
                <a:srgbClr val="000000"/>
              </a:buClr>
              <a:buSzPct val="45000"/>
              <a:buFont typeface="StarSymbol"/>
              <a:buChar char="l"/>
            </a:pPr>
            <a:r>
              <a:rPr b="0" lang="en-IN" sz="1800" spc="-1" strike="noStrike">
                <a:solidFill>
                  <a:srgbClr val="000000"/>
                </a:solidFill>
                <a:uFill>
                  <a:solidFill>
                    <a:srgbClr val="ffffff"/>
                  </a:solidFill>
                </a:uFill>
                <a:latin typeface="Bitstream Charter"/>
                <a:ea typeface="DejaVu Sans"/>
              </a:rPr>
              <a:t>Opera</a:t>
            </a:r>
            <a:endParaRPr b="0" lang="en-IN" sz="1800" spc="-1" strike="noStrike">
              <a:solidFill>
                <a:srgbClr val="000000"/>
              </a:solidFill>
              <a:uFill>
                <a:solidFill>
                  <a:srgbClr val="ffffff"/>
                </a:solidFill>
              </a:uFill>
              <a:latin typeface="Arial"/>
            </a:endParaRPr>
          </a:p>
          <a:p>
            <a:pPr lvl="2" marL="648000" indent="-215280" algn="just">
              <a:lnSpc>
                <a:spcPct val="100000"/>
              </a:lnSpc>
              <a:buClr>
                <a:srgbClr val="000000"/>
              </a:buClr>
              <a:buSzPct val="45000"/>
              <a:buFont typeface="StarSymbol"/>
              <a:buChar char="l"/>
            </a:pPr>
            <a:r>
              <a:rPr b="0" lang="en-IN" sz="1800" spc="-1" strike="noStrike">
                <a:solidFill>
                  <a:srgbClr val="000000"/>
                </a:solidFill>
                <a:uFill>
                  <a:solidFill>
                    <a:srgbClr val="ffffff"/>
                  </a:solidFill>
                </a:uFill>
                <a:latin typeface="Bitstream Charter"/>
                <a:ea typeface="DejaVu Sans"/>
              </a:rPr>
              <a:t>Google chrome </a:t>
            </a:r>
            <a:endParaRPr b="0" lang="en-IN" sz="18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944000" y="216000"/>
            <a:ext cx="6406560" cy="5554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3300" spc="-1" strike="noStrike">
                <a:solidFill>
                  <a:srgbClr val="000000"/>
                </a:solidFill>
                <a:uFill>
                  <a:solidFill>
                    <a:srgbClr val="ffffff"/>
                  </a:solidFill>
                </a:uFill>
                <a:latin typeface="Times New Roman"/>
                <a:ea typeface="DejaVu Sans"/>
              </a:rPr>
              <a:t>Web Browser</a:t>
            </a:r>
            <a:endParaRPr b="0" lang="en-IN" sz="1800" spc="-1" strike="noStrike">
              <a:solidFill>
                <a:srgbClr val="000000"/>
              </a:solidFill>
              <a:uFill>
                <a:solidFill>
                  <a:srgbClr val="ffffff"/>
                </a:solidFill>
              </a:uFill>
              <a:latin typeface="Arial"/>
            </a:endParaRPr>
          </a:p>
        </p:txBody>
      </p:sp>
      <p:sp>
        <p:nvSpPr>
          <p:cNvPr id="128" name="CustomShape 2"/>
          <p:cNvSpPr/>
          <p:nvPr/>
        </p:nvSpPr>
        <p:spPr>
          <a:xfrm>
            <a:off x="72000" y="1244520"/>
            <a:ext cx="9741600" cy="4071600"/>
          </a:xfrm>
          <a:prstGeom prst="rect">
            <a:avLst/>
          </a:prstGeom>
          <a:noFill/>
          <a:ln>
            <a:noFill/>
          </a:ln>
        </p:spPr>
        <p:style>
          <a:lnRef idx="0"/>
          <a:fillRef idx="0"/>
          <a:effectRef idx="0"/>
          <a:fontRef idx="minor"/>
        </p:style>
        <p:txBody>
          <a:bodyPr lIns="90000" rIns="90000" tIns="45000" bIns="45000"/>
          <a:p>
            <a:pPr marL="216000" indent="-215280" algn="just">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Bitstream Charter"/>
                <a:ea typeface="DejaVu Sans"/>
              </a:rPr>
              <a:t>Web browser protocol--HTTP protocol </a:t>
            </a: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Bitstream Charter"/>
                <a:ea typeface="DejaVu Sans"/>
              </a:rPr>
              <a:t>Scripting languages HTML,XML,DHTML,PHP—client side scripting</a:t>
            </a: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Bitstream Charter"/>
                <a:ea typeface="DejaVu Sans"/>
              </a:rPr>
              <a:t>Server side scripting –JSP,ASP</a:t>
            </a: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45000"/>
              <a:buFont typeface="Wingdings" charset="2"/>
              <a:buChar char=""/>
            </a:pPr>
            <a:r>
              <a:rPr b="1" lang="en-IN" sz="2000" spc="-1" strike="noStrike">
                <a:solidFill>
                  <a:srgbClr val="000000"/>
                </a:solidFill>
                <a:uFill>
                  <a:solidFill>
                    <a:srgbClr val="ffffff"/>
                  </a:solidFill>
                </a:uFill>
                <a:latin typeface="Bitstream Charter"/>
                <a:ea typeface="DejaVu Sans"/>
              </a:rPr>
              <a:t>Functions:</a:t>
            </a:r>
            <a:endParaRPr b="0" lang="en-IN" sz="1800" spc="-1" strike="noStrike">
              <a:solidFill>
                <a:srgbClr val="000000"/>
              </a:solidFill>
              <a:uFill>
                <a:solidFill>
                  <a:srgbClr val="ffffff"/>
                </a:solidFill>
              </a:uFill>
              <a:latin typeface="Arial"/>
            </a:endParaRPr>
          </a:p>
          <a:p>
            <a:pPr lvl="2" marL="648000" indent="-215280" algn="just">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Bitstream Charter"/>
                <a:ea typeface="DejaVu Sans"/>
              </a:rPr>
              <a:t>Reformat URL and send valid HTTP request</a:t>
            </a:r>
            <a:endParaRPr b="0" lang="en-IN" sz="1800" spc="-1" strike="noStrike">
              <a:solidFill>
                <a:srgbClr val="000000"/>
              </a:solidFill>
              <a:uFill>
                <a:solidFill>
                  <a:srgbClr val="ffffff"/>
                </a:solidFill>
              </a:uFill>
              <a:latin typeface="Arial"/>
            </a:endParaRPr>
          </a:p>
          <a:p>
            <a:pPr lvl="2" marL="648000" indent="-215280" algn="just">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Bitstream Charter"/>
                <a:ea typeface="DejaVu Sans"/>
              </a:rPr>
              <a:t>Converts  website domain name to IP address</a:t>
            </a:r>
            <a:endParaRPr b="0" lang="en-IN" sz="1800" spc="-1" strike="noStrike">
              <a:solidFill>
                <a:srgbClr val="000000"/>
              </a:solidFill>
              <a:uFill>
                <a:solidFill>
                  <a:srgbClr val="ffffff"/>
                </a:solidFill>
              </a:uFill>
              <a:latin typeface="Arial"/>
            </a:endParaRPr>
          </a:p>
          <a:p>
            <a:pPr lvl="2" marL="648000" indent="-215280" algn="just">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Bitstream Charter"/>
                <a:ea typeface="DejaVu Sans"/>
              </a:rPr>
              <a:t>Establish connection with web browser while processing user request.</a:t>
            </a:r>
            <a:endParaRPr b="0" lang="en-IN" sz="1800" spc="-1" strike="noStrike">
              <a:solidFill>
                <a:srgbClr val="000000"/>
              </a:solidFill>
              <a:uFill>
                <a:solidFill>
                  <a:srgbClr val="ffffff"/>
                </a:solidFill>
              </a:uFill>
              <a:latin typeface="Arial"/>
            </a:endParaRPr>
          </a:p>
          <a:p>
            <a:pPr lvl="2" marL="648000" indent="-215280" algn="just">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Bitstream Charter"/>
                <a:ea typeface="DejaVu Sans"/>
              </a:rPr>
              <a:t>Sends HTTP request to the web server.</a:t>
            </a:r>
            <a:endParaRPr b="0" lang="en-IN" sz="1800" spc="-1" strike="noStrike">
              <a:solidFill>
                <a:srgbClr val="000000"/>
              </a:solidFill>
              <a:uFill>
                <a:solidFill>
                  <a:srgbClr val="ffffff"/>
                </a:solidFill>
              </a:uFill>
              <a:latin typeface="Arial"/>
            </a:endParaRPr>
          </a:p>
          <a:p>
            <a:pPr lvl="2" marL="648000" indent="-215280" algn="just">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Bitstream Charter"/>
                <a:ea typeface="DejaVu Sans"/>
              </a:rPr>
              <a:t>Web server processes the web request sent by web browser and return desired web page to the client machine. The web browser on client machine displays web page in appropriate format.</a:t>
            </a:r>
            <a:endParaRPr b="0" lang="en-IN" sz="1800" spc="-1" strike="noStrike">
              <a:solidFill>
                <a:srgbClr val="000000"/>
              </a:solidFill>
              <a:uFill>
                <a:solidFill>
                  <a:srgbClr val="ffffff"/>
                </a:solidFill>
              </a:uFill>
              <a:latin typeface="Arial"/>
            </a:endParaRPr>
          </a:p>
          <a:p>
            <a:pPr lvl="2" marL="648000" indent="-215280" algn="just">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Bitstream Charter"/>
                <a:ea typeface="DejaVu Sans"/>
              </a:rPr>
              <a:t>Web browser automatically stores most recently visited web pages. This feature is called cache control.</a:t>
            </a:r>
            <a:endParaRPr b="0" lang="en-IN" sz="18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1944000" y="216000"/>
            <a:ext cx="6406560" cy="5554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3300" spc="-1" strike="noStrike">
                <a:solidFill>
                  <a:srgbClr val="000000"/>
                </a:solidFill>
                <a:uFill>
                  <a:solidFill>
                    <a:srgbClr val="ffffff"/>
                  </a:solidFill>
                </a:uFill>
                <a:latin typeface="Times New Roman"/>
                <a:ea typeface="DejaVu Sans"/>
              </a:rPr>
              <a:t>Web Server</a:t>
            </a:r>
            <a:endParaRPr b="0" lang="en-IN" sz="1800" spc="-1" strike="noStrike">
              <a:solidFill>
                <a:srgbClr val="000000"/>
              </a:solidFill>
              <a:uFill>
                <a:solidFill>
                  <a:srgbClr val="ffffff"/>
                </a:solidFill>
              </a:uFill>
              <a:latin typeface="Arial"/>
            </a:endParaRPr>
          </a:p>
        </p:txBody>
      </p:sp>
      <p:sp>
        <p:nvSpPr>
          <p:cNvPr id="130" name="CustomShape 2"/>
          <p:cNvSpPr/>
          <p:nvPr/>
        </p:nvSpPr>
        <p:spPr>
          <a:xfrm>
            <a:off x="72000" y="1244520"/>
            <a:ext cx="9741600" cy="2846160"/>
          </a:xfrm>
          <a:prstGeom prst="rect">
            <a:avLst/>
          </a:prstGeom>
          <a:noFill/>
          <a:ln>
            <a:noFill/>
          </a:ln>
        </p:spPr>
        <p:style>
          <a:lnRef idx="0"/>
          <a:fillRef idx="0"/>
          <a:effectRef idx="0"/>
          <a:fontRef idx="minor"/>
        </p:style>
        <p:txBody>
          <a:bodyPr lIns="90000" rIns="90000" tIns="45000" bIns="45000"/>
          <a:p>
            <a:pPr marL="216000" indent="-215280" algn="just">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Bitstream Charter"/>
                <a:ea typeface="DejaVu Sans"/>
              </a:rPr>
              <a:t>Web server is a special type of server to which the web browser submits requests of web pages which is desired by client.</a:t>
            </a: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45000"/>
              <a:buFont typeface="Wingdings" charset="2"/>
              <a:buChar char=""/>
            </a:pPr>
            <a:r>
              <a:rPr b="1" lang="en-IN" sz="1800" spc="-1" strike="noStrike">
                <a:solidFill>
                  <a:srgbClr val="000000"/>
                </a:solidFill>
                <a:uFill>
                  <a:solidFill>
                    <a:srgbClr val="ffffff"/>
                  </a:solidFill>
                </a:uFill>
                <a:latin typeface="Bitstream Charter"/>
                <a:ea typeface="DejaVu Sans"/>
              </a:rPr>
              <a:t>Web site is collection of web pages while web server is a software that respond to the request for web resources.</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sp>
        <p:nvSpPr>
          <p:cNvPr id="131" name="Line 3"/>
          <p:cNvSpPr/>
          <p:nvPr/>
        </p:nvSpPr>
        <p:spPr>
          <a:xfrm>
            <a:off x="0" y="0"/>
            <a:ext cx="360" cy="360"/>
          </a:xfrm>
          <a:prstGeom prst="line">
            <a:avLst/>
          </a:prstGeom>
          <a:ln>
            <a:solidFill>
              <a:srgbClr val="3465a4"/>
            </a:solidFill>
          </a:ln>
        </p:spPr>
        <p:style>
          <a:lnRef idx="0"/>
          <a:fillRef idx="0"/>
          <a:effectRef idx="0"/>
          <a:fontRef idx="minor"/>
        </p:style>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1944000" y="216000"/>
            <a:ext cx="6406560" cy="5554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3200" spc="-1" strike="noStrike">
                <a:solidFill>
                  <a:srgbClr val="000000"/>
                </a:solidFill>
                <a:uFill>
                  <a:solidFill>
                    <a:srgbClr val="ffffff"/>
                  </a:solidFill>
                </a:uFill>
                <a:latin typeface="Bitstream Charter"/>
                <a:ea typeface="DejaVu Sans"/>
              </a:rPr>
              <a:t>Web Server Operations:</a:t>
            </a:r>
            <a:endParaRPr b="0" lang="en-IN" sz="1800" spc="-1" strike="noStrike">
              <a:solidFill>
                <a:srgbClr val="000000"/>
              </a:solidFill>
              <a:uFill>
                <a:solidFill>
                  <a:srgbClr val="ffffff"/>
                </a:solidFill>
              </a:uFill>
              <a:latin typeface="Arial"/>
            </a:endParaRPr>
          </a:p>
        </p:txBody>
      </p:sp>
      <p:sp>
        <p:nvSpPr>
          <p:cNvPr id="133" name="CustomShape 2"/>
          <p:cNvSpPr/>
          <p:nvPr/>
        </p:nvSpPr>
        <p:spPr>
          <a:xfrm>
            <a:off x="38160" y="983880"/>
            <a:ext cx="9741600" cy="2846160"/>
          </a:xfrm>
          <a:prstGeom prst="rect">
            <a:avLst/>
          </a:prstGeom>
          <a:noFill/>
          <a:ln>
            <a:noFill/>
          </a:ln>
        </p:spPr>
        <p:style>
          <a:lnRef idx="0"/>
          <a:fillRef idx="0"/>
          <a:effectRef idx="0"/>
          <a:fontRef idx="minor"/>
        </p:style>
        <p:txBody>
          <a:bodyPr lIns="90000" rIns="90000" tIns="45000" bIns="45000"/>
          <a:p>
            <a:pPr algn="just">
              <a:lnSpc>
                <a:spcPct val="100000"/>
              </a:lnSpc>
            </a:pPr>
            <a:r>
              <a:rPr b="0" lang="en-IN" sz="2000" spc="-1" strike="noStrike">
                <a:solidFill>
                  <a:srgbClr val="000000"/>
                </a:solidFill>
                <a:uFill>
                  <a:solidFill>
                    <a:srgbClr val="ffffff"/>
                  </a:solidFill>
                </a:uFill>
                <a:latin typeface="Bitstream Charter"/>
                <a:ea typeface="DejaVu Sans"/>
              </a:rPr>
              <a:t> </a:t>
            </a:r>
            <a:endParaRPr b="0" lang="en-IN" sz="1800" spc="-1" strike="noStrike">
              <a:solidFill>
                <a:srgbClr val="000000"/>
              </a:solidFill>
              <a:uFill>
                <a:solidFill>
                  <a:srgbClr val="ffffff"/>
                </a:solidFill>
              </a:uFill>
              <a:latin typeface="Arial"/>
            </a:endParaRPr>
          </a:p>
          <a:p>
            <a:pPr lvl="1" marL="432000" indent="-215280" algn="just">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Bitstream Charter"/>
                <a:ea typeface="DejaVu Sans"/>
              </a:rPr>
              <a:t>1. </a:t>
            </a:r>
            <a:r>
              <a:rPr b="0" lang="en-IN" sz="1800" spc="-1" strike="noStrike">
                <a:solidFill>
                  <a:srgbClr val="000000"/>
                </a:solidFill>
                <a:uFill>
                  <a:solidFill>
                    <a:srgbClr val="ffffff"/>
                  </a:solidFill>
                </a:uFill>
                <a:latin typeface="Bitstream Charter"/>
                <a:ea typeface="DejaVu Sans"/>
              </a:rPr>
              <a:t>First user types website address for demanding the desired web page . For Ex:</a:t>
            </a:r>
            <a:endParaRPr b="0" lang="en-IN" sz="1800" spc="-1" strike="noStrike">
              <a:solidFill>
                <a:srgbClr val="000000"/>
              </a:solidFill>
              <a:uFill>
                <a:solidFill>
                  <a:srgbClr val="ffffff"/>
                </a:solidFill>
              </a:uFill>
              <a:latin typeface="Arial"/>
            </a:endParaRPr>
          </a:p>
          <a:p>
            <a:pPr lvl="2" marL="648000" indent="-215280" algn="just">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Bitstream Charter"/>
                <a:ea typeface="DejaVu Sans"/>
              </a:rPr>
              <a:t>http://www.gtu.com/home.aspx</a:t>
            </a:r>
            <a:endParaRPr b="0" lang="en-IN" sz="1800" spc="-1" strike="noStrike">
              <a:solidFill>
                <a:srgbClr val="000000"/>
              </a:solidFill>
              <a:uFill>
                <a:solidFill>
                  <a:srgbClr val="ffffff"/>
                </a:solidFill>
              </a:uFill>
              <a:latin typeface="Arial"/>
            </a:endParaRPr>
          </a:p>
          <a:p>
            <a:pPr lvl="2" marL="648000" indent="-215280" algn="just">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Bitstream Charter"/>
                <a:ea typeface="DejaVu Sans"/>
              </a:rPr>
              <a:t>and then home page of this website appears on screen.</a:t>
            </a:r>
            <a:endParaRPr b="0" lang="en-IN" sz="1800" spc="-1" strike="noStrike">
              <a:solidFill>
                <a:srgbClr val="000000"/>
              </a:solidFill>
              <a:uFill>
                <a:solidFill>
                  <a:srgbClr val="ffffff"/>
                </a:solidFill>
              </a:uFill>
              <a:latin typeface="Arial"/>
            </a:endParaRPr>
          </a:p>
          <a:p>
            <a:pPr lvl="2" marL="648000" indent="-215280" algn="just">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Bitstream Charter"/>
                <a:ea typeface="DejaVu Sans"/>
              </a:rPr>
              <a:t>The web address is divided in three parts:</a:t>
            </a:r>
            <a:endParaRPr b="0" lang="en-IN" sz="1800" spc="-1" strike="noStrike">
              <a:solidFill>
                <a:srgbClr val="000000"/>
              </a:solidFill>
              <a:uFill>
                <a:solidFill>
                  <a:srgbClr val="ffffff"/>
                </a:solidFill>
              </a:uFill>
              <a:latin typeface="Arial"/>
            </a:endParaRPr>
          </a:p>
          <a:p>
            <a:pPr lvl="3" marL="864000" indent="-215280" algn="just">
              <a:lnSpc>
                <a:spcPct val="100000"/>
              </a:lnSpc>
              <a:buClr>
                <a:srgbClr val="000000"/>
              </a:buClr>
              <a:buSzPct val="45000"/>
              <a:buFont typeface="Wingdings" charset="2"/>
              <a:buChar char=""/>
            </a:pPr>
            <a:r>
              <a:rPr b="1" lang="en-IN" sz="1800" spc="-1" strike="noStrike">
                <a:solidFill>
                  <a:srgbClr val="000000"/>
                </a:solidFill>
                <a:uFill>
                  <a:solidFill>
                    <a:srgbClr val="ffffff"/>
                  </a:solidFill>
                </a:uFill>
                <a:latin typeface="Bitstream Charter"/>
                <a:ea typeface="DejaVu Sans"/>
              </a:rPr>
              <a:t>http</a:t>
            </a:r>
            <a:r>
              <a:rPr b="0" lang="en-IN" sz="1800" spc="-1" strike="noStrike">
                <a:solidFill>
                  <a:srgbClr val="000000"/>
                </a:solidFill>
                <a:uFill>
                  <a:solidFill>
                    <a:srgbClr val="ffffff"/>
                  </a:solidFill>
                </a:uFill>
                <a:latin typeface="Bitstream Charter"/>
                <a:ea typeface="DejaVu Sans"/>
              </a:rPr>
              <a:t>: protocol whih tells web browser that user wishes to communicate with web server on port 80, which is reserved for communication between web browser and web server.</a:t>
            </a:r>
            <a:endParaRPr b="0" lang="en-IN" sz="1800" spc="-1" strike="noStrike">
              <a:solidFill>
                <a:srgbClr val="000000"/>
              </a:solidFill>
              <a:uFill>
                <a:solidFill>
                  <a:srgbClr val="ffffff"/>
                </a:solidFill>
              </a:uFill>
              <a:latin typeface="Arial"/>
            </a:endParaRPr>
          </a:p>
          <a:p>
            <a:pPr lvl="3" marL="864000" indent="-215280" algn="just">
              <a:lnSpc>
                <a:spcPct val="100000"/>
              </a:lnSpc>
              <a:buClr>
                <a:srgbClr val="000000"/>
              </a:buClr>
              <a:buSzPct val="45000"/>
              <a:buFont typeface="Wingdings" charset="2"/>
              <a:buChar char=""/>
            </a:pPr>
            <a:r>
              <a:rPr b="1" lang="en-IN" sz="1800" spc="-1" strike="noStrike">
                <a:solidFill>
                  <a:srgbClr val="000000"/>
                </a:solidFill>
                <a:uFill>
                  <a:solidFill>
                    <a:srgbClr val="ffffff"/>
                  </a:solidFill>
                </a:uFill>
                <a:latin typeface="Bitstream Charter"/>
                <a:ea typeface="DejaVu Sans"/>
              </a:rPr>
              <a:t>Server Address</a:t>
            </a:r>
            <a:r>
              <a:rPr b="0" lang="en-IN" sz="1800" spc="-1" strike="noStrike">
                <a:solidFill>
                  <a:srgbClr val="000000"/>
                </a:solidFill>
                <a:uFill>
                  <a:solidFill>
                    <a:srgbClr val="ffffff"/>
                  </a:solidFill>
                </a:uFill>
                <a:latin typeface="Bitstream Charter"/>
                <a:ea typeface="DejaVu Sans"/>
              </a:rPr>
              <a:t>: tells web browser that which server it needs to contact to retrive information you are looking for.Web browser communicates with Domain Name Server (DNS) to find out IP addresses for communications.</a:t>
            </a:r>
            <a:endParaRPr b="0" lang="en-IN" sz="1800" spc="-1" strike="noStrike">
              <a:solidFill>
                <a:srgbClr val="000000"/>
              </a:solidFill>
              <a:uFill>
                <a:solidFill>
                  <a:srgbClr val="ffffff"/>
                </a:solidFill>
              </a:uFill>
              <a:latin typeface="Arial"/>
            </a:endParaRPr>
          </a:p>
          <a:p>
            <a:pPr lvl="3" marL="864000" indent="-215280" algn="just">
              <a:lnSpc>
                <a:spcPct val="100000"/>
              </a:lnSpc>
              <a:buClr>
                <a:srgbClr val="000000"/>
              </a:buClr>
              <a:buSzPct val="45000"/>
              <a:buFont typeface="Wingdings" charset="2"/>
              <a:buChar char=""/>
            </a:pPr>
            <a:r>
              <a:rPr b="1" lang="en-IN" sz="1800" spc="-1" strike="noStrike">
                <a:solidFill>
                  <a:srgbClr val="000000"/>
                </a:solidFill>
                <a:uFill>
                  <a:solidFill>
                    <a:srgbClr val="ffffff"/>
                  </a:solidFill>
                </a:uFill>
                <a:latin typeface="Bitstream Charter"/>
                <a:ea typeface="DejaVu Sans"/>
              </a:rPr>
              <a:t>Resource</a:t>
            </a:r>
            <a:r>
              <a:rPr b="0" lang="en-IN" sz="1800" spc="-1" strike="noStrike">
                <a:solidFill>
                  <a:srgbClr val="000000"/>
                </a:solidFill>
                <a:uFill>
                  <a:solidFill>
                    <a:srgbClr val="ffffff"/>
                  </a:solidFill>
                </a:uFill>
                <a:latin typeface="Bitstream Charter"/>
                <a:ea typeface="DejaVu Sans"/>
              </a:rPr>
              <a:t>: that user wants to see.</a:t>
            </a:r>
            <a:endParaRPr b="0" lang="en-IN" sz="1800" spc="-1" strike="noStrike">
              <a:solidFill>
                <a:srgbClr val="000000"/>
              </a:solidFill>
              <a:uFill>
                <a:solidFill>
                  <a:srgbClr val="ffffff"/>
                </a:solidFill>
              </a:uFill>
              <a:latin typeface="Arial"/>
            </a:endParaRPr>
          </a:p>
          <a:p>
            <a:pPr lvl="3" marL="864000" indent="-215280" algn="just">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Bitstream Charter"/>
                <a:ea typeface="DejaVu Sans"/>
              </a:rPr>
              <a:t>2. The web browser after getting IP address ,need by communicating with name server , sends request directly to web server using port 80 asking for file  home.aspx.</a:t>
            </a:r>
            <a:endParaRPr b="0" lang="en-IN" sz="1800" spc="-1" strike="noStrike">
              <a:solidFill>
                <a:srgbClr val="000000"/>
              </a:solidFill>
              <a:uFill>
                <a:solidFill>
                  <a:srgbClr val="ffffff"/>
                </a:solidFill>
              </a:uFill>
              <a:latin typeface="Arial"/>
            </a:endParaRPr>
          </a:p>
          <a:p>
            <a:pPr lvl="3" marL="864000" indent="-215280" algn="just">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Bitstream Charter"/>
                <a:ea typeface="DejaVu Sans"/>
              </a:rPr>
              <a:t>3. The web server sends html for this page back to user`s web browser, which reads HTML tags and formats them for viewing on the screen.</a:t>
            </a:r>
            <a:endParaRPr b="0" lang="en-IN" sz="1800" spc="-1" strike="noStrike">
              <a:solidFill>
                <a:srgbClr val="000000"/>
              </a:solidFill>
              <a:uFill>
                <a:solidFill>
                  <a:srgbClr val="ffffff"/>
                </a:solidFill>
              </a:uFill>
              <a:latin typeface="Arial"/>
            </a:endParaRPr>
          </a:p>
        </p:txBody>
      </p:sp>
      <p:sp>
        <p:nvSpPr>
          <p:cNvPr id="134" name="Line 3"/>
          <p:cNvSpPr/>
          <p:nvPr/>
        </p:nvSpPr>
        <p:spPr>
          <a:xfrm>
            <a:off x="0" y="0"/>
            <a:ext cx="360" cy="360"/>
          </a:xfrm>
          <a:prstGeom prst="line">
            <a:avLst/>
          </a:prstGeom>
          <a:ln>
            <a:solidFill>
              <a:srgbClr val="3465a4"/>
            </a:solidFill>
          </a:ln>
        </p:spPr>
        <p:style>
          <a:lnRef idx="0"/>
          <a:fillRef idx="0"/>
          <a:effectRef idx="0"/>
          <a:fontRef idx="minor"/>
        </p:style>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1944000" y="216000"/>
            <a:ext cx="6406560" cy="5554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3200" spc="-1" strike="noStrike">
                <a:solidFill>
                  <a:srgbClr val="000000"/>
                </a:solidFill>
                <a:uFill>
                  <a:solidFill>
                    <a:srgbClr val="ffffff"/>
                  </a:solidFill>
                </a:uFill>
                <a:latin typeface="Bitstream Charter"/>
                <a:ea typeface="DejaVu Sans"/>
              </a:rPr>
              <a:t>General Server Characteristics:</a:t>
            </a:r>
            <a:endParaRPr b="0" lang="en-IN" sz="1800" spc="-1" strike="noStrike">
              <a:solidFill>
                <a:srgbClr val="000000"/>
              </a:solidFill>
              <a:uFill>
                <a:solidFill>
                  <a:srgbClr val="ffffff"/>
                </a:solidFill>
              </a:uFill>
              <a:latin typeface="Arial"/>
            </a:endParaRPr>
          </a:p>
        </p:txBody>
      </p:sp>
      <p:sp>
        <p:nvSpPr>
          <p:cNvPr id="136" name="CustomShape 2"/>
          <p:cNvSpPr/>
          <p:nvPr/>
        </p:nvSpPr>
        <p:spPr>
          <a:xfrm>
            <a:off x="38160" y="983880"/>
            <a:ext cx="9741600" cy="2846160"/>
          </a:xfrm>
          <a:prstGeom prst="rect">
            <a:avLst/>
          </a:prstGeom>
          <a:noFill/>
          <a:ln>
            <a:noFill/>
          </a:ln>
        </p:spPr>
        <p:style>
          <a:lnRef idx="0"/>
          <a:fillRef idx="0"/>
          <a:effectRef idx="0"/>
          <a:fontRef idx="minor"/>
        </p:style>
        <p:txBody>
          <a:bodyPr lIns="90000" rIns="90000" tIns="45000" bIns="45000"/>
          <a:p>
            <a:pPr algn="just">
              <a:lnSpc>
                <a:spcPct val="100000"/>
              </a:lnSpc>
            </a:pPr>
            <a:r>
              <a:rPr b="0" lang="en-IN" sz="2000" spc="-1" strike="noStrike">
                <a:solidFill>
                  <a:srgbClr val="000000"/>
                </a:solidFill>
                <a:uFill>
                  <a:solidFill>
                    <a:srgbClr val="ffffff"/>
                  </a:solidFill>
                </a:uFill>
                <a:latin typeface="Bitstream Charter"/>
                <a:ea typeface="DejaVu Sans"/>
              </a:rPr>
              <a:t> </a:t>
            </a:r>
            <a:endParaRPr b="0" lang="en-IN" sz="1800" spc="-1" strike="noStrike">
              <a:solidFill>
                <a:srgbClr val="000000"/>
              </a:solidFill>
              <a:uFill>
                <a:solidFill>
                  <a:srgbClr val="ffffff"/>
                </a:solidFill>
              </a:uFill>
              <a:latin typeface="Arial"/>
            </a:endParaRPr>
          </a:p>
          <a:p>
            <a:pPr lvl="1" marL="432000" indent="-215280" algn="just">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Bitstream Charter"/>
                <a:ea typeface="DejaVu Sans"/>
              </a:rPr>
              <a:t>There are two types of directories for server. The roots of these directories are </a:t>
            </a:r>
            <a:r>
              <a:rPr b="1" lang="en-IN" sz="2000" spc="-1" strike="noStrike">
                <a:solidFill>
                  <a:srgbClr val="000000"/>
                </a:solidFill>
                <a:uFill>
                  <a:solidFill>
                    <a:srgbClr val="ffffff"/>
                  </a:solidFill>
                </a:uFill>
                <a:latin typeface="Bitstream Charter"/>
                <a:ea typeface="DejaVu Sans"/>
              </a:rPr>
              <a:t>document root and server root</a:t>
            </a:r>
            <a:r>
              <a:rPr b="0" lang="en-IN" sz="2000" spc="-1" strike="noStrike">
                <a:solidFill>
                  <a:srgbClr val="000000"/>
                </a:solidFill>
                <a:uFill>
                  <a:solidFill>
                    <a:srgbClr val="ffffff"/>
                  </a:solidFill>
                </a:uFill>
                <a:latin typeface="Bitstream Charter"/>
                <a:ea typeface="DejaVu Sans"/>
              </a:rPr>
              <a:t>. These directories and the subdirectories store the software required for server execution.</a:t>
            </a:r>
            <a:endParaRPr b="0" lang="en-IN" sz="1800" spc="-1" strike="noStrike">
              <a:solidFill>
                <a:srgbClr val="000000"/>
              </a:solidFill>
              <a:uFill>
                <a:solidFill>
                  <a:srgbClr val="ffffff"/>
                </a:solidFill>
              </a:uFill>
              <a:latin typeface="Arial"/>
            </a:endParaRPr>
          </a:p>
          <a:p>
            <a:pPr lvl="1" marL="432000" indent="-215280" algn="just">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Bitstream Charter"/>
                <a:ea typeface="DejaVu Sans"/>
              </a:rPr>
              <a:t>Server stores the documents that are readable to its client outside document root.</a:t>
            </a:r>
            <a:endParaRPr b="0" lang="en-IN" sz="1800" spc="-1" strike="noStrike">
              <a:solidFill>
                <a:srgbClr val="000000"/>
              </a:solidFill>
              <a:uFill>
                <a:solidFill>
                  <a:srgbClr val="ffffff"/>
                </a:solidFill>
              </a:uFill>
              <a:latin typeface="Arial"/>
            </a:endParaRPr>
          </a:p>
          <a:p>
            <a:pPr lvl="1" marL="432000" indent="-215280" algn="just">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Bitstream Charter"/>
                <a:ea typeface="DejaVu Sans"/>
              </a:rPr>
              <a:t>The </a:t>
            </a:r>
            <a:r>
              <a:rPr b="1" lang="en-IN" sz="2000" spc="-1" strike="noStrike">
                <a:solidFill>
                  <a:srgbClr val="000000"/>
                </a:solidFill>
                <a:uFill>
                  <a:solidFill>
                    <a:srgbClr val="ffffff"/>
                  </a:solidFill>
                </a:uFill>
                <a:latin typeface="Bitstream Charter"/>
                <a:ea typeface="DejaVu Sans"/>
              </a:rPr>
              <a:t>virtual document trees</a:t>
            </a:r>
            <a:r>
              <a:rPr b="0" lang="en-IN" sz="2000" spc="-1" strike="noStrike">
                <a:solidFill>
                  <a:srgbClr val="000000"/>
                </a:solidFill>
                <a:uFill>
                  <a:solidFill>
                    <a:srgbClr val="ffffff"/>
                  </a:solidFill>
                </a:uFill>
                <a:latin typeface="Bitstream Charter"/>
                <a:ea typeface="DejaVu Sans"/>
              </a:rPr>
              <a:t> are the areas from which the server can serve the documents to its clients.</a:t>
            </a:r>
            <a:endParaRPr b="0" lang="en-IN" sz="1800" spc="-1" strike="noStrike">
              <a:solidFill>
                <a:srgbClr val="000000"/>
              </a:solidFill>
              <a:uFill>
                <a:solidFill>
                  <a:srgbClr val="ffffff"/>
                </a:solidFill>
              </a:uFill>
              <a:latin typeface="Arial"/>
            </a:endParaRPr>
          </a:p>
          <a:p>
            <a:pPr lvl="1" marL="432000" indent="-215280" algn="just">
              <a:lnSpc>
                <a:spcPct val="100000"/>
              </a:lnSpc>
              <a:buClr>
                <a:srgbClr val="000000"/>
              </a:buClr>
              <a:buSzPct val="45000"/>
              <a:buFont typeface="Wingdings" charset="2"/>
              <a:buChar char=""/>
            </a:pPr>
            <a:r>
              <a:rPr b="1" lang="en-IN" sz="2000" spc="-1" strike="noStrike">
                <a:solidFill>
                  <a:srgbClr val="000000"/>
                </a:solidFill>
                <a:uFill>
                  <a:solidFill>
                    <a:srgbClr val="ffffff"/>
                  </a:solidFill>
                </a:uFill>
                <a:latin typeface="Bitstream Charter"/>
                <a:ea typeface="DejaVu Sans"/>
              </a:rPr>
              <a:t>Proxy servers</a:t>
            </a:r>
            <a:r>
              <a:rPr b="0" lang="en-IN" sz="2000" spc="-1" strike="noStrike">
                <a:solidFill>
                  <a:srgbClr val="000000"/>
                </a:solidFill>
                <a:uFill>
                  <a:solidFill>
                    <a:srgbClr val="ffffff"/>
                  </a:solidFill>
                </a:uFill>
                <a:latin typeface="Bitstream Charter"/>
                <a:ea typeface="DejaVu Sans"/>
              </a:rPr>
              <a:t> allow the access to the web documents that are in the document root of other machine.</a:t>
            </a:r>
            <a:endParaRPr b="0" lang="en-IN" sz="1800" spc="-1" strike="noStrike">
              <a:solidFill>
                <a:srgbClr val="000000"/>
              </a:solidFill>
              <a:uFill>
                <a:solidFill>
                  <a:srgbClr val="ffffff"/>
                </a:solidFill>
              </a:uFill>
              <a:latin typeface="Arial"/>
            </a:endParaRPr>
          </a:p>
          <a:p>
            <a:pPr lvl="1" marL="432000" indent="-215280" algn="just">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Bitstream Charter"/>
                <a:ea typeface="DejaVu Sans"/>
              </a:rPr>
              <a:t>Web server support protocols such as HTTP,FTP,News and Mail.</a:t>
            </a:r>
            <a:endParaRPr b="0" lang="en-IN" sz="1800" spc="-1" strike="noStrike">
              <a:solidFill>
                <a:srgbClr val="000000"/>
              </a:solidFill>
              <a:uFill>
                <a:solidFill>
                  <a:srgbClr val="ffffff"/>
                </a:solidFill>
              </a:uFill>
              <a:latin typeface="Arial"/>
            </a:endParaRPr>
          </a:p>
          <a:p>
            <a:pPr lvl="1" marL="432000" indent="-215280" algn="just">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Bitstream Charter"/>
                <a:ea typeface="DejaVu Sans"/>
              </a:rPr>
              <a:t>Web server can interact with database systems with the help of CGI or Server side script.</a:t>
            </a:r>
            <a:endParaRPr b="0" lang="en-IN" sz="1800" spc="-1" strike="noStrike">
              <a:solidFill>
                <a:srgbClr val="000000"/>
              </a:solidFill>
              <a:uFill>
                <a:solidFill>
                  <a:srgbClr val="ffffff"/>
                </a:solidFill>
              </a:uFill>
              <a:latin typeface="Arial"/>
            </a:endParaRPr>
          </a:p>
        </p:txBody>
      </p:sp>
      <p:sp>
        <p:nvSpPr>
          <p:cNvPr id="137" name="Line 3"/>
          <p:cNvSpPr/>
          <p:nvPr/>
        </p:nvSpPr>
        <p:spPr>
          <a:xfrm>
            <a:off x="0" y="0"/>
            <a:ext cx="360" cy="360"/>
          </a:xfrm>
          <a:prstGeom prst="line">
            <a:avLst/>
          </a:prstGeom>
          <a:ln>
            <a:solidFill>
              <a:srgbClr val="3465a4"/>
            </a:solidFill>
          </a:ln>
        </p:spPr>
        <p:style>
          <a:lnRef idx="0"/>
          <a:fillRef idx="0"/>
          <a:effectRef idx="0"/>
          <a:fontRef idx="minor"/>
        </p:style>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1794600" y="216000"/>
            <a:ext cx="6339960" cy="5554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3300" spc="-1" strike="noStrike">
                <a:solidFill>
                  <a:srgbClr val="000000"/>
                </a:solidFill>
                <a:uFill>
                  <a:solidFill>
                    <a:srgbClr val="ffffff"/>
                  </a:solidFill>
                </a:uFill>
                <a:latin typeface="Times New Roman"/>
                <a:ea typeface="DejaVu Sans"/>
              </a:rPr>
              <a:t>Different types servers</a:t>
            </a:r>
            <a:endParaRPr b="0" lang="en-IN" sz="1800" spc="-1" strike="noStrike">
              <a:solidFill>
                <a:srgbClr val="000000"/>
              </a:solidFill>
              <a:uFill>
                <a:solidFill>
                  <a:srgbClr val="ffffff"/>
                </a:solidFill>
              </a:uFill>
              <a:latin typeface="Arial"/>
            </a:endParaRPr>
          </a:p>
        </p:txBody>
      </p:sp>
      <p:graphicFrame>
        <p:nvGraphicFramePr>
          <p:cNvPr id="139" name="Table 2"/>
          <p:cNvGraphicFramePr/>
          <p:nvPr/>
        </p:nvGraphicFramePr>
        <p:xfrm>
          <a:off x="649440" y="1102320"/>
          <a:ext cx="8841240" cy="4407480"/>
        </p:xfrm>
        <a:graphic>
          <a:graphicData uri="http://schemas.openxmlformats.org/drawingml/2006/table">
            <a:tbl>
              <a:tblPr/>
              <a:tblGrid>
                <a:gridCol w="4317480"/>
                <a:gridCol w="4524120"/>
              </a:tblGrid>
              <a:tr h="367560">
                <a:tc>
                  <a:txBody>
                    <a:bodyPr/>
                    <a:p>
                      <a:pPr algn="ctr">
                        <a:lnSpc>
                          <a:spcPct val="100000"/>
                        </a:lnSpc>
                      </a:pPr>
                      <a:r>
                        <a:rPr b="1" lang="en-IN" sz="1800" spc="-1" strike="noStrike">
                          <a:solidFill>
                            <a:srgbClr val="000000"/>
                          </a:solidFill>
                          <a:uFill>
                            <a:solidFill>
                              <a:srgbClr val="ffffff"/>
                            </a:solidFill>
                          </a:uFill>
                          <a:latin typeface="Bitstream Charter"/>
                        </a:rPr>
                        <a:t>Apache Web Server</a:t>
                      </a:r>
                      <a:endParaRPr b="0" lang="en-IN" sz="1800" spc="-1" strike="noStrike">
                        <a:solidFill>
                          <a:srgbClr val="000000"/>
                        </a:solidFill>
                        <a:uFill>
                          <a:solidFill>
                            <a:srgbClr val="ffffff"/>
                          </a:solidFill>
                        </a:uFill>
                        <a:latin typeface="Arial"/>
                      </a:endParaRPr>
                    </a:p>
                  </a:txBody>
                  <a:tcPr marL="91440" marR="91440">
                    <a:solidFill>
                      <a:srgbClr val="729fcf"/>
                    </a:solidFill>
                  </a:tcPr>
                </a:tc>
                <a:tc>
                  <a:txBody>
                    <a:bodyPr/>
                    <a:p>
                      <a:pPr algn="ctr">
                        <a:lnSpc>
                          <a:spcPct val="100000"/>
                        </a:lnSpc>
                      </a:pPr>
                      <a:r>
                        <a:rPr b="1" lang="en-IN" sz="1800" spc="-1" strike="noStrike">
                          <a:solidFill>
                            <a:srgbClr val="000000"/>
                          </a:solidFill>
                          <a:uFill>
                            <a:solidFill>
                              <a:srgbClr val="ffffff"/>
                            </a:solidFill>
                          </a:uFill>
                          <a:latin typeface="Bitstream Charter"/>
                        </a:rPr>
                        <a:t>IIS Web Server</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r h="1011240">
                <a:tc>
                  <a:txBody>
                    <a:bodyPr/>
                    <a:p>
                      <a:pPr algn="just">
                        <a:lnSpc>
                          <a:spcPct val="100000"/>
                        </a:lnSpc>
                      </a:pPr>
                      <a:r>
                        <a:rPr b="0" lang="en-IN" sz="1800" spc="-1" strike="noStrike">
                          <a:solidFill>
                            <a:srgbClr val="000000"/>
                          </a:solidFill>
                          <a:uFill>
                            <a:solidFill>
                              <a:srgbClr val="ffffff"/>
                            </a:solidFill>
                          </a:uFill>
                          <a:latin typeface="Bitstream Charter"/>
                        </a:rPr>
                        <a:t>Apache web server is operating system independent. It useful for both window and UNIX platform</a:t>
                      </a:r>
                      <a:endParaRPr b="0" lang="en-IN" sz="1800" spc="-1" strike="noStrike">
                        <a:solidFill>
                          <a:srgbClr val="000000"/>
                        </a:solidFill>
                        <a:uFill>
                          <a:solidFill>
                            <a:srgbClr val="ffffff"/>
                          </a:solidFill>
                        </a:uFill>
                        <a:latin typeface="Arial"/>
                      </a:endParaRPr>
                    </a:p>
                  </a:txBody>
                  <a:tcPr marL="91440" marR="91440">
                    <a:solidFill>
                      <a:srgbClr val="729fcf"/>
                    </a:solidFill>
                  </a:tcPr>
                </a:tc>
                <a:tc>
                  <a:txBody>
                    <a:bodyPr/>
                    <a:p>
                      <a:pPr algn="just">
                        <a:lnSpc>
                          <a:spcPct val="100000"/>
                        </a:lnSpc>
                      </a:pPr>
                      <a:r>
                        <a:rPr b="0" lang="en-IN" sz="1800" spc="-1" strike="noStrike">
                          <a:solidFill>
                            <a:srgbClr val="000000"/>
                          </a:solidFill>
                          <a:uFill>
                            <a:solidFill>
                              <a:srgbClr val="ffffff"/>
                            </a:solidFill>
                          </a:uFill>
                          <a:latin typeface="Bitstream Charter"/>
                        </a:rPr>
                        <a:t>IIS web server is operating system dependent. It runs only on windows environment</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r h="691560">
                <a:tc>
                  <a:txBody>
                    <a:bodyPr/>
                    <a:p>
                      <a:pPr algn="just">
                        <a:lnSpc>
                          <a:spcPct val="100000"/>
                        </a:lnSpc>
                      </a:pPr>
                      <a:r>
                        <a:rPr b="0" lang="en-IN" sz="1800" spc="-1" strike="noStrike">
                          <a:solidFill>
                            <a:srgbClr val="000000"/>
                          </a:solidFill>
                          <a:uFill>
                            <a:solidFill>
                              <a:srgbClr val="ffffff"/>
                            </a:solidFill>
                          </a:uFill>
                          <a:latin typeface="Bitstream Charter"/>
                        </a:rPr>
                        <a:t>Apache is developed by Apache foundation.</a:t>
                      </a:r>
                      <a:endParaRPr b="0" lang="en-IN" sz="1800" spc="-1" strike="noStrike">
                        <a:solidFill>
                          <a:srgbClr val="000000"/>
                        </a:solidFill>
                        <a:uFill>
                          <a:solidFill>
                            <a:srgbClr val="ffffff"/>
                          </a:solidFill>
                        </a:uFill>
                        <a:latin typeface="Arial"/>
                      </a:endParaRPr>
                    </a:p>
                  </a:txBody>
                  <a:tcPr marL="91440" marR="91440">
                    <a:solidFill>
                      <a:srgbClr val="729fcf"/>
                    </a:solidFill>
                  </a:tcPr>
                </a:tc>
                <a:tc>
                  <a:txBody>
                    <a:bodyPr/>
                    <a:p>
                      <a:pPr algn="just">
                        <a:lnSpc>
                          <a:spcPct val="100000"/>
                        </a:lnSpc>
                      </a:pPr>
                      <a:r>
                        <a:rPr b="0" lang="en-IN" sz="1800" spc="-1" strike="noStrike">
                          <a:solidFill>
                            <a:srgbClr val="000000"/>
                          </a:solidFill>
                          <a:uFill>
                            <a:solidFill>
                              <a:srgbClr val="ffffff"/>
                            </a:solidFill>
                          </a:uFill>
                          <a:latin typeface="Bitstream Charter"/>
                        </a:rPr>
                        <a:t>IIS is developed by Microsoft </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r h="643320">
                <a:tc>
                  <a:txBody>
                    <a:bodyPr/>
                    <a:p>
                      <a:pPr algn="just">
                        <a:lnSpc>
                          <a:spcPct val="100000"/>
                        </a:lnSpc>
                      </a:pPr>
                      <a:r>
                        <a:rPr b="0" lang="en-IN" sz="1800" spc="-1" strike="noStrike">
                          <a:solidFill>
                            <a:srgbClr val="000000"/>
                          </a:solidFill>
                          <a:uFill>
                            <a:solidFill>
                              <a:srgbClr val="ffffff"/>
                            </a:solidFill>
                          </a:uFill>
                          <a:latin typeface="Bitstream Charter"/>
                        </a:rPr>
                        <a:t>Apache server runs in user space and Kernal space</a:t>
                      </a:r>
                      <a:endParaRPr b="0" lang="en-IN" sz="1800" spc="-1" strike="noStrike">
                        <a:solidFill>
                          <a:srgbClr val="000000"/>
                        </a:solidFill>
                        <a:uFill>
                          <a:solidFill>
                            <a:srgbClr val="ffffff"/>
                          </a:solidFill>
                        </a:uFill>
                        <a:latin typeface="Arial"/>
                      </a:endParaRPr>
                    </a:p>
                  </a:txBody>
                  <a:tcPr marL="91440" marR="91440">
                    <a:solidFill>
                      <a:srgbClr val="729fcf"/>
                    </a:solidFill>
                  </a:tcPr>
                </a:tc>
                <a:tc>
                  <a:txBody>
                    <a:bodyPr/>
                    <a:p>
                      <a:pPr algn="just">
                        <a:lnSpc>
                          <a:spcPct val="100000"/>
                        </a:lnSpc>
                      </a:pPr>
                      <a:r>
                        <a:rPr b="0" lang="en-IN" sz="1800" spc="-1" strike="noStrike">
                          <a:solidFill>
                            <a:srgbClr val="000000"/>
                          </a:solidFill>
                          <a:uFill>
                            <a:solidFill>
                              <a:srgbClr val="ffffff"/>
                            </a:solidFill>
                          </a:uFill>
                          <a:latin typeface="Bitstream Charter"/>
                        </a:rPr>
                        <a:t>IIS server runs in user space</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r h="1693800">
                <a:tc>
                  <a:txBody>
                    <a:bodyPr/>
                    <a:p>
                      <a:pPr algn="just">
                        <a:lnSpc>
                          <a:spcPct val="100000"/>
                        </a:lnSpc>
                      </a:pPr>
                      <a:r>
                        <a:rPr b="0" lang="en-IN" sz="1800" spc="-1" strike="noStrike">
                          <a:solidFill>
                            <a:srgbClr val="000000"/>
                          </a:solidFill>
                          <a:uFill>
                            <a:solidFill>
                              <a:srgbClr val="ffffff"/>
                            </a:solidFill>
                          </a:uFill>
                          <a:latin typeface="Bitstream Charter"/>
                        </a:rPr>
                        <a:t>Apache webserver is open source  i.e., Apache is known to be open source because the source code is available for configuration as per our requirements, its a linux based product</a:t>
                      </a:r>
                      <a:endParaRPr b="0" lang="en-IN" sz="1800" spc="-1" strike="noStrike">
                        <a:solidFill>
                          <a:srgbClr val="000000"/>
                        </a:solidFill>
                        <a:uFill>
                          <a:solidFill>
                            <a:srgbClr val="ffffff"/>
                          </a:solidFill>
                        </a:uFill>
                        <a:latin typeface="Arial"/>
                      </a:endParaRPr>
                    </a:p>
                  </a:txBody>
                  <a:tcPr marL="91440" marR="91440">
                    <a:solidFill>
                      <a:srgbClr val="729fcf"/>
                    </a:solidFill>
                  </a:tcPr>
                </a:tc>
                <a:tc>
                  <a:txBody>
                    <a:bodyPr/>
                    <a:p>
                      <a:pPr algn="just">
                        <a:lnSpc>
                          <a:spcPct val="100000"/>
                        </a:lnSpc>
                      </a:pPr>
                      <a:r>
                        <a:rPr b="0" lang="en-IN" sz="1800" spc="-1" strike="noStrike">
                          <a:solidFill>
                            <a:srgbClr val="000000"/>
                          </a:solidFill>
                          <a:uFill>
                            <a:solidFill>
                              <a:srgbClr val="ffffff"/>
                            </a:solidFill>
                          </a:uFill>
                          <a:latin typeface="Bitstream Charter"/>
                        </a:rPr>
                        <a:t>IIS is not Open Source</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bl>
          </a:graphicData>
        </a:graphic>
      </p:graphicFrame>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2988720" y="307080"/>
            <a:ext cx="3994200" cy="555840"/>
          </a:xfrm>
          <a:prstGeom prst="rect">
            <a:avLst/>
          </a:prstGeom>
          <a:noFill/>
          <a:ln>
            <a:noFill/>
          </a:ln>
        </p:spPr>
        <p:style>
          <a:lnRef idx="0"/>
          <a:fillRef idx="0"/>
          <a:effectRef idx="0"/>
          <a:fontRef idx="minor"/>
        </p:style>
        <p:txBody>
          <a:bodyPr lIns="90000" rIns="90000" tIns="45000" bIns="45000"/>
          <a:p>
            <a:pPr algn="ctr">
              <a:lnSpc>
                <a:spcPct val="100000"/>
              </a:lnSpc>
            </a:pPr>
            <a:r>
              <a:rPr b="0" lang="en-IN" sz="3300" spc="-1" strike="noStrike">
                <a:solidFill>
                  <a:srgbClr val="000000"/>
                </a:solidFill>
                <a:uFill>
                  <a:solidFill>
                    <a:srgbClr val="ffffff"/>
                  </a:solidFill>
                </a:uFill>
                <a:latin typeface="Times New Roman"/>
                <a:ea typeface="DejaVu Sans"/>
              </a:rPr>
              <a:t>Role of Web server</a:t>
            </a:r>
            <a:endParaRPr b="0" lang="en-IN" sz="1800" spc="-1" strike="noStrike">
              <a:solidFill>
                <a:srgbClr val="000000"/>
              </a:solidFill>
              <a:uFill>
                <a:solidFill>
                  <a:srgbClr val="ffffff"/>
                </a:solidFill>
              </a:uFill>
              <a:latin typeface="Arial"/>
            </a:endParaRPr>
          </a:p>
        </p:txBody>
      </p:sp>
      <p:sp>
        <p:nvSpPr>
          <p:cNvPr id="141" name="CustomShape 2"/>
          <p:cNvSpPr/>
          <p:nvPr/>
        </p:nvSpPr>
        <p:spPr>
          <a:xfrm>
            <a:off x="216000" y="1008000"/>
            <a:ext cx="9358920" cy="484992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Bitstream Charter"/>
                <a:ea typeface="DejaVu Sans"/>
              </a:rPr>
              <a:t>Hosting websites refers to placing websites on web servers to bring them into access by people over internet. Web servers play a significant role in web hosting services as they form the key elements.</a:t>
            </a: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Wingdings" charset="2"/>
              <a:buChar char=""/>
            </a:pPr>
            <a:r>
              <a:rPr b="1" lang="en-IN" sz="1800" spc="-1" strike="noStrike">
                <a:solidFill>
                  <a:srgbClr val="000000"/>
                </a:solidFill>
                <a:uFill>
                  <a:solidFill>
                    <a:srgbClr val="ffffff"/>
                  </a:solidFill>
                </a:uFill>
                <a:latin typeface="Bitstream Charter"/>
                <a:ea typeface="DejaVu Sans"/>
              </a:rPr>
              <a:t>Functions performed by web servers in hosting: </a:t>
            </a:r>
            <a:endParaRPr b="0" lang="en-IN" sz="1800" spc="-1" strike="noStrike">
              <a:solidFill>
                <a:srgbClr val="000000"/>
              </a:solidFill>
              <a:uFill>
                <a:solidFill>
                  <a:srgbClr val="ffffff"/>
                </a:solidFill>
              </a:uFill>
              <a:latin typeface="Arial"/>
            </a:endParaRPr>
          </a:p>
          <a:p>
            <a:pPr lvl="1" marL="432000" indent="-215280" algn="just">
              <a:lnSpc>
                <a:spcPct val="100000"/>
              </a:lnSpc>
              <a:buClr>
                <a:srgbClr val="000000"/>
              </a:buClr>
              <a:buSzPct val="45000"/>
              <a:buFont typeface="Wingdings" charset="2"/>
              <a:buChar char=""/>
            </a:pPr>
            <a:r>
              <a:rPr b="1" lang="en-IN" sz="1800" spc="-1" strike="noStrike">
                <a:solidFill>
                  <a:srgbClr val="000000"/>
                </a:solidFill>
                <a:uFill>
                  <a:solidFill>
                    <a:srgbClr val="ffffff"/>
                  </a:solidFill>
                </a:uFill>
                <a:latin typeface="Bitstream Charter"/>
                <a:ea typeface="DejaVu Sans"/>
              </a:rPr>
              <a:t>Stores and secures website data</a:t>
            </a:r>
            <a:r>
              <a:rPr b="0" lang="en-IN" sz="1800" spc="-1" strike="noStrike">
                <a:solidFill>
                  <a:srgbClr val="000000"/>
                </a:solidFill>
                <a:uFill>
                  <a:solidFill>
                    <a:srgbClr val="ffffff"/>
                  </a:solidFill>
                </a:uFill>
                <a:latin typeface="Bitstream Charter"/>
                <a:ea typeface="DejaVu Sans"/>
              </a:rPr>
              <a:t>: In web hosting services, a web server stores all website data and secures it from unauthorized users when it is properly configured.</a:t>
            </a:r>
            <a:endParaRPr b="0" lang="en-IN" sz="1800" spc="-1" strike="noStrike">
              <a:solidFill>
                <a:srgbClr val="000000"/>
              </a:solidFill>
              <a:uFill>
                <a:solidFill>
                  <a:srgbClr val="ffffff"/>
                </a:solidFill>
              </a:uFill>
              <a:latin typeface="Arial"/>
            </a:endParaRPr>
          </a:p>
          <a:p>
            <a:pPr lvl="1" marL="432000" indent="-215280" algn="just">
              <a:lnSpc>
                <a:spcPct val="100000"/>
              </a:lnSpc>
              <a:buClr>
                <a:srgbClr val="000000"/>
              </a:buClr>
              <a:buSzPct val="45000"/>
              <a:buFont typeface="Wingdings" charset="2"/>
              <a:buChar char=""/>
            </a:pPr>
            <a:r>
              <a:rPr b="1" lang="en-IN" sz="1800" spc="-1" strike="noStrike">
                <a:solidFill>
                  <a:srgbClr val="000000"/>
                </a:solidFill>
                <a:uFill>
                  <a:solidFill>
                    <a:srgbClr val="ffffff"/>
                  </a:solidFill>
                </a:uFill>
                <a:latin typeface="Bitstream Charter"/>
                <a:ea typeface="DejaVu Sans"/>
              </a:rPr>
              <a:t>Provides web database access</a:t>
            </a:r>
            <a:r>
              <a:rPr b="0" lang="en-IN" sz="1800" spc="-1" strike="noStrike">
                <a:solidFill>
                  <a:srgbClr val="000000"/>
                </a:solidFill>
                <a:uFill>
                  <a:solidFill>
                    <a:srgbClr val="ffffff"/>
                  </a:solidFill>
                </a:uFill>
                <a:latin typeface="Bitstream Charter"/>
                <a:ea typeface="DejaVu Sans"/>
              </a:rPr>
              <a:t>:A web server’s responsibility is to provide access to websites that are hosted. Web hosting service providers own some web servers that are used in variable ways to provide different web hosting services, such as backend database servers. </a:t>
            </a:r>
            <a:endParaRPr b="0" lang="en-IN" sz="1800" spc="-1" strike="noStrike">
              <a:solidFill>
                <a:srgbClr val="000000"/>
              </a:solidFill>
              <a:uFill>
                <a:solidFill>
                  <a:srgbClr val="ffffff"/>
                </a:solidFill>
              </a:uFill>
              <a:latin typeface="Arial"/>
            </a:endParaRPr>
          </a:p>
          <a:p>
            <a:pPr lvl="1" marL="432000" indent="-215280" algn="just">
              <a:lnSpc>
                <a:spcPct val="100000"/>
              </a:lnSpc>
              <a:buClr>
                <a:srgbClr val="000000"/>
              </a:buClr>
              <a:buSzPct val="45000"/>
              <a:buFont typeface="Wingdings" charset="2"/>
              <a:buChar char=""/>
            </a:pPr>
            <a:r>
              <a:rPr b="1" lang="en-IN" sz="1800" spc="-1" strike="noStrike">
                <a:solidFill>
                  <a:srgbClr val="000000"/>
                </a:solidFill>
                <a:uFill>
                  <a:solidFill>
                    <a:srgbClr val="ffffff"/>
                  </a:solidFill>
                </a:uFill>
                <a:latin typeface="Bitstream Charter"/>
                <a:ea typeface="DejaVu Sans"/>
              </a:rPr>
              <a:t>Serve the end user requests</a:t>
            </a:r>
            <a:r>
              <a:rPr b="0" lang="en-IN" sz="1800" spc="-1" strike="noStrike">
                <a:solidFill>
                  <a:srgbClr val="000000"/>
                </a:solidFill>
                <a:uFill>
                  <a:solidFill>
                    <a:srgbClr val="ffffff"/>
                  </a:solidFill>
                </a:uFill>
                <a:latin typeface="Bitstream Charter"/>
                <a:ea typeface="DejaVu Sans"/>
              </a:rPr>
              <a:t>: Web servers accept requests from different users connected over the internet and serve them accordingly. </a:t>
            </a:r>
            <a:endParaRPr b="0" lang="en-IN" sz="1800" spc="-1" strike="noStrike">
              <a:solidFill>
                <a:srgbClr val="000000"/>
              </a:solidFill>
              <a:uFill>
                <a:solidFill>
                  <a:srgbClr val="ffffff"/>
                </a:solidFill>
              </a:uFill>
              <a:latin typeface="Arial"/>
            </a:endParaRPr>
          </a:p>
          <a:p>
            <a:pPr lvl="1" marL="432000" indent="-215280" algn="just">
              <a:lnSpc>
                <a:spcPct val="100000"/>
              </a:lnSpc>
              <a:buClr>
                <a:srgbClr val="000000"/>
              </a:buClr>
              <a:buSzPct val="45000"/>
              <a:buFont typeface="Wingdings" charset="2"/>
              <a:buChar char=""/>
            </a:pPr>
            <a:r>
              <a:rPr b="1" lang="en-IN" sz="1800" spc="-1" strike="noStrike">
                <a:solidFill>
                  <a:srgbClr val="000000"/>
                </a:solidFill>
                <a:uFill>
                  <a:solidFill>
                    <a:srgbClr val="ffffff"/>
                  </a:solidFill>
                </a:uFill>
                <a:latin typeface="Bitstream Charter"/>
                <a:ea typeface="DejaVu Sans"/>
              </a:rPr>
              <a:t>Proxy Server </a:t>
            </a:r>
            <a:r>
              <a:rPr b="0" lang="en-IN" sz="1800" spc="-1" strike="noStrike">
                <a:solidFill>
                  <a:srgbClr val="000000"/>
                </a:solidFill>
                <a:uFill>
                  <a:solidFill>
                    <a:srgbClr val="ffffff"/>
                  </a:solidFill>
                </a:uFill>
                <a:latin typeface="Bitstream Charter"/>
                <a:ea typeface="DejaVu Sans"/>
              </a:rPr>
              <a:t>is used to control, monitor or unbound  the network traffic. Some proxy serve s cache the requested data.</a:t>
            </a:r>
            <a:endParaRPr b="0" lang="en-IN" sz="1800" spc="-1" strike="noStrike">
              <a:solidFill>
                <a:srgbClr val="000000"/>
              </a:solidFill>
              <a:uFill>
                <a:solidFill>
                  <a:srgbClr val="ffffff"/>
                </a:solidFill>
              </a:uFill>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2988720" y="307080"/>
            <a:ext cx="3994200" cy="555840"/>
          </a:xfrm>
          <a:prstGeom prst="rect">
            <a:avLst/>
          </a:prstGeom>
          <a:noFill/>
          <a:ln>
            <a:noFill/>
          </a:ln>
        </p:spPr>
        <p:style>
          <a:lnRef idx="0"/>
          <a:fillRef idx="0"/>
          <a:effectRef idx="0"/>
          <a:fontRef idx="minor"/>
        </p:style>
        <p:txBody>
          <a:bodyPr lIns="90000" rIns="90000" tIns="45000" bIns="45000"/>
          <a:p>
            <a:pPr algn="ctr">
              <a:lnSpc>
                <a:spcPct val="100000"/>
              </a:lnSpc>
            </a:pPr>
            <a:r>
              <a:rPr b="0" lang="en-IN" sz="3300" spc="-1" strike="noStrike">
                <a:solidFill>
                  <a:srgbClr val="000000"/>
                </a:solidFill>
                <a:uFill>
                  <a:solidFill>
                    <a:srgbClr val="ffffff"/>
                  </a:solidFill>
                </a:uFill>
                <a:latin typeface="Times New Roman"/>
                <a:ea typeface="DejaVu Sans"/>
              </a:rPr>
              <a:t>Web 2.0</a:t>
            </a:r>
            <a:endParaRPr b="0" lang="en-IN" sz="1800" spc="-1" strike="noStrike">
              <a:solidFill>
                <a:srgbClr val="000000"/>
              </a:solidFill>
              <a:uFill>
                <a:solidFill>
                  <a:srgbClr val="ffffff"/>
                </a:solidFill>
              </a:uFill>
              <a:latin typeface="Arial"/>
            </a:endParaRPr>
          </a:p>
        </p:txBody>
      </p:sp>
      <p:sp>
        <p:nvSpPr>
          <p:cNvPr id="143" name="CustomShape 2"/>
          <p:cNvSpPr/>
          <p:nvPr/>
        </p:nvSpPr>
        <p:spPr>
          <a:xfrm>
            <a:off x="288000" y="1129320"/>
            <a:ext cx="9358920" cy="506160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Bitstream Charter"/>
                <a:ea typeface="DejaVu Sans"/>
              </a:rPr>
              <a:t>Web 2.0  simply retrieves the information .</a:t>
            </a: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Bitstream Charter"/>
                <a:ea typeface="DejaVu Sans"/>
              </a:rPr>
              <a:t>Web 2.0 is used to focus on ability of people to collaborate and share information online.</a:t>
            </a: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Bitstream Charter"/>
                <a:ea typeface="DejaVu Sans"/>
              </a:rPr>
              <a:t>Web 2.0 refers transition from static HTML web pages to more dynamic web.</a:t>
            </a: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Bitstream Charter"/>
                <a:ea typeface="DejaVu Sans"/>
              </a:rPr>
              <a:t>It includes open communication with  emphasis on web based communities of users.</a:t>
            </a: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Bitstream Charter"/>
                <a:ea typeface="DejaVu Sans"/>
              </a:rPr>
              <a:t>Blogs, wikis are componenets of Web 2.0.</a:t>
            </a: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Wingdings" charset="2"/>
              <a:buChar char=""/>
            </a:pPr>
            <a:r>
              <a:rPr b="1" lang="en-IN" sz="1800" spc="-1" strike="noStrike">
                <a:solidFill>
                  <a:srgbClr val="000000"/>
                </a:solidFill>
                <a:uFill>
                  <a:solidFill>
                    <a:srgbClr val="ffffff"/>
                  </a:solidFill>
                </a:uFill>
                <a:latin typeface="Bitstream Charter"/>
                <a:ea typeface="DejaVu Sans"/>
              </a:rPr>
              <a:t>Features :</a:t>
            </a:r>
            <a:endParaRPr b="0" lang="en-IN" sz="1800" spc="-1" strike="noStrike">
              <a:solidFill>
                <a:srgbClr val="000000"/>
              </a:solidFill>
              <a:uFill>
                <a:solidFill>
                  <a:srgbClr val="ffffff"/>
                </a:solidFill>
              </a:uFill>
              <a:latin typeface="Arial"/>
            </a:endParaRPr>
          </a:p>
          <a:p>
            <a:pPr lvl="1" marL="432000" indent="-21528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Bitstream Charter"/>
                <a:ea typeface="DejaVu Sans"/>
              </a:rPr>
              <a:t>Users can collectively classify and find desired information.</a:t>
            </a:r>
            <a:endParaRPr b="0" lang="en-IN" sz="1800" spc="-1" strike="noStrike">
              <a:solidFill>
                <a:srgbClr val="000000"/>
              </a:solidFill>
              <a:uFill>
                <a:solidFill>
                  <a:srgbClr val="ffffff"/>
                </a:solidFill>
              </a:uFill>
              <a:latin typeface="Arial"/>
            </a:endParaRPr>
          </a:p>
          <a:p>
            <a:pPr lvl="1" marL="432000" indent="-21528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Bitstream Charter"/>
                <a:ea typeface="DejaVu Sans"/>
              </a:rPr>
              <a:t>User can obtain dynamic contents.</a:t>
            </a:r>
            <a:endParaRPr b="0" lang="en-IN" sz="1800" spc="-1" strike="noStrike">
              <a:solidFill>
                <a:srgbClr val="000000"/>
              </a:solidFill>
              <a:uFill>
                <a:solidFill>
                  <a:srgbClr val="ffffff"/>
                </a:solidFill>
              </a:uFill>
              <a:latin typeface="Arial"/>
            </a:endParaRPr>
          </a:p>
          <a:p>
            <a:pPr lvl="1" marL="432000" indent="-21528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Bitstream Charter"/>
                <a:ea typeface="DejaVu Sans"/>
              </a:rPr>
              <a:t>Information shared by multiple users.</a:t>
            </a:r>
            <a:endParaRPr b="0" lang="en-IN" sz="1800" spc="-1" strike="noStrike">
              <a:solidFill>
                <a:srgbClr val="000000"/>
              </a:solidFill>
              <a:uFill>
                <a:solidFill>
                  <a:srgbClr val="ffffff"/>
                </a:solidFill>
              </a:uFill>
              <a:latin typeface="Arial"/>
            </a:endParaRPr>
          </a:p>
          <a:p>
            <a:pPr lvl="1" marL="432000" indent="-21528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Bitstream Charter"/>
                <a:ea typeface="DejaVu Sans"/>
              </a:rPr>
              <a:t>Contributions are available for Use,reuse or re-purpose.</a:t>
            </a:r>
            <a:endParaRPr b="0" lang="en-IN" sz="1800" spc="-1" strike="noStrike">
              <a:solidFill>
                <a:srgbClr val="000000"/>
              </a:solidFill>
              <a:uFill>
                <a:solidFill>
                  <a:srgbClr val="ffffff"/>
                </a:solidFill>
              </a:uFill>
              <a:latin typeface="Arial"/>
            </a:endParaRPr>
          </a:p>
          <a:p>
            <a:pPr lvl="1" marL="432000" indent="-21528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Bitstream Charter"/>
                <a:ea typeface="DejaVu Sans"/>
              </a:rPr>
              <a:t>Allows mass participation in particular discussion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216000"/>
            <a:ext cx="8097120" cy="825120"/>
          </a:xfrm>
          <a:prstGeom prst="rect">
            <a:avLst/>
          </a:prstGeom>
          <a:noFill/>
          <a:ln>
            <a:noFill/>
          </a:ln>
        </p:spPr>
        <p:style>
          <a:lnRef idx="0"/>
          <a:fillRef idx="0"/>
          <a:effectRef idx="0"/>
          <a:fontRef idx="minor"/>
        </p:style>
        <p:txBody>
          <a:bodyPr lIns="0" rIns="0" tIns="0" bIns="0" anchor="ctr"/>
          <a:p>
            <a:pPr algn="ctr">
              <a:lnSpc>
                <a:spcPct val="100000"/>
              </a:lnSpc>
            </a:pPr>
            <a:r>
              <a:rPr b="0" lang="en-IN" sz="3300" spc="-1" strike="noStrike">
                <a:solidFill>
                  <a:srgbClr val="000000"/>
                </a:solidFill>
                <a:uFill>
                  <a:solidFill>
                    <a:srgbClr val="ffffff"/>
                  </a:solidFill>
                </a:uFill>
                <a:latin typeface="Times New Roman"/>
                <a:ea typeface="DejaVu Sans"/>
              </a:rPr>
              <a:t>Concept of WWW</a:t>
            </a:r>
            <a:endParaRPr b="0" lang="en-IN" sz="1800" spc="-1" strike="noStrike">
              <a:solidFill>
                <a:srgbClr val="000000"/>
              </a:solidFill>
              <a:uFill>
                <a:solidFill>
                  <a:srgbClr val="ffffff"/>
                </a:solidFill>
              </a:uFill>
              <a:latin typeface="Arial"/>
            </a:endParaRPr>
          </a:p>
        </p:txBody>
      </p:sp>
      <p:sp>
        <p:nvSpPr>
          <p:cNvPr id="79" name="CustomShape 2"/>
          <p:cNvSpPr/>
          <p:nvPr/>
        </p:nvSpPr>
        <p:spPr>
          <a:xfrm>
            <a:off x="504000" y="1368000"/>
            <a:ext cx="9069120" cy="3285360"/>
          </a:xfrm>
          <a:prstGeom prst="rect">
            <a:avLst/>
          </a:prstGeom>
          <a:noFill/>
          <a:ln>
            <a:noFill/>
          </a:ln>
        </p:spPr>
        <p:style>
          <a:lnRef idx="0"/>
          <a:fillRef idx="0"/>
          <a:effectRef idx="0"/>
          <a:fontRef idx="minor"/>
        </p:style>
        <p:txBody>
          <a:bodyPr lIns="0" rIns="0" tIns="0" bIns="0"/>
          <a:p>
            <a:pPr>
              <a:lnSpc>
                <a:spcPct val="100000"/>
              </a:lnSpc>
            </a:pPr>
            <a:r>
              <a:rPr b="1" lang="en-IN" sz="2200" spc="-1" strike="noStrike">
                <a:solidFill>
                  <a:srgbClr val="000000"/>
                </a:solidFill>
                <a:uFill>
                  <a:solidFill>
                    <a:srgbClr val="ffffff"/>
                  </a:solidFill>
                </a:uFill>
                <a:latin typeface="Bitstream Charter"/>
                <a:ea typeface="DejaVu Sans"/>
              </a:rPr>
              <a:t>WWW is stands for World Wide Web.</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0" lang="en-IN" sz="2200" spc="-1" strike="noStrike">
                <a:solidFill>
                  <a:srgbClr val="000000"/>
                </a:solidFill>
                <a:uFill>
                  <a:solidFill>
                    <a:srgbClr val="ffffff"/>
                  </a:solidFill>
                </a:uFill>
                <a:latin typeface="Bitstream Charter"/>
                <a:ea typeface="DejaVu Sans"/>
              </a:rPr>
              <a:t> </a:t>
            </a:r>
            <a:r>
              <a:rPr b="0" lang="en-IN" sz="2200" spc="-1" strike="noStrike">
                <a:solidFill>
                  <a:srgbClr val="000000"/>
                </a:solidFill>
                <a:uFill>
                  <a:solidFill>
                    <a:srgbClr val="ffffff"/>
                  </a:solidFill>
                </a:uFill>
                <a:latin typeface="Bitstream Charter"/>
                <a:ea typeface="DejaVu Sans"/>
              </a:rPr>
              <a:t>The World Wide Web (WWW) is a global information medium which users can read and write via computer connected to the internet.</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0" lang="en-IN" sz="2200" spc="-1" strike="noStrike">
                <a:solidFill>
                  <a:srgbClr val="000000"/>
                </a:solidFill>
                <a:uFill>
                  <a:solidFill>
                    <a:srgbClr val="ffffff"/>
                  </a:solidFill>
                </a:uFill>
                <a:latin typeface="Bitstream Charter"/>
                <a:ea typeface="DejaVu Sans"/>
              </a:rPr>
              <a:t> </a:t>
            </a:r>
            <a:r>
              <a:rPr b="0" lang="en-IN" sz="2200" spc="-1" strike="noStrike">
                <a:solidFill>
                  <a:srgbClr val="000000"/>
                </a:solidFill>
                <a:uFill>
                  <a:solidFill>
                    <a:srgbClr val="ffffff"/>
                  </a:solidFill>
                </a:uFill>
                <a:latin typeface="Bitstream Charter"/>
                <a:ea typeface="DejaVu Sans"/>
              </a:rPr>
              <a:t>WWW is collection of software and corresponding protocols used to access the resources over the network.</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0" lang="en-IN" sz="2200" spc="-1" strike="noStrike">
                <a:solidFill>
                  <a:srgbClr val="000000"/>
                </a:solidFill>
                <a:uFill>
                  <a:solidFill>
                    <a:srgbClr val="ffffff"/>
                  </a:solidFill>
                </a:uFill>
                <a:latin typeface="Bitstream Charter"/>
                <a:ea typeface="DejaVu Sans"/>
              </a:rPr>
              <a:t> </a:t>
            </a:r>
            <a:r>
              <a:rPr b="0" lang="en-IN" sz="2200" spc="-1" strike="noStrike">
                <a:solidFill>
                  <a:srgbClr val="000000"/>
                </a:solidFill>
                <a:uFill>
                  <a:solidFill>
                    <a:srgbClr val="ffffff"/>
                  </a:solidFill>
                </a:uFill>
                <a:latin typeface="Bitstream Charter"/>
                <a:ea typeface="DejaVu Sans"/>
              </a:rPr>
              <a:t>In short, World Wide Web (WWW) is collection of text pages, digital photographs, music files,videos, and animations you can access using hyperlinks.</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2988720" y="307080"/>
            <a:ext cx="3994200" cy="555840"/>
          </a:xfrm>
          <a:prstGeom prst="rect">
            <a:avLst/>
          </a:prstGeom>
          <a:noFill/>
          <a:ln>
            <a:noFill/>
          </a:ln>
        </p:spPr>
        <p:style>
          <a:lnRef idx="0"/>
          <a:fillRef idx="0"/>
          <a:effectRef idx="0"/>
          <a:fontRef idx="minor"/>
        </p:style>
        <p:txBody>
          <a:bodyPr lIns="90000" rIns="90000" tIns="45000" bIns="45000"/>
          <a:p>
            <a:pPr algn="ctr">
              <a:lnSpc>
                <a:spcPct val="100000"/>
              </a:lnSpc>
            </a:pPr>
            <a:r>
              <a:rPr b="0" lang="en-IN" sz="3300" spc="-1" strike="noStrike">
                <a:solidFill>
                  <a:srgbClr val="000000"/>
                </a:solidFill>
                <a:uFill>
                  <a:solidFill>
                    <a:srgbClr val="ffffff"/>
                  </a:solidFill>
                </a:uFill>
                <a:latin typeface="Times New Roman"/>
                <a:ea typeface="DejaVu Sans"/>
              </a:rPr>
              <a:t>Web 2.0</a:t>
            </a:r>
            <a:endParaRPr b="0" lang="en-IN" sz="1800" spc="-1" strike="noStrike">
              <a:solidFill>
                <a:srgbClr val="000000"/>
              </a:solidFill>
              <a:uFill>
                <a:solidFill>
                  <a:srgbClr val="ffffff"/>
                </a:solidFill>
              </a:uFill>
              <a:latin typeface="Arial"/>
            </a:endParaRPr>
          </a:p>
        </p:txBody>
      </p:sp>
      <p:sp>
        <p:nvSpPr>
          <p:cNvPr id="145" name="CustomShape 2"/>
          <p:cNvSpPr/>
          <p:nvPr/>
        </p:nvSpPr>
        <p:spPr>
          <a:xfrm>
            <a:off x="288000" y="1129320"/>
            <a:ext cx="9358920" cy="463392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Bitstream Charter"/>
                <a:ea typeface="DejaVu Sans"/>
              </a:rPr>
              <a:t>Web 2.0 can be described in 3 parts which are as follows:</a:t>
            </a: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Wingdings" charset="2"/>
              <a:buChar char=""/>
            </a:pPr>
            <a:r>
              <a:rPr b="1" lang="en-IN" sz="1800" spc="-1" strike="noStrike">
                <a:solidFill>
                  <a:srgbClr val="000000"/>
                </a:solidFill>
                <a:uFill>
                  <a:solidFill>
                    <a:srgbClr val="ffffff"/>
                  </a:solidFill>
                </a:uFill>
                <a:latin typeface="Bitstream Charter"/>
                <a:ea typeface="DejaVu Sans"/>
              </a:rPr>
              <a:t>Rich Internet application (RIA)</a:t>
            </a:r>
            <a:r>
              <a:rPr b="0" lang="en-IN" sz="1800" spc="-1" strike="noStrike">
                <a:solidFill>
                  <a:srgbClr val="000000"/>
                </a:solidFill>
                <a:uFill>
                  <a:solidFill>
                    <a:srgbClr val="ffffff"/>
                  </a:solidFill>
                </a:uFill>
                <a:latin typeface="Bitstream Charter"/>
                <a:ea typeface="DejaVu Sans"/>
              </a:rPr>
              <a:t> — defines the experience brought from desktop to browser whether it is from a graphical point of view or usability point of view. Example  RIA framework are Ajax and Flash.</a:t>
            </a: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Wingdings" charset="2"/>
              <a:buChar char=""/>
            </a:pPr>
            <a:r>
              <a:rPr b="1" lang="en-IN" sz="1800" spc="-1" strike="noStrike">
                <a:solidFill>
                  <a:srgbClr val="000000"/>
                </a:solidFill>
                <a:uFill>
                  <a:solidFill>
                    <a:srgbClr val="ffffff"/>
                  </a:solidFill>
                </a:uFill>
                <a:latin typeface="Bitstream Charter"/>
                <a:ea typeface="DejaVu Sans"/>
              </a:rPr>
              <a:t>Service-oriented architecture (SOA)</a:t>
            </a:r>
            <a:r>
              <a:rPr b="0" lang="en-IN" sz="1800" spc="-1" strike="noStrike">
                <a:solidFill>
                  <a:srgbClr val="000000"/>
                </a:solidFill>
                <a:uFill>
                  <a:solidFill>
                    <a:srgbClr val="ffffff"/>
                  </a:solidFill>
                </a:uFill>
                <a:latin typeface="Bitstream Charter"/>
                <a:ea typeface="DejaVu Sans"/>
              </a:rPr>
              <a:t> — is a key piece in Web 2.0 which defines how Web 2.0 applications expose their functionality so that other applications can leverage and integrate the functionality providing a set of much richer applications (Examples are: Feeds, RSS, Web Services, Mash-ups)</a:t>
            </a: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Wingdings" charset="2"/>
              <a:buChar char=""/>
            </a:pPr>
            <a:r>
              <a:rPr b="1" lang="en-IN" sz="1800" spc="-1" strike="noStrike">
                <a:solidFill>
                  <a:srgbClr val="000000"/>
                </a:solidFill>
                <a:uFill>
                  <a:solidFill>
                    <a:srgbClr val="ffffff"/>
                  </a:solidFill>
                </a:uFill>
                <a:latin typeface="Bitstream Charter"/>
                <a:ea typeface="DejaVu Sans"/>
              </a:rPr>
              <a:t>Social Web</a:t>
            </a:r>
            <a:r>
              <a:rPr b="0" lang="en-IN" sz="1800" spc="-1" strike="noStrike">
                <a:solidFill>
                  <a:srgbClr val="000000"/>
                </a:solidFill>
                <a:uFill>
                  <a:solidFill>
                    <a:srgbClr val="ffffff"/>
                  </a:solidFill>
                </a:uFill>
                <a:latin typeface="Bitstream Charter"/>
                <a:ea typeface="DejaVu Sans"/>
              </a:rPr>
              <a:t> — defines how Web 2.0 tends to interact much more with the end user and make the end-user an integral part.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4000" y="216000"/>
            <a:ext cx="8097120" cy="825120"/>
          </a:xfrm>
          <a:prstGeom prst="rect">
            <a:avLst/>
          </a:prstGeom>
          <a:noFill/>
          <a:ln>
            <a:noFill/>
          </a:ln>
        </p:spPr>
        <p:style>
          <a:lnRef idx="0"/>
          <a:fillRef idx="0"/>
          <a:effectRef idx="0"/>
          <a:fontRef idx="minor"/>
        </p:style>
        <p:txBody>
          <a:bodyPr lIns="0" rIns="0" tIns="0" bIns="0" anchor="ctr"/>
          <a:p>
            <a:pPr algn="ctr">
              <a:lnSpc>
                <a:spcPct val="100000"/>
              </a:lnSpc>
            </a:pPr>
            <a:r>
              <a:rPr b="0" lang="en-IN" sz="3300" spc="-1" strike="noStrike">
                <a:solidFill>
                  <a:srgbClr val="000000"/>
                </a:solidFill>
                <a:uFill>
                  <a:solidFill>
                    <a:srgbClr val="ffffff"/>
                  </a:solidFill>
                </a:uFill>
                <a:latin typeface="Times New Roman"/>
                <a:ea typeface="DejaVu Sans"/>
              </a:rPr>
              <a:t>History of WWW</a:t>
            </a:r>
            <a:endParaRPr b="0" lang="en-IN" sz="1800" spc="-1" strike="noStrike">
              <a:solidFill>
                <a:srgbClr val="000000"/>
              </a:solidFill>
              <a:uFill>
                <a:solidFill>
                  <a:srgbClr val="ffffff"/>
                </a:solidFill>
              </a:uFill>
              <a:latin typeface="Arial"/>
            </a:endParaRPr>
          </a:p>
        </p:txBody>
      </p:sp>
      <p:sp>
        <p:nvSpPr>
          <p:cNvPr id="81" name="CustomShape 2"/>
          <p:cNvSpPr/>
          <p:nvPr/>
        </p:nvSpPr>
        <p:spPr>
          <a:xfrm>
            <a:off x="0" y="1242000"/>
            <a:ext cx="9861120" cy="4299120"/>
          </a:xfrm>
          <a:prstGeom prst="rect">
            <a:avLst/>
          </a:prstGeom>
          <a:noFill/>
          <a:ln>
            <a:noFill/>
          </a:ln>
        </p:spPr>
        <p:style>
          <a:lnRef idx="0"/>
          <a:fillRef idx="0"/>
          <a:effectRef idx="0"/>
          <a:fontRef idx="minor"/>
        </p:style>
        <p:txBody>
          <a:bodyPr lIns="0" rIns="0" tIns="0" bIns="0"/>
          <a:p>
            <a:pPr marL="216000" indent="-215280" algn="just">
              <a:lnSpc>
                <a:spcPct val="100000"/>
              </a:lnSpc>
              <a:buClr>
                <a:srgbClr val="000000"/>
              </a:buClr>
              <a:buSzPct val="45000"/>
              <a:buFont typeface="StarSymbol"/>
              <a:buChar char="l"/>
            </a:pPr>
            <a:r>
              <a:rPr b="0" lang="en-IN" sz="1600" spc="-1" strike="noStrike">
                <a:solidFill>
                  <a:srgbClr val="000000"/>
                </a:solidFill>
                <a:uFill>
                  <a:solidFill>
                    <a:srgbClr val="ffffff"/>
                  </a:solidFill>
                </a:uFill>
                <a:latin typeface="Bitstream Charter"/>
                <a:ea typeface="DejaVu Sans"/>
              </a:rPr>
              <a:t>Tim Berners-Lee, in 1980 was investigating how computer could store information with random links. </a:t>
            </a: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45000"/>
              <a:buFont typeface="StarSymbol"/>
              <a:buChar char="l"/>
            </a:pPr>
            <a:r>
              <a:rPr b="0" lang="en-IN" sz="1600" spc="-1" strike="noStrike">
                <a:solidFill>
                  <a:srgbClr val="000000"/>
                </a:solidFill>
                <a:uFill>
                  <a:solidFill>
                    <a:srgbClr val="ffffff"/>
                  </a:solidFill>
                </a:uFill>
                <a:latin typeface="Bitstream Charter"/>
                <a:ea typeface="DejaVu Sans"/>
              </a:rPr>
              <a:t>In 1989, while working at European Particle Physics Laboratory, he proposed to idea of global hypertext space in which any network-accessible information could be referred to by single “universal Document Identifier”. </a:t>
            </a: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45000"/>
              <a:buFont typeface="StarSymbol"/>
              <a:buChar char="l"/>
            </a:pPr>
            <a:r>
              <a:rPr b="0" lang="en-IN" sz="1600" spc="-1" strike="noStrike">
                <a:solidFill>
                  <a:srgbClr val="000000"/>
                </a:solidFill>
                <a:uFill>
                  <a:solidFill>
                    <a:srgbClr val="ffffff"/>
                  </a:solidFill>
                </a:uFill>
                <a:latin typeface="Bitstream Charter"/>
                <a:ea typeface="DejaVu Sans"/>
              </a:rPr>
              <a:t>After that in 1990, this idea expanded with further program and knows as World Wide Web.</a:t>
            </a: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45000"/>
              <a:buFont typeface="StarSymbol"/>
              <a:buChar char="l"/>
            </a:pPr>
            <a:r>
              <a:rPr b="0" lang="en-IN" sz="1600" spc="-1" strike="noStrike">
                <a:solidFill>
                  <a:srgbClr val="000000"/>
                </a:solidFill>
                <a:uFill>
                  <a:solidFill>
                    <a:srgbClr val="ffffff"/>
                  </a:solidFill>
                </a:uFill>
                <a:latin typeface="Bitstream Charter"/>
                <a:ea typeface="DejaVu Sans"/>
              </a:rPr>
              <a:t>In 1990, Bernes -Lee intoduces tools HTTP,HTML,web browser.</a:t>
            </a: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45000"/>
              <a:buFont typeface="StarSymbol"/>
              <a:buChar char="l"/>
            </a:pPr>
            <a:r>
              <a:rPr b="0" lang="en-IN" sz="1600" spc="-1" strike="noStrike">
                <a:solidFill>
                  <a:srgbClr val="000000"/>
                </a:solidFill>
                <a:uFill>
                  <a:solidFill>
                    <a:srgbClr val="ffffff"/>
                  </a:solidFill>
                </a:uFill>
                <a:latin typeface="Bitstream Charter"/>
                <a:ea typeface="DejaVu Sans"/>
              </a:rPr>
              <a:t>In 1994 World Wide Web Consortium(W3C) was founded by Bernes-Lee</a:t>
            </a: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45000"/>
              <a:buFont typeface="StarSymbol"/>
              <a:buChar char="l"/>
            </a:pPr>
            <a:r>
              <a:rPr b="0" lang="en-IN" sz="1600" spc="-1" strike="noStrike">
                <a:solidFill>
                  <a:srgbClr val="000000"/>
                </a:solidFill>
                <a:uFill>
                  <a:solidFill>
                    <a:srgbClr val="ffffff"/>
                  </a:solidFill>
                </a:uFill>
                <a:latin typeface="Bitstream Charter"/>
                <a:ea typeface="DejaVu Sans"/>
              </a:rPr>
              <a:t>During 1996-1998 E-commerce intorduced.</a:t>
            </a: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45000"/>
              <a:buFont typeface="StarSymbol"/>
              <a:buChar char="l"/>
            </a:pPr>
            <a:r>
              <a:rPr b="0" lang="en-IN" sz="1600" spc="-1" strike="noStrike">
                <a:solidFill>
                  <a:srgbClr val="000000"/>
                </a:solidFill>
                <a:uFill>
                  <a:solidFill>
                    <a:srgbClr val="ffffff"/>
                  </a:solidFill>
                </a:uFill>
                <a:latin typeface="Bitstream Charter"/>
                <a:ea typeface="DejaVu Sans"/>
              </a:rPr>
              <a:t>During 1999-2000 dotcom intoduced</a:t>
            </a: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45000"/>
              <a:buFont typeface="StarSymbol"/>
              <a:buChar char="l"/>
            </a:pPr>
            <a:r>
              <a:rPr b="0" lang="en-IN" sz="1600" spc="-1" strike="noStrike">
                <a:solidFill>
                  <a:srgbClr val="000000"/>
                </a:solidFill>
                <a:uFill>
                  <a:solidFill>
                    <a:srgbClr val="ffffff"/>
                  </a:solidFill>
                </a:uFill>
                <a:latin typeface="Bitstream Charter"/>
                <a:ea typeface="DejaVu Sans"/>
              </a:rPr>
              <a:t>From 2000 to till date www has got evolving with efficient search engines and social networking sites and so on.</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04000" y="216000"/>
            <a:ext cx="8097120" cy="825120"/>
          </a:xfrm>
          <a:prstGeom prst="rect">
            <a:avLst/>
          </a:prstGeom>
          <a:noFill/>
          <a:ln>
            <a:noFill/>
          </a:ln>
        </p:spPr>
        <p:style>
          <a:lnRef idx="0"/>
          <a:fillRef idx="0"/>
          <a:effectRef idx="0"/>
          <a:fontRef idx="minor"/>
        </p:style>
        <p:txBody>
          <a:bodyPr lIns="0" rIns="0" tIns="0" bIns="0" anchor="ctr"/>
          <a:p>
            <a:pPr algn="ctr">
              <a:lnSpc>
                <a:spcPct val="100000"/>
              </a:lnSpc>
            </a:pPr>
            <a:r>
              <a:rPr b="0" lang="en-IN" sz="3300" spc="-1" strike="noStrike">
                <a:solidFill>
                  <a:srgbClr val="000000"/>
                </a:solidFill>
                <a:uFill>
                  <a:solidFill>
                    <a:srgbClr val="ffffff"/>
                  </a:solidFill>
                </a:uFill>
                <a:latin typeface="Times New Roman"/>
                <a:ea typeface="DejaVu Sans"/>
              </a:rPr>
              <a:t>What is Internet?</a:t>
            </a:r>
            <a:endParaRPr b="0" lang="en-IN" sz="1800" spc="-1" strike="noStrike">
              <a:solidFill>
                <a:srgbClr val="000000"/>
              </a:solidFill>
              <a:uFill>
                <a:solidFill>
                  <a:srgbClr val="ffffff"/>
                </a:solidFill>
              </a:uFill>
              <a:latin typeface="Arial"/>
            </a:endParaRPr>
          </a:p>
        </p:txBody>
      </p:sp>
      <p:sp>
        <p:nvSpPr>
          <p:cNvPr id="83" name="CustomShape 2"/>
          <p:cNvSpPr/>
          <p:nvPr/>
        </p:nvSpPr>
        <p:spPr>
          <a:xfrm>
            <a:off x="216000" y="1368000"/>
            <a:ext cx="9861120" cy="4299120"/>
          </a:xfrm>
          <a:prstGeom prst="rect">
            <a:avLst/>
          </a:prstGeom>
          <a:noFill/>
          <a:ln>
            <a:noFill/>
          </a:ln>
        </p:spPr>
        <p:style>
          <a:lnRef idx="0"/>
          <a:fillRef idx="0"/>
          <a:effectRef idx="0"/>
          <a:fontRef idx="minor"/>
        </p:style>
        <p:txBody>
          <a:bodyPr lIns="0" rIns="0" tIns="0" bIns="0"/>
          <a:p>
            <a:pPr marL="216000" indent="-215280" algn="just">
              <a:lnSpc>
                <a:spcPct val="100000"/>
              </a:lnSpc>
              <a:buClr>
                <a:srgbClr val="000000"/>
              </a:buClr>
              <a:buSzPct val="45000"/>
              <a:buFont typeface="StarSymbol"/>
              <a:buChar char="l"/>
            </a:pPr>
            <a:r>
              <a:rPr b="0" lang="en-IN" sz="2000" spc="-1" strike="noStrike">
                <a:solidFill>
                  <a:srgbClr val="000000"/>
                </a:solidFill>
                <a:uFill>
                  <a:solidFill>
                    <a:srgbClr val="ffffff"/>
                  </a:solidFill>
                </a:uFill>
                <a:latin typeface="Bitstream Charter"/>
                <a:ea typeface="DejaVu Sans"/>
              </a:rPr>
              <a:t>The Internet is a massive network of networks, a networking infrastructure. It connects millions of computers together globally, forming a network in which any computer can communicate with any other computer as long as they are both connected to the Internet.</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45000"/>
              <a:buFont typeface="StarSymbol"/>
              <a:buChar char="l"/>
            </a:pPr>
            <a:r>
              <a:rPr b="0" lang="en-IN" sz="2000" spc="-1" strike="noStrike">
                <a:solidFill>
                  <a:srgbClr val="000000"/>
                </a:solidFill>
                <a:uFill>
                  <a:solidFill>
                    <a:srgbClr val="ffffff"/>
                  </a:solidFill>
                </a:uFill>
                <a:latin typeface="Bitstream Charter"/>
                <a:ea typeface="DejaVu Sans"/>
              </a:rPr>
              <a:t> </a:t>
            </a:r>
            <a:r>
              <a:rPr b="0" lang="en-IN" sz="2000" spc="-1" strike="noStrike">
                <a:solidFill>
                  <a:srgbClr val="000000"/>
                </a:solidFill>
                <a:uFill>
                  <a:solidFill>
                    <a:srgbClr val="ffffff"/>
                  </a:solidFill>
                </a:uFill>
                <a:latin typeface="Bitstream Charter"/>
                <a:ea typeface="DejaVu Sans"/>
              </a:rPr>
              <a:t>Information that travels over the Internet does so via a variety of languages known as protocols.</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45000"/>
              <a:buFont typeface="StarSymbol"/>
              <a:buChar char="l"/>
            </a:pPr>
            <a:r>
              <a:rPr b="0" lang="en-IN" sz="2000" spc="-1" strike="noStrike">
                <a:solidFill>
                  <a:srgbClr val="000000"/>
                </a:solidFill>
                <a:uFill>
                  <a:solidFill>
                    <a:srgbClr val="ffffff"/>
                  </a:solidFill>
                </a:uFill>
                <a:latin typeface="Bitstream Charter"/>
                <a:ea typeface="DejaVu Sans"/>
              </a:rPr>
              <a:t> </a:t>
            </a:r>
            <a:r>
              <a:rPr b="0" lang="en-IN" sz="2000" spc="-1" strike="noStrike">
                <a:solidFill>
                  <a:srgbClr val="000000"/>
                </a:solidFill>
                <a:uFill>
                  <a:solidFill>
                    <a:srgbClr val="ffffff"/>
                  </a:solidFill>
                </a:uFill>
                <a:latin typeface="Bitstream Charter"/>
                <a:ea typeface="DejaVu Sans"/>
              </a:rPr>
              <a:t>So we can says that Internet is network of computer which connect to together and any computer communicate with any other computer.</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504000" y="216000"/>
            <a:ext cx="8097120" cy="825120"/>
          </a:xfrm>
          <a:prstGeom prst="rect">
            <a:avLst/>
          </a:prstGeom>
          <a:noFill/>
          <a:ln>
            <a:noFill/>
          </a:ln>
        </p:spPr>
        <p:style>
          <a:lnRef idx="0"/>
          <a:fillRef idx="0"/>
          <a:effectRef idx="0"/>
          <a:fontRef idx="minor"/>
        </p:style>
        <p:txBody>
          <a:bodyPr lIns="0" rIns="0" tIns="0" bIns="0" anchor="ctr"/>
          <a:p>
            <a:pPr algn="ctr">
              <a:lnSpc>
                <a:spcPct val="100000"/>
              </a:lnSpc>
            </a:pPr>
            <a:r>
              <a:rPr b="0" lang="en-IN" sz="3300" spc="-1" strike="noStrike">
                <a:solidFill>
                  <a:srgbClr val="000000"/>
                </a:solidFill>
                <a:uFill>
                  <a:solidFill>
                    <a:srgbClr val="ffffff"/>
                  </a:solidFill>
                </a:uFill>
                <a:latin typeface="Times New Roman"/>
                <a:ea typeface="DejaVu Sans"/>
              </a:rPr>
              <a:t>What is WWW (World Wide Web)?</a:t>
            </a:r>
            <a:endParaRPr b="0" lang="en-IN" sz="1800" spc="-1" strike="noStrike">
              <a:solidFill>
                <a:srgbClr val="000000"/>
              </a:solidFill>
              <a:uFill>
                <a:solidFill>
                  <a:srgbClr val="ffffff"/>
                </a:solidFill>
              </a:uFill>
              <a:latin typeface="Arial"/>
            </a:endParaRPr>
          </a:p>
        </p:txBody>
      </p:sp>
      <p:sp>
        <p:nvSpPr>
          <p:cNvPr id="85" name="CustomShape 2"/>
          <p:cNvSpPr/>
          <p:nvPr/>
        </p:nvSpPr>
        <p:spPr>
          <a:xfrm>
            <a:off x="432000" y="1512000"/>
            <a:ext cx="9213120" cy="4299120"/>
          </a:xfrm>
          <a:prstGeom prst="rect">
            <a:avLst/>
          </a:prstGeom>
          <a:noFill/>
          <a:ln>
            <a:noFill/>
          </a:ln>
        </p:spPr>
        <p:style>
          <a:lnRef idx="0"/>
          <a:fillRef idx="0"/>
          <a:effectRef idx="0"/>
          <a:fontRef idx="minor"/>
        </p:style>
        <p:txBody>
          <a:bodyPr lIns="0" rIns="0" tIns="0" bIns="0"/>
          <a:p>
            <a:pPr marL="216000" indent="-215280" algn="just">
              <a:lnSpc>
                <a:spcPct val="100000"/>
              </a:lnSpc>
              <a:buClr>
                <a:srgbClr val="000000"/>
              </a:buClr>
              <a:buSzPct val="45000"/>
              <a:buFont typeface="StarSymbol"/>
              <a:buChar char="l"/>
            </a:pPr>
            <a:r>
              <a:rPr b="0" lang="en-IN" sz="2000" spc="-1" strike="noStrike">
                <a:solidFill>
                  <a:srgbClr val="000000"/>
                </a:solidFill>
                <a:uFill>
                  <a:solidFill>
                    <a:srgbClr val="ffffff"/>
                  </a:solidFill>
                </a:uFill>
                <a:latin typeface="Bitstream Charter"/>
                <a:ea typeface="DejaVu Sans"/>
              </a:rPr>
              <a:t>The World Wide Web, or simply Web, is a way of accessing information over the medium of the Internet. It is an information-sharing model that is built on top of the Internet.</a:t>
            </a: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45000"/>
              <a:buFont typeface="StarSymbol"/>
              <a:buChar char="l"/>
            </a:pPr>
            <a:r>
              <a:rPr b="0" lang="en-IN" sz="2000" spc="-1" strike="noStrike">
                <a:solidFill>
                  <a:srgbClr val="000000"/>
                </a:solidFill>
                <a:uFill>
                  <a:solidFill>
                    <a:srgbClr val="ffffff"/>
                  </a:solidFill>
                </a:uFill>
                <a:latin typeface="Bitstream Charter"/>
                <a:ea typeface="DejaVu Sans"/>
              </a:rPr>
              <a:t></a:t>
            </a:r>
            <a:r>
              <a:rPr b="0" lang="en-IN" sz="2000" spc="-1" strike="noStrike">
                <a:solidFill>
                  <a:srgbClr val="000000"/>
                </a:solidFill>
                <a:uFill>
                  <a:solidFill>
                    <a:srgbClr val="ffffff"/>
                  </a:solidFill>
                </a:uFill>
                <a:latin typeface="Bitstream Charter"/>
                <a:ea typeface="DejaVu Sans"/>
              </a:rPr>
              <a:t>The Web uses the HTTP protocol, only one of the languages spoken over the Internet, to transmit data. The Web also utilizes browsers, such as Internet Explorer or Firefox, to access Web documents called Web pages that are linked to each other via hyperlinks. Web documents also contain graphics, sounds, text and video.</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504000" y="216000"/>
            <a:ext cx="8097120" cy="825120"/>
          </a:xfrm>
          <a:prstGeom prst="rect">
            <a:avLst/>
          </a:prstGeom>
          <a:noFill/>
          <a:ln>
            <a:noFill/>
          </a:ln>
        </p:spPr>
        <p:style>
          <a:lnRef idx="0"/>
          <a:fillRef idx="0"/>
          <a:effectRef idx="0"/>
          <a:fontRef idx="minor"/>
        </p:style>
        <p:txBody>
          <a:bodyPr lIns="0" rIns="0" tIns="0" bIns="0" anchor="ctr"/>
          <a:p>
            <a:pPr algn="ctr">
              <a:lnSpc>
                <a:spcPct val="100000"/>
              </a:lnSpc>
            </a:pPr>
            <a:r>
              <a:rPr b="0" lang="en-IN" sz="3600" spc="-1" strike="noStrike">
                <a:solidFill>
                  <a:srgbClr val="000000"/>
                </a:solidFill>
                <a:uFill>
                  <a:solidFill>
                    <a:srgbClr val="ffffff"/>
                  </a:solidFill>
                </a:uFill>
                <a:latin typeface="Times New Roman"/>
                <a:ea typeface="DejaVu Sans"/>
              </a:rPr>
              <a:t>Difference between Internet and WWW</a:t>
            </a:r>
            <a:endParaRPr b="0" lang="en-IN" sz="1800" spc="-1" strike="noStrike">
              <a:solidFill>
                <a:srgbClr val="000000"/>
              </a:solidFill>
              <a:uFill>
                <a:solidFill>
                  <a:srgbClr val="ffffff"/>
                </a:solidFill>
              </a:uFill>
              <a:latin typeface="Arial"/>
            </a:endParaRPr>
          </a:p>
        </p:txBody>
      </p:sp>
      <p:sp>
        <p:nvSpPr>
          <p:cNvPr id="87" name="CustomShape 2"/>
          <p:cNvSpPr/>
          <p:nvPr/>
        </p:nvSpPr>
        <p:spPr>
          <a:xfrm>
            <a:off x="432000" y="1512000"/>
            <a:ext cx="9213120" cy="4299120"/>
          </a:xfrm>
          <a:prstGeom prst="rect">
            <a:avLst/>
          </a:prstGeom>
          <a:noFill/>
          <a:ln>
            <a:noFill/>
          </a:ln>
        </p:spPr>
        <p:style>
          <a:lnRef idx="0"/>
          <a:fillRef idx="0"/>
          <a:effectRef idx="0"/>
          <a:fontRef idx="minor"/>
        </p:style>
        <p:txBody>
          <a:bodyPr lIns="0" rIns="0" tIns="0" bIns="0"/>
          <a:p>
            <a:pPr marL="216000" indent="-215280" algn="just">
              <a:lnSpc>
                <a:spcPct val="100000"/>
              </a:lnSpc>
              <a:buClr>
                <a:srgbClr val="000000"/>
              </a:buClr>
              <a:buSzPct val="45000"/>
              <a:buFont typeface="StarSymbol"/>
              <a:buChar char="l"/>
            </a:pPr>
            <a:r>
              <a:rPr b="0" lang="en-IN" sz="2000" spc="-1" strike="noStrike">
                <a:solidFill>
                  <a:srgbClr val="000000"/>
                </a:solidFill>
                <a:uFill>
                  <a:solidFill>
                    <a:srgbClr val="ffffff"/>
                  </a:solidFill>
                </a:uFill>
                <a:latin typeface="Bitstream Charter"/>
                <a:ea typeface="DejaVu Sans"/>
              </a:rPr>
              <a:t>The terms Internet and World Wide Web are often used without much distinction. However,the two are not the same.</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45000"/>
              <a:buFont typeface="StarSymbol"/>
              <a:buChar char="l"/>
            </a:pPr>
            <a:r>
              <a:rPr b="0" lang="en-IN" sz="2000" spc="-1" strike="noStrike">
                <a:solidFill>
                  <a:srgbClr val="000000"/>
                </a:solidFill>
                <a:uFill>
                  <a:solidFill>
                    <a:srgbClr val="ffffff"/>
                  </a:solidFill>
                </a:uFill>
                <a:latin typeface="Bitstream Charter"/>
                <a:ea typeface="DejaVu Sans"/>
              </a:rPr>
              <a:t>The Web is a Portion of The Internet. The Web is just one of the ways that information can be disseminated over the Internet. The Internet, not the Web, is also used for email, which relies on SMTP, Usenet news groups, instant messaging and FTP. So the Web is just a portion of the Internet.</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504000" y="214200"/>
            <a:ext cx="8097120" cy="505080"/>
          </a:xfrm>
          <a:prstGeom prst="rect">
            <a:avLst/>
          </a:prstGeom>
          <a:noFill/>
          <a:ln>
            <a:noFill/>
          </a:ln>
        </p:spPr>
        <p:style>
          <a:lnRef idx="0"/>
          <a:fillRef idx="0"/>
          <a:effectRef idx="0"/>
          <a:fontRef idx="minor"/>
        </p:style>
        <p:txBody>
          <a:bodyPr lIns="0" rIns="0" tIns="0" bIns="0" anchor="ctr"/>
          <a:p>
            <a:pPr algn="ctr">
              <a:lnSpc>
                <a:spcPct val="100000"/>
              </a:lnSpc>
            </a:pPr>
            <a:r>
              <a:rPr b="0" lang="en-IN" sz="3600" spc="-1" strike="noStrike">
                <a:solidFill>
                  <a:srgbClr val="000000"/>
                </a:solidFill>
                <a:uFill>
                  <a:solidFill>
                    <a:srgbClr val="ffffff"/>
                  </a:solidFill>
                </a:uFill>
                <a:latin typeface="Times New Roman"/>
                <a:ea typeface="DejaVu Sans"/>
              </a:rPr>
              <a:t>Difference between Internet and WWW</a:t>
            </a:r>
            <a:endParaRPr b="0" lang="en-IN" sz="1800" spc="-1" strike="noStrike">
              <a:solidFill>
                <a:srgbClr val="000000"/>
              </a:solidFill>
              <a:uFill>
                <a:solidFill>
                  <a:srgbClr val="ffffff"/>
                </a:solidFill>
              </a:uFill>
              <a:latin typeface="Arial"/>
            </a:endParaRPr>
          </a:p>
        </p:txBody>
      </p:sp>
      <p:sp>
        <p:nvSpPr>
          <p:cNvPr id="89" name="CustomShape 2"/>
          <p:cNvSpPr/>
          <p:nvPr/>
        </p:nvSpPr>
        <p:spPr>
          <a:xfrm>
            <a:off x="504000" y="1368000"/>
            <a:ext cx="9069120" cy="3285360"/>
          </a:xfrm>
          <a:prstGeom prst="rect">
            <a:avLst/>
          </a:prstGeom>
          <a:noFill/>
          <a:ln>
            <a:noFill/>
          </a:ln>
        </p:spPr>
        <p:style>
          <a:lnRef idx="0"/>
          <a:fillRef idx="0"/>
          <a:effectRef idx="0"/>
          <a:fontRef idx="minor"/>
        </p:style>
      </p:sp>
      <p:graphicFrame>
        <p:nvGraphicFramePr>
          <p:cNvPr id="90" name="Table 3"/>
          <p:cNvGraphicFramePr/>
          <p:nvPr/>
        </p:nvGraphicFramePr>
        <p:xfrm>
          <a:off x="144000" y="770040"/>
          <a:ext cx="9788760" cy="4699080"/>
        </p:xfrm>
        <a:graphic>
          <a:graphicData uri="http://schemas.openxmlformats.org/drawingml/2006/table">
            <a:tbl>
              <a:tblPr/>
              <a:tblGrid>
                <a:gridCol w="4894560"/>
                <a:gridCol w="4894560"/>
              </a:tblGrid>
              <a:tr h="347760">
                <a:tc>
                  <a:txBody>
                    <a:bodyPr/>
                    <a:p>
                      <a:r>
                        <a:rPr b="1" lang="en-IN" sz="1800" spc="-1" strike="noStrike">
                          <a:solidFill>
                            <a:srgbClr val="000000"/>
                          </a:solidFill>
                          <a:uFill>
                            <a:solidFill>
                              <a:srgbClr val="ffffff"/>
                            </a:solidFill>
                          </a:uFill>
                          <a:latin typeface="Arial"/>
                        </a:rPr>
                        <a:t>Internet</a:t>
                      </a:r>
                      <a:endParaRPr b="0" lang="en-IN" sz="1800" spc="-1" strike="noStrike">
                        <a:solidFill>
                          <a:srgbClr val="000000"/>
                        </a:solidFill>
                        <a:uFill>
                          <a:solidFill>
                            <a:srgbClr val="ffffff"/>
                          </a:solidFill>
                        </a:uFill>
                        <a:latin typeface="Arial"/>
                      </a:endParaRPr>
                    </a:p>
                  </a:txBody>
                  <a:tcPr marL="91440" marR="91440">
                    <a:solidFill>
                      <a:srgbClr val="729fcf"/>
                    </a:solidFill>
                  </a:tcPr>
                </a:tc>
                <a:tc>
                  <a:txBody>
                    <a:bodyPr/>
                    <a:p>
                      <a:r>
                        <a:rPr b="1" lang="en-IN" sz="1800" spc="-1" strike="noStrike">
                          <a:solidFill>
                            <a:srgbClr val="000000"/>
                          </a:solidFill>
                          <a:uFill>
                            <a:solidFill>
                              <a:srgbClr val="ffffff"/>
                            </a:solidFill>
                          </a:uFill>
                          <a:latin typeface="Arial"/>
                        </a:rPr>
                        <a:t>WWW</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r h="643320">
                <a:tc>
                  <a:txBody>
                    <a:bodyPr/>
                    <a:p>
                      <a:r>
                        <a:rPr b="0" lang="en-IN" sz="1800" spc="-1" strike="noStrike">
                          <a:solidFill>
                            <a:srgbClr val="000000"/>
                          </a:solidFill>
                          <a:uFill>
                            <a:solidFill>
                              <a:srgbClr val="ffffff"/>
                            </a:solidFill>
                          </a:uFill>
                          <a:latin typeface="Bitstream Charter"/>
                        </a:rPr>
                        <a:t>Internet is a massive network of networks, a networking infrastructure.</a:t>
                      </a:r>
                      <a:endParaRPr b="0" lang="en-IN" sz="1800" spc="-1" strike="noStrike">
                        <a:solidFill>
                          <a:srgbClr val="000000"/>
                        </a:solidFill>
                        <a:uFill>
                          <a:solidFill>
                            <a:srgbClr val="ffffff"/>
                          </a:solidFill>
                        </a:uFill>
                        <a:latin typeface="Arial"/>
                      </a:endParaRPr>
                    </a:p>
                  </a:txBody>
                  <a:tcPr marL="91440" marR="91440">
                    <a:solidFill>
                      <a:srgbClr val="729fcf"/>
                    </a:solidFill>
                  </a:tcPr>
                </a:tc>
                <a:tc>
                  <a:txBody>
                    <a:bodyPr/>
                    <a:p>
                      <a:r>
                        <a:rPr b="0" lang="en-IN" sz="1800" spc="-1" strike="noStrike">
                          <a:solidFill>
                            <a:srgbClr val="000000"/>
                          </a:solidFill>
                          <a:uFill>
                            <a:solidFill>
                              <a:srgbClr val="ffffff"/>
                            </a:solidFill>
                          </a:uFill>
                          <a:latin typeface="Bitstream Charter"/>
                        </a:rPr>
                        <a:t>Internet is a massive network of networks, a networking infrastructure.</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r h="1470600">
                <a:tc>
                  <a:txBody>
                    <a:bodyPr/>
                    <a:p>
                      <a:r>
                        <a:rPr b="0" lang="en-IN" sz="1800" spc="-1" strike="noStrike">
                          <a:solidFill>
                            <a:srgbClr val="000000"/>
                          </a:solidFill>
                          <a:uFill>
                            <a:solidFill>
                              <a:srgbClr val="ffffff"/>
                            </a:solidFill>
                          </a:uFill>
                          <a:latin typeface="Bitstream Charter"/>
                        </a:rPr>
                        <a:t>It connects millions of computers together globally forming a network in which any computer can communicate with any other computer a long as both are connected to internet.</a:t>
                      </a:r>
                      <a:endParaRPr b="0" lang="en-IN" sz="1800" spc="-1" strike="noStrike">
                        <a:solidFill>
                          <a:srgbClr val="000000"/>
                        </a:solidFill>
                        <a:uFill>
                          <a:solidFill>
                            <a:srgbClr val="ffffff"/>
                          </a:solidFill>
                        </a:uFill>
                        <a:latin typeface="Arial"/>
                      </a:endParaRPr>
                    </a:p>
                  </a:txBody>
                  <a:tcPr marL="91440" marR="91440">
                    <a:solidFill>
                      <a:srgbClr val="729fcf"/>
                    </a:solidFill>
                  </a:tcPr>
                </a:tc>
                <a:tc>
                  <a:txBody>
                    <a:bodyPr/>
                    <a:p>
                      <a:r>
                        <a:rPr b="0" lang="en-IN" sz="1800" spc="-1" strike="noStrike">
                          <a:solidFill>
                            <a:srgbClr val="000000"/>
                          </a:solidFill>
                          <a:uFill>
                            <a:solidFill>
                              <a:srgbClr val="ffffff"/>
                            </a:solidFill>
                          </a:uFill>
                          <a:latin typeface="Bitstream Charter"/>
                        </a:rPr>
                        <a:t>It is an information sharing model that is built on the top of internet.</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r h="675000">
                <a:tc>
                  <a:txBody>
                    <a:bodyPr/>
                    <a:p>
                      <a:r>
                        <a:rPr b="0" lang="en-IN" sz="1800" spc="-1" strike="noStrike">
                          <a:solidFill>
                            <a:srgbClr val="000000"/>
                          </a:solidFill>
                          <a:uFill>
                            <a:solidFill>
                              <a:srgbClr val="ffffff"/>
                            </a:solidFill>
                          </a:uFill>
                          <a:latin typeface="Bitstream Charter"/>
                        </a:rPr>
                        <a:t>Information that travels over the internet does so via a variety of languages know as protocols</a:t>
                      </a:r>
                      <a:endParaRPr b="0" lang="en-IN" sz="1800" spc="-1" strike="noStrike">
                        <a:solidFill>
                          <a:srgbClr val="000000"/>
                        </a:solidFill>
                        <a:uFill>
                          <a:solidFill>
                            <a:srgbClr val="ffffff"/>
                          </a:solidFill>
                        </a:uFill>
                        <a:latin typeface="Arial"/>
                      </a:endParaRPr>
                    </a:p>
                  </a:txBody>
                  <a:tcPr marL="91440" marR="91440">
                    <a:solidFill>
                      <a:srgbClr val="729fcf"/>
                    </a:solidFill>
                  </a:tcPr>
                </a:tc>
                <a:tc>
                  <a:txBody>
                    <a:bodyPr/>
                    <a:p>
                      <a:r>
                        <a:rPr b="0" lang="en-IN" sz="1800" spc="-1" strike="noStrike">
                          <a:solidFill>
                            <a:srgbClr val="000000"/>
                          </a:solidFill>
                          <a:uFill>
                            <a:solidFill>
                              <a:srgbClr val="ffffff"/>
                            </a:solidFill>
                          </a:uFill>
                          <a:latin typeface="Bitstream Charter"/>
                        </a:rPr>
                        <a:t>The web uses HTTP protocol, to transmit data</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r h="1194840">
                <a:tc>
                  <a:txBody>
                    <a:bodyPr/>
                    <a:p>
                      <a:r>
                        <a:rPr b="0" lang="en-IN" sz="1800" spc="-1" strike="noStrike">
                          <a:solidFill>
                            <a:srgbClr val="000000"/>
                          </a:solidFill>
                          <a:uFill>
                            <a:solidFill>
                              <a:srgbClr val="ffffff"/>
                            </a:solidFill>
                          </a:uFill>
                          <a:latin typeface="Bitstream Charter"/>
                        </a:rPr>
                        <a:t>It does not utilize web browsers. It is the structure on which WWW is based</a:t>
                      </a:r>
                      <a:endParaRPr b="0" lang="en-IN" sz="1800" spc="-1" strike="noStrike">
                        <a:solidFill>
                          <a:srgbClr val="000000"/>
                        </a:solidFill>
                        <a:uFill>
                          <a:solidFill>
                            <a:srgbClr val="ffffff"/>
                          </a:solidFill>
                        </a:uFill>
                        <a:latin typeface="Arial"/>
                      </a:endParaRPr>
                    </a:p>
                  </a:txBody>
                  <a:tcPr marL="91440" marR="91440">
                    <a:solidFill>
                      <a:srgbClr val="729fcf"/>
                    </a:solidFill>
                  </a:tcPr>
                </a:tc>
                <a:tc>
                  <a:txBody>
                    <a:bodyPr/>
                    <a:p>
                      <a:r>
                        <a:rPr b="0" lang="en-IN" sz="1800" spc="-1" strike="noStrike">
                          <a:solidFill>
                            <a:srgbClr val="000000"/>
                          </a:solidFill>
                          <a:uFill>
                            <a:solidFill>
                              <a:srgbClr val="ffffff"/>
                            </a:solidFill>
                          </a:uFill>
                          <a:latin typeface="Bitstream Charter"/>
                        </a:rPr>
                        <a:t> </a:t>
                      </a:r>
                      <a:r>
                        <a:rPr b="0" lang="en-IN" sz="1800" spc="-1" strike="noStrike">
                          <a:solidFill>
                            <a:srgbClr val="000000"/>
                          </a:solidFill>
                          <a:uFill>
                            <a:solidFill>
                              <a:srgbClr val="ffffff"/>
                            </a:solidFill>
                          </a:uFill>
                          <a:latin typeface="Bitstream Charter"/>
                        </a:rPr>
                        <a:t>It is also utilizes browsers such as internet explorer or firefox to access web documents called web pages that are linked via hyperlinked</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r h="367560">
                <a:tc>
                  <a:txBody>
                    <a:bodyPr/>
                    <a:p>
                      <a:r>
                        <a:rPr b="0" lang="en-IN" sz="1800" spc="-1" strike="noStrike">
                          <a:solidFill>
                            <a:srgbClr val="000000"/>
                          </a:solidFill>
                          <a:uFill>
                            <a:solidFill>
                              <a:srgbClr val="ffffff"/>
                            </a:solidFill>
                          </a:uFill>
                          <a:latin typeface="Bitstream Charter"/>
                        </a:rPr>
                        <a:t>No such creator</a:t>
                      </a:r>
                      <a:endParaRPr b="0" lang="en-IN" sz="1800" spc="-1" strike="noStrike">
                        <a:solidFill>
                          <a:srgbClr val="000000"/>
                        </a:solidFill>
                        <a:uFill>
                          <a:solidFill>
                            <a:srgbClr val="ffffff"/>
                          </a:solidFill>
                        </a:uFill>
                        <a:latin typeface="Arial"/>
                      </a:endParaRPr>
                    </a:p>
                  </a:txBody>
                  <a:tcPr marL="91440" marR="91440">
                    <a:solidFill>
                      <a:srgbClr val="729fcf"/>
                    </a:solidFill>
                  </a:tcPr>
                </a:tc>
                <a:tc>
                  <a:txBody>
                    <a:bodyPr/>
                    <a:p>
                      <a:r>
                        <a:rPr b="0" lang="en-IN" sz="1800" spc="-1" strike="noStrike">
                          <a:solidFill>
                            <a:srgbClr val="000000"/>
                          </a:solidFill>
                          <a:uFill>
                            <a:solidFill>
                              <a:srgbClr val="ffffff"/>
                            </a:solidFill>
                          </a:uFill>
                          <a:latin typeface="Bitstream Charter"/>
                        </a:rPr>
                        <a:t>It was created by Tim Berners lee in 1992</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bl>
          </a:graphicData>
        </a:graphic>
      </p:graphicFrame>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504000" y="216000"/>
            <a:ext cx="8097120" cy="501120"/>
          </a:xfrm>
          <a:prstGeom prst="rect">
            <a:avLst/>
          </a:prstGeom>
          <a:noFill/>
          <a:ln>
            <a:noFill/>
          </a:ln>
        </p:spPr>
        <p:style>
          <a:lnRef idx="0"/>
          <a:fillRef idx="0"/>
          <a:effectRef idx="0"/>
          <a:fontRef idx="minor"/>
        </p:style>
        <p:txBody>
          <a:bodyPr lIns="0" rIns="0" tIns="0" bIns="0" anchor="ctr"/>
          <a:p>
            <a:pPr algn="ctr">
              <a:lnSpc>
                <a:spcPct val="100000"/>
              </a:lnSpc>
            </a:pPr>
            <a:r>
              <a:rPr b="0" lang="en-IN" sz="3300" spc="-1" strike="noStrike">
                <a:solidFill>
                  <a:srgbClr val="000000"/>
                </a:solidFill>
                <a:uFill>
                  <a:solidFill>
                    <a:srgbClr val="ffffff"/>
                  </a:solidFill>
                </a:uFill>
                <a:latin typeface="Times New Roman"/>
                <a:ea typeface="DejaVu Sans"/>
              </a:rPr>
              <a:t>HTTP</a:t>
            </a:r>
            <a:endParaRPr b="0" lang="en-IN" sz="1800" spc="-1" strike="noStrike">
              <a:solidFill>
                <a:srgbClr val="000000"/>
              </a:solidFill>
              <a:uFill>
                <a:solidFill>
                  <a:srgbClr val="ffffff"/>
                </a:solidFill>
              </a:uFill>
              <a:latin typeface="Arial"/>
            </a:endParaRPr>
          </a:p>
        </p:txBody>
      </p:sp>
      <p:sp>
        <p:nvSpPr>
          <p:cNvPr id="92" name="CustomShape 2"/>
          <p:cNvSpPr/>
          <p:nvPr/>
        </p:nvSpPr>
        <p:spPr>
          <a:xfrm>
            <a:off x="504000" y="1368000"/>
            <a:ext cx="9069120" cy="3285360"/>
          </a:xfrm>
          <a:prstGeom prst="rect">
            <a:avLst/>
          </a:prstGeom>
          <a:noFill/>
          <a:ln>
            <a:noFill/>
          </a:ln>
        </p:spPr>
        <p:style>
          <a:lnRef idx="0"/>
          <a:fillRef idx="0"/>
          <a:effectRef idx="0"/>
          <a:fontRef idx="minor"/>
        </p:style>
        <p:txBody>
          <a:bodyPr lIns="0" rIns="0" tIns="0" bIns="0"/>
          <a:p>
            <a:pPr marL="216000" indent="-215280" algn="just">
              <a:lnSpc>
                <a:spcPct val="100000"/>
              </a:lnSpc>
              <a:buClr>
                <a:srgbClr val="000000"/>
              </a:buClr>
              <a:buSzPct val="45000"/>
              <a:buFont typeface="StarSymbol"/>
              <a:buChar char="l"/>
            </a:pPr>
            <a:r>
              <a:rPr b="0" lang="en-IN" sz="2400" spc="-1" strike="noStrike">
                <a:solidFill>
                  <a:srgbClr val="000000"/>
                </a:solidFill>
                <a:uFill>
                  <a:solidFill>
                    <a:srgbClr val="ffffff"/>
                  </a:solidFill>
                </a:uFill>
                <a:latin typeface="Times New Roman"/>
                <a:ea typeface="DejaVu Sans"/>
              </a:rPr>
              <a:t>HTTP stands for Hypertext Transfer Protocol.</a:t>
            </a: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45000"/>
              <a:buFont typeface="StarSymbol"/>
              <a:buChar char="l"/>
            </a:pPr>
            <a:r>
              <a:rPr b="0" lang="en-IN" sz="2400" spc="-1" strike="noStrike">
                <a:solidFill>
                  <a:srgbClr val="000000"/>
                </a:solidFill>
                <a:uFill>
                  <a:solidFill>
                    <a:srgbClr val="ffffff"/>
                  </a:solidFill>
                </a:uFill>
                <a:latin typeface="Times New Roman"/>
                <a:ea typeface="DejaVu Sans"/>
              </a:rPr>
              <a:t>HTTP is based on the client-server architecture model and a stateless request/response protocol that operates by exchanging messages across a reliable TCP/IP connection.</a:t>
            </a: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45000"/>
              <a:buFont typeface="StarSymbol"/>
              <a:buChar char="l"/>
            </a:pPr>
            <a:r>
              <a:rPr b="0" lang="en-IN" sz="2400" spc="-1" strike="noStrike">
                <a:solidFill>
                  <a:srgbClr val="000000"/>
                </a:solidFill>
                <a:uFill>
                  <a:solidFill>
                    <a:srgbClr val="ffffff"/>
                  </a:solidFill>
                </a:uFill>
                <a:latin typeface="Times New Roman"/>
                <a:ea typeface="DejaVu Sans"/>
              </a:rPr>
              <a:t>An HTTP "client" is a program (Web browser) that establishes a connection to a server for the purpose of sending one or more HTTP request messages. An HTTP "server" is a program (generally a web server like Apache Web Server) that accepts connections in order to serve HTTP requests by sending HTTP response messages.</a:t>
            </a:r>
            <a:endParaRPr b="0"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248</TotalTime>
  <Application>LibreOffice/5.1.6.2$Linux_x86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2018-12-21T09:49:04Z</dcterms:modified>
  <cp:revision>3</cp:revision>
  <dc:subject/>
  <dc:title/>
</cp:coreProperties>
</file>