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64" r:id="rId82"/>
    <p:sldId id="337" r:id="rId83"/>
    <p:sldId id="338" r:id="rId84"/>
    <p:sldId id="339" r:id="rId85"/>
    <p:sldId id="365" r:id="rId86"/>
    <p:sldId id="366" r:id="rId87"/>
    <p:sldId id="340" r:id="rId88"/>
    <p:sldId id="341" r:id="rId89"/>
    <p:sldId id="344" r:id="rId90"/>
    <p:sldId id="345" r:id="rId91"/>
    <p:sldId id="367"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E4ED36-C9CF-4B9B-8D62-5E894E374ACA}" type="datetimeFigureOut">
              <a:rPr lang="en-US" smtClean="0"/>
              <a:pPr/>
              <a:t>31-Dec-19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AE8F-E69F-4D82-A2CA-FE56E2917A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4ED36-C9CF-4B9B-8D62-5E894E374ACA}" type="datetimeFigureOut">
              <a:rPr lang="en-US" smtClean="0"/>
              <a:pPr/>
              <a:t>31-Dec-19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AE8F-E69F-4D82-A2CA-FE56E2917A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4ED36-C9CF-4B9B-8D62-5E894E374ACA}" type="datetimeFigureOut">
              <a:rPr lang="en-US" smtClean="0"/>
              <a:pPr/>
              <a:t>31-Dec-19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AE8F-E69F-4D82-A2CA-FE56E2917A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4ED36-C9CF-4B9B-8D62-5E894E374ACA}" type="datetimeFigureOut">
              <a:rPr lang="en-US" smtClean="0"/>
              <a:pPr/>
              <a:t>31-Dec-19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AE8F-E69F-4D82-A2CA-FE56E2917A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E4ED36-C9CF-4B9B-8D62-5E894E374ACA}" type="datetimeFigureOut">
              <a:rPr lang="en-US" smtClean="0"/>
              <a:pPr/>
              <a:t>31-Dec-19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AE8F-E69F-4D82-A2CA-FE56E2917A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E4ED36-C9CF-4B9B-8D62-5E894E374ACA}" type="datetimeFigureOut">
              <a:rPr lang="en-US" smtClean="0"/>
              <a:pPr/>
              <a:t>31-Dec-19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DAE8F-E69F-4D82-A2CA-FE56E2917A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E4ED36-C9CF-4B9B-8D62-5E894E374ACA}" type="datetimeFigureOut">
              <a:rPr lang="en-US" smtClean="0"/>
              <a:pPr/>
              <a:t>31-Dec-19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DDAE8F-E69F-4D82-A2CA-FE56E2917A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E4ED36-C9CF-4B9B-8D62-5E894E374ACA}" type="datetimeFigureOut">
              <a:rPr lang="en-US" smtClean="0"/>
              <a:pPr/>
              <a:t>31-Dec-19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DDAE8F-E69F-4D82-A2CA-FE56E2917A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4ED36-C9CF-4B9B-8D62-5E894E374ACA}" type="datetimeFigureOut">
              <a:rPr lang="en-US" smtClean="0"/>
              <a:pPr/>
              <a:t>31-Dec-19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DDAE8F-E69F-4D82-A2CA-FE56E2917A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4ED36-C9CF-4B9B-8D62-5E894E374ACA}" type="datetimeFigureOut">
              <a:rPr lang="en-US" smtClean="0"/>
              <a:pPr/>
              <a:t>31-Dec-19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DAE8F-E69F-4D82-A2CA-FE56E2917A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4ED36-C9CF-4B9B-8D62-5E894E374ACA}" type="datetimeFigureOut">
              <a:rPr lang="en-US" smtClean="0"/>
              <a:pPr/>
              <a:t>31-Dec-19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DAE8F-E69F-4D82-A2CA-FE56E2917A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4ED36-C9CF-4B9B-8D62-5E894E374ACA}" type="datetimeFigureOut">
              <a:rPr lang="en-US" smtClean="0"/>
              <a:pPr/>
              <a:t>31-Dec-19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DAE8F-E69F-4D82-A2CA-FE56E2917A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504000" y="216000"/>
            <a:ext cx="8091360" cy="819360"/>
          </a:xfrm>
          <a:prstGeom prst="rect">
            <a:avLst/>
          </a:prstGeom>
          <a:noFill/>
          <a:ln>
            <a:noFill/>
          </a:ln>
        </p:spPr>
        <p:txBody>
          <a:bodyPr lIns="0" tIns="0" rIns="0" bIns="0" anchor="ctr"/>
          <a:lstStyle/>
          <a:p>
            <a:pPr algn="ctr">
              <a:lnSpc>
                <a:spcPct val="100000"/>
              </a:lnSpc>
            </a:pPr>
            <a:r>
              <a:rPr lang="en-IN" sz="3600" dirty="0">
                <a:solidFill>
                  <a:srgbClr val="000000"/>
                </a:solidFill>
                <a:latin typeface="Bitstream Charter"/>
              </a:rPr>
              <a:t>Web Technology - 2160708</a:t>
            </a:r>
            <a:endParaRPr sz="2400"/>
          </a:p>
        </p:txBody>
      </p:sp>
      <p:sp>
        <p:nvSpPr>
          <p:cNvPr id="75" name="CustomShape 2"/>
          <p:cNvSpPr/>
          <p:nvPr/>
        </p:nvSpPr>
        <p:spPr>
          <a:xfrm>
            <a:off x="0" y="1368000"/>
            <a:ext cx="9567360" cy="3279600"/>
          </a:xfrm>
          <a:prstGeom prst="rect">
            <a:avLst/>
          </a:prstGeom>
          <a:noFill/>
          <a:ln>
            <a:noFill/>
          </a:ln>
        </p:spPr>
        <p:txBody>
          <a:bodyPr lIns="0" tIns="0" rIns="0" bIns="0" anchor="ctr"/>
          <a:lstStyle/>
          <a:p>
            <a:pPr algn="ctr">
              <a:lnSpc>
                <a:spcPct val="100000"/>
              </a:lnSpc>
            </a:pPr>
            <a:r>
              <a:rPr lang="en-IN" sz="6600" dirty="0">
                <a:latin typeface="Bitstream Charter"/>
              </a:rPr>
              <a:t>Chapter-3</a:t>
            </a:r>
            <a:endParaRPr sz="4400"/>
          </a:p>
          <a:p>
            <a:pPr algn="ctr">
              <a:lnSpc>
                <a:spcPct val="100000"/>
              </a:lnSpc>
            </a:pPr>
            <a:endParaRPr sz="4400"/>
          </a:p>
          <a:p>
            <a:pPr algn="ctr">
              <a:lnSpc>
                <a:spcPct val="100000"/>
              </a:lnSpc>
            </a:pPr>
            <a:r>
              <a:rPr lang="en-IN" sz="6600" dirty="0">
                <a:latin typeface="Bitstream Charter"/>
              </a:rPr>
              <a:t>HTML</a:t>
            </a:r>
            <a:endParaRPr sz="440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360000" y="471600"/>
            <a:ext cx="8562600" cy="5586840"/>
          </a:xfrm>
          <a:prstGeom prst="rect">
            <a:avLst/>
          </a:prstGeom>
          <a:noFill/>
          <a:ln>
            <a:noFill/>
          </a:ln>
        </p:spPr>
        <p:txBody>
          <a:bodyPr lIns="90000" tIns="45000" rIns="90000" bIns="45000"/>
          <a:lstStyle/>
          <a:p>
            <a:r>
              <a:rPr lang="en-IN" sz="3200" b="1" dirty="0">
                <a:latin typeface="Bitstream Charter"/>
              </a:rPr>
              <a:t>HTML Attributes</a:t>
            </a:r>
            <a:endParaRPr/>
          </a:p>
          <a:p>
            <a:pPr algn="just">
              <a:lnSpc>
                <a:spcPct val="100000"/>
              </a:lnSpc>
            </a:pPr>
            <a:endParaRPr/>
          </a:p>
          <a:p>
            <a:pPr algn="just">
              <a:lnSpc>
                <a:spcPct val="100000"/>
              </a:lnSpc>
              <a:buSzPct val="45000"/>
              <a:buFont typeface="StarSymbol"/>
              <a:buChar char="l"/>
            </a:pPr>
            <a:r>
              <a:rPr lang="en-IN" sz="2400" dirty="0">
                <a:latin typeface="Bitstream Charter"/>
              </a:rPr>
              <a:t>An attribute is used to define the characteristics of an HTML element and is placed inside the element's opening tag. All attributes are made up of two parts: </a:t>
            </a:r>
            <a:r>
              <a:rPr lang="en-IN" sz="2400" b="1" dirty="0">
                <a:latin typeface="Bitstream Charter"/>
              </a:rPr>
              <a:t>a name and a value:</a:t>
            </a:r>
            <a:endParaRPr/>
          </a:p>
          <a:p>
            <a:pPr algn="just">
              <a:lnSpc>
                <a:spcPct val="100000"/>
              </a:lnSpc>
              <a:buSzPct val="45000"/>
              <a:buFont typeface="StarSymbol"/>
              <a:buChar char="l"/>
            </a:pPr>
            <a:r>
              <a:rPr lang="en-IN" sz="2400" dirty="0">
                <a:latin typeface="Bitstream Charter"/>
              </a:rPr>
              <a:t>The name is the property you want to set. For example, the paragraph &lt;p&gt; element in the example carries an attribute whose name is align, which you can use to indicate the alignment of paragraph on the page.</a:t>
            </a:r>
            <a:endParaRPr/>
          </a:p>
          <a:p>
            <a:pPr algn="just">
              <a:lnSpc>
                <a:spcPct val="100000"/>
              </a:lnSpc>
              <a:buSzPct val="45000"/>
              <a:buFont typeface="StarSymbol"/>
              <a:buChar char="l"/>
            </a:pPr>
            <a:r>
              <a:rPr lang="en-IN" sz="2400" dirty="0">
                <a:latin typeface="Bitstream Charter"/>
              </a:rPr>
              <a:t> The value is what you want the value of the property to be set and always put within quotations. </a:t>
            </a:r>
            <a:endParaRPr/>
          </a:p>
          <a:p>
            <a:pPr algn="just">
              <a:lnSpc>
                <a:spcPct val="100000"/>
              </a:lnSpc>
              <a:buSzPct val="45000"/>
              <a:buFont typeface="StarSymbol"/>
              <a:buChar char="l"/>
            </a:pPr>
            <a:r>
              <a:rPr lang="en-IN" sz="2400" dirty="0">
                <a:latin typeface="Bitstream Charter"/>
              </a:rPr>
              <a:t>The value of attribute is displayed in double quotes.</a:t>
            </a:r>
            <a:endParaRPr/>
          </a:p>
          <a:p>
            <a:pPr algn="just">
              <a:lnSpc>
                <a:spcPct val="100000"/>
              </a:lnSpc>
              <a:buSzPct val="45000"/>
              <a:buFont typeface="StarSymbol"/>
              <a:buChar char="l"/>
            </a:pPr>
            <a:r>
              <a:rPr lang="en-IN" sz="2400" dirty="0">
                <a:latin typeface="Bitstream Charter"/>
              </a:rPr>
              <a:t>Attribute names and attribute values are case-insensitive.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457200" y="704160"/>
            <a:ext cx="8223480" cy="661320"/>
          </a:xfrm>
          <a:prstGeom prst="rect">
            <a:avLst/>
          </a:prstGeom>
          <a:noFill/>
          <a:ln>
            <a:noFill/>
          </a:ln>
        </p:spPr>
      </p:sp>
      <p:pic>
        <p:nvPicPr>
          <p:cNvPr id="401" name="Picture 4"/>
          <p:cNvPicPr/>
          <p:nvPr/>
        </p:nvPicPr>
        <p:blipFill>
          <a:blip r:embed="rId2"/>
          <a:stretch>
            <a:fillRect/>
          </a:stretch>
        </p:blipFill>
        <p:spPr>
          <a:xfrm>
            <a:off x="990720" y="1600200"/>
            <a:ext cx="7385400" cy="4642200"/>
          </a:xfrm>
          <a:prstGeom prst="rect">
            <a:avLst/>
          </a:prstGeom>
          <a:ln>
            <a:noFill/>
          </a:ln>
        </p:spPr>
      </p:pic>
      <p:sp>
        <p:nvSpPr>
          <p:cNvPr id="402" name="CustomShape 2"/>
          <p:cNvSpPr/>
          <p:nvPr/>
        </p:nvSpPr>
        <p:spPr>
          <a:xfrm>
            <a:off x="794880" y="318960"/>
            <a:ext cx="6907320" cy="852120"/>
          </a:xfrm>
          <a:prstGeom prst="rect">
            <a:avLst/>
          </a:prstGeom>
          <a:noFill/>
          <a:ln>
            <a:noFill/>
          </a:ln>
        </p:spPr>
        <p:txBody>
          <a:bodyPr lIns="90000" tIns="45000" rIns="90000" bIns="45000"/>
          <a:lstStyle/>
          <a:p>
            <a:pPr>
              <a:lnSpc>
                <a:spcPct val="100000"/>
              </a:lnSpc>
            </a:pPr>
            <a:r>
              <a:rPr lang="en-IN" sz="5000">
                <a:solidFill>
                  <a:srgbClr val="04617B"/>
                </a:solidFill>
                <a:latin typeface="Bitstream Charter"/>
              </a:rPr>
              <a:t>Mix columns and row</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457200" y="704160"/>
            <a:ext cx="8223480" cy="432720"/>
          </a:xfrm>
          <a:prstGeom prst="rect">
            <a:avLst/>
          </a:prstGeom>
          <a:noFill/>
          <a:ln>
            <a:noFill/>
          </a:ln>
        </p:spPr>
      </p:sp>
      <p:pic>
        <p:nvPicPr>
          <p:cNvPr id="404" name="Picture 4"/>
          <p:cNvPicPr/>
          <p:nvPr/>
        </p:nvPicPr>
        <p:blipFill>
          <a:blip r:embed="rId2"/>
          <a:stretch>
            <a:fillRect/>
          </a:stretch>
        </p:blipFill>
        <p:spPr>
          <a:xfrm>
            <a:off x="457200" y="1219320"/>
            <a:ext cx="7918560" cy="4718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457200" y="704160"/>
            <a:ext cx="8223480" cy="737640"/>
          </a:xfrm>
          <a:prstGeom prst="rect">
            <a:avLst/>
          </a:prstGeom>
          <a:noFill/>
          <a:ln>
            <a:noFill/>
          </a:ln>
        </p:spPr>
      </p:sp>
      <p:sp>
        <p:nvSpPr>
          <p:cNvPr id="406" name="CustomShape 2"/>
          <p:cNvSpPr/>
          <p:nvPr/>
        </p:nvSpPr>
        <p:spPr>
          <a:xfrm>
            <a:off x="457200" y="1523880"/>
            <a:ext cx="8223480" cy="4794480"/>
          </a:xfrm>
          <a:prstGeom prst="rect">
            <a:avLst/>
          </a:prstGeom>
          <a:noFill/>
          <a:ln>
            <a:noFill/>
          </a:ln>
        </p:spPr>
      </p:sp>
      <p:sp>
        <p:nvSpPr>
          <p:cNvPr id="407" name="CustomShape 3"/>
          <p:cNvSpPr/>
          <p:nvPr/>
        </p:nvSpPr>
        <p:spPr>
          <a:xfrm>
            <a:off x="2304000" y="0"/>
            <a:ext cx="4905000" cy="852120"/>
          </a:xfrm>
          <a:prstGeom prst="rect">
            <a:avLst/>
          </a:prstGeom>
          <a:noFill/>
          <a:ln>
            <a:noFill/>
          </a:ln>
        </p:spPr>
        <p:txBody>
          <a:bodyPr lIns="90000" tIns="45000" rIns="90000" bIns="45000"/>
          <a:lstStyle/>
          <a:p>
            <a:pPr>
              <a:lnSpc>
                <a:spcPct val="100000"/>
              </a:lnSpc>
            </a:pPr>
            <a:r>
              <a:rPr lang="en-IN" sz="5000" b="1">
                <a:solidFill>
                  <a:srgbClr val="04617B"/>
                </a:solidFill>
                <a:latin typeface="Bitstream Charter"/>
              </a:rPr>
              <a:t>&lt;IFRAME ...&gt;</a:t>
            </a:r>
            <a:endParaRPr/>
          </a:p>
        </p:txBody>
      </p:sp>
      <p:graphicFrame>
        <p:nvGraphicFramePr>
          <p:cNvPr id="408" name="Table 4"/>
          <p:cNvGraphicFramePr/>
          <p:nvPr/>
        </p:nvGraphicFramePr>
        <p:xfrm>
          <a:off x="138240" y="3240000"/>
          <a:ext cx="9004320" cy="3829680"/>
        </p:xfrm>
        <a:graphic>
          <a:graphicData uri="http://schemas.openxmlformats.org/drawingml/2006/table">
            <a:tbl>
              <a:tblPr/>
              <a:tblGrid>
                <a:gridCol w="4502160"/>
                <a:gridCol w="4502160"/>
              </a:tblGrid>
              <a:tr h="374760">
                <a:tc>
                  <a:txBody>
                    <a:bodyPr/>
                    <a:lstStyle/>
                    <a:p>
                      <a:r>
                        <a:rPr lang="en-IN" b="1">
                          <a:latin typeface="Bitstream Charter"/>
                        </a:rPr>
                        <a:t>Frame</a:t>
                      </a:r>
                      <a:endParaRPr/>
                    </a:p>
                  </a:txBody>
                  <a:tcPr/>
                </a:tc>
                <a:tc>
                  <a:txBody>
                    <a:bodyPr/>
                    <a:lstStyle/>
                    <a:p>
                      <a:r>
                        <a:rPr lang="en-IN" b="1">
                          <a:latin typeface="Bitstream Charter"/>
                        </a:rPr>
                        <a:t>IFrame</a:t>
                      </a:r>
                      <a:endParaRPr/>
                    </a:p>
                  </a:txBody>
                  <a:tcPr/>
                </a:tc>
              </a:tr>
              <a:tr h="1213560">
                <a:tc>
                  <a:txBody>
                    <a:bodyPr/>
                    <a:lstStyle/>
                    <a:p>
                      <a:r>
                        <a:rPr lang="en-IN">
                          <a:latin typeface="Bitstream Charter"/>
                        </a:rPr>
                        <a:t>Frames are HTML tag which divides the browser's window into multiple parts where each part can load a separate HTML document</a:t>
                      </a:r>
                      <a:endParaRPr/>
                    </a:p>
                  </a:txBody>
                  <a:tcPr/>
                </a:tc>
                <a:tc>
                  <a:txBody>
                    <a:bodyPr/>
                    <a:lstStyle/>
                    <a:p>
                      <a:r>
                        <a:rPr lang="en-IN">
                          <a:latin typeface="Bitstream Charter"/>
                        </a:rPr>
                        <a:t>IFrame inline frame means it is used to embed some other document within the current HTML document.</a:t>
                      </a:r>
                      <a:endParaRPr/>
                    </a:p>
                  </a:txBody>
                  <a:tcPr/>
                </a:tc>
              </a:tr>
              <a:tr h="654120">
                <a:tc>
                  <a:txBody>
                    <a:bodyPr/>
                    <a:lstStyle/>
                    <a:p>
                      <a:r>
                        <a:rPr lang="en-IN">
                          <a:latin typeface="Bitstream Charter"/>
                        </a:rPr>
                        <a:t>&lt;frame&gt; tag specifies each frame within a frameset tag.</a:t>
                      </a:r>
                      <a:endParaRPr/>
                    </a:p>
                  </a:txBody>
                  <a:tcPr/>
                </a:tc>
                <a:tc>
                  <a:txBody>
                    <a:bodyPr/>
                    <a:lstStyle/>
                    <a:p>
                      <a:r>
                        <a:rPr lang="en-IN">
                          <a:latin typeface="Bitstream Charter"/>
                        </a:rPr>
                        <a:t>It is related to frameset but it can appear anywhere in your document. </a:t>
                      </a:r>
                      <a:endParaRPr/>
                    </a:p>
                  </a:txBody>
                  <a:tcPr/>
                </a:tc>
              </a:tr>
              <a:tr h="933840">
                <a:tc>
                  <a:txBody>
                    <a:bodyPr/>
                    <a:lstStyle/>
                    <a:p>
                      <a:r>
                        <a:rPr lang="en-IN">
                          <a:latin typeface="Bitstream Charter"/>
                        </a:rPr>
                        <a:t>Each Frame can be linked with a single and different sources.</a:t>
                      </a:r>
                      <a:endParaRPr/>
                    </a:p>
                  </a:txBody>
                  <a:tcPr/>
                </a:tc>
                <a:tc>
                  <a:txBody>
                    <a:bodyPr/>
                    <a:lstStyle/>
                    <a:p>
                      <a:r>
                        <a:rPr lang="en-IN">
                          <a:latin typeface="Bitstream Charter"/>
                        </a:rPr>
                        <a:t>&lt;iframe&gt; tag defines a rectangular region within the document in which the browser can display a separate document.</a:t>
                      </a:r>
                      <a:endParaRPr/>
                    </a:p>
                  </a:txBody>
                  <a:tcPr/>
                </a:tc>
              </a:tr>
              <a:tr h="653400">
                <a:tc>
                  <a:txBody>
                    <a:bodyPr/>
                    <a:lstStyle/>
                    <a:p>
                      <a:r>
                        <a:rPr lang="en-IN">
                          <a:latin typeface="Bitstream Charter"/>
                        </a:rPr>
                        <a:t>Frame object represents an HTML frame</a:t>
                      </a:r>
                      <a:endParaRPr/>
                    </a:p>
                  </a:txBody>
                  <a:tcPr/>
                </a:tc>
                <a:tc>
                  <a:txBody>
                    <a:bodyPr/>
                    <a:lstStyle/>
                    <a:p>
                      <a:r>
                        <a:rPr lang="en-IN">
                          <a:latin typeface="Bitstream Charter"/>
                        </a:rPr>
                        <a:t>IFrame object represents an HTML inline frame</a:t>
                      </a:r>
                      <a:endParaRPr/>
                    </a:p>
                  </a:txBody>
                  <a:tcPr/>
                </a:tc>
              </a:tr>
            </a:tbl>
          </a:graphicData>
        </a:graphic>
      </p:graphicFrame>
      <p:sp>
        <p:nvSpPr>
          <p:cNvPr id="409" name="CustomShape 5"/>
          <p:cNvSpPr/>
          <p:nvPr/>
        </p:nvSpPr>
        <p:spPr>
          <a:xfrm>
            <a:off x="0" y="1080000"/>
            <a:ext cx="9005400" cy="2291760"/>
          </a:xfrm>
          <a:prstGeom prst="rect">
            <a:avLst/>
          </a:prstGeom>
          <a:noFill/>
          <a:ln>
            <a:noFill/>
          </a:ln>
        </p:spPr>
        <p:txBody>
          <a:bodyPr lIns="90000" tIns="45000" rIns="90000" bIns="45000"/>
          <a:lstStyle/>
          <a:p>
            <a:pPr algn="just">
              <a:lnSpc>
                <a:spcPct val="100000"/>
              </a:lnSpc>
              <a:buSzPct val="45000"/>
              <a:buFont typeface="StarSymbol"/>
              <a:buChar char="l"/>
            </a:pPr>
            <a:r>
              <a:rPr lang="en-IN" sz="2400" b="1">
                <a:solidFill>
                  <a:srgbClr val="000000"/>
                </a:solidFill>
                <a:latin typeface="Bitstream Charter"/>
              </a:rPr>
              <a:t>The &lt;iframe&gt; tag specifies an inline frame.</a:t>
            </a:r>
            <a:endParaRPr/>
          </a:p>
          <a:p>
            <a:pPr algn="just">
              <a:lnSpc>
                <a:spcPct val="100000"/>
              </a:lnSpc>
              <a:buSzPct val="45000"/>
              <a:buFont typeface="StarSymbol"/>
              <a:buChar char="l"/>
            </a:pPr>
            <a:r>
              <a:rPr lang="en-IN" sz="2400">
                <a:solidFill>
                  <a:srgbClr val="000000"/>
                </a:solidFill>
                <a:latin typeface="Bitstream Charter"/>
              </a:rPr>
              <a:t>An inline frame is used to embed another document within the current HTML document.</a:t>
            </a:r>
            <a:endParaRPr/>
          </a:p>
          <a:p>
            <a:pPr algn="just">
              <a:lnSpc>
                <a:spcPct val="100000"/>
              </a:lnSpc>
              <a:buSzPct val="45000"/>
              <a:buFont typeface="StarSymbol"/>
              <a:buChar char="l"/>
            </a:pPr>
            <a:r>
              <a:rPr lang="en-IN" sz="2400">
                <a:solidFill>
                  <a:srgbClr val="000000"/>
                </a:solidFill>
                <a:latin typeface="Bitstream Charter"/>
              </a:rPr>
              <a:t>The &lt;iframe&gt; tag defines a rectangular region within the document in which the browser can display a separate document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457200" y="704160"/>
            <a:ext cx="8223480" cy="737640"/>
          </a:xfrm>
          <a:prstGeom prst="rect">
            <a:avLst/>
          </a:prstGeom>
          <a:noFill/>
          <a:ln>
            <a:noFill/>
          </a:ln>
        </p:spPr>
      </p:sp>
      <p:sp>
        <p:nvSpPr>
          <p:cNvPr id="411" name="CustomShape 2"/>
          <p:cNvSpPr/>
          <p:nvPr/>
        </p:nvSpPr>
        <p:spPr>
          <a:xfrm>
            <a:off x="457200" y="1523880"/>
            <a:ext cx="8223480" cy="4794480"/>
          </a:xfrm>
          <a:prstGeom prst="rect">
            <a:avLst/>
          </a:prstGeom>
          <a:noFill/>
          <a:ln>
            <a:noFill/>
          </a:ln>
        </p:spPr>
      </p:sp>
      <p:sp>
        <p:nvSpPr>
          <p:cNvPr id="412" name="CustomShape 3"/>
          <p:cNvSpPr/>
          <p:nvPr/>
        </p:nvSpPr>
        <p:spPr>
          <a:xfrm>
            <a:off x="2304000" y="0"/>
            <a:ext cx="4905000" cy="852120"/>
          </a:xfrm>
          <a:prstGeom prst="rect">
            <a:avLst/>
          </a:prstGeom>
          <a:noFill/>
          <a:ln>
            <a:noFill/>
          </a:ln>
        </p:spPr>
        <p:txBody>
          <a:bodyPr lIns="90000" tIns="45000" rIns="90000" bIns="45000"/>
          <a:lstStyle/>
          <a:p>
            <a:pPr>
              <a:lnSpc>
                <a:spcPct val="100000"/>
              </a:lnSpc>
            </a:pPr>
            <a:r>
              <a:rPr lang="en-IN" sz="5000" b="1">
                <a:solidFill>
                  <a:srgbClr val="04617B"/>
                </a:solidFill>
                <a:latin typeface="Bitstream Charter"/>
              </a:rPr>
              <a:t>&lt;IFRAME ...&gt;</a:t>
            </a:r>
            <a:endParaRPr/>
          </a:p>
        </p:txBody>
      </p:sp>
      <p:graphicFrame>
        <p:nvGraphicFramePr>
          <p:cNvPr id="413" name="Table 4"/>
          <p:cNvGraphicFramePr/>
          <p:nvPr/>
        </p:nvGraphicFramePr>
        <p:xfrm>
          <a:off x="138240" y="3240000"/>
          <a:ext cx="9004320" cy="3829680"/>
        </p:xfrm>
        <a:graphic>
          <a:graphicData uri="http://schemas.openxmlformats.org/drawingml/2006/table">
            <a:tbl>
              <a:tblPr/>
              <a:tblGrid>
                <a:gridCol w="4502160"/>
                <a:gridCol w="4502160"/>
              </a:tblGrid>
              <a:tr h="374760">
                <a:tc>
                  <a:txBody>
                    <a:bodyPr/>
                    <a:lstStyle/>
                    <a:p>
                      <a:r>
                        <a:rPr lang="en-IN" b="1">
                          <a:latin typeface="Bitstream Charter"/>
                        </a:rPr>
                        <a:t>Frame</a:t>
                      </a:r>
                      <a:endParaRPr/>
                    </a:p>
                  </a:txBody>
                  <a:tcPr/>
                </a:tc>
                <a:tc>
                  <a:txBody>
                    <a:bodyPr/>
                    <a:lstStyle/>
                    <a:p>
                      <a:r>
                        <a:rPr lang="en-IN" b="1">
                          <a:latin typeface="Bitstream Charter"/>
                        </a:rPr>
                        <a:t>IFrame</a:t>
                      </a:r>
                      <a:endParaRPr/>
                    </a:p>
                  </a:txBody>
                  <a:tcPr/>
                </a:tc>
              </a:tr>
              <a:tr h="1213560">
                <a:tc>
                  <a:txBody>
                    <a:bodyPr/>
                    <a:lstStyle/>
                    <a:p>
                      <a:r>
                        <a:rPr lang="en-IN">
                          <a:latin typeface="Bitstream Charter"/>
                        </a:rPr>
                        <a:t>Frames are HTML tag which divides the browser's window into multiple parts where each part can load a separate HTML document</a:t>
                      </a:r>
                      <a:endParaRPr/>
                    </a:p>
                  </a:txBody>
                  <a:tcPr/>
                </a:tc>
                <a:tc>
                  <a:txBody>
                    <a:bodyPr/>
                    <a:lstStyle/>
                    <a:p>
                      <a:r>
                        <a:rPr lang="en-IN">
                          <a:latin typeface="Bitstream Charter"/>
                        </a:rPr>
                        <a:t>IFrame inline frame means it is used to embed some other document within the current HTML document.</a:t>
                      </a:r>
                      <a:endParaRPr/>
                    </a:p>
                  </a:txBody>
                  <a:tcPr/>
                </a:tc>
              </a:tr>
              <a:tr h="654120">
                <a:tc>
                  <a:txBody>
                    <a:bodyPr/>
                    <a:lstStyle/>
                    <a:p>
                      <a:r>
                        <a:rPr lang="en-IN">
                          <a:latin typeface="Bitstream Charter"/>
                        </a:rPr>
                        <a:t>&lt;frame&gt; tag specifies each frame within a frameset tag.</a:t>
                      </a:r>
                      <a:endParaRPr/>
                    </a:p>
                  </a:txBody>
                  <a:tcPr/>
                </a:tc>
                <a:tc>
                  <a:txBody>
                    <a:bodyPr/>
                    <a:lstStyle/>
                    <a:p>
                      <a:r>
                        <a:rPr lang="en-IN">
                          <a:latin typeface="Bitstream Charter"/>
                        </a:rPr>
                        <a:t>It is related to frameset but it can appear anywhere in your document. </a:t>
                      </a:r>
                      <a:endParaRPr/>
                    </a:p>
                  </a:txBody>
                  <a:tcPr/>
                </a:tc>
              </a:tr>
              <a:tr h="933840">
                <a:tc>
                  <a:txBody>
                    <a:bodyPr/>
                    <a:lstStyle/>
                    <a:p>
                      <a:r>
                        <a:rPr lang="en-IN">
                          <a:latin typeface="Bitstream Charter"/>
                        </a:rPr>
                        <a:t>Each Frame can be linked with a single and different sources.</a:t>
                      </a:r>
                      <a:endParaRPr/>
                    </a:p>
                  </a:txBody>
                  <a:tcPr/>
                </a:tc>
                <a:tc>
                  <a:txBody>
                    <a:bodyPr/>
                    <a:lstStyle/>
                    <a:p>
                      <a:r>
                        <a:rPr lang="en-IN">
                          <a:latin typeface="Bitstream Charter"/>
                        </a:rPr>
                        <a:t>&lt;iframe&gt; tag defines a rectangular region within the document in which the browser can display a separate document.</a:t>
                      </a:r>
                      <a:endParaRPr/>
                    </a:p>
                  </a:txBody>
                  <a:tcPr/>
                </a:tc>
              </a:tr>
              <a:tr h="653400">
                <a:tc>
                  <a:txBody>
                    <a:bodyPr/>
                    <a:lstStyle/>
                    <a:p>
                      <a:r>
                        <a:rPr lang="en-IN">
                          <a:latin typeface="Bitstream Charter"/>
                        </a:rPr>
                        <a:t>Frame object represents an HTML frame</a:t>
                      </a:r>
                      <a:endParaRPr/>
                    </a:p>
                  </a:txBody>
                  <a:tcPr/>
                </a:tc>
                <a:tc>
                  <a:txBody>
                    <a:bodyPr/>
                    <a:lstStyle/>
                    <a:p>
                      <a:r>
                        <a:rPr lang="en-IN">
                          <a:latin typeface="Bitstream Charter"/>
                        </a:rPr>
                        <a:t>IFrame object represents an HTML inline frame</a:t>
                      </a:r>
                      <a:endParaRPr/>
                    </a:p>
                  </a:txBody>
                  <a:tcPr/>
                </a:tc>
              </a:tr>
            </a:tbl>
          </a:graphicData>
        </a:graphic>
      </p:graphicFrame>
      <p:sp>
        <p:nvSpPr>
          <p:cNvPr id="414" name="CustomShape 5"/>
          <p:cNvSpPr/>
          <p:nvPr/>
        </p:nvSpPr>
        <p:spPr>
          <a:xfrm>
            <a:off x="0" y="1080000"/>
            <a:ext cx="9005400" cy="2291760"/>
          </a:xfrm>
          <a:prstGeom prst="rect">
            <a:avLst/>
          </a:prstGeom>
          <a:noFill/>
          <a:ln>
            <a:noFill/>
          </a:ln>
        </p:spPr>
        <p:txBody>
          <a:bodyPr lIns="90000" tIns="45000" rIns="90000" bIns="45000"/>
          <a:lstStyle/>
          <a:p>
            <a:pPr algn="just">
              <a:lnSpc>
                <a:spcPct val="100000"/>
              </a:lnSpc>
              <a:buSzPct val="45000"/>
              <a:buFont typeface="StarSymbol"/>
              <a:buChar char="l"/>
            </a:pPr>
            <a:r>
              <a:rPr lang="en-IN" sz="2400" b="1">
                <a:solidFill>
                  <a:srgbClr val="000000"/>
                </a:solidFill>
                <a:latin typeface="Bitstream Charter"/>
              </a:rPr>
              <a:t>The &lt;iframe&gt; tag specifies an inline frame.</a:t>
            </a:r>
            <a:endParaRPr/>
          </a:p>
          <a:p>
            <a:pPr algn="just">
              <a:lnSpc>
                <a:spcPct val="100000"/>
              </a:lnSpc>
              <a:buSzPct val="45000"/>
              <a:buFont typeface="StarSymbol"/>
              <a:buChar char="l"/>
            </a:pPr>
            <a:r>
              <a:rPr lang="en-IN" sz="2400">
                <a:solidFill>
                  <a:srgbClr val="000000"/>
                </a:solidFill>
                <a:latin typeface="Bitstream Charter"/>
              </a:rPr>
              <a:t>An inline frame is used to embed another document within the current HTML document.</a:t>
            </a:r>
            <a:endParaRPr/>
          </a:p>
          <a:p>
            <a:pPr algn="just">
              <a:lnSpc>
                <a:spcPct val="100000"/>
              </a:lnSpc>
              <a:buSzPct val="45000"/>
              <a:buFont typeface="StarSymbol"/>
              <a:buChar char="l"/>
            </a:pPr>
            <a:r>
              <a:rPr lang="en-IN" sz="2400">
                <a:solidFill>
                  <a:srgbClr val="000000"/>
                </a:solidFill>
                <a:latin typeface="Bitstream Charter"/>
              </a:rPr>
              <a:t>The &lt;iframe&gt; tag defines a rectangular region within the document in which the browser can display a separate document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Picture 414"/>
          <p:cNvPicPr/>
          <p:nvPr/>
        </p:nvPicPr>
        <p:blipFill>
          <a:blip r:embed="rId2"/>
          <a:stretch>
            <a:fillRect/>
          </a:stretch>
        </p:blipFill>
        <p:spPr>
          <a:xfrm>
            <a:off x="199440" y="1152000"/>
            <a:ext cx="4550760" cy="3742200"/>
          </a:xfrm>
          <a:prstGeom prst="rect">
            <a:avLst/>
          </a:prstGeom>
          <a:ln>
            <a:noFill/>
          </a:ln>
        </p:spPr>
      </p:pic>
      <p:pic>
        <p:nvPicPr>
          <p:cNvPr id="416" name="Picture 415"/>
          <p:cNvPicPr/>
          <p:nvPr/>
        </p:nvPicPr>
        <p:blipFill>
          <a:blip r:embed="rId3"/>
          <a:stretch>
            <a:fillRect/>
          </a:stretch>
        </p:blipFill>
        <p:spPr>
          <a:xfrm>
            <a:off x="4339800" y="3672000"/>
            <a:ext cx="5522400" cy="3131640"/>
          </a:xfrm>
          <a:prstGeom prst="rect">
            <a:avLst/>
          </a:prstGeom>
          <a:ln>
            <a:noFill/>
          </a:ln>
        </p:spPr>
      </p:pic>
      <p:sp>
        <p:nvSpPr>
          <p:cNvPr id="417" name="CustomShape 1"/>
          <p:cNvSpPr/>
          <p:nvPr/>
        </p:nvSpPr>
        <p:spPr>
          <a:xfrm>
            <a:off x="1571760" y="216000"/>
            <a:ext cx="7210440" cy="852480"/>
          </a:xfrm>
          <a:prstGeom prst="rect">
            <a:avLst/>
          </a:prstGeom>
          <a:noFill/>
          <a:ln>
            <a:noFill/>
          </a:ln>
        </p:spPr>
        <p:txBody>
          <a:bodyPr lIns="90000" tIns="45000" rIns="90000" bIns="45000"/>
          <a:lstStyle/>
          <a:p>
            <a:pPr>
              <a:lnSpc>
                <a:spcPct val="100000"/>
              </a:lnSpc>
            </a:pPr>
            <a:r>
              <a:rPr lang="en-IN" sz="5000" b="1">
                <a:solidFill>
                  <a:srgbClr val="04617B"/>
                </a:solidFill>
                <a:latin typeface="Bitstream Charter"/>
              </a:rPr>
              <a:t>&lt;IFRAME ...&gt; Example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457200" y="704160"/>
            <a:ext cx="8223480" cy="1136880"/>
          </a:xfrm>
          <a:prstGeom prst="rect">
            <a:avLst/>
          </a:prstGeom>
          <a:noFill/>
          <a:ln>
            <a:noFill/>
          </a:ln>
        </p:spPr>
      </p:sp>
      <p:sp>
        <p:nvSpPr>
          <p:cNvPr id="419" name="CustomShape 2"/>
          <p:cNvSpPr/>
          <p:nvPr/>
        </p:nvSpPr>
        <p:spPr>
          <a:xfrm>
            <a:off x="457200" y="1935360"/>
            <a:ext cx="8223480" cy="438300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A web site is a collection of pages associated by hyperlinks, but it should also be broken up into areas for structures, which aids both memory and ordering resources.</a:t>
            </a:r>
            <a:endParaRPr/>
          </a:p>
          <a:p>
            <a:pPr algn="just">
              <a:lnSpc>
                <a:spcPct val="100000"/>
              </a:lnSpc>
              <a:buSzPct val="45000"/>
              <a:buFont typeface="StarSymbol"/>
              <a:buChar char="l"/>
            </a:pPr>
            <a:r>
              <a:rPr lang="en-IN" sz="2600">
                <a:solidFill>
                  <a:srgbClr val="000000"/>
                </a:solidFill>
                <a:latin typeface="Bitstream Charter"/>
              </a:rPr>
              <a:t>Main site can be broken into several sub-sites.</a:t>
            </a:r>
            <a:endParaRPr/>
          </a:p>
          <a:p>
            <a:pPr algn="just">
              <a:lnSpc>
                <a:spcPct val="100000"/>
              </a:lnSpc>
              <a:buSzPct val="45000"/>
              <a:buFont typeface="StarSymbol"/>
              <a:buChar char="l"/>
            </a:pPr>
            <a:r>
              <a:rPr lang="en-IN" sz="2600">
                <a:solidFill>
                  <a:srgbClr val="000000"/>
                </a:solidFill>
                <a:latin typeface="Bitstream Charter"/>
              </a:rPr>
              <a:t>A web site generally has a root directory, the one which is entered first , then several sub-directories that serve as the sub-sites.</a:t>
            </a:r>
            <a:endParaRPr/>
          </a:p>
          <a:p>
            <a:pPr algn="just">
              <a:lnSpc>
                <a:spcPct val="100000"/>
              </a:lnSpc>
              <a:buSzPct val="45000"/>
              <a:buFont typeface="StarSymbol"/>
              <a:buChar char="l"/>
            </a:pPr>
            <a:r>
              <a:rPr lang="en-IN" sz="2600">
                <a:solidFill>
                  <a:srgbClr val="000000"/>
                </a:solidFill>
                <a:latin typeface="Bitstream Charter"/>
              </a:rPr>
              <a:t>By making the site into directories it makes it a lot easier to find files and also to navigate the actual web site ,which uses the sub-directories as extensions of the main site.</a:t>
            </a:r>
            <a:endParaRPr/>
          </a:p>
          <a:p>
            <a:pPr algn="just">
              <a:lnSpc>
                <a:spcPct val="100000"/>
              </a:lnSpc>
            </a:pPr>
            <a:endParaRPr/>
          </a:p>
        </p:txBody>
      </p:sp>
      <p:sp>
        <p:nvSpPr>
          <p:cNvPr id="420" name="CustomShape 3"/>
          <p:cNvSpPr/>
          <p:nvPr/>
        </p:nvSpPr>
        <p:spPr>
          <a:xfrm>
            <a:off x="1728000" y="390960"/>
            <a:ext cx="6147000" cy="852120"/>
          </a:xfrm>
          <a:prstGeom prst="rect">
            <a:avLst/>
          </a:prstGeom>
          <a:noFill/>
          <a:ln>
            <a:noFill/>
          </a:ln>
        </p:spPr>
        <p:txBody>
          <a:bodyPr lIns="90000" tIns="45000" rIns="90000" bIns="45000"/>
          <a:lstStyle/>
          <a:p>
            <a:pPr>
              <a:lnSpc>
                <a:spcPct val="100000"/>
              </a:lnSpc>
            </a:pPr>
            <a:r>
              <a:rPr lang="en-IN" sz="5000">
                <a:solidFill>
                  <a:srgbClr val="04617B"/>
                </a:solidFill>
                <a:latin typeface="Bitstream Charter"/>
              </a:rPr>
              <a:t>Web Site Structure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CustomShape 1"/>
          <p:cNvSpPr/>
          <p:nvPr/>
        </p:nvSpPr>
        <p:spPr>
          <a:xfrm>
            <a:off x="457200" y="704160"/>
            <a:ext cx="8223480" cy="1136880"/>
          </a:xfrm>
          <a:prstGeom prst="rect">
            <a:avLst/>
          </a:prstGeom>
          <a:noFill/>
          <a:ln>
            <a:noFill/>
          </a:ln>
        </p:spPr>
      </p:sp>
      <p:sp>
        <p:nvSpPr>
          <p:cNvPr id="422" name="CustomShape 2"/>
          <p:cNvSpPr/>
          <p:nvPr/>
        </p:nvSpPr>
        <p:spPr>
          <a:xfrm>
            <a:off x="457200" y="1512000"/>
            <a:ext cx="8223480" cy="480636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The most basic component that all web browser must exhibit are listed below:</a:t>
            </a:r>
            <a:endParaRPr/>
          </a:p>
          <a:p>
            <a:pPr lvl="3" algn="just">
              <a:lnSpc>
                <a:spcPct val="100000"/>
              </a:lnSpc>
              <a:buSzPct val="45000"/>
              <a:buFont typeface="StarSymbol"/>
              <a:buChar char="l"/>
            </a:pPr>
            <a:r>
              <a:rPr lang="en-IN" sz="2600">
                <a:solidFill>
                  <a:srgbClr val="000000"/>
                </a:solidFill>
                <a:latin typeface="Bitstream Charter"/>
              </a:rPr>
              <a:t> Controller/Dispatcher</a:t>
            </a:r>
            <a:endParaRPr/>
          </a:p>
          <a:p>
            <a:pPr lvl="3" algn="just">
              <a:lnSpc>
                <a:spcPct val="100000"/>
              </a:lnSpc>
              <a:buSzPct val="45000"/>
              <a:buFont typeface="StarSymbol"/>
              <a:buChar char="l"/>
            </a:pPr>
            <a:r>
              <a:rPr lang="en-IN" sz="2600">
                <a:solidFill>
                  <a:srgbClr val="000000"/>
                </a:solidFill>
                <a:latin typeface="Bitstream Charter"/>
              </a:rPr>
              <a:t>Interpreter</a:t>
            </a:r>
            <a:endParaRPr/>
          </a:p>
          <a:p>
            <a:pPr lvl="3" algn="just">
              <a:lnSpc>
                <a:spcPct val="100000"/>
              </a:lnSpc>
              <a:buSzPct val="45000"/>
              <a:buFont typeface="StarSymbol"/>
              <a:buChar char="l"/>
            </a:pPr>
            <a:r>
              <a:rPr lang="en-IN" sz="2600">
                <a:solidFill>
                  <a:srgbClr val="000000"/>
                </a:solidFill>
                <a:latin typeface="Bitstream Charter"/>
              </a:rPr>
              <a:t> Client Programs</a:t>
            </a:r>
            <a:endParaRPr/>
          </a:p>
          <a:p>
            <a:pPr algn="just">
              <a:lnSpc>
                <a:spcPct val="100000"/>
              </a:lnSpc>
            </a:pPr>
            <a:endParaRPr/>
          </a:p>
          <a:p>
            <a:pPr algn="just">
              <a:lnSpc>
                <a:spcPct val="100000"/>
              </a:lnSpc>
              <a:buSzPct val="45000"/>
              <a:buFont typeface="StarSymbol"/>
              <a:buChar char="l"/>
            </a:pPr>
            <a:r>
              <a:rPr lang="en-IN" sz="2600">
                <a:solidFill>
                  <a:srgbClr val="000000"/>
                </a:solidFill>
                <a:latin typeface="Bitstream Charter"/>
              </a:rPr>
              <a:t>Controller works as a control unit in CPU. It takes input from the keyboard or mouse, interpret it and make other services to work on the basis of input it receives.</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
        <p:nvSpPr>
          <p:cNvPr id="423" name="CustomShape 3"/>
          <p:cNvSpPr/>
          <p:nvPr/>
        </p:nvSpPr>
        <p:spPr>
          <a:xfrm>
            <a:off x="1728000" y="390960"/>
            <a:ext cx="6147000" cy="852120"/>
          </a:xfrm>
          <a:prstGeom prst="rect">
            <a:avLst/>
          </a:prstGeom>
          <a:noFill/>
          <a:ln>
            <a:noFill/>
          </a:ln>
        </p:spPr>
        <p:txBody>
          <a:bodyPr lIns="90000" tIns="45000" rIns="90000" bIns="45000"/>
          <a:lstStyle/>
          <a:p>
            <a:pPr>
              <a:lnSpc>
                <a:spcPct val="100000"/>
              </a:lnSpc>
            </a:pPr>
            <a:r>
              <a:rPr lang="en-IN" sz="5000">
                <a:solidFill>
                  <a:srgbClr val="04617B"/>
                </a:solidFill>
                <a:latin typeface="Bitstream Charter"/>
              </a:rPr>
              <a:t>Browser Architecture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457200" y="704160"/>
            <a:ext cx="8223480" cy="1136880"/>
          </a:xfrm>
          <a:prstGeom prst="rect">
            <a:avLst/>
          </a:prstGeom>
          <a:noFill/>
          <a:ln>
            <a:noFill/>
          </a:ln>
        </p:spPr>
      </p:sp>
      <p:sp>
        <p:nvSpPr>
          <p:cNvPr id="425" name="CustomShape 2"/>
          <p:cNvSpPr/>
          <p:nvPr/>
        </p:nvSpPr>
        <p:spPr>
          <a:xfrm>
            <a:off x="457200" y="1512000"/>
            <a:ext cx="8223480" cy="4806360"/>
          </a:xfrm>
          <a:prstGeom prst="rect">
            <a:avLst/>
          </a:prstGeom>
          <a:noFill/>
          <a:ln>
            <a:noFill/>
          </a:ln>
        </p:spPr>
        <p:txBody>
          <a:bodyPr lIns="90000" tIns="45000" rIns="90000" bIns="45000"/>
          <a:lstStyle/>
          <a:p>
            <a:pPr algn="just">
              <a:lnSpc>
                <a:spcPct val="100000"/>
              </a:lnSpc>
              <a:buSzPct val="45000"/>
              <a:buFont typeface="StarSymbol"/>
              <a:buChar char="l"/>
            </a:pPr>
            <a:r>
              <a:rPr lang="en-IN" sz="2600" dirty="0">
                <a:solidFill>
                  <a:srgbClr val="000000"/>
                </a:solidFill>
                <a:latin typeface="Bitstream Charter"/>
              </a:rPr>
              <a:t>Interpreter receives the information from the controller and execute the instruction line by line. Some interpreter are mandatory while some are optional For example, HTML interpreter program is mandatory and java interpreter is optional.</a:t>
            </a:r>
            <a:endParaRPr/>
          </a:p>
          <a:p>
            <a:pPr algn="just">
              <a:lnSpc>
                <a:spcPct val="100000"/>
              </a:lnSpc>
              <a:buSzPct val="45000"/>
              <a:buFont typeface="StarSymbol"/>
              <a:buChar char="l"/>
            </a:pPr>
            <a:r>
              <a:rPr lang="en-IN" sz="2600" dirty="0">
                <a:solidFill>
                  <a:srgbClr val="000000"/>
                </a:solidFill>
                <a:latin typeface="Bitstream Charter"/>
              </a:rPr>
              <a:t>Client Program describes the specific protocol that will be used to access a particular service. Following are the client programs tat are commonly used:</a:t>
            </a:r>
            <a:endParaRPr/>
          </a:p>
          <a:p>
            <a:pPr algn="just">
              <a:lnSpc>
                <a:spcPct val="100000"/>
              </a:lnSpc>
              <a:buSzPct val="45000"/>
              <a:buFont typeface="StarSymbol"/>
              <a:buChar char="l"/>
            </a:pPr>
            <a:r>
              <a:rPr lang="en-IN" sz="2600" dirty="0">
                <a:solidFill>
                  <a:srgbClr val="000000"/>
                </a:solidFill>
                <a:latin typeface="Bitstream Charter"/>
              </a:rPr>
              <a:t>    HTTP   </a:t>
            </a:r>
            <a:endParaRPr/>
          </a:p>
          <a:p>
            <a:pPr algn="just">
              <a:lnSpc>
                <a:spcPct val="100000"/>
              </a:lnSpc>
              <a:buSzPct val="45000"/>
              <a:buFont typeface="StarSymbol"/>
              <a:buChar char="l"/>
            </a:pPr>
            <a:r>
              <a:rPr lang="en-IN" sz="2600" dirty="0">
                <a:solidFill>
                  <a:srgbClr val="000000"/>
                </a:solidFill>
                <a:latin typeface="Bitstream Charter"/>
              </a:rPr>
              <a:t>    SMTP</a:t>
            </a:r>
            <a:endParaRPr/>
          </a:p>
          <a:p>
            <a:pPr algn="just">
              <a:lnSpc>
                <a:spcPct val="100000"/>
              </a:lnSpc>
              <a:buSzPct val="45000"/>
              <a:buFont typeface="StarSymbol"/>
              <a:buChar char="l"/>
            </a:pPr>
            <a:r>
              <a:rPr lang="en-IN" sz="2600" dirty="0">
                <a:solidFill>
                  <a:srgbClr val="000000"/>
                </a:solidFill>
                <a:latin typeface="Bitstream Charter"/>
              </a:rPr>
              <a:t>    FTP       </a:t>
            </a:r>
            <a:endParaRPr/>
          </a:p>
          <a:p>
            <a:pPr algn="just">
              <a:lnSpc>
                <a:spcPct val="100000"/>
              </a:lnSpc>
              <a:buSzPct val="45000"/>
              <a:buFont typeface="StarSymbol"/>
              <a:buChar char="l"/>
            </a:pPr>
            <a:r>
              <a:rPr lang="en-IN" sz="2600" dirty="0">
                <a:solidFill>
                  <a:srgbClr val="000000"/>
                </a:solidFill>
                <a:latin typeface="Bitstream Charter"/>
              </a:rPr>
              <a:t>   NNTP</a:t>
            </a:r>
            <a:endParaRPr/>
          </a:p>
          <a:p>
            <a:pPr algn="just">
              <a:lnSpc>
                <a:spcPct val="100000"/>
              </a:lnSpc>
              <a:buSzPct val="45000"/>
              <a:buFont typeface="StarSymbol"/>
              <a:buChar char="l"/>
            </a:pPr>
            <a:r>
              <a:rPr lang="en-IN" sz="2600" dirty="0">
                <a:solidFill>
                  <a:srgbClr val="000000"/>
                </a:solidFill>
                <a:latin typeface="Bitstream Charter"/>
              </a:rPr>
              <a:t>  POP</a:t>
            </a:r>
            <a:endParaRPr/>
          </a:p>
          <a:p>
            <a:pPr algn="just">
              <a:lnSpc>
                <a:spcPct val="100000"/>
              </a:lnSpc>
            </a:pPr>
            <a:endParaRPr/>
          </a:p>
          <a:p>
            <a:pPr algn="just">
              <a:lnSpc>
                <a:spcPct val="100000"/>
              </a:lnSpc>
            </a:pPr>
            <a:endParaRPr/>
          </a:p>
        </p:txBody>
      </p:sp>
      <p:sp>
        <p:nvSpPr>
          <p:cNvPr id="426" name="CustomShape 3"/>
          <p:cNvSpPr/>
          <p:nvPr/>
        </p:nvSpPr>
        <p:spPr>
          <a:xfrm>
            <a:off x="1728000" y="390960"/>
            <a:ext cx="6147000" cy="852120"/>
          </a:xfrm>
          <a:prstGeom prst="rect">
            <a:avLst/>
          </a:prstGeom>
          <a:noFill/>
          <a:ln>
            <a:noFill/>
          </a:ln>
        </p:spPr>
        <p:txBody>
          <a:bodyPr lIns="90000" tIns="45000" rIns="90000" bIns="45000"/>
          <a:lstStyle/>
          <a:p>
            <a:pPr>
              <a:lnSpc>
                <a:spcPct val="100000"/>
              </a:lnSpc>
            </a:pPr>
            <a:r>
              <a:rPr lang="en-IN" sz="5000">
                <a:solidFill>
                  <a:srgbClr val="04617B"/>
                </a:solidFill>
                <a:latin typeface="Bitstream Charter"/>
              </a:rPr>
              <a:t>Browser Architecture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7" name="Picture 426"/>
          <p:cNvPicPr/>
          <p:nvPr/>
        </p:nvPicPr>
        <p:blipFill>
          <a:blip r:embed="rId2"/>
          <a:stretch>
            <a:fillRect/>
          </a:stretch>
        </p:blipFill>
        <p:spPr>
          <a:xfrm>
            <a:off x="360000" y="936000"/>
            <a:ext cx="7847640" cy="4967640"/>
          </a:xfrm>
          <a:prstGeom prst="rect">
            <a:avLst/>
          </a:prstGeom>
          <a:ln>
            <a:noFill/>
          </a:ln>
        </p:spPr>
      </p:pic>
      <p:sp>
        <p:nvSpPr>
          <p:cNvPr id="428" name="CustomShape 1"/>
          <p:cNvSpPr/>
          <p:nvPr/>
        </p:nvSpPr>
        <p:spPr>
          <a:xfrm>
            <a:off x="1314000" y="216000"/>
            <a:ext cx="6029640" cy="853920"/>
          </a:xfrm>
          <a:prstGeom prst="rect">
            <a:avLst/>
          </a:prstGeom>
          <a:noFill/>
          <a:ln>
            <a:noFill/>
          </a:ln>
        </p:spPr>
        <p:txBody>
          <a:bodyPr lIns="90000" tIns="45000" rIns="90000" bIns="45000"/>
          <a:lstStyle/>
          <a:p>
            <a:pPr>
              <a:lnSpc>
                <a:spcPct val="100000"/>
              </a:lnSpc>
            </a:pPr>
            <a:r>
              <a:rPr lang="en-IN" sz="5000">
                <a:solidFill>
                  <a:srgbClr val="04617B"/>
                </a:solidFill>
                <a:latin typeface="Bitstream Charter"/>
              </a:rPr>
              <a:t>Browser Architecture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CustomShape 1"/>
          <p:cNvSpPr/>
          <p:nvPr/>
        </p:nvSpPr>
        <p:spPr>
          <a:xfrm>
            <a:off x="457200" y="704160"/>
            <a:ext cx="8223480" cy="1136880"/>
          </a:xfrm>
          <a:prstGeom prst="rect">
            <a:avLst/>
          </a:prstGeom>
          <a:noFill/>
          <a:ln>
            <a:noFill/>
          </a:ln>
        </p:spPr>
      </p:sp>
      <p:sp>
        <p:nvSpPr>
          <p:cNvPr id="430" name="CustomShape 2"/>
          <p:cNvSpPr/>
          <p:nvPr/>
        </p:nvSpPr>
        <p:spPr>
          <a:xfrm>
            <a:off x="457200" y="1296000"/>
            <a:ext cx="8223480" cy="5022360"/>
          </a:xfrm>
          <a:prstGeom prst="rect">
            <a:avLst/>
          </a:prstGeom>
          <a:noFill/>
          <a:ln>
            <a:noFill/>
          </a:ln>
        </p:spPr>
      </p:sp>
      <p:sp>
        <p:nvSpPr>
          <p:cNvPr id="431" name="CustomShape 3"/>
          <p:cNvSpPr/>
          <p:nvPr/>
        </p:nvSpPr>
        <p:spPr>
          <a:xfrm>
            <a:off x="1728000" y="390960"/>
            <a:ext cx="6147000" cy="852120"/>
          </a:xfrm>
          <a:prstGeom prst="rect">
            <a:avLst/>
          </a:prstGeom>
          <a:noFill/>
          <a:ln>
            <a:noFill/>
          </a:ln>
        </p:spPr>
        <p:txBody>
          <a:bodyPr lIns="90000" tIns="45000" rIns="90000" bIns="45000"/>
          <a:lstStyle/>
          <a:p>
            <a:pPr>
              <a:lnSpc>
                <a:spcPct val="100000"/>
              </a:lnSpc>
            </a:pPr>
            <a:r>
              <a:rPr lang="en-IN" sz="5000">
                <a:solidFill>
                  <a:srgbClr val="04617B"/>
                </a:solidFill>
                <a:latin typeface="Bitstream Charter"/>
              </a:rPr>
              <a:t>HTML Vs. HTML 5</a:t>
            </a:r>
            <a:endParaRPr/>
          </a:p>
        </p:txBody>
      </p:sp>
      <p:pic>
        <p:nvPicPr>
          <p:cNvPr id="432" name="Picture 431"/>
          <p:cNvPicPr/>
          <p:nvPr/>
        </p:nvPicPr>
        <p:blipFill>
          <a:blip r:embed="rId2"/>
          <a:stretch>
            <a:fillRect/>
          </a:stretch>
        </p:blipFill>
        <p:spPr>
          <a:xfrm>
            <a:off x="288000" y="1141560"/>
            <a:ext cx="8351640" cy="5419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60000" y="216000"/>
            <a:ext cx="8562600" cy="5842440"/>
          </a:xfrm>
          <a:prstGeom prst="rect">
            <a:avLst/>
          </a:prstGeom>
          <a:noFill/>
          <a:ln>
            <a:noFill/>
          </a:ln>
        </p:spPr>
        <p:txBody>
          <a:bodyPr lIns="90000" tIns="45000" rIns="90000" bIns="45000"/>
          <a:lstStyle/>
          <a:p>
            <a:r>
              <a:rPr lang="en-IN" sz="3200" b="1">
                <a:latin typeface="Bitstream Charter"/>
              </a:rPr>
              <a:t>HTML Elements Vs. Tags Vs. Attributes</a:t>
            </a:r>
            <a:endParaRPr/>
          </a:p>
          <a:p>
            <a:pPr algn="just">
              <a:lnSpc>
                <a:spcPct val="100000"/>
              </a:lnSpc>
            </a:pPr>
            <a:endParaRPr/>
          </a:p>
          <a:p>
            <a:pPr algn="just">
              <a:lnSpc>
                <a:spcPct val="100000"/>
              </a:lnSpc>
            </a:pPr>
            <a:r>
              <a:rPr lang="en-IN" sz="2400" b="1">
                <a:latin typeface="Bitstream Charter"/>
              </a:rPr>
              <a:t>	HTML elements: </a:t>
            </a:r>
            <a:r>
              <a:rPr lang="en-IN" sz="2400">
                <a:latin typeface="Bitstream Charter"/>
              </a:rPr>
              <a:t>An element in HTML represents some kind of structure or semantics and generally consists of a start tag, content, and an end tag. The following is a paragraph element:</a:t>
            </a:r>
            <a:endParaRPr/>
          </a:p>
          <a:p>
            <a:pPr algn="just">
              <a:lnSpc>
                <a:spcPct val="100000"/>
              </a:lnSpc>
            </a:pPr>
            <a:r>
              <a:rPr lang="en-IN" sz="2400" b="1">
                <a:latin typeface="Bitstream Charter"/>
              </a:rPr>
              <a:t>&lt;p&gt; This is the content of the paragraph element.&lt;/p&gt;.</a:t>
            </a:r>
            <a:endParaRPr/>
          </a:p>
          <a:p>
            <a:pPr algn="just">
              <a:lnSpc>
                <a:spcPct val="100000"/>
              </a:lnSpc>
            </a:pPr>
            <a:r>
              <a:rPr lang="en-IN" sz="2400" b="1">
                <a:latin typeface="Bitstream Charter"/>
              </a:rPr>
              <a:t>   </a:t>
            </a:r>
            <a:endParaRPr/>
          </a:p>
          <a:p>
            <a:pPr algn="just">
              <a:lnSpc>
                <a:spcPct val="100000"/>
              </a:lnSpc>
            </a:pPr>
            <a:r>
              <a:rPr lang="en-IN" sz="2400" b="1">
                <a:latin typeface="Bitstream Charter"/>
              </a:rPr>
              <a:t> HTML tags</a:t>
            </a:r>
            <a:r>
              <a:rPr lang="en-IN" sz="2400">
                <a:latin typeface="Bitstream Charter"/>
              </a:rPr>
              <a:t>: Tags are used to mark up the start and end of     an HTML element.</a:t>
            </a:r>
            <a:endParaRPr/>
          </a:p>
          <a:p>
            <a:pPr algn="just">
              <a:lnSpc>
                <a:spcPct val="100000"/>
              </a:lnSpc>
            </a:pPr>
            <a:r>
              <a:rPr lang="en-IN" sz="2400">
                <a:latin typeface="Bitstream Charter"/>
              </a:rPr>
              <a:t>		</a:t>
            </a:r>
            <a:r>
              <a:rPr lang="en-IN" sz="2400" b="1">
                <a:latin typeface="Bitstream Charter"/>
              </a:rPr>
              <a:t>&lt;p&gt;&lt;/p&gt;</a:t>
            </a:r>
            <a:endParaRPr/>
          </a:p>
          <a:p>
            <a:pPr algn="just">
              <a:lnSpc>
                <a:spcPct val="100000"/>
              </a:lnSpc>
            </a:pPr>
            <a:endParaRPr/>
          </a:p>
          <a:p>
            <a:pPr algn="just">
              <a:lnSpc>
                <a:spcPct val="100000"/>
              </a:lnSpc>
            </a:pPr>
            <a:r>
              <a:rPr lang="en-IN" sz="2400" b="1">
                <a:latin typeface="Bitstream Charter"/>
              </a:rPr>
              <a:t>	HTML attributes: </a:t>
            </a:r>
            <a:r>
              <a:rPr lang="en-IN" sz="2400">
                <a:latin typeface="Bitstream Charter"/>
              </a:rPr>
              <a:t>An attribute defines a property for an element, consists of an attribute/value pair, and appears within the element’s start tag. An element’s start tag may contain any number of space separated attribute/value pairs.</a:t>
            </a:r>
            <a:endParaRPr/>
          </a:p>
          <a:p>
            <a:pPr algn="just">
              <a:lnSpc>
                <a:spcPct val="100000"/>
              </a:lnSpc>
            </a:pPr>
            <a:r>
              <a:rPr lang="en-IN" sz="2400" b="1">
                <a:latin typeface="Bitstream Charter"/>
              </a:rPr>
              <a:t>&lt;font face="verdana" size="10" color="red"&gt; Font value &lt;/font&gt;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380880"/>
            <a:ext cx="8223120" cy="1136520"/>
          </a:xfrm>
          <a:prstGeom prst="rect">
            <a:avLst/>
          </a:prstGeom>
          <a:noFill/>
          <a:ln>
            <a:noFill/>
          </a:ln>
        </p:spPr>
      </p:sp>
      <p:sp>
        <p:nvSpPr>
          <p:cNvPr id="96" name="CustomShape 2"/>
          <p:cNvSpPr/>
          <p:nvPr/>
        </p:nvSpPr>
        <p:spPr>
          <a:xfrm>
            <a:off x="457200" y="1676520"/>
            <a:ext cx="8223120" cy="464184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The &lt;!DOCTYPE&gt; declaration must be the very first thing in your HTML document, before the &lt;html&gt; tag.</a:t>
            </a:r>
            <a:endParaRPr/>
          </a:p>
          <a:p>
            <a:pPr algn="just">
              <a:lnSpc>
                <a:spcPct val="100000"/>
              </a:lnSpc>
            </a:pPr>
            <a:endParaRPr/>
          </a:p>
          <a:p>
            <a:pPr algn="just">
              <a:lnSpc>
                <a:spcPct val="100000"/>
              </a:lnSpc>
              <a:buSzPct val="45000"/>
              <a:buFont typeface="StarSymbol"/>
              <a:buChar char="l"/>
            </a:pPr>
            <a:r>
              <a:rPr lang="en-IN" sz="2600" b="1">
                <a:solidFill>
                  <a:srgbClr val="000000"/>
                </a:solidFill>
                <a:latin typeface="Bitstream Charter"/>
              </a:rPr>
              <a:t>The &lt;!DOCTYPE&gt; declaration is not an HTML tag; it is an instruction to the web browser about what version of HTML the page is written in.</a:t>
            </a:r>
            <a:endParaRPr/>
          </a:p>
        </p:txBody>
      </p:sp>
      <p:sp>
        <p:nvSpPr>
          <p:cNvPr id="97" name="CustomShape 3"/>
          <p:cNvSpPr/>
          <p:nvPr/>
        </p:nvSpPr>
        <p:spPr>
          <a:xfrm>
            <a:off x="1008000" y="144000"/>
            <a:ext cx="7194960" cy="827640"/>
          </a:xfrm>
          <a:prstGeom prst="rect">
            <a:avLst/>
          </a:prstGeom>
          <a:noFill/>
          <a:ln>
            <a:noFill/>
          </a:ln>
        </p:spPr>
        <p:txBody>
          <a:bodyPr lIns="90000" tIns="45000" rIns="90000" bIns="45000"/>
          <a:lstStyle/>
          <a:p>
            <a:pPr>
              <a:lnSpc>
                <a:spcPct val="100000"/>
              </a:lnSpc>
            </a:pPr>
            <a:r>
              <a:rPr lang="en-IN" sz="3600">
                <a:solidFill>
                  <a:srgbClr val="04617B"/>
                </a:solidFill>
                <a:latin typeface="Bitstream Charter"/>
              </a:rPr>
              <a:t>HTML &lt;!DOCTYPE&gt; Declaration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380880"/>
            <a:ext cx="8223120" cy="1136520"/>
          </a:xfrm>
          <a:prstGeom prst="rect">
            <a:avLst/>
          </a:prstGeom>
          <a:noFill/>
          <a:ln>
            <a:noFill/>
          </a:ln>
        </p:spPr>
      </p:sp>
      <p:sp>
        <p:nvSpPr>
          <p:cNvPr id="99" name="CustomShape 2"/>
          <p:cNvSpPr/>
          <p:nvPr/>
        </p:nvSpPr>
        <p:spPr>
          <a:xfrm>
            <a:off x="457200" y="1676520"/>
            <a:ext cx="8223120" cy="4641840"/>
          </a:xfrm>
          <a:prstGeom prst="rect">
            <a:avLst/>
          </a:prstGeom>
          <a:noFill/>
          <a:ln>
            <a:noFill/>
          </a:ln>
        </p:spPr>
        <p:txBody>
          <a:bodyPr lIns="90000" tIns="45000" rIns="90000" bIns="45000"/>
          <a:lstStyle/>
          <a:p>
            <a:pPr>
              <a:lnSpc>
                <a:spcPct val="100000"/>
              </a:lnSpc>
              <a:buSzPct val="95000"/>
              <a:buFont typeface="Wingdings 2" charset="2"/>
              <a:buChar char=""/>
            </a:pPr>
            <a:r>
              <a:rPr lang="en-IN" sz="2600" b="1">
                <a:solidFill>
                  <a:srgbClr val="000000"/>
                </a:solidFill>
                <a:latin typeface="Bitstream Charter"/>
              </a:rPr>
              <a:t>HTML Headings</a:t>
            </a:r>
            <a:endParaRPr/>
          </a:p>
          <a:p>
            <a:pPr>
              <a:lnSpc>
                <a:spcPct val="100000"/>
              </a:lnSpc>
            </a:pPr>
            <a:endParaRPr/>
          </a:p>
          <a:p>
            <a:pPr>
              <a:lnSpc>
                <a:spcPct val="100000"/>
              </a:lnSpc>
              <a:buSzPct val="95000"/>
              <a:buFont typeface="Wingdings 2" charset="2"/>
              <a:buChar char=""/>
            </a:pPr>
            <a:r>
              <a:rPr lang="en-IN" sz="2600">
                <a:solidFill>
                  <a:srgbClr val="000000"/>
                </a:solidFill>
                <a:latin typeface="Bitstream Charter"/>
              </a:rPr>
              <a:t>Search engines use the headings to index the structure and content of your web pages.</a:t>
            </a:r>
            <a:endParaRPr/>
          </a:p>
          <a:p>
            <a:pPr>
              <a:lnSpc>
                <a:spcPct val="100000"/>
              </a:lnSpc>
              <a:buSzPct val="95000"/>
              <a:buFont typeface="Wingdings 2" charset="2"/>
              <a:buChar char=""/>
            </a:pPr>
            <a:r>
              <a:rPr lang="en-IN" sz="2600">
                <a:solidFill>
                  <a:srgbClr val="000000"/>
                </a:solidFill>
                <a:latin typeface="Bitstream Charter"/>
              </a:rPr>
              <a:t>It is important to use headings to show the document structure.</a:t>
            </a:r>
            <a:endParaRPr/>
          </a:p>
          <a:p>
            <a:pPr>
              <a:lnSpc>
                <a:spcPct val="100000"/>
              </a:lnSpc>
              <a:buSzPct val="95000"/>
              <a:buFont typeface="Wingdings 2" charset="2"/>
              <a:buChar char=""/>
            </a:pPr>
            <a:r>
              <a:rPr lang="en-IN" sz="2600">
                <a:solidFill>
                  <a:srgbClr val="000000"/>
                </a:solidFill>
                <a:latin typeface="Bitstream Charter"/>
              </a:rPr>
              <a:t>&lt;h1&gt; headings should be used for main headings, followed by &lt;h2&gt; headings, then the less important &lt;h3&gt;, and so on.</a:t>
            </a:r>
            <a:endParaRPr/>
          </a:p>
          <a:p>
            <a:pPr>
              <a:lnSpc>
                <a:spcPct val="100000"/>
              </a:lnSpc>
            </a:pPr>
            <a:endParaRPr/>
          </a:p>
          <a:p>
            <a:pPr>
              <a:lnSpc>
                <a:spcPct val="100000"/>
              </a:lnSpc>
              <a:buSzPct val="95000"/>
              <a:buFont typeface="Wingdings 2" charset="2"/>
              <a:buChar char=""/>
            </a:pPr>
            <a:r>
              <a:rPr lang="en-IN" sz="2600" b="1">
                <a:solidFill>
                  <a:srgbClr val="000000"/>
                </a:solidFill>
                <a:latin typeface="Bitstream Charter"/>
              </a:rPr>
              <a:t>Note: </a:t>
            </a:r>
            <a:r>
              <a:rPr lang="en-IN" sz="2600">
                <a:solidFill>
                  <a:srgbClr val="000000"/>
                </a:solidFill>
                <a:latin typeface="Bitstream Charter"/>
              </a:rPr>
              <a:t>Use HTML headings for headings only. Don't use headings to make text BIG or bold.</a:t>
            </a:r>
            <a:endParaRPr/>
          </a:p>
          <a:p>
            <a:pPr>
              <a:lnSpc>
                <a:spcPct val="100000"/>
              </a:lnSpc>
            </a:pPr>
            <a:endParaRPr/>
          </a:p>
        </p:txBody>
      </p:sp>
      <p:sp>
        <p:nvSpPr>
          <p:cNvPr id="100" name="CustomShape 3"/>
          <p:cNvSpPr/>
          <p:nvPr/>
        </p:nvSpPr>
        <p:spPr>
          <a:xfrm>
            <a:off x="936000" y="216000"/>
            <a:ext cx="4674600" cy="827640"/>
          </a:xfrm>
          <a:prstGeom prst="rect">
            <a:avLst/>
          </a:prstGeom>
          <a:noFill/>
          <a:ln>
            <a:noFill/>
          </a:ln>
        </p:spPr>
        <p:txBody>
          <a:bodyPr lIns="90000" tIns="45000" rIns="90000" bIns="45000"/>
          <a:lstStyle/>
          <a:p>
            <a:pPr>
              <a:lnSpc>
                <a:spcPct val="100000"/>
              </a:lnSpc>
            </a:pPr>
            <a:r>
              <a:rPr lang="en-IN" sz="3600">
                <a:solidFill>
                  <a:srgbClr val="04617B"/>
                </a:solidFill>
                <a:latin typeface="Bitstream Charter"/>
              </a:rPr>
              <a:t>Basic 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2"/>
          <p:cNvPicPr/>
          <p:nvPr/>
        </p:nvPicPr>
        <p:blipFill>
          <a:blip r:embed="rId2"/>
          <a:stretch>
            <a:fillRect/>
          </a:stretch>
        </p:blipFill>
        <p:spPr>
          <a:xfrm>
            <a:off x="4267080" y="990720"/>
            <a:ext cx="4032000" cy="3803400"/>
          </a:xfrm>
          <a:prstGeom prst="rect">
            <a:avLst/>
          </a:prstGeom>
          <a:ln>
            <a:noFill/>
          </a:ln>
        </p:spPr>
      </p:pic>
      <p:pic>
        <p:nvPicPr>
          <p:cNvPr id="102" name="Picture 1"/>
          <p:cNvPicPr/>
          <p:nvPr/>
        </p:nvPicPr>
        <p:blipFill>
          <a:blip r:embed="rId3"/>
          <a:stretch>
            <a:fillRect/>
          </a:stretch>
        </p:blipFill>
        <p:spPr>
          <a:xfrm>
            <a:off x="228600" y="1066680"/>
            <a:ext cx="3803760" cy="3422880"/>
          </a:xfrm>
          <a:prstGeom prst="rect">
            <a:avLst/>
          </a:prstGeom>
          <a:ln>
            <a:noFill/>
          </a:ln>
        </p:spPr>
      </p:pic>
      <p:sp>
        <p:nvSpPr>
          <p:cNvPr id="103" name="CustomShape 1"/>
          <p:cNvSpPr/>
          <p:nvPr/>
        </p:nvSpPr>
        <p:spPr>
          <a:xfrm>
            <a:off x="4821840" y="317160"/>
            <a:ext cx="1293480" cy="758160"/>
          </a:xfrm>
          <a:prstGeom prst="rect">
            <a:avLst/>
          </a:prstGeom>
          <a:noFill/>
          <a:ln>
            <a:noFill/>
          </a:ln>
        </p:spPr>
        <p:txBody>
          <a:bodyPr lIns="90000" tIns="45000" rIns="90000" bIns="45000"/>
          <a:lstStyle/>
          <a:p>
            <a:r>
              <a:rPr lang="en-IN" sz="2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57200" y="380880"/>
            <a:ext cx="8223120" cy="1136520"/>
          </a:xfrm>
          <a:prstGeom prst="rect">
            <a:avLst/>
          </a:prstGeom>
          <a:noFill/>
          <a:ln>
            <a:noFill/>
          </a:ln>
        </p:spPr>
      </p:sp>
      <p:sp>
        <p:nvSpPr>
          <p:cNvPr id="105" name="CustomShape 2"/>
          <p:cNvSpPr/>
          <p:nvPr/>
        </p:nvSpPr>
        <p:spPr>
          <a:xfrm>
            <a:off x="457200" y="1676520"/>
            <a:ext cx="8223120" cy="4641840"/>
          </a:xfrm>
          <a:prstGeom prst="rect">
            <a:avLst/>
          </a:prstGeom>
          <a:noFill/>
          <a:ln>
            <a:noFill/>
          </a:ln>
        </p:spPr>
        <p:txBody>
          <a:bodyPr lIns="90000" tIns="45000" rIns="90000" bIns="45000"/>
          <a:lstStyle/>
          <a:p>
            <a:pPr>
              <a:lnSpc>
                <a:spcPct val="100000"/>
              </a:lnSpc>
            </a:pPr>
            <a:r>
              <a:rPr lang="en-IN" sz="2600" b="1">
                <a:solidFill>
                  <a:srgbClr val="000000"/>
                </a:solidFill>
                <a:latin typeface="Bitstream Charter"/>
              </a:rPr>
              <a:t>HTML Horizontal Rules</a:t>
            </a:r>
            <a:endParaRPr/>
          </a:p>
          <a:p>
            <a:pPr>
              <a:lnSpc>
                <a:spcPct val="100000"/>
              </a:lnSpc>
            </a:pPr>
            <a:endParaRPr/>
          </a:p>
          <a:p>
            <a:pPr>
              <a:lnSpc>
                <a:spcPct val="100000"/>
              </a:lnSpc>
              <a:buSzPct val="45000"/>
              <a:buFont typeface="StarSymbol"/>
              <a:buChar char="l"/>
            </a:pPr>
            <a:r>
              <a:rPr lang="en-IN" sz="2600" b="1">
                <a:solidFill>
                  <a:srgbClr val="000000"/>
                </a:solidFill>
                <a:latin typeface="Bitstream Charter"/>
              </a:rPr>
              <a:t>The &lt;hr&gt; tag defines a thematic break in an HTML page, and is most often displayed as a horizontal rule.</a:t>
            </a:r>
            <a:endParaRPr/>
          </a:p>
          <a:p>
            <a:pPr>
              <a:lnSpc>
                <a:spcPct val="100000"/>
              </a:lnSpc>
            </a:pPr>
            <a:endParaRPr/>
          </a:p>
          <a:p>
            <a:pPr>
              <a:lnSpc>
                <a:spcPct val="100000"/>
              </a:lnSpc>
              <a:buSzPct val="45000"/>
              <a:buFont typeface="StarSymbol"/>
              <a:buChar char="l"/>
            </a:pPr>
            <a:r>
              <a:rPr lang="en-IN" sz="2600" b="1">
                <a:solidFill>
                  <a:srgbClr val="000000"/>
                </a:solidFill>
                <a:latin typeface="Bitstream Charter"/>
              </a:rPr>
              <a:t>The &lt;hr&gt; element is used to separate content (or define a change) in an HTML page:</a:t>
            </a:r>
            <a:endParaRPr/>
          </a:p>
          <a:p>
            <a:pPr>
              <a:lnSpc>
                <a:spcPct val="100000"/>
              </a:lnSpc>
            </a:pPr>
            <a:endParaRPr/>
          </a:p>
          <a:p>
            <a:pPr>
              <a:lnSpc>
                <a:spcPct val="100000"/>
              </a:lnSpc>
            </a:pPr>
            <a:endParaRPr/>
          </a:p>
          <a:p>
            <a:pPr>
              <a:lnSpc>
                <a:spcPct val="100000"/>
              </a:lnSpc>
            </a:pPr>
            <a:endParaRPr/>
          </a:p>
        </p:txBody>
      </p:sp>
      <p:sp>
        <p:nvSpPr>
          <p:cNvPr id="106" name="CustomShape 3"/>
          <p:cNvSpPr/>
          <p:nvPr/>
        </p:nvSpPr>
        <p:spPr>
          <a:xfrm>
            <a:off x="936000" y="216000"/>
            <a:ext cx="4674600" cy="827640"/>
          </a:xfrm>
          <a:prstGeom prst="rect">
            <a:avLst/>
          </a:prstGeom>
          <a:noFill/>
          <a:ln>
            <a:noFill/>
          </a:ln>
        </p:spPr>
        <p:txBody>
          <a:bodyPr lIns="90000" tIns="45000" rIns="90000" bIns="45000"/>
          <a:lstStyle/>
          <a:p>
            <a:pPr>
              <a:lnSpc>
                <a:spcPct val="100000"/>
              </a:lnSpc>
            </a:pPr>
            <a:r>
              <a:rPr lang="en-IN" sz="3600">
                <a:solidFill>
                  <a:srgbClr val="04617B"/>
                </a:solidFill>
                <a:latin typeface="Bitstream Charter"/>
              </a:rPr>
              <a:t>Basic 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p:nvPr/>
        </p:nvPicPr>
        <p:blipFill>
          <a:blip r:embed="rId2"/>
          <a:stretch>
            <a:fillRect/>
          </a:stretch>
        </p:blipFill>
        <p:spPr>
          <a:xfrm>
            <a:off x="432000" y="1584000"/>
            <a:ext cx="3234600" cy="3309120"/>
          </a:xfrm>
          <a:prstGeom prst="rect">
            <a:avLst/>
          </a:prstGeom>
          <a:ln>
            <a:noFill/>
          </a:ln>
        </p:spPr>
      </p:pic>
      <p:pic>
        <p:nvPicPr>
          <p:cNvPr id="108" name="Picture 107"/>
          <p:cNvPicPr/>
          <p:nvPr/>
        </p:nvPicPr>
        <p:blipFill>
          <a:blip r:embed="rId3"/>
          <a:stretch>
            <a:fillRect/>
          </a:stretch>
        </p:blipFill>
        <p:spPr>
          <a:xfrm>
            <a:off x="4078800" y="1584000"/>
            <a:ext cx="4051800" cy="3234600"/>
          </a:xfrm>
          <a:prstGeom prst="rect">
            <a:avLst/>
          </a:prstGeom>
          <a:ln>
            <a:noFill/>
          </a:ln>
        </p:spPr>
      </p:pic>
      <p:sp>
        <p:nvSpPr>
          <p:cNvPr id="109" name="CustomShape 1"/>
          <p:cNvSpPr/>
          <p:nvPr/>
        </p:nvSpPr>
        <p:spPr>
          <a:xfrm>
            <a:off x="4893840" y="1080000"/>
            <a:ext cx="1293480" cy="758160"/>
          </a:xfrm>
          <a:prstGeom prst="rect">
            <a:avLst/>
          </a:prstGeom>
          <a:noFill/>
          <a:ln>
            <a:noFill/>
          </a:ln>
        </p:spPr>
        <p:txBody>
          <a:bodyPr lIns="90000" tIns="45000" rIns="90000" bIns="45000"/>
          <a:lstStyle/>
          <a:p>
            <a:r>
              <a:rPr lang="en-IN" sz="2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457200" y="380880"/>
            <a:ext cx="8223120" cy="1136520"/>
          </a:xfrm>
          <a:prstGeom prst="rect">
            <a:avLst/>
          </a:prstGeom>
          <a:noFill/>
          <a:ln>
            <a:noFill/>
          </a:ln>
        </p:spPr>
      </p:sp>
      <p:sp>
        <p:nvSpPr>
          <p:cNvPr id="111" name="CustomShape 2"/>
          <p:cNvSpPr/>
          <p:nvPr/>
        </p:nvSpPr>
        <p:spPr>
          <a:xfrm>
            <a:off x="457200" y="1224000"/>
            <a:ext cx="8223120" cy="4026960"/>
          </a:xfrm>
          <a:prstGeom prst="rect">
            <a:avLst/>
          </a:prstGeom>
          <a:noFill/>
          <a:ln>
            <a:noFill/>
          </a:ln>
        </p:spPr>
        <p:txBody>
          <a:bodyPr lIns="90000" tIns="45000" rIns="90000" bIns="45000"/>
          <a:lstStyle/>
          <a:p>
            <a:pPr>
              <a:lnSpc>
                <a:spcPct val="100000"/>
              </a:lnSpc>
            </a:pPr>
            <a:r>
              <a:rPr lang="en-IN" sz="2600" b="1">
                <a:solidFill>
                  <a:srgbClr val="000000"/>
                </a:solidFill>
                <a:latin typeface="Bitstream Charter"/>
              </a:rPr>
              <a:t>HTML &lt;!--...--&gt; Tag</a:t>
            </a:r>
            <a:endParaRPr/>
          </a:p>
          <a:p>
            <a:pPr algn="just">
              <a:lnSpc>
                <a:spcPct val="100000"/>
              </a:lnSpc>
              <a:buSzPct val="45000"/>
              <a:buFont typeface="StarSymbol"/>
              <a:buChar char="l"/>
            </a:pPr>
            <a:r>
              <a:rPr lang="en-IN" sz="2600">
                <a:solidFill>
                  <a:srgbClr val="000000"/>
                </a:solidFill>
                <a:latin typeface="Bitstream Charter"/>
              </a:rPr>
              <a:t>The comment tag is used to insert comments in the source code. Comments are not displayed in the browsers.</a:t>
            </a:r>
            <a:endParaRPr/>
          </a:p>
          <a:p>
            <a:pPr algn="just">
              <a:lnSpc>
                <a:spcPct val="100000"/>
              </a:lnSpc>
              <a:buSzPct val="45000"/>
              <a:buFont typeface="StarSymbol"/>
              <a:buChar char="l"/>
            </a:pPr>
            <a:r>
              <a:rPr lang="en-IN" sz="2600">
                <a:solidFill>
                  <a:srgbClr val="000000"/>
                </a:solidFill>
                <a:latin typeface="Bitstream Charter"/>
              </a:rPr>
              <a:t>You can use comments to explain your code, which can help you when you edit the source code at a later date. This is especially useful if you have a lot of code.</a:t>
            </a:r>
            <a:endParaRPr/>
          </a:p>
          <a:p>
            <a:pPr>
              <a:lnSpc>
                <a:spcPct val="100000"/>
              </a:lnSpc>
            </a:pPr>
            <a:endParaRPr/>
          </a:p>
        </p:txBody>
      </p:sp>
      <p:sp>
        <p:nvSpPr>
          <p:cNvPr id="112" name="CustomShape 3"/>
          <p:cNvSpPr/>
          <p:nvPr/>
        </p:nvSpPr>
        <p:spPr>
          <a:xfrm>
            <a:off x="936000" y="216000"/>
            <a:ext cx="4674600" cy="827640"/>
          </a:xfrm>
          <a:prstGeom prst="rect">
            <a:avLst/>
          </a:prstGeom>
          <a:noFill/>
          <a:ln>
            <a:noFill/>
          </a:ln>
        </p:spPr>
        <p:txBody>
          <a:bodyPr lIns="90000" tIns="45000" rIns="90000" bIns="45000"/>
          <a:lstStyle/>
          <a:p>
            <a:pPr>
              <a:lnSpc>
                <a:spcPct val="100000"/>
              </a:lnSpc>
            </a:pPr>
            <a:r>
              <a:rPr lang="en-IN" sz="3600">
                <a:solidFill>
                  <a:srgbClr val="04617B"/>
                </a:solidFill>
                <a:latin typeface="Bitstream Charter"/>
              </a:rPr>
              <a:t>Basic HTML</a:t>
            </a:r>
            <a:endParaRPr/>
          </a:p>
        </p:txBody>
      </p:sp>
      <p:pic>
        <p:nvPicPr>
          <p:cNvPr id="113" name="Picture 112"/>
          <p:cNvPicPr/>
          <p:nvPr/>
        </p:nvPicPr>
        <p:blipFill>
          <a:blip r:embed="rId2"/>
          <a:stretch>
            <a:fillRect/>
          </a:stretch>
        </p:blipFill>
        <p:spPr>
          <a:xfrm>
            <a:off x="333360" y="4536000"/>
            <a:ext cx="8157600" cy="2244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33520" y="288000"/>
            <a:ext cx="8223120" cy="642600"/>
          </a:xfrm>
          <a:prstGeom prst="rect">
            <a:avLst/>
          </a:prstGeom>
          <a:noFill/>
          <a:ln>
            <a:noFill/>
          </a:ln>
        </p:spPr>
        <p:txBody>
          <a:bodyPr lIns="0" tIns="45000" rIns="0" bIns="0" anchor="b"/>
          <a:lstStyle/>
          <a:p>
            <a:pPr>
              <a:lnSpc>
                <a:spcPct val="100000"/>
              </a:lnSpc>
            </a:pPr>
            <a:r>
              <a:rPr lang="en-IN" sz="5000">
                <a:solidFill>
                  <a:srgbClr val="04617B"/>
                </a:solidFill>
                <a:latin typeface="Bitstream Charter"/>
              </a:rPr>
              <a:t>HTML Paragraphs</a:t>
            </a:r>
            <a:endParaRPr/>
          </a:p>
        </p:txBody>
      </p:sp>
      <p:sp>
        <p:nvSpPr>
          <p:cNvPr id="115" name="CustomShape 2"/>
          <p:cNvSpPr/>
          <p:nvPr/>
        </p:nvSpPr>
        <p:spPr>
          <a:xfrm>
            <a:off x="457200" y="1600200"/>
            <a:ext cx="8223120" cy="471780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HTML paragraphs are defined with the &lt;p&gt; tag.</a:t>
            </a:r>
            <a:endParaRPr/>
          </a:p>
          <a:p>
            <a:pPr algn="just">
              <a:lnSpc>
                <a:spcPct val="100000"/>
              </a:lnSpc>
            </a:pPr>
            <a:endParaRPr/>
          </a:p>
          <a:p>
            <a:pPr algn="just">
              <a:lnSpc>
                <a:spcPct val="100000"/>
              </a:lnSpc>
              <a:buSzPct val="45000"/>
              <a:buFont typeface="StarSymbol"/>
              <a:buChar char="l"/>
            </a:pPr>
            <a:r>
              <a:rPr lang="en-IN" sz="2600" b="1">
                <a:solidFill>
                  <a:srgbClr val="000000"/>
                </a:solidFill>
                <a:latin typeface="Bitstream Charter"/>
              </a:rPr>
              <a:t>HTML Display</a:t>
            </a:r>
            <a:endParaRPr/>
          </a:p>
          <a:p>
            <a:pPr algn="just">
              <a:lnSpc>
                <a:spcPct val="100000"/>
              </a:lnSpc>
            </a:pPr>
            <a:endParaRPr/>
          </a:p>
          <a:p>
            <a:pPr algn="just">
              <a:lnSpc>
                <a:spcPct val="100000"/>
              </a:lnSpc>
              <a:buSzPct val="45000"/>
              <a:buFont typeface="StarSymbol"/>
              <a:buChar char="l"/>
            </a:pPr>
            <a:r>
              <a:rPr lang="en-IN" sz="2600">
                <a:solidFill>
                  <a:srgbClr val="000000"/>
                </a:solidFill>
                <a:latin typeface="Bitstream Charter"/>
              </a:rPr>
              <a:t>You cannot be sure how HTML will be displayed.</a:t>
            </a:r>
            <a:endParaRPr/>
          </a:p>
          <a:p>
            <a:pPr algn="just">
              <a:lnSpc>
                <a:spcPct val="100000"/>
              </a:lnSpc>
              <a:buSzPct val="45000"/>
              <a:buFont typeface="StarSymbol"/>
              <a:buChar char="l"/>
            </a:pPr>
            <a:r>
              <a:rPr lang="en-IN" sz="2600">
                <a:solidFill>
                  <a:srgbClr val="000000"/>
                </a:solidFill>
                <a:latin typeface="Bitstream Charter"/>
              </a:rPr>
              <a:t>Large or small screens, and resized windows will create different results.</a:t>
            </a:r>
            <a:endParaRPr/>
          </a:p>
          <a:p>
            <a:pPr algn="just">
              <a:lnSpc>
                <a:spcPct val="100000"/>
              </a:lnSpc>
              <a:buSzPct val="45000"/>
              <a:buFont typeface="StarSymbol"/>
              <a:buChar char="l"/>
            </a:pPr>
            <a:r>
              <a:rPr lang="en-IN" sz="2600">
                <a:solidFill>
                  <a:srgbClr val="000000"/>
                </a:solidFill>
                <a:latin typeface="Bitstream Charter"/>
              </a:rPr>
              <a:t>With HTML, you cannot change the output by adding extra spaces or extra lines in your HTML code.</a:t>
            </a:r>
            <a:endParaRPr/>
          </a:p>
          <a:p>
            <a:pPr algn="just">
              <a:lnSpc>
                <a:spcPct val="100000"/>
              </a:lnSpc>
              <a:buSzPct val="45000"/>
              <a:buFont typeface="StarSymbol"/>
              <a:buChar char="l"/>
            </a:pPr>
            <a:r>
              <a:rPr lang="en-IN" sz="2600">
                <a:solidFill>
                  <a:srgbClr val="000000"/>
                </a:solidFill>
                <a:latin typeface="Bitstream Charter"/>
              </a:rPr>
              <a:t>The browser will remove any extra spaces and extra lines when the page is displayed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2"/>
          <p:cNvPicPr/>
          <p:nvPr/>
        </p:nvPicPr>
        <p:blipFill>
          <a:blip r:embed="rId2"/>
          <a:stretch>
            <a:fillRect/>
          </a:stretch>
        </p:blipFill>
        <p:spPr>
          <a:xfrm>
            <a:off x="583200" y="1872000"/>
            <a:ext cx="3803400" cy="2802960"/>
          </a:xfrm>
          <a:prstGeom prst="rect">
            <a:avLst/>
          </a:prstGeom>
          <a:ln>
            <a:noFill/>
          </a:ln>
        </p:spPr>
      </p:pic>
      <p:pic>
        <p:nvPicPr>
          <p:cNvPr id="117" name="Picture 3"/>
          <p:cNvPicPr/>
          <p:nvPr/>
        </p:nvPicPr>
        <p:blipFill>
          <a:blip r:embed="rId3"/>
          <a:stretch>
            <a:fillRect/>
          </a:stretch>
        </p:blipFill>
        <p:spPr>
          <a:xfrm>
            <a:off x="4708080" y="1944000"/>
            <a:ext cx="3422520" cy="2802600"/>
          </a:xfrm>
          <a:prstGeom prst="rect">
            <a:avLst/>
          </a:prstGeom>
          <a:ln>
            <a:noFill/>
          </a:ln>
        </p:spPr>
      </p:pic>
      <p:sp>
        <p:nvSpPr>
          <p:cNvPr id="118" name="CustomShape 1"/>
          <p:cNvSpPr/>
          <p:nvPr/>
        </p:nvSpPr>
        <p:spPr>
          <a:xfrm>
            <a:off x="6261840" y="1656000"/>
            <a:ext cx="1293480" cy="758160"/>
          </a:xfrm>
          <a:prstGeom prst="rect">
            <a:avLst/>
          </a:prstGeom>
          <a:noFill/>
          <a:ln>
            <a:noFill/>
          </a:ln>
        </p:spPr>
        <p:txBody>
          <a:bodyPr lIns="90000" tIns="45000" rIns="90000" bIns="45000"/>
          <a:lstStyle/>
          <a:p>
            <a:r>
              <a:rPr lang="en-IN" sz="2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411120" y="-134280"/>
            <a:ext cx="8223120" cy="1136520"/>
          </a:xfrm>
          <a:prstGeom prst="rect">
            <a:avLst/>
          </a:prstGeom>
          <a:noFill/>
          <a:ln>
            <a:noFill/>
          </a:ln>
        </p:spPr>
        <p:txBody>
          <a:bodyPr lIns="0" tIns="45000" rIns="0" bIns="0" anchor="b"/>
          <a:lstStyle/>
          <a:p>
            <a:pPr>
              <a:lnSpc>
                <a:spcPct val="100000"/>
              </a:lnSpc>
            </a:pPr>
            <a:r>
              <a:rPr lang="en-IN" sz="4000" b="1">
                <a:solidFill>
                  <a:srgbClr val="04617B"/>
                </a:solidFill>
                <a:latin typeface="Bitstream Charter"/>
              </a:rPr>
              <a:t>HTML</a:t>
            </a:r>
            <a:endParaRPr/>
          </a:p>
        </p:txBody>
      </p:sp>
      <p:sp>
        <p:nvSpPr>
          <p:cNvPr id="77" name="CustomShape 2"/>
          <p:cNvSpPr/>
          <p:nvPr/>
        </p:nvSpPr>
        <p:spPr>
          <a:xfrm>
            <a:off x="457200" y="1295280"/>
            <a:ext cx="8223120" cy="502272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HTML is a primary scripting language for  Developing web pages.</a:t>
            </a:r>
            <a:endParaRPr/>
          </a:p>
          <a:p>
            <a:pPr algn="just">
              <a:lnSpc>
                <a:spcPct val="100000"/>
              </a:lnSpc>
              <a:buSzPct val="45000"/>
              <a:buFont typeface="StarSymbol"/>
              <a:buChar char="l"/>
            </a:pPr>
            <a:r>
              <a:rPr lang="en-IN" sz="2600">
                <a:solidFill>
                  <a:srgbClr val="000000"/>
                </a:solidFill>
                <a:latin typeface="Bitstream Charter"/>
              </a:rPr>
              <a:t>Stands for </a:t>
            </a:r>
            <a:r>
              <a:rPr lang="en-IN" sz="2600" b="1">
                <a:solidFill>
                  <a:srgbClr val="000000"/>
                </a:solidFill>
                <a:latin typeface="Bitstream Charter"/>
              </a:rPr>
              <a:t>Hypertext Markup Language.</a:t>
            </a:r>
            <a:endParaRPr/>
          </a:p>
          <a:p>
            <a:pPr algn="just">
              <a:lnSpc>
                <a:spcPct val="100000"/>
              </a:lnSpc>
              <a:buSzPct val="45000"/>
              <a:buFont typeface="StarSymbol"/>
              <a:buChar char="l"/>
            </a:pPr>
            <a:r>
              <a:rPr lang="en-IN" sz="2600">
                <a:solidFill>
                  <a:srgbClr val="000000"/>
                </a:solidFill>
                <a:latin typeface="Bitstream Charter"/>
              </a:rPr>
              <a:t>Most documents that appear on the World Wide Web were written in HTML.</a:t>
            </a:r>
            <a:endParaRPr/>
          </a:p>
          <a:p>
            <a:pPr algn="just">
              <a:lnSpc>
                <a:spcPct val="100000"/>
              </a:lnSpc>
              <a:buSzPct val="45000"/>
              <a:buFont typeface="StarSymbol"/>
              <a:buChar char="l"/>
            </a:pPr>
            <a:r>
              <a:rPr lang="en-IN" sz="2600">
                <a:solidFill>
                  <a:srgbClr val="000000"/>
                </a:solidFill>
                <a:latin typeface="Bitstream Charter"/>
              </a:rPr>
              <a:t>HTML is a markup language, not a programming language. </a:t>
            </a:r>
            <a:endParaRPr/>
          </a:p>
          <a:p>
            <a:pPr algn="just">
              <a:lnSpc>
                <a:spcPct val="100000"/>
              </a:lnSpc>
              <a:buSzPct val="45000"/>
              <a:buFont typeface="StarSymbol"/>
              <a:buChar char="l"/>
            </a:pPr>
            <a:r>
              <a:rPr lang="en-IN" sz="2600">
                <a:solidFill>
                  <a:srgbClr val="000000"/>
                </a:solidFill>
                <a:latin typeface="Bitstream Charter"/>
              </a:rPr>
              <a:t>We can apply this markup language to your pages to display text, images, sound and movie files, and</a:t>
            </a:r>
            <a:endParaRPr/>
          </a:p>
          <a:p>
            <a:pPr algn="just">
              <a:lnSpc>
                <a:spcPct val="100000"/>
              </a:lnSpc>
              <a:buSzPct val="45000"/>
              <a:buFont typeface="StarSymbol"/>
              <a:buChar char="l"/>
            </a:pPr>
            <a:r>
              <a:rPr lang="en-IN" sz="2600">
                <a:solidFill>
                  <a:srgbClr val="000000"/>
                </a:solidFill>
                <a:latin typeface="Bitstream Charter"/>
              </a:rPr>
              <a:t>almost any other type of electronic information.</a:t>
            </a:r>
            <a:endParaRPr/>
          </a:p>
          <a:p>
            <a:pPr algn="just">
              <a:lnSpc>
                <a:spcPct val="100000"/>
              </a:lnSpc>
              <a:buSzPct val="45000"/>
              <a:buFont typeface="StarSymbol"/>
              <a:buChar char="l"/>
            </a:pPr>
            <a:r>
              <a:rPr lang="en-IN" sz="2600">
                <a:solidFill>
                  <a:srgbClr val="000000"/>
                </a:solidFill>
                <a:latin typeface="Bitstream Charter"/>
              </a:rPr>
              <a:t>We use the language to format documents and link them together, regardless of the type of computer with which the file was originally created.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533520" y="288000"/>
            <a:ext cx="8223120" cy="642600"/>
          </a:xfrm>
          <a:prstGeom prst="rect">
            <a:avLst/>
          </a:prstGeom>
          <a:noFill/>
          <a:ln>
            <a:noFill/>
          </a:ln>
        </p:spPr>
        <p:txBody>
          <a:bodyPr lIns="0" tIns="45000" rIns="0" bIns="0" anchor="b"/>
          <a:lstStyle/>
          <a:p>
            <a:pPr>
              <a:lnSpc>
                <a:spcPct val="100000"/>
              </a:lnSpc>
            </a:pPr>
            <a:r>
              <a:rPr lang="en-IN" sz="5000">
                <a:solidFill>
                  <a:srgbClr val="04617B"/>
                </a:solidFill>
                <a:latin typeface="Bitstream Charter"/>
              </a:rPr>
              <a:t>HTML Paragraphs</a:t>
            </a:r>
            <a:endParaRPr/>
          </a:p>
        </p:txBody>
      </p:sp>
      <p:sp>
        <p:nvSpPr>
          <p:cNvPr id="120" name="CustomShape 2"/>
          <p:cNvSpPr/>
          <p:nvPr/>
        </p:nvSpPr>
        <p:spPr>
          <a:xfrm>
            <a:off x="457200" y="1600200"/>
            <a:ext cx="8223120" cy="4717800"/>
          </a:xfrm>
          <a:prstGeom prst="rect">
            <a:avLst/>
          </a:prstGeom>
          <a:noFill/>
          <a:ln>
            <a:noFill/>
          </a:ln>
        </p:spPr>
        <p:txBody>
          <a:bodyPr lIns="90000" tIns="45000" rIns="90000" bIns="45000"/>
          <a:lstStyle/>
          <a:p>
            <a:pPr algn="just">
              <a:lnSpc>
                <a:spcPct val="100000"/>
              </a:lnSpc>
              <a:buSzPct val="45000"/>
              <a:buFont typeface="StarSymbol"/>
              <a:buChar char="l"/>
            </a:pPr>
            <a:r>
              <a:rPr lang="en-IN" sz="2600" b="1">
                <a:solidFill>
                  <a:srgbClr val="000000"/>
                </a:solidFill>
                <a:latin typeface="Bitstream Charter"/>
              </a:rPr>
              <a:t>HTML Line Breaks</a:t>
            </a:r>
            <a:endParaRPr/>
          </a:p>
          <a:p>
            <a:pPr algn="just">
              <a:lnSpc>
                <a:spcPct val="100000"/>
              </a:lnSpc>
            </a:pPr>
            <a:endParaRPr/>
          </a:p>
          <a:p>
            <a:pPr algn="just">
              <a:lnSpc>
                <a:spcPct val="100000"/>
              </a:lnSpc>
              <a:buSzPct val="45000"/>
              <a:buFont typeface="StarSymbol"/>
              <a:buChar char="l"/>
            </a:pPr>
            <a:r>
              <a:rPr lang="en-IN" sz="2600">
                <a:solidFill>
                  <a:srgbClr val="000000"/>
                </a:solidFill>
                <a:latin typeface="Bitstream Charter"/>
              </a:rPr>
              <a:t>The HTML &lt;br&gt; element defines a line break.</a:t>
            </a:r>
            <a:endParaRPr/>
          </a:p>
          <a:p>
            <a:pPr algn="just">
              <a:lnSpc>
                <a:spcPct val="100000"/>
              </a:lnSpc>
            </a:pPr>
            <a:endParaRPr/>
          </a:p>
          <a:p>
            <a:pPr algn="just">
              <a:lnSpc>
                <a:spcPct val="100000"/>
              </a:lnSpc>
              <a:buSzPct val="45000"/>
              <a:buFont typeface="StarSymbol"/>
              <a:buChar char="l"/>
            </a:pPr>
            <a:r>
              <a:rPr lang="en-IN" sz="2600">
                <a:solidFill>
                  <a:srgbClr val="000000"/>
                </a:solidFill>
                <a:latin typeface="Bitstream Charter"/>
              </a:rPr>
              <a:t>Use &lt;br&gt; if you want a line break (a new line) without starting a new paragraph</a:t>
            </a:r>
            <a:endParaRPr/>
          </a:p>
          <a:p>
            <a:pPr algn="just">
              <a:lnSpc>
                <a:spcPct val="100000"/>
              </a:lnSpc>
              <a:buSzPct val="45000"/>
              <a:buFont typeface="StarSymbol"/>
              <a:buChar char="l"/>
            </a:pPr>
            <a:r>
              <a:rPr lang="en-IN" sz="2600" b="1">
                <a:solidFill>
                  <a:srgbClr val="000000"/>
                </a:solidFill>
                <a:latin typeface="Bitstream Charter"/>
              </a:rPr>
              <a:t>&lt;pre&gt; element defines preformatted text.</a:t>
            </a:r>
            <a:endParaRPr/>
          </a:p>
          <a:p>
            <a:pPr algn="just">
              <a:lnSpc>
                <a:spcPct val="100000"/>
              </a:lnSpc>
            </a:pPr>
            <a:endParaRPr/>
          </a:p>
          <a:p>
            <a:pPr algn="just">
              <a:lnSpc>
                <a:spcPct val="100000"/>
              </a:lnSpc>
              <a:buSzPct val="45000"/>
              <a:buFont typeface="StarSymbol"/>
              <a:buChar char="l"/>
            </a:pPr>
            <a:r>
              <a:rPr lang="en-IN" sz="2600">
                <a:solidFill>
                  <a:srgbClr val="000000"/>
                </a:solidFill>
                <a:latin typeface="Bitstream Charter"/>
              </a:rPr>
              <a:t>The text inside a &lt;pre&gt; element is displayed in a fixed-width font (usually Courier), and it preserves both spaces and line breaks: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p:cNvPicPr/>
          <p:nvPr/>
        </p:nvPicPr>
        <p:blipFill>
          <a:blip r:embed="rId2"/>
          <a:stretch>
            <a:fillRect/>
          </a:stretch>
        </p:blipFill>
        <p:spPr>
          <a:xfrm>
            <a:off x="142560" y="0"/>
            <a:ext cx="6764400" cy="4458960"/>
          </a:xfrm>
          <a:prstGeom prst="rect">
            <a:avLst/>
          </a:prstGeom>
          <a:ln>
            <a:noFill/>
          </a:ln>
        </p:spPr>
      </p:pic>
      <p:pic>
        <p:nvPicPr>
          <p:cNvPr id="122" name="Picture 121"/>
          <p:cNvPicPr/>
          <p:nvPr/>
        </p:nvPicPr>
        <p:blipFill>
          <a:blip r:embed="rId3"/>
          <a:stretch>
            <a:fillRect/>
          </a:stretch>
        </p:blipFill>
        <p:spPr>
          <a:xfrm>
            <a:off x="1499400" y="4104000"/>
            <a:ext cx="8719560" cy="2874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457200" y="0"/>
            <a:ext cx="8223120" cy="6318000"/>
          </a:xfrm>
          <a:prstGeom prst="rect">
            <a:avLst/>
          </a:prstGeom>
          <a:noFill/>
          <a:ln>
            <a:noFill/>
          </a:ln>
        </p:spPr>
        <p:txBody>
          <a:bodyPr lIns="90000" tIns="45000" rIns="90000" bIns="45000"/>
          <a:lstStyle/>
          <a:p>
            <a:pPr>
              <a:lnSpc>
                <a:spcPct val="100000"/>
              </a:lnSpc>
            </a:pPr>
            <a:r>
              <a:rPr lang="en-IN" sz="2600" b="1">
                <a:solidFill>
                  <a:srgbClr val="000000"/>
                </a:solidFill>
                <a:latin typeface="Bitstream Charter"/>
              </a:rPr>
              <a:t>HTML Formatting Elements</a:t>
            </a:r>
            <a:endParaRPr/>
          </a:p>
          <a:p>
            <a:pPr>
              <a:lnSpc>
                <a:spcPct val="100000"/>
              </a:lnSpc>
            </a:pPr>
            <a:endParaRPr/>
          </a:p>
          <a:p>
            <a:pPr>
              <a:lnSpc>
                <a:spcPct val="100000"/>
              </a:lnSpc>
            </a:pPr>
            <a:endParaRPr/>
          </a:p>
          <a:p>
            <a:pPr>
              <a:lnSpc>
                <a:spcPct val="100000"/>
              </a:lnSpc>
            </a:pPr>
            <a:endParaRPr/>
          </a:p>
          <a:p>
            <a:pPr>
              <a:lnSpc>
                <a:spcPct val="100000"/>
              </a:lnSpc>
              <a:buSzPct val="45000"/>
              <a:buFont typeface="StarSymbol"/>
              <a:buChar char="l"/>
            </a:pPr>
            <a:r>
              <a:rPr lang="en-IN" sz="2600">
                <a:solidFill>
                  <a:srgbClr val="000000"/>
                </a:solidFill>
                <a:latin typeface="Bitstream Charter"/>
              </a:rPr>
              <a:t>Formatting elements were designed to display special types of text:</a:t>
            </a:r>
            <a:endParaRPr/>
          </a:p>
          <a:p>
            <a:pPr>
              <a:lnSpc>
                <a:spcPct val="100000"/>
              </a:lnSpc>
            </a:pPr>
            <a:endParaRPr/>
          </a:p>
          <a:p>
            <a:pPr>
              <a:lnSpc>
                <a:spcPct val="100000"/>
              </a:lnSpc>
              <a:buSzPct val="45000"/>
              <a:buFont typeface="StarSymbol"/>
              <a:buChar char="l"/>
            </a:pPr>
            <a:r>
              <a:rPr lang="en-IN" sz="2600" b="1">
                <a:solidFill>
                  <a:srgbClr val="000000"/>
                </a:solidFill>
                <a:latin typeface="Bitstream Charter"/>
              </a:rPr>
              <a:t>    &lt;b&gt; - Bold text</a:t>
            </a:r>
            <a:endParaRPr/>
          </a:p>
          <a:p>
            <a:pPr>
              <a:lnSpc>
                <a:spcPct val="100000"/>
              </a:lnSpc>
              <a:buSzPct val="45000"/>
              <a:buFont typeface="StarSymbol"/>
              <a:buChar char="l"/>
            </a:pPr>
            <a:r>
              <a:rPr lang="en-IN" sz="2600" b="1">
                <a:solidFill>
                  <a:srgbClr val="000000"/>
                </a:solidFill>
                <a:latin typeface="Bitstream Charter"/>
              </a:rPr>
              <a:t>    &lt;strong&gt; - Important text</a:t>
            </a:r>
            <a:endParaRPr/>
          </a:p>
          <a:p>
            <a:pPr>
              <a:lnSpc>
                <a:spcPct val="100000"/>
              </a:lnSpc>
              <a:buSzPct val="45000"/>
              <a:buFont typeface="StarSymbol"/>
              <a:buChar char="l"/>
            </a:pPr>
            <a:r>
              <a:rPr lang="en-IN" sz="2600" b="1">
                <a:solidFill>
                  <a:srgbClr val="000000"/>
                </a:solidFill>
                <a:latin typeface="Bitstream Charter"/>
              </a:rPr>
              <a:t>    &lt;i&gt; - Italic text</a:t>
            </a:r>
            <a:endParaRPr/>
          </a:p>
          <a:p>
            <a:pPr>
              <a:lnSpc>
                <a:spcPct val="100000"/>
              </a:lnSpc>
              <a:buSzPct val="45000"/>
              <a:buFont typeface="StarSymbol"/>
              <a:buChar char="l"/>
            </a:pPr>
            <a:r>
              <a:rPr lang="en-IN" sz="2600" b="1">
                <a:solidFill>
                  <a:srgbClr val="000000"/>
                </a:solidFill>
                <a:latin typeface="Bitstream Charter"/>
              </a:rPr>
              <a:t>    &lt;em&gt; - Emphasized text</a:t>
            </a:r>
            <a:endParaRPr/>
          </a:p>
          <a:p>
            <a:pPr>
              <a:lnSpc>
                <a:spcPct val="100000"/>
              </a:lnSpc>
              <a:buSzPct val="45000"/>
              <a:buFont typeface="StarSymbol"/>
              <a:buChar char="l"/>
            </a:pPr>
            <a:r>
              <a:rPr lang="en-IN" sz="2600" b="1">
                <a:solidFill>
                  <a:srgbClr val="000000"/>
                </a:solidFill>
                <a:latin typeface="Bitstream Charter"/>
              </a:rPr>
              <a:t>    &lt;mark&gt; - Marked text</a:t>
            </a:r>
            <a:endParaRPr/>
          </a:p>
          <a:p>
            <a:pPr>
              <a:lnSpc>
                <a:spcPct val="100000"/>
              </a:lnSpc>
              <a:buSzPct val="45000"/>
              <a:buFont typeface="StarSymbol"/>
              <a:buChar char="l"/>
            </a:pPr>
            <a:r>
              <a:rPr lang="en-IN" sz="2600" b="1">
                <a:solidFill>
                  <a:srgbClr val="000000"/>
                </a:solidFill>
                <a:latin typeface="Bitstream Charter"/>
              </a:rPr>
              <a:t>    &lt;small&gt; - Small text</a:t>
            </a:r>
            <a:endParaRPr/>
          </a:p>
          <a:p>
            <a:pPr>
              <a:lnSpc>
                <a:spcPct val="100000"/>
              </a:lnSpc>
              <a:buSzPct val="45000"/>
              <a:buFont typeface="StarSymbol"/>
              <a:buChar char="l"/>
            </a:pPr>
            <a:r>
              <a:rPr lang="en-IN" sz="2600" b="1">
                <a:solidFill>
                  <a:srgbClr val="000000"/>
                </a:solidFill>
                <a:latin typeface="Bitstream Charter"/>
              </a:rPr>
              <a:t>    &lt;del&gt; - Deleted text</a:t>
            </a:r>
            <a:endParaRPr/>
          </a:p>
          <a:p>
            <a:pPr>
              <a:lnSpc>
                <a:spcPct val="100000"/>
              </a:lnSpc>
              <a:buSzPct val="45000"/>
              <a:buFont typeface="StarSymbol"/>
              <a:buChar char="l"/>
            </a:pPr>
            <a:r>
              <a:rPr lang="en-IN" sz="2600" b="1">
                <a:solidFill>
                  <a:srgbClr val="000000"/>
                </a:solidFill>
                <a:latin typeface="Bitstream Charter"/>
              </a:rPr>
              <a:t>    &lt;ins&gt; - Inserted text</a:t>
            </a:r>
            <a:endParaRPr/>
          </a:p>
          <a:p>
            <a:pPr>
              <a:lnSpc>
                <a:spcPct val="100000"/>
              </a:lnSpc>
              <a:buSzPct val="45000"/>
              <a:buFont typeface="StarSymbol"/>
              <a:buChar char="l"/>
            </a:pPr>
            <a:r>
              <a:rPr lang="en-IN" sz="2600" b="1">
                <a:solidFill>
                  <a:srgbClr val="000000"/>
                </a:solidFill>
                <a:latin typeface="Bitstream Charter"/>
              </a:rPr>
              <a:t>    &lt;sub&gt; - Subscript text</a:t>
            </a:r>
            <a:endParaRPr/>
          </a:p>
          <a:p>
            <a:pPr>
              <a:lnSpc>
                <a:spcPct val="100000"/>
              </a:lnSpc>
              <a:buSzPct val="45000"/>
              <a:buFont typeface="StarSymbol"/>
              <a:buChar char="l"/>
            </a:pPr>
            <a:r>
              <a:rPr lang="en-IN" sz="2600" b="1">
                <a:solidFill>
                  <a:srgbClr val="000000"/>
                </a:solidFill>
                <a:latin typeface="Bitstream Charter"/>
              </a:rPr>
              <a:t>    &lt;sup&gt; - Superscript text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123"/>
          <p:cNvPicPr/>
          <p:nvPr/>
        </p:nvPicPr>
        <p:blipFill>
          <a:blip r:embed="rId2"/>
          <a:stretch>
            <a:fillRect/>
          </a:stretch>
        </p:blipFill>
        <p:spPr>
          <a:xfrm>
            <a:off x="-211320" y="144000"/>
            <a:ext cx="5750280" cy="6618960"/>
          </a:xfrm>
          <a:prstGeom prst="rect">
            <a:avLst/>
          </a:prstGeom>
          <a:ln>
            <a:noFill/>
          </a:ln>
        </p:spPr>
      </p:pic>
      <p:pic>
        <p:nvPicPr>
          <p:cNvPr id="125" name="Picture 124"/>
          <p:cNvPicPr/>
          <p:nvPr/>
        </p:nvPicPr>
        <p:blipFill>
          <a:blip r:embed="rId3"/>
          <a:stretch>
            <a:fillRect/>
          </a:stretch>
        </p:blipFill>
        <p:spPr>
          <a:xfrm>
            <a:off x="5543640" y="144000"/>
            <a:ext cx="3378960" cy="6420240"/>
          </a:xfrm>
          <a:prstGeom prst="rect">
            <a:avLst/>
          </a:prstGeom>
          <a:ln>
            <a:noFill/>
          </a:ln>
        </p:spPr>
      </p:pic>
      <p:sp>
        <p:nvSpPr>
          <p:cNvPr id="126" name="CustomShape 1"/>
          <p:cNvSpPr/>
          <p:nvPr/>
        </p:nvSpPr>
        <p:spPr>
          <a:xfrm>
            <a:off x="7845840" y="2981520"/>
            <a:ext cx="1293480" cy="758160"/>
          </a:xfrm>
          <a:prstGeom prst="rect">
            <a:avLst/>
          </a:prstGeom>
          <a:noFill/>
          <a:ln>
            <a:noFill/>
          </a:ln>
        </p:spPr>
        <p:txBody>
          <a:bodyPr lIns="90000" tIns="45000" rIns="90000" bIns="45000"/>
          <a:lstStyle/>
          <a:p>
            <a:r>
              <a:rPr lang="en-IN" sz="2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457200" y="704880"/>
            <a:ext cx="8223120" cy="1136520"/>
          </a:xfrm>
          <a:prstGeom prst="rect">
            <a:avLst/>
          </a:prstGeom>
          <a:noFill/>
          <a:ln>
            <a:noFill/>
          </a:ln>
        </p:spPr>
        <p:txBody>
          <a:bodyPr lIns="0" tIns="45000" rIns="0" bIns="0" anchor="b"/>
          <a:lstStyle/>
          <a:p>
            <a:r>
              <a:rPr lang="en-IN" sz="5400" b="1" u="sng">
                <a:solidFill>
                  <a:srgbClr val="04617B"/>
                </a:solidFill>
                <a:latin typeface="Bitstream Charter"/>
              </a:rPr>
              <a:t>HTML LISTS</a:t>
            </a:r>
            <a:endParaRPr/>
          </a:p>
          <a:p>
            <a:pPr>
              <a:lnSpc>
                <a:spcPct val="100000"/>
              </a:lnSpc>
            </a:pPr>
            <a:endParaRPr/>
          </a:p>
        </p:txBody>
      </p:sp>
      <p:sp>
        <p:nvSpPr>
          <p:cNvPr id="128" name="CustomShape 2"/>
          <p:cNvSpPr/>
          <p:nvPr/>
        </p:nvSpPr>
        <p:spPr>
          <a:xfrm>
            <a:off x="457200" y="1295280"/>
            <a:ext cx="8223120" cy="5022720"/>
          </a:xfrm>
          <a:prstGeom prst="rect">
            <a:avLst/>
          </a:prstGeom>
          <a:noFill/>
          <a:ln>
            <a:noFill/>
          </a:ln>
        </p:spPr>
        <p:txBody>
          <a:bodyPr lIns="90000" tIns="45000" rIns="90000" bIns="45000"/>
          <a:lstStyle/>
          <a:p>
            <a:pPr>
              <a:lnSpc>
                <a:spcPct val="100000"/>
              </a:lnSpc>
              <a:buSzPct val="95000"/>
              <a:buFont typeface="Wingdings 2" charset="2"/>
              <a:buChar char=""/>
            </a:pPr>
            <a:r>
              <a:rPr lang="en-IN" sz="2600">
                <a:solidFill>
                  <a:srgbClr val="000000"/>
                </a:solidFill>
                <a:latin typeface="Bitstream Charter"/>
              </a:rPr>
              <a:t>A useful ability in HTML is to form quick, concise lists, which can be numbered or just bulleted.</a:t>
            </a:r>
            <a:endParaRPr/>
          </a:p>
          <a:p>
            <a:pPr>
              <a:lnSpc>
                <a:spcPct val="100000"/>
              </a:lnSpc>
            </a:pPr>
            <a:endParaRPr/>
          </a:p>
          <a:p>
            <a:pPr>
              <a:lnSpc>
                <a:spcPct val="100000"/>
              </a:lnSpc>
            </a:pPr>
            <a:endParaRPr/>
          </a:p>
        </p:txBody>
      </p:sp>
      <p:pic>
        <p:nvPicPr>
          <p:cNvPr id="129" name="Picture 128"/>
          <p:cNvPicPr/>
          <p:nvPr/>
        </p:nvPicPr>
        <p:blipFill>
          <a:blip r:embed="rId2"/>
          <a:stretch>
            <a:fillRect/>
          </a:stretch>
        </p:blipFill>
        <p:spPr>
          <a:xfrm>
            <a:off x="1080000" y="2304000"/>
            <a:ext cx="6618960" cy="4386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457200" y="457200"/>
            <a:ext cx="8223120" cy="755640"/>
          </a:xfrm>
          <a:prstGeom prst="rect">
            <a:avLst/>
          </a:prstGeom>
          <a:noFill/>
          <a:ln>
            <a:noFill/>
          </a:ln>
        </p:spPr>
        <p:txBody>
          <a:bodyPr lIns="0" tIns="45000" rIns="0" bIns="0" anchor="b"/>
          <a:lstStyle/>
          <a:p>
            <a:endParaRPr/>
          </a:p>
          <a:p>
            <a:pPr>
              <a:lnSpc>
                <a:spcPct val="100000"/>
              </a:lnSpc>
            </a:pPr>
            <a:r>
              <a:rPr lang="en-IN" sz="5000" b="1">
                <a:solidFill>
                  <a:srgbClr val="04617B"/>
                </a:solidFill>
                <a:latin typeface="Calibri"/>
              </a:rPr>
              <a:t> </a:t>
            </a:r>
            <a:r>
              <a:rPr lang="en-IN" sz="5000" b="1">
                <a:solidFill>
                  <a:srgbClr val="04617B"/>
                </a:solidFill>
                <a:latin typeface="Bitstream Charter"/>
              </a:rPr>
              <a:t>1. </a:t>
            </a:r>
            <a:r>
              <a:rPr lang="en-IN" sz="4800" b="1">
                <a:solidFill>
                  <a:srgbClr val="04617B"/>
                </a:solidFill>
                <a:latin typeface="Bitstream Charter"/>
              </a:rPr>
              <a:t>HTML Unordered Lists</a:t>
            </a:r>
            <a:endParaRPr/>
          </a:p>
        </p:txBody>
      </p:sp>
      <p:sp>
        <p:nvSpPr>
          <p:cNvPr id="131" name="CustomShape 2"/>
          <p:cNvSpPr/>
          <p:nvPr/>
        </p:nvSpPr>
        <p:spPr>
          <a:xfrm>
            <a:off x="457200" y="1295280"/>
            <a:ext cx="8223120" cy="5022720"/>
          </a:xfrm>
          <a:prstGeom prst="rect">
            <a:avLst/>
          </a:prstGeom>
          <a:noFill/>
          <a:ln>
            <a:noFill/>
          </a:ln>
        </p:spPr>
        <p:txBody>
          <a:bodyPr lIns="90000" tIns="45000" rIns="90000" bIns="45000"/>
          <a:lstStyle/>
          <a:p>
            <a:pPr>
              <a:lnSpc>
                <a:spcPct val="100000"/>
              </a:lnSpc>
              <a:buSzPct val="95000"/>
              <a:buFont typeface="Wingdings 2" charset="2"/>
              <a:buChar char=""/>
            </a:pPr>
            <a:r>
              <a:rPr lang="en-IN" sz="2600">
                <a:solidFill>
                  <a:srgbClr val="000000"/>
                </a:solidFill>
                <a:latin typeface="Bitstream Charter"/>
              </a:rPr>
              <a:t>An unordered list starts with the &lt;ul&gt; tag. Each list item starts with the &lt;li&gt; tag.</a:t>
            </a:r>
            <a:endParaRPr/>
          </a:p>
          <a:p>
            <a:pPr>
              <a:lnSpc>
                <a:spcPct val="100000"/>
              </a:lnSpc>
              <a:buSzPct val="95000"/>
              <a:buFont typeface="Wingdings 2" charset="2"/>
              <a:buChar char=""/>
            </a:pPr>
            <a:r>
              <a:rPr lang="en-IN" sz="2600">
                <a:solidFill>
                  <a:srgbClr val="000000"/>
                </a:solidFill>
                <a:latin typeface="Bitstream Charter"/>
              </a:rPr>
              <a:t>The actual character used can be changed and set to square, disc(default) or circle.</a:t>
            </a:r>
            <a:endParaRPr/>
          </a:p>
          <a:p>
            <a:pPr>
              <a:lnSpc>
                <a:spcPct val="100000"/>
              </a:lnSpc>
              <a:buSzPct val="95000"/>
              <a:buFont typeface="Wingdings 2" charset="2"/>
              <a:buChar char=""/>
            </a:pPr>
            <a:r>
              <a:rPr lang="en-IN" sz="2600">
                <a:solidFill>
                  <a:srgbClr val="000000"/>
                </a:solidFill>
                <a:latin typeface="Bitstream Charter"/>
              </a:rPr>
              <a:t>&lt;ul type=“square”&gt; </a:t>
            </a:r>
            <a:endParaRPr/>
          </a:p>
        </p:txBody>
      </p:sp>
      <p:pic>
        <p:nvPicPr>
          <p:cNvPr id="132" name="Picture 131"/>
          <p:cNvPicPr/>
          <p:nvPr/>
        </p:nvPicPr>
        <p:blipFill>
          <a:blip r:embed="rId2"/>
          <a:stretch>
            <a:fillRect/>
          </a:stretch>
        </p:blipFill>
        <p:spPr>
          <a:xfrm>
            <a:off x="1728000" y="3528000"/>
            <a:ext cx="5466960" cy="2370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457200" y="457200"/>
            <a:ext cx="8223120" cy="755640"/>
          </a:xfrm>
          <a:prstGeom prst="rect">
            <a:avLst/>
          </a:prstGeom>
          <a:noFill/>
          <a:ln>
            <a:noFill/>
          </a:ln>
        </p:spPr>
        <p:txBody>
          <a:bodyPr lIns="0" tIns="45000" rIns="0" bIns="0" anchor="b"/>
          <a:lstStyle/>
          <a:p>
            <a:endParaRPr/>
          </a:p>
          <a:p>
            <a:pPr>
              <a:lnSpc>
                <a:spcPct val="100000"/>
              </a:lnSpc>
            </a:pPr>
            <a:r>
              <a:rPr lang="en-IN" sz="5000" b="1">
                <a:solidFill>
                  <a:srgbClr val="04617B"/>
                </a:solidFill>
                <a:latin typeface="Calibri"/>
              </a:rPr>
              <a:t> </a:t>
            </a:r>
            <a:r>
              <a:rPr lang="en-IN" sz="5000" b="1">
                <a:solidFill>
                  <a:srgbClr val="04617B"/>
                </a:solidFill>
                <a:latin typeface="Bitstream Charter"/>
              </a:rPr>
              <a:t>2. HTML Ordered Lists</a:t>
            </a:r>
            <a:endParaRPr/>
          </a:p>
        </p:txBody>
      </p:sp>
      <p:sp>
        <p:nvSpPr>
          <p:cNvPr id="134" name="CustomShape 2"/>
          <p:cNvSpPr/>
          <p:nvPr/>
        </p:nvSpPr>
        <p:spPr>
          <a:xfrm>
            <a:off x="216000" y="1512000"/>
            <a:ext cx="8223120" cy="4870440"/>
          </a:xfrm>
          <a:prstGeom prst="rect">
            <a:avLst/>
          </a:prstGeom>
          <a:noFill/>
          <a:ln>
            <a:noFill/>
          </a:ln>
        </p:spPr>
        <p:txBody>
          <a:bodyPr lIns="90000" tIns="45000" rIns="90000" bIns="45000"/>
          <a:lstStyle/>
          <a:p>
            <a:pPr>
              <a:lnSpc>
                <a:spcPct val="100000"/>
              </a:lnSpc>
              <a:buSzPct val="95000"/>
              <a:buFont typeface="Wingdings 2" charset="2"/>
              <a:buChar char=""/>
            </a:pPr>
            <a:r>
              <a:rPr lang="en-IN" sz="2600">
                <a:solidFill>
                  <a:srgbClr val="000000"/>
                </a:solidFill>
                <a:latin typeface="Bitstream Charter"/>
              </a:rPr>
              <a:t>An ordered list starts with the &lt;ol&gt; tag. Each list item starts with the &lt;li&gt; tag.</a:t>
            </a:r>
            <a:endParaRPr/>
          </a:p>
          <a:p>
            <a:pPr>
              <a:lnSpc>
                <a:spcPct val="100000"/>
              </a:lnSpc>
              <a:buSzPct val="95000"/>
              <a:buFont typeface="Wingdings 2" charset="2"/>
              <a:buChar char=""/>
            </a:pPr>
            <a:r>
              <a:rPr lang="en-IN" sz="2600">
                <a:solidFill>
                  <a:srgbClr val="000000"/>
                </a:solidFill>
                <a:latin typeface="Bitstream Charter"/>
              </a:rPr>
              <a:t>The list items are marked with numbers.</a:t>
            </a:r>
            <a:endParaRPr/>
          </a:p>
          <a:p>
            <a:pPr>
              <a:lnSpc>
                <a:spcPct val="100000"/>
              </a:lnSpc>
            </a:pPr>
            <a:r>
              <a:rPr lang="en-IN" sz="2600">
                <a:solidFill>
                  <a:srgbClr val="000000"/>
                </a:solidFill>
                <a:latin typeface="Bitstream Charter"/>
              </a:rPr>
              <a:t>	&lt;ol&gt; …. &lt;/ol&gt;</a:t>
            </a:r>
            <a:endParaRPr/>
          </a:p>
          <a:p>
            <a:pPr>
              <a:lnSpc>
                <a:spcPct val="100000"/>
              </a:lnSpc>
              <a:buSzPct val="95000"/>
              <a:buFont typeface="Wingdings 2" charset="2"/>
              <a:buChar char=""/>
            </a:pPr>
            <a:r>
              <a:rPr lang="en-IN" sz="2600">
                <a:solidFill>
                  <a:srgbClr val="000000"/>
                </a:solidFill>
                <a:latin typeface="Bitstream Charter"/>
              </a:rPr>
              <a:t>It is possible to have different numbering rather than the default 1,2,3,4,….:</a:t>
            </a:r>
            <a:endParaRPr/>
          </a:p>
          <a:p>
            <a:pPr>
              <a:lnSpc>
                <a:spcPct val="100000"/>
              </a:lnSpc>
            </a:pPr>
            <a:r>
              <a:rPr lang="en-IN" sz="2600">
                <a:solidFill>
                  <a:srgbClr val="000000"/>
                </a:solidFill>
                <a:latin typeface="Bitstream Charter"/>
              </a:rPr>
              <a:t>&lt;ol type = i&gt;</a:t>
            </a:r>
            <a:endParaRPr/>
          </a:p>
          <a:p>
            <a:pPr>
              <a:lnSpc>
                <a:spcPct val="100000"/>
              </a:lnSpc>
            </a:pPr>
            <a:endParaRPr/>
          </a:p>
          <a:p>
            <a:pPr>
              <a:lnSpc>
                <a:spcPct val="100000"/>
              </a:lnSpc>
            </a:pPr>
            <a:endParaRPr/>
          </a:p>
          <a:p>
            <a:pPr>
              <a:lnSpc>
                <a:spcPct val="100000"/>
              </a:lnSpc>
            </a:pPr>
            <a:endParaRPr/>
          </a:p>
        </p:txBody>
      </p:sp>
      <p:pic>
        <p:nvPicPr>
          <p:cNvPr id="135" name="Picture 134"/>
          <p:cNvPicPr/>
          <p:nvPr/>
        </p:nvPicPr>
        <p:blipFill>
          <a:blip r:embed="rId2"/>
          <a:stretch>
            <a:fillRect/>
          </a:stretch>
        </p:blipFill>
        <p:spPr>
          <a:xfrm>
            <a:off x="1224000" y="4395600"/>
            <a:ext cx="6280920" cy="2223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533520" y="457200"/>
            <a:ext cx="8223120" cy="736560"/>
          </a:xfrm>
          <a:prstGeom prst="rect">
            <a:avLst/>
          </a:prstGeom>
          <a:noFill/>
          <a:ln>
            <a:noFill/>
          </a:ln>
        </p:spPr>
        <p:txBody>
          <a:bodyPr lIns="0" tIns="45000" rIns="0" bIns="0" anchor="b"/>
          <a:lstStyle/>
          <a:p>
            <a:pPr>
              <a:lnSpc>
                <a:spcPct val="100000"/>
              </a:lnSpc>
            </a:pPr>
            <a:r>
              <a:rPr lang="en-IN" sz="5000" b="1">
                <a:solidFill>
                  <a:srgbClr val="04617B"/>
                </a:solidFill>
                <a:latin typeface="Calibri"/>
              </a:rPr>
              <a:t>3. </a:t>
            </a:r>
            <a:r>
              <a:rPr lang="en-IN" sz="5000" b="1">
                <a:solidFill>
                  <a:srgbClr val="04617B"/>
                </a:solidFill>
                <a:latin typeface="Bitstream Charter"/>
              </a:rPr>
              <a:t>HTML Nested List </a:t>
            </a:r>
            <a:endParaRPr/>
          </a:p>
        </p:txBody>
      </p:sp>
      <p:sp>
        <p:nvSpPr>
          <p:cNvPr id="137" name="CustomShape 2"/>
          <p:cNvSpPr/>
          <p:nvPr/>
        </p:nvSpPr>
        <p:spPr>
          <a:xfrm>
            <a:off x="457200" y="1371600"/>
            <a:ext cx="8223120" cy="4946400"/>
          </a:xfrm>
          <a:prstGeom prst="rect">
            <a:avLst/>
          </a:prstGeom>
          <a:noFill/>
          <a:ln>
            <a:noFill/>
          </a:ln>
        </p:spPr>
        <p:txBody>
          <a:bodyPr lIns="90000" tIns="45000" rIns="90000" bIns="45000"/>
          <a:lstStyle/>
          <a:p>
            <a:pPr algn="just">
              <a:lnSpc>
                <a:spcPct val="100000"/>
              </a:lnSpc>
              <a:buSzPct val="95000"/>
              <a:buFont typeface="Wingdings 2" charset="2"/>
              <a:buChar char=""/>
            </a:pPr>
            <a:r>
              <a:rPr lang="en-IN" sz="2600">
                <a:solidFill>
                  <a:srgbClr val="000000"/>
                </a:solidFill>
                <a:latin typeface="Bitstream Charter"/>
              </a:rPr>
              <a:t>We can also nest one list within another, so we could make an unordered list inside a numbered one, or vice versa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37"/>
          <p:cNvPicPr/>
          <p:nvPr/>
        </p:nvPicPr>
        <p:blipFill>
          <a:blip r:embed="rId2"/>
          <a:stretch>
            <a:fillRect/>
          </a:stretch>
        </p:blipFill>
        <p:spPr>
          <a:xfrm>
            <a:off x="308520" y="144000"/>
            <a:ext cx="5158080" cy="6090120"/>
          </a:xfrm>
          <a:prstGeom prst="rect">
            <a:avLst/>
          </a:prstGeom>
          <a:ln>
            <a:noFill/>
          </a:ln>
        </p:spPr>
      </p:pic>
      <p:pic>
        <p:nvPicPr>
          <p:cNvPr id="139" name="Picture 138"/>
          <p:cNvPicPr/>
          <p:nvPr/>
        </p:nvPicPr>
        <p:blipFill>
          <a:blip r:embed="rId3"/>
          <a:stretch>
            <a:fillRect/>
          </a:stretch>
        </p:blipFill>
        <p:spPr>
          <a:xfrm>
            <a:off x="4608000" y="2046600"/>
            <a:ext cx="4746600" cy="4356720"/>
          </a:xfrm>
          <a:prstGeom prst="rect">
            <a:avLst/>
          </a:prstGeom>
          <a:ln>
            <a:noFill/>
          </a:ln>
        </p:spPr>
      </p:pic>
      <p:sp>
        <p:nvSpPr>
          <p:cNvPr id="140" name="CustomShape 1"/>
          <p:cNvSpPr/>
          <p:nvPr/>
        </p:nvSpPr>
        <p:spPr>
          <a:xfrm>
            <a:off x="6984000" y="1440000"/>
            <a:ext cx="1293480" cy="758160"/>
          </a:xfrm>
          <a:prstGeom prst="rect">
            <a:avLst/>
          </a:prstGeom>
          <a:noFill/>
          <a:ln>
            <a:noFill/>
          </a:ln>
        </p:spPr>
        <p:txBody>
          <a:bodyPr lIns="90000" tIns="45000" rIns="90000" bIns="45000"/>
          <a:lstStyle/>
          <a:p>
            <a:r>
              <a:rPr lang="en-IN" sz="2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457200" y="457200"/>
            <a:ext cx="8223120" cy="660240"/>
          </a:xfrm>
          <a:prstGeom prst="rect">
            <a:avLst/>
          </a:prstGeom>
          <a:noFill/>
          <a:ln>
            <a:noFill/>
          </a:ln>
        </p:spPr>
        <p:txBody>
          <a:bodyPr lIns="0" tIns="45000" rIns="0" bIns="0" anchor="b"/>
          <a:lstStyle/>
          <a:p>
            <a:endParaRPr/>
          </a:p>
          <a:p>
            <a:pPr>
              <a:lnSpc>
                <a:spcPct val="100000"/>
              </a:lnSpc>
            </a:pPr>
            <a:r>
              <a:rPr lang="en-IN" sz="5000" b="1">
                <a:solidFill>
                  <a:srgbClr val="04617B"/>
                </a:solidFill>
                <a:latin typeface="Calibri"/>
              </a:rPr>
              <a:t> 4. </a:t>
            </a:r>
            <a:r>
              <a:rPr lang="en-IN" sz="5000" b="1">
                <a:solidFill>
                  <a:srgbClr val="04617B"/>
                </a:solidFill>
                <a:latin typeface="Bitstream Charter"/>
              </a:rPr>
              <a:t>HTML Definition Lists</a:t>
            </a:r>
            <a:endParaRPr/>
          </a:p>
        </p:txBody>
      </p:sp>
      <p:sp>
        <p:nvSpPr>
          <p:cNvPr id="142" name="CustomShape 2"/>
          <p:cNvSpPr/>
          <p:nvPr/>
        </p:nvSpPr>
        <p:spPr>
          <a:xfrm>
            <a:off x="457200" y="1371600"/>
            <a:ext cx="8223120" cy="4946400"/>
          </a:xfrm>
          <a:prstGeom prst="rect">
            <a:avLst/>
          </a:prstGeom>
          <a:noFill/>
          <a:ln>
            <a:noFill/>
          </a:ln>
        </p:spPr>
        <p:txBody>
          <a:bodyPr lIns="90000" tIns="45000" rIns="90000" bIns="45000"/>
          <a:lstStyle/>
          <a:p>
            <a:pPr>
              <a:lnSpc>
                <a:spcPct val="100000"/>
              </a:lnSpc>
              <a:buSzPct val="95000"/>
              <a:buFont typeface="Wingdings 2" charset="2"/>
              <a:buChar char=""/>
            </a:pPr>
            <a:r>
              <a:rPr lang="en-IN" sz="2600">
                <a:solidFill>
                  <a:srgbClr val="000000"/>
                </a:solidFill>
                <a:latin typeface="Bitstream Charter"/>
              </a:rPr>
              <a:t>A definition list is a list of items, with a description of each item.</a:t>
            </a:r>
            <a:endParaRPr/>
          </a:p>
          <a:p>
            <a:pPr>
              <a:lnSpc>
                <a:spcPct val="100000"/>
              </a:lnSpc>
              <a:buSzPct val="95000"/>
              <a:buFont typeface="Wingdings 2" charset="2"/>
              <a:buChar char=""/>
            </a:pPr>
            <a:r>
              <a:rPr lang="en-IN" sz="2600">
                <a:solidFill>
                  <a:srgbClr val="000000"/>
                </a:solidFill>
                <a:latin typeface="Bitstream Charter"/>
              </a:rPr>
              <a:t>The &lt;dl&gt; tag defines a definition list.</a:t>
            </a:r>
            <a:endParaRPr/>
          </a:p>
          <a:p>
            <a:pPr>
              <a:lnSpc>
                <a:spcPct val="100000"/>
              </a:lnSpc>
              <a:buSzPct val="95000"/>
              <a:buFont typeface="Wingdings 2" charset="2"/>
              <a:buChar char=""/>
            </a:pPr>
            <a:r>
              <a:rPr lang="en-IN" sz="2600">
                <a:solidFill>
                  <a:srgbClr val="000000"/>
                </a:solidFill>
                <a:latin typeface="Bitstream Charter"/>
              </a:rPr>
              <a:t>The &lt;dl&gt; tag is used in conjunction with &lt;dt&gt; (definition term) and &lt;dd&gt; (definition description):</a:t>
            </a:r>
            <a:endParaRPr/>
          </a:p>
          <a:p>
            <a:pPr lvl="2">
              <a:lnSpc>
                <a:spcPct val="100000"/>
              </a:lnSpc>
              <a:buSzPct val="45000"/>
              <a:buFont typeface="StarSymbol"/>
              <a:buChar char="l"/>
            </a:pPr>
            <a:r>
              <a:rPr lang="en-IN" sz="2600">
                <a:solidFill>
                  <a:srgbClr val="000000"/>
                </a:solidFill>
                <a:latin typeface="Bitstream Charter"/>
              </a:rPr>
              <a:t>&lt;dl&gt;</a:t>
            </a:r>
            <a:endParaRPr/>
          </a:p>
          <a:p>
            <a:pPr lvl="2">
              <a:lnSpc>
                <a:spcPct val="100000"/>
              </a:lnSpc>
              <a:buSzPct val="45000"/>
              <a:buFont typeface="StarSymbol"/>
              <a:buChar char="l"/>
            </a:pPr>
            <a:r>
              <a:rPr lang="en-IN" sz="2600">
                <a:solidFill>
                  <a:srgbClr val="000000"/>
                </a:solidFill>
                <a:latin typeface="Bitstream Charter"/>
              </a:rPr>
              <a:t>&lt;dt&gt;&lt;/dt&gt;</a:t>
            </a:r>
            <a:endParaRPr/>
          </a:p>
          <a:p>
            <a:pPr lvl="2">
              <a:lnSpc>
                <a:spcPct val="100000"/>
              </a:lnSpc>
              <a:buSzPct val="45000"/>
              <a:buFont typeface="StarSymbol"/>
              <a:buChar char="l"/>
            </a:pPr>
            <a:r>
              <a:rPr lang="en-IN" sz="2600">
                <a:solidFill>
                  <a:srgbClr val="000000"/>
                </a:solidFill>
                <a:latin typeface="Bitstream Charter"/>
              </a:rPr>
              <a:t>&lt;dd&gt;&lt;/dd&gt;</a:t>
            </a:r>
            <a:endParaRPr/>
          </a:p>
          <a:p>
            <a:pPr lvl="2">
              <a:lnSpc>
                <a:spcPct val="100000"/>
              </a:lnSpc>
              <a:buSzPct val="45000"/>
              <a:buFont typeface="StarSymbol"/>
              <a:buChar char="l"/>
            </a:pPr>
            <a:r>
              <a:rPr lang="en-IN" sz="2600">
                <a:solidFill>
                  <a:srgbClr val="000000"/>
                </a:solidFill>
                <a:latin typeface="Bitstream Charter"/>
              </a:rPr>
              <a:t>&lt;dt&gt;&lt;/dt&gt;</a:t>
            </a:r>
            <a:endParaRPr/>
          </a:p>
          <a:p>
            <a:pPr lvl="2">
              <a:lnSpc>
                <a:spcPct val="100000"/>
              </a:lnSpc>
              <a:buSzPct val="45000"/>
              <a:buFont typeface="StarSymbol"/>
              <a:buChar char="l"/>
            </a:pPr>
            <a:r>
              <a:rPr lang="en-IN" sz="2600">
                <a:solidFill>
                  <a:srgbClr val="000000"/>
                </a:solidFill>
                <a:latin typeface="Bitstream Charter"/>
              </a:rPr>
              <a:t>&lt;dd&gt;&lt;/dd&gt;</a:t>
            </a:r>
            <a:endParaRPr/>
          </a:p>
          <a:p>
            <a:pPr lvl="2">
              <a:lnSpc>
                <a:spcPct val="100000"/>
              </a:lnSpc>
              <a:buSzPct val="45000"/>
              <a:buFont typeface="StarSymbol"/>
              <a:buChar char="l"/>
            </a:pPr>
            <a:r>
              <a:rPr lang="en-IN" sz="2600">
                <a:solidFill>
                  <a:srgbClr val="000000"/>
                </a:solidFill>
                <a:latin typeface="Bitstream Charter"/>
              </a:rPr>
              <a:t>&lt;/dl&gt; </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216000"/>
            <a:ext cx="8223120" cy="1136520"/>
          </a:xfrm>
          <a:prstGeom prst="rect">
            <a:avLst/>
          </a:prstGeom>
          <a:noFill/>
          <a:ln>
            <a:noFill/>
          </a:ln>
        </p:spPr>
        <p:txBody>
          <a:bodyPr lIns="0" tIns="45000" rIns="0" bIns="0" anchor="b"/>
          <a:lstStyle/>
          <a:p>
            <a:r>
              <a:rPr lang="en-IN" sz="4000" b="1">
                <a:solidFill>
                  <a:srgbClr val="04617B"/>
                </a:solidFill>
                <a:latin typeface="Bitstream Charter"/>
              </a:rPr>
              <a:t>HTML Documents = Web Pages</a:t>
            </a:r>
            <a:endParaRPr/>
          </a:p>
          <a:p>
            <a:pPr>
              <a:lnSpc>
                <a:spcPct val="100000"/>
              </a:lnSpc>
            </a:pPr>
            <a:endParaRPr/>
          </a:p>
        </p:txBody>
      </p:sp>
      <p:sp>
        <p:nvSpPr>
          <p:cNvPr id="79" name="CustomShape 2"/>
          <p:cNvSpPr/>
          <p:nvPr/>
        </p:nvSpPr>
        <p:spPr>
          <a:xfrm>
            <a:off x="457200" y="1295280"/>
            <a:ext cx="8223120" cy="5022720"/>
          </a:xfrm>
          <a:prstGeom prst="rect">
            <a:avLst/>
          </a:prstGeom>
          <a:noFill/>
          <a:ln>
            <a:noFill/>
          </a:ln>
        </p:spPr>
        <p:txBody>
          <a:bodyPr lIns="90000" tIns="45000" rIns="90000" bIns="45000"/>
          <a:lstStyle/>
          <a:p>
            <a:pPr>
              <a:lnSpc>
                <a:spcPct val="100000"/>
              </a:lnSpc>
              <a:buSzPct val="95000"/>
              <a:buFont typeface="Wingdings 2" charset="2"/>
              <a:buChar char=""/>
            </a:pPr>
            <a:r>
              <a:rPr lang="en-IN" sz="2600">
                <a:solidFill>
                  <a:srgbClr val="000000"/>
                </a:solidFill>
                <a:latin typeface="Bitstream Charter"/>
              </a:rPr>
              <a:t>HTML documents </a:t>
            </a:r>
            <a:r>
              <a:rPr lang="en-IN" sz="2600" b="1">
                <a:solidFill>
                  <a:srgbClr val="000000"/>
                </a:solidFill>
                <a:latin typeface="Bitstream Charter"/>
              </a:rPr>
              <a:t>describe web pages</a:t>
            </a:r>
            <a:r>
              <a:rPr lang="en-IN" sz="2600">
                <a:solidFill>
                  <a:srgbClr val="000000"/>
                </a:solidFill>
                <a:latin typeface="Bitstream Charter"/>
              </a:rPr>
              <a:t> </a:t>
            </a:r>
            <a:endParaRPr/>
          </a:p>
          <a:p>
            <a:pPr>
              <a:lnSpc>
                <a:spcPct val="100000"/>
              </a:lnSpc>
              <a:buSzPct val="95000"/>
              <a:buFont typeface="Wingdings 2" charset="2"/>
              <a:buChar char=""/>
            </a:pPr>
            <a:r>
              <a:rPr lang="en-IN" sz="2600">
                <a:solidFill>
                  <a:srgbClr val="000000"/>
                </a:solidFill>
                <a:latin typeface="Bitstream Charter"/>
              </a:rPr>
              <a:t>HTML documents </a:t>
            </a:r>
            <a:r>
              <a:rPr lang="en-IN" sz="2600" b="1">
                <a:solidFill>
                  <a:srgbClr val="000000"/>
                </a:solidFill>
                <a:latin typeface="Bitstream Charter"/>
              </a:rPr>
              <a:t>contain HTML tags</a:t>
            </a:r>
            <a:r>
              <a:rPr lang="en-IN" sz="2600">
                <a:solidFill>
                  <a:srgbClr val="000000"/>
                </a:solidFill>
                <a:latin typeface="Bitstream Charter"/>
              </a:rPr>
              <a:t> and</a:t>
            </a:r>
            <a:r>
              <a:rPr lang="en-IN" sz="2600" b="1">
                <a:solidFill>
                  <a:srgbClr val="000000"/>
                </a:solidFill>
                <a:latin typeface="Bitstream Charter"/>
              </a:rPr>
              <a:t> plain text</a:t>
            </a:r>
            <a:r>
              <a:rPr lang="en-IN" sz="2600">
                <a:solidFill>
                  <a:srgbClr val="000000"/>
                </a:solidFill>
                <a:latin typeface="Bitstream Charter"/>
              </a:rPr>
              <a:t> </a:t>
            </a:r>
            <a:endParaRPr/>
          </a:p>
          <a:p>
            <a:pPr>
              <a:lnSpc>
                <a:spcPct val="100000"/>
              </a:lnSpc>
              <a:buSzPct val="95000"/>
              <a:buFont typeface="Wingdings 2" charset="2"/>
              <a:buChar char=""/>
            </a:pPr>
            <a:r>
              <a:rPr lang="en-IN" sz="2600">
                <a:solidFill>
                  <a:srgbClr val="000000"/>
                </a:solidFill>
                <a:latin typeface="Bitstream Charter"/>
              </a:rPr>
              <a:t>The purpose of a web browser (like Internet Explorer or Firefox) is to read HTML documents and display them as web pages.</a:t>
            </a:r>
            <a:endParaRPr/>
          </a:p>
          <a:p>
            <a:pPr>
              <a:lnSpc>
                <a:spcPct val="100000"/>
              </a:lnSpc>
              <a:buSzPct val="95000"/>
              <a:buFont typeface="Wingdings 2" charset="2"/>
              <a:buChar char=""/>
            </a:pPr>
            <a:r>
              <a:rPr lang="en-IN" sz="2600">
                <a:solidFill>
                  <a:srgbClr val="000000"/>
                </a:solidFill>
                <a:latin typeface="Bitstream Charter"/>
              </a:rPr>
              <a:t> The browser does not display the HTML tags, but uses the tags to interpret the content of the page:</a:t>
            </a:r>
            <a:endParaRPr/>
          </a:p>
          <a:p>
            <a:pPr>
              <a:lnSpc>
                <a:spcPct val="100000"/>
              </a:lnSpc>
              <a:buSzPct val="95000"/>
              <a:buFont typeface="Wingdings 2" charset="2"/>
              <a:buChar char=""/>
            </a:pPr>
            <a:r>
              <a:rPr lang="en-IN" sz="2600">
                <a:solidFill>
                  <a:srgbClr val="000000"/>
                </a:solidFill>
                <a:latin typeface="Bitstream Charter"/>
              </a:rPr>
              <a:t> documents are also </a:t>
            </a:r>
            <a:r>
              <a:rPr lang="en-IN" sz="2600" b="1">
                <a:solidFill>
                  <a:srgbClr val="000000"/>
                </a:solidFill>
                <a:latin typeface="Bitstream Charter"/>
              </a:rPr>
              <a:t>called web pages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Picture 142"/>
          <p:cNvPicPr/>
          <p:nvPr/>
        </p:nvPicPr>
        <p:blipFill>
          <a:blip r:embed="rId2"/>
          <a:stretch>
            <a:fillRect/>
          </a:stretch>
        </p:blipFill>
        <p:spPr>
          <a:xfrm>
            <a:off x="522000" y="1656000"/>
            <a:ext cx="4368600" cy="3738600"/>
          </a:xfrm>
          <a:prstGeom prst="rect">
            <a:avLst/>
          </a:prstGeom>
          <a:ln>
            <a:noFill/>
          </a:ln>
        </p:spPr>
      </p:pic>
      <p:pic>
        <p:nvPicPr>
          <p:cNvPr id="144" name="Picture 143"/>
          <p:cNvPicPr/>
          <p:nvPr/>
        </p:nvPicPr>
        <p:blipFill>
          <a:blip r:embed="rId3"/>
          <a:stretch>
            <a:fillRect/>
          </a:stretch>
        </p:blipFill>
        <p:spPr>
          <a:xfrm>
            <a:off x="5412600" y="1728000"/>
            <a:ext cx="3366000" cy="3234600"/>
          </a:xfrm>
          <a:prstGeom prst="rect">
            <a:avLst/>
          </a:prstGeom>
          <a:ln>
            <a:noFill/>
          </a:ln>
        </p:spPr>
      </p:pic>
      <p:sp>
        <p:nvSpPr>
          <p:cNvPr id="145" name="CustomShape 1"/>
          <p:cNvSpPr/>
          <p:nvPr/>
        </p:nvSpPr>
        <p:spPr>
          <a:xfrm>
            <a:off x="6192000" y="1325160"/>
            <a:ext cx="1293480" cy="758160"/>
          </a:xfrm>
          <a:prstGeom prst="rect">
            <a:avLst/>
          </a:prstGeom>
          <a:noFill/>
          <a:ln>
            <a:noFill/>
          </a:ln>
        </p:spPr>
        <p:txBody>
          <a:bodyPr lIns="90000" tIns="45000" rIns="90000" bIns="45000"/>
          <a:lstStyle/>
          <a:p>
            <a:r>
              <a:rPr lang="en-IN" sz="2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457200" y="704160"/>
            <a:ext cx="8223480" cy="737640"/>
          </a:xfrm>
          <a:prstGeom prst="rect">
            <a:avLst/>
          </a:prstGeom>
          <a:noFill/>
          <a:ln>
            <a:noFill/>
          </a:ln>
        </p:spPr>
      </p:sp>
      <p:sp>
        <p:nvSpPr>
          <p:cNvPr id="147" name="CustomShape 2"/>
          <p:cNvSpPr/>
          <p:nvPr/>
        </p:nvSpPr>
        <p:spPr>
          <a:xfrm>
            <a:off x="457200" y="1447920"/>
            <a:ext cx="8223480" cy="4870800"/>
          </a:xfrm>
          <a:prstGeom prst="rect">
            <a:avLst/>
          </a:prstGeom>
          <a:noFill/>
          <a:ln>
            <a:noFill/>
          </a:ln>
        </p:spPr>
        <p:txBody>
          <a:bodyPr lIns="90000" tIns="45000" rIns="90000" bIns="45000"/>
          <a:lstStyle/>
          <a:p>
            <a:pPr>
              <a:lnSpc>
                <a:spcPct val="100000"/>
              </a:lnSpc>
              <a:buSzPct val="45000"/>
              <a:buFont typeface="StarSymbol"/>
              <a:buChar char="l"/>
            </a:pPr>
            <a:r>
              <a:rPr lang="en-IN" sz="2600" dirty="0">
                <a:solidFill>
                  <a:srgbClr val="000000"/>
                </a:solidFill>
                <a:latin typeface="Bitstream Charter"/>
              </a:rPr>
              <a:t>HTML &lt;q&gt; for Short Quotations</a:t>
            </a:r>
            <a:endParaRPr/>
          </a:p>
          <a:p>
            <a:pPr>
              <a:lnSpc>
                <a:spcPct val="100000"/>
              </a:lnSpc>
              <a:buSzPct val="45000"/>
              <a:buFont typeface="StarSymbol"/>
              <a:buChar char="l"/>
            </a:pPr>
            <a:r>
              <a:rPr lang="en-IN" sz="2600" dirty="0">
                <a:solidFill>
                  <a:srgbClr val="000000"/>
                </a:solidFill>
                <a:latin typeface="Bitstream Charter"/>
              </a:rPr>
              <a:t>The HTML &lt;q&gt; element defines a short quotation.</a:t>
            </a:r>
            <a:endParaRPr/>
          </a:p>
          <a:p>
            <a:pPr>
              <a:lnSpc>
                <a:spcPct val="100000"/>
              </a:lnSpc>
              <a:buSzPct val="45000"/>
              <a:buFont typeface="StarSymbol"/>
              <a:buChar char="l"/>
            </a:pPr>
            <a:r>
              <a:rPr lang="en-IN" sz="2600" dirty="0">
                <a:solidFill>
                  <a:srgbClr val="000000"/>
                </a:solidFill>
                <a:latin typeface="Bitstream Charter"/>
              </a:rPr>
              <a:t>Browsers usually insert quotation marks around the &lt;q&gt; element.</a:t>
            </a:r>
            <a:endParaRPr/>
          </a:p>
        </p:txBody>
      </p:sp>
      <p:sp>
        <p:nvSpPr>
          <p:cNvPr id="148" name="CustomShape 3"/>
          <p:cNvSpPr/>
          <p:nvPr/>
        </p:nvSpPr>
        <p:spPr>
          <a:xfrm>
            <a:off x="1008000" y="224640"/>
            <a:ext cx="4242600" cy="633960"/>
          </a:xfrm>
          <a:prstGeom prst="rect">
            <a:avLst/>
          </a:prstGeom>
          <a:noFill/>
          <a:ln>
            <a:noFill/>
          </a:ln>
        </p:spPr>
        <p:txBody>
          <a:bodyPr lIns="90000" tIns="45000" rIns="90000" bIns="45000"/>
          <a:lstStyle/>
          <a:p>
            <a:pPr>
              <a:lnSpc>
                <a:spcPct val="100000"/>
              </a:lnSpc>
            </a:pPr>
            <a:r>
              <a:rPr lang="en-IN" sz="3600" dirty="0">
                <a:solidFill>
                  <a:srgbClr val="04617B"/>
                </a:solidFill>
                <a:latin typeface="Bitstream Charter"/>
              </a:rPr>
              <a:t>HTML </a:t>
            </a:r>
            <a:r>
              <a:rPr lang="en-IN" sz="3600" dirty="0" smtClean="0">
                <a:solidFill>
                  <a:srgbClr val="04617B"/>
                </a:solidFill>
                <a:latin typeface="Bitstream Charter"/>
              </a:rPr>
              <a:t>Quotation</a:t>
            </a:r>
            <a:endParaRPr/>
          </a:p>
        </p:txBody>
      </p:sp>
      <p:pic>
        <p:nvPicPr>
          <p:cNvPr id="149" name="Picture 148"/>
          <p:cNvPicPr/>
          <p:nvPr/>
        </p:nvPicPr>
        <p:blipFill>
          <a:blip r:embed="rId2"/>
          <a:stretch>
            <a:fillRect/>
          </a:stretch>
        </p:blipFill>
        <p:spPr>
          <a:xfrm>
            <a:off x="1722600" y="3096000"/>
            <a:ext cx="5976000" cy="2223000"/>
          </a:xfrm>
          <a:prstGeom prst="rect">
            <a:avLst/>
          </a:prstGeom>
          <a:ln>
            <a:noFill/>
          </a:ln>
        </p:spPr>
      </p:pic>
      <p:pic>
        <p:nvPicPr>
          <p:cNvPr id="150" name="Picture 149"/>
          <p:cNvPicPr/>
          <p:nvPr/>
        </p:nvPicPr>
        <p:blipFill>
          <a:blip r:embed="rId3"/>
          <a:stretch>
            <a:fillRect/>
          </a:stretch>
        </p:blipFill>
        <p:spPr>
          <a:xfrm>
            <a:off x="1771560" y="5481360"/>
            <a:ext cx="6071040" cy="1137240"/>
          </a:xfrm>
          <a:prstGeom prst="rect">
            <a:avLst/>
          </a:prstGeom>
          <a:ln>
            <a:noFill/>
          </a:ln>
        </p:spPr>
      </p:pic>
      <p:sp>
        <p:nvSpPr>
          <p:cNvPr id="151" name="CustomShape 4"/>
          <p:cNvSpPr/>
          <p:nvPr/>
        </p:nvSpPr>
        <p:spPr>
          <a:xfrm>
            <a:off x="6621840" y="5112000"/>
            <a:ext cx="1293480" cy="758160"/>
          </a:xfrm>
          <a:prstGeom prst="rect">
            <a:avLst/>
          </a:prstGeom>
          <a:noFill/>
          <a:ln>
            <a:noFill/>
          </a:ln>
        </p:spPr>
        <p:txBody>
          <a:bodyPr lIns="90000" tIns="45000" rIns="90000" bIns="45000"/>
          <a:lstStyle/>
          <a:p>
            <a:r>
              <a:rPr lang="en-IN" sz="2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704160"/>
            <a:ext cx="8223480" cy="737640"/>
          </a:xfrm>
          <a:prstGeom prst="rect">
            <a:avLst/>
          </a:prstGeom>
          <a:noFill/>
          <a:ln>
            <a:noFill/>
          </a:ln>
        </p:spPr>
      </p:sp>
      <p:sp>
        <p:nvSpPr>
          <p:cNvPr id="153" name="CustomShape 2"/>
          <p:cNvSpPr/>
          <p:nvPr/>
        </p:nvSpPr>
        <p:spPr>
          <a:xfrm>
            <a:off x="457200" y="1447920"/>
            <a:ext cx="8223480" cy="4870800"/>
          </a:xfrm>
          <a:prstGeom prst="rect">
            <a:avLst/>
          </a:prstGeom>
          <a:noFill/>
          <a:ln>
            <a:noFill/>
          </a:ln>
        </p:spPr>
        <p:txBody>
          <a:bodyPr lIns="90000" tIns="45000" rIns="90000" bIns="45000"/>
          <a:lstStyle/>
          <a:p>
            <a:pPr>
              <a:lnSpc>
                <a:spcPct val="100000"/>
              </a:lnSpc>
            </a:pPr>
            <a:r>
              <a:rPr lang="en-IN" sz="2600">
                <a:solidFill>
                  <a:srgbClr val="000000"/>
                </a:solidFill>
                <a:latin typeface="Bitstream Charter"/>
              </a:rPr>
              <a:t>The HTML &lt;blockquote&gt; element defines a section that is quoted from another source.</a:t>
            </a:r>
            <a:endParaRPr/>
          </a:p>
        </p:txBody>
      </p:sp>
      <p:sp>
        <p:nvSpPr>
          <p:cNvPr id="154" name="CustomShape 3"/>
          <p:cNvSpPr/>
          <p:nvPr/>
        </p:nvSpPr>
        <p:spPr>
          <a:xfrm>
            <a:off x="1008000" y="224640"/>
            <a:ext cx="4242600" cy="633960"/>
          </a:xfrm>
          <a:prstGeom prst="rect">
            <a:avLst/>
          </a:prstGeom>
          <a:noFill/>
          <a:ln>
            <a:noFill/>
          </a:ln>
        </p:spPr>
        <p:txBody>
          <a:bodyPr lIns="90000" tIns="45000" rIns="90000" bIns="45000"/>
          <a:lstStyle/>
          <a:p>
            <a:pPr>
              <a:lnSpc>
                <a:spcPct val="100000"/>
              </a:lnSpc>
            </a:pPr>
            <a:r>
              <a:rPr lang="en-IN" sz="3600">
                <a:solidFill>
                  <a:srgbClr val="04617B"/>
                </a:solidFill>
                <a:latin typeface="Bitstream Charter"/>
              </a:rPr>
              <a:t>HTML </a:t>
            </a:r>
            <a:r>
              <a:rPr lang="en-IN" sz="3600" smtClean="0">
                <a:solidFill>
                  <a:srgbClr val="04617B"/>
                </a:solidFill>
                <a:latin typeface="Bitstream Charter"/>
              </a:rPr>
              <a:t>Quotation</a:t>
            </a:r>
            <a:endParaRPr/>
          </a:p>
        </p:txBody>
      </p:sp>
      <p:pic>
        <p:nvPicPr>
          <p:cNvPr id="155" name="Picture 154"/>
          <p:cNvPicPr/>
          <p:nvPr/>
        </p:nvPicPr>
        <p:blipFill>
          <a:blip r:embed="rId2"/>
          <a:stretch>
            <a:fillRect/>
          </a:stretch>
        </p:blipFill>
        <p:spPr>
          <a:xfrm>
            <a:off x="72720" y="2520000"/>
            <a:ext cx="9138600" cy="4190040"/>
          </a:xfrm>
          <a:prstGeom prst="rect">
            <a:avLst/>
          </a:prstGeom>
          <a:ln>
            <a:noFill/>
          </a:ln>
        </p:spPr>
      </p:pic>
      <p:sp>
        <p:nvSpPr>
          <p:cNvPr id="156" name="CustomShape 4"/>
          <p:cNvSpPr/>
          <p:nvPr/>
        </p:nvSpPr>
        <p:spPr>
          <a:xfrm>
            <a:off x="6693840" y="1901160"/>
            <a:ext cx="1293480" cy="758160"/>
          </a:xfrm>
          <a:prstGeom prst="rect">
            <a:avLst/>
          </a:prstGeom>
          <a:noFill/>
          <a:ln>
            <a:noFill/>
          </a:ln>
        </p:spPr>
        <p:txBody>
          <a:bodyPr lIns="90000" tIns="45000" rIns="90000" bIns="45000"/>
          <a:lstStyle/>
          <a:p>
            <a:r>
              <a:rPr lang="en-IN" sz="2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457200" y="704160"/>
            <a:ext cx="8223480" cy="737640"/>
          </a:xfrm>
          <a:prstGeom prst="rect">
            <a:avLst/>
          </a:prstGeom>
          <a:noFill/>
          <a:ln>
            <a:noFill/>
          </a:ln>
        </p:spPr>
      </p:sp>
      <p:sp>
        <p:nvSpPr>
          <p:cNvPr id="158" name="CustomShape 2"/>
          <p:cNvSpPr/>
          <p:nvPr/>
        </p:nvSpPr>
        <p:spPr>
          <a:xfrm>
            <a:off x="267480" y="1224000"/>
            <a:ext cx="8223480" cy="487080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The &lt;abbr&gt; tag defines an abbreviation or an acronym, like "Mr.", "Dec.", "ASAP", "ATM".</a:t>
            </a:r>
            <a:endParaRPr/>
          </a:p>
          <a:p>
            <a:pPr algn="just">
              <a:lnSpc>
                <a:spcPct val="100000"/>
              </a:lnSpc>
            </a:pPr>
            <a:endParaRPr/>
          </a:p>
          <a:p>
            <a:pPr algn="just">
              <a:lnSpc>
                <a:spcPct val="100000"/>
              </a:lnSpc>
              <a:buSzPct val="45000"/>
              <a:buFont typeface="StarSymbol"/>
              <a:buChar char="l"/>
            </a:pPr>
            <a:r>
              <a:rPr lang="en-IN" sz="2600">
                <a:solidFill>
                  <a:srgbClr val="000000"/>
                </a:solidFill>
                <a:latin typeface="Bitstream Charter"/>
              </a:rPr>
              <a:t>An abbreviation and an acronym are both shortened versions of something else. Both are often represented as a series of letters.</a:t>
            </a:r>
            <a:endParaRPr/>
          </a:p>
          <a:p>
            <a:pPr>
              <a:lnSpc>
                <a:spcPct val="100000"/>
              </a:lnSpc>
            </a:pPr>
            <a:endParaRPr/>
          </a:p>
          <a:p>
            <a:pPr>
              <a:lnSpc>
                <a:spcPct val="100000"/>
              </a:lnSpc>
            </a:pPr>
            <a:endParaRPr/>
          </a:p>
        </p:txBody>
      </p:sp>
      <p:sp>
        <p:nvSpPr>
          <p:cNvPr id="159" name="CustomShape 3"/>
          <p:cNvSpPr/>
          <p:nvPr/>
        </p:nvSpPr>
        <p:spPr>
          <a:xfrm>
            <a:off x="1008000" y="224640"/>
            <a:ext cx="4242600" cy="633960"/>
          </a:xfrm>
          <a:prstGeom prst="rect">
            <a:avLst/>
          </a:prstGeom>
          <a:noFill/>
          <a:ln>
            <a:noFill/>
          </a:ln>
        </p:spPr>
        <p:txBody>
          <a:bodyPr lIns="90000" tIns="45000" rIns="90000" bIns="45000"/>
          <a:lstStyle/>
          <a:p>
            <a:pPr>
              <a:lnSpc>
                <a:spcPct val="100000"/>
              </a:lnSpc>
            </a:pPr>
            <a:r>
              <a:rPr lang="en-IN" sz="3600" dirty="0">
                <a:solidFill>
                  <a:srgbClr val="04617B"/>
                </a:solidFill>
                <a:latin typeface="Bitstream Charter"/>
              </a:rPr>
              <a:t>HTML </a:t>
            </a:r>
            <a:r>
              <a:rPr lang="en-IN" sz="3600" dirty="0" smtClean="0">
                <a:solidFill>
                  <a:srgbClr val="04617B"/>
                </a:solidFill>
                <a:latin typeface="Bitstream Charter"/>
              </a:rPr>
              <a:t>Quotation</a:t>
            </a:r>
            <a:endParaRPr/>
          </a:p>
        </p:txBody>
      </p:sp>
      <p:pic>
        <p:nvPicPr>
          <p:cNvPr id="160" name="Picture 159"/>
          <p:cNvPicPr/>
          <p:nvPr/>
        </p:nvPicPr>
        <p:blipFill>
          <a:blip r:embed="rId2"/>
          <a:stretch>
            <a:fillRect/>
          </a:stretch>
        </p:blipFill>
        <p:spPr>
          <a:xfrm>
            <a:off x="216000" y="3960000"/>
            <a:ext cx="8929080" cy="2658960"/>
          </a:xfrm>
          <a:prstGeom prst="rect">
            <a:avLst/>
          </a:prstGeom>
          <a:ln>
            <a:noFill/>
          </a:ln>
        </p:spPr>
      </p:pic>
      <p:sp>
        <p:nvSpPr>
          <p:cNvPr id="161" name="CustomShape 4"/>
          <p:cNvSpPr/>
          <p:nvPr/>
        </p:nvSpPr>
        <p:spPr>
          <a:xfrm>
            <a:off x="7056000" y="3485160"/>
            <a:ext cx="1293480" cy="758160"/>
          </a:xfrm>
          <a:prstGeom prst="rect">
            <a:avLst/>
          </a:prstGeom>
          <a:noFill/>
          <a:ln>
            <a:noFill/>
          </a:ln>
        </p:spPr>
        <p:txBody>
          <a:bodyPr lIns="90000" tIns="45000" rIns="90000" bIns="45000"/>
          <a:lstStyle/>
          <a:p>
            <a:r>
              <a:rPr lang="en-IN" sz="2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555840" y="288000"/>
            <a:ext cx="8223120" cy="642960"/>
          </a:xfrm>
          <a:prstGeom prst="rect">
            <a:avLst/>
          </a:prstGeom>
          <a:noFill/>
          <a:ln>
            <a:noFill/>
          </a:ln>
        </p:spPr>
        <p:txBody>
          <a:bodyPr lIns="0" tIns="45000" rIns="0" bIns="0" anchor="b"/>
          <a:lstStyle/>
          <a:p>
            <a:endParaRPr/>
          </a:p>
          <a:p>
            <a:pPr>
              <a:lnSpc>
                <a:spcPct val="100000"/>
              </a:lnSpc>
            </a:pPr>
            <a:r>
              <a:rPr lang="en-IN" sz="3600">
                <a:solidFill>
                  <a:srgbClr val="04617B"/>
                </a:solidFill>
                <a:latin typeface="Bitstream Charter"/>
              </a:rPr>
              <a:t> </a:t>
            </a:r>
            <a:r>
              <a:rPr lang="en-IN" sz="3600" b="1">
                <a:solidFill>
                  <a:srgbClr val="04617B"/>
                </a:solidFill>
                <a:latin typeface="Bitstream Charter"/>
              </a:rPr>
              <a:t>HTML Background &amp; Text Color Tag</a:t>
            </a:r>
            <a:r>
              <a:rPr lang="en-IN" sz="5000" b="1">
                <a:solidFill>
                  <a:srgbClr val="04617B"/>
                </a:solidFill>
                <a:latin typeface="Bitstream Charter"/>
              </a:rPr>
              <a:t> </a:t>
            </a:r>
            <a:endParaRPr/>
          </a:p>
        </p:txBody>
      </p:sp>
      <p:sp>
        <p:nvSpPr>
          <p:cNvPr id="163" name="CustomShape 2"/>
          <p:cNvSpPr/>
          <p:nvPr/>
        </p:nvSpPr>
        <p:spPr>
          <a:xfrm>
            <a:off x="457200" y="1371600"/>
            <a:ext cx="8223120" cy="494640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The attribute bgcolor is used for changing the back ground color of the page. </a:t>
            </a:r>
            <a:endParaRPr/>
          </a:p>
          <a:p>
            <a:pPr lvl="3" algn="just">
              <a:lnSpc>
                <a:spcPct val="100000"/>
              </a:lnSpc>
              <a:buSzPct val="45000"/>
              <a:buFont typeface="StarSymbol"/>
              <a:buChar char="l"/>
            </a:pPr>
            <a:r>
              <a:rPr lang="en-IN" sz="2600">
                <a:solidFill>
                  <a:srgbClr val="000000"/>
                </a:solidFill>
                <a:latin typeface="Bitstream Charter"/>
              </a:rPr>
              <a:t>Syntax: &lt;body bgcolor=“Green” &gt; </a:t>
            </a:r>
            <a:endParaRPr/>
          </a:p>
          <a:p>
            <a:pPr algn="just">
              <a:lnSpc>
                <a:spcPct val="100000"/>
              </a:lnSpc>
            </a:pPr>
            <a:endParaRPr/>
          </a:p>
          <a:p>
            <a:pPr>
              <a:lnSpc>
                <a:spcPct val="100000"/>
              </a:lnSpc>
            </a:pPr>
            <a:endParaRPr/>
          </a:p>
          <a:p>
            <a:pPr>
              <a:lnSpc>
                <a:spcPct val="100000"/>
              </a:lnSpc>
            </a:pPr>
            <a:endParaRPr/>
          </a:p>
        </p:txBody>
      </p:sp>
      <p:sp>
        <p:nvSpPr>
          <p:cNvPr id="164" name="CustomShape 3"/>
          <p:cNvSpPr/>
          <p:nvPr/>
        </p:nvSpPr>
        <p:spPr>
          <a:xfrm>
            <a:off x="3657600" y="1752480"/>
            <a:ext cx="2889000" cy="358560"/>
          </a:xfrm>
          <a:prstGeom prst="rect">
            <a:avLst/>
          </a:prstGeom>
          <a:noFill/>
          <a:ln>
            <a:noFill/>
          </a:ln>
        </p:spPr>
      </p:sp>
      <p:sp>
        <p:nvSpPr>
          <p:cNvPr id="165" name="CustomShape 4"/>
          <p:cNvSpPr/>
          <p:nvPr/>
        </p:nvSpPr>
        <p:spPr>
          <a:xfrm>
            <a:off x="-208800" y="2721240"/>
            <a:ext cx="8339760" cy="1665720"/>
          </a:xfrm>
          <a:prstGeom prst="rect">
            <a:avLst/>
          </a:prstGeom>
          <a:noFill/>
          <a:ln>
            <a:noFill/>
          </a:ln>
        </p:spPr>
        <p:txBody>
          <a:bodyPr lIns="90000" tIns="45000" rIns="90000" bIns="45000"/>
          <a:lstStyle/>
          <a:p>
            <a:pPr lvl="3" algn="just">
              <a:lnSpc>
                <a:spcPct val="100000"/>
              </a:lnSpc>
              <a:buSzPct val="45000"/>
              <a:buFont typeface="StarSymbol"/>
              <a:buChar char="l"/>
            </a:pPr>
            <a:r>
              <a:rPr lang="en-IN" sz="2600">
                <a:solidFill>
                  <a:srgbClr val="000000"/>
                </a:solidFill>
                <a:latin typeface="Bitstream Charter"/>
              </a:rPr>
              <a:t>Text is used to change the color of the enclosed text</a:t>
            </a:r>
            <a:endParaRPr/>
          </a:p>
          <a:p>
            <a:pPr lvl="6" algn="just">
              <a:lnSpc>
                <a:spcPct val="100000"/>
              </a:lnSpc>
              <a:buSzPct val="45000"/>
              <a:buFont typeface="StarSymbol"/>
              <a:buChar char="l"/>
            </a:pPr>
            <a:r>
              <a:rPr lang="en-IN" sz="2600">
                <a:solidFill>
                  <a:srgbClr val="000000"/>
                </a:solidFill>
                <a:latin typeface="Bitstream Charter"/>
              </a:rPr>
              <a:t>Syntax: &lt;body text=“White”&gt; </a:t>
            </a:r>
            <a:endParaRPr/>
          </a:p>
          <a:p>
            <a:pPr>
              <a:lnSpc>
                <a:spcPct val="100000"/>
              </a:lnSpc>
            </a:pPr>
            <a:endParaRPr/>
          </a:p>
        </p:txBody>
      </p:sp>
      <p:pic>
        <p:nvPicPr>
          <p:cNvPr id="166" name="Picture 165"/>
          <p:cNvPicPr/>
          <p:nvPr/>
        </p:nvPicPr>
        <p:blipFill>
          <a:blip r:embed="rId2"/>
          <a:stretch>
            <a:fillRect/>
          </a:stretch>
        </p:blipFill>
        <p:spPr>
          <a:xfrm>
            <a:off x="153720" y="3960000"/>
            <a:ext cx="4233240" cy="2514960"/>
          </a:xfrm>
          <a:prstGeom prst="rect">
            <a:avLst/>
          </a:prstGeom>
          <a:ln>
            <a:noFill/>
          </a:ln>
        </p:spPr>
      </p:pic>
      <p:pic>
        <p:nvPicPr>
          <p:cNvPr id="167" name="Picture 166"/>
          <p:cNvPicPr/>
          <p:nvPr/>
        </p:nvPicPr>
        <p:blipFill>
          <a:blip r:embed="rId3"/>
          <a:stretch>
            <a:fillRect/>
          </a:stretch>
        </p:blipFill>
        <p:spPr>
          <a:xfrm>
            <a:off x="2160000" y="5760000"/>
            <a:ext cx="6976440" cy="1146960"/>
          </a:xfrm>
          <a:prstGeom prst="rect">
            <a:avLst/>
          </a:prstGeom>
          <a:ln>
            <a:noFill/>
          </a:ln>
        </p:spPr>
      </p:pic>
      <p:sp>
        <p:nvSpPr>
          <p:cNvPr id="168" name="CustomShape 5"/>
          <p:cNvSpPr/>
          <p:nvPr/>
        </p:nvSpPr>
        <p:spPr>
          <a:xfrm>
            <a:off x="6048000" y="5285160"/>
            <a:ext cx="1293480" cy="758160"/>
          </a:xfrm>
          <a:prstGeom prst="rect">
            <a:avLst/>
          </a:prstGeom>
          <a:noFill/>
          <a:ln>
            <a:noFill/>
          </a:ln>
        </p:spPr>
        <p:txBody>
          <a:bodyPr lIns="90000" tIns="45000" rIns="90000" bIns="45000"/>
          <a:lstStyle/>
          <a:p>
            <a:r>
              <a:rPr lang="en-IN" sz="2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55840" y="288000"/>
            <a:ext cx="8223120" cy="642960"/>
          </a:xfrm>
          <a:prstGeom prst="rect">
            <a:avLst/>
          </a:prstGeom>
          <a:noFill/>
          <a:ln>
            <a:noFill/>
          </a:ln>
        </p:spPr>
        <p:txBody>
          <a:bodyPr lIns="0" tIns="45000" rIns="0" bIns="0" anchor="b"/>
          <a:lstStyle/>
          <a:p>
            <a:endParaRPr/>
          </a:p>
          <a:p>
            <a:pPr>
              <a:lnSpc>
                <a:spcPct val="100000"/>
              </a:lnSpc>
            </a:pPr>
            <a:r>
              <a:rPr lang="en-IN" sz="3600">
                <a:solidFill>
                  <a:srgbClr val="04617B"/>
                </a:solidFill>
                <a:latin typeface="Bitstream Charter"/>
              </a:rPr>
              <a:t> </a:t>
            </a:r>
            <a:r>
              <a:rPr lang="en-IN" sz="3600" b="1">
                <a:solidFill>
                  <a:srgbClr val="04617B"/>
                </a:solidFill>
                <a:latin typeface="Bitstream Charter"/>
              </a:rPr>
              <a:t>HTML Background &amp; Text Color Tag</a:t>
            </a:r>
            <a:r>
              <a:rPr lang="en-IN" sz="5000" b="1">
                <a:solidFill>
                  <a:srgbClr val="04617B"/>
                </a:solidFill>
                <a:latin typeface="Bitstream Charter"/>
              </a:rPr>
              <a:t> </a:t>
            </a:r>
            <a:endParaRPr/>
          </a:p>
        </p:txBody>
      </p:sp>
      <p:sp>
        <p:nvSpPr>
          <p:cNvPr id="170" name="CustomShape 2"/>
          <p:cNvSpPr/>
          <p:nvPr/>
        </p:nvSpPr>
        <p:spPr>
          <a:xfrm>
            <a:off x="457200" y="1371600"/>
            <a:ext cx="8223120" cy="494640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The attribute background is used for put background image in webpage</a:t>
            </a:r>
            <a:endParaRPr/>
          </a:p>
          <a:p>
            <a:pPr lvl="3" algn="just">
              <a:lnSpc>
                <a:spcPct val="100000"/>
              </a:lnSpc>
              <a:buSzPct val="45000"/>
              <a:buFont typeface="StarSymbol"/>
              <a:buChar char="l"/>
            </a:pPr>
            <a:r>
              <a:rPr lang="en-IN" sz="2600">
                <a:solidFill>
                  <a:srgbClr val="000000"/>
                </a:solidFill>
                <a:latin typeface="Bitstream Charter"/>
              </a:rPr>
              <a:t>Syntax: &lt;body backgound=“cat.jpeg” &gt; </a:t>
            </a:r>
            <a:endParaRPr/>
          </a:p>
          <a:p>
            <a:pPr algn="just">
              <a:lnSpc>
                <a:spcPct val="100000"/>
              </a:lnSpc>
            </a:pPr>
            <a:endParaRPr/>
          </a:p>
          <a:p>
            <a:pPr>
              <a:lnSpc>
                <a:spcPct val="100000"/>
              </a:lnSpc>
            </a:pPr>
            <a:endParaRPr/>
          </a:p>
          <a:p>
            <a:pPr>
              <a:lnSpc>
                <a:spcPct val="100000"/>
              </a:lnSpc>
            </a:pPr>
            <a:endParaRPr/>
          </a:p>
        </p:txBody>
      </p:sp>
      <p:sp>
        <p:nvSpPr>
          <p:cNvPr id="171" name="CustomShape 3"/>
          <p:cNvSpPr/>
          <p:nvPr/>
        </p:nvSpPr>
        <p:spPr>
          <a:xfrm>
            <a:off x="3657600" y="1752480"/>
            <a:ext cx="2889000" cy="358560"/>
          </a:xfrm>
          <a:prstGeom prst="rect">
            <a:avLst/>
          </a:prstGeom>
          <a:noFill/>
          <a:ln>
            <a:noFill/>
          </a:ln>
        </p:spPr>
      </p:sp>
      <p:pic>
        <p:nvPicPr>
          <p:cNvPr id="172" name="Picture 171"/>
          <p:cNvPicPr/>
          <p:nvPr/>
        </p:nvPicPr>
        <p:blipFill>
          <a:blip r:embed="rId2"/>
          <a:stretch>
            <a:fillRect/>
          </a:stretch>
        </p:blipFill>
        <p:spPr>
          <a:xfrm>
            <a:off x="460800" y="2592000"/>
            <a:ext cx="5438160" cy="2023560"/>
          </a:xfrm>
          <a:prstGeom prst="rect">
            <a:avLst/>
          </a:prstGeom>
          <a:ln>
            <a:noFill/>
          </a:ln>
        </p:spPr>
      </p:pic>
      <p:pic>
        <p:nvPicPr>
          <p:cNvPr id="173" name="Picture 172"/>
          <p:cNvPicPr/>
          <p:nvPr/>
        </p:nvPicPr>
        <p:blipFill>
          <a:blip r:embed="rId3"/>
          <a:stretch>
            <a:fillRect/>
          </a:stretch>
        </p:blipFill>
        <p:spPr>
          <a:xfrm>
            <a:off x="105480" y="4680000"/>
            <a:ext cx="7233480" cy="2280600"/>
          </a:xfrm>
          <a:prstGeom prst="rect">
            <a:avLst/>
          </a:prstGeom>
          <a:ln>
            <a:noFill/>
          </a:ln>
        </p:spPr>
      </p:pic>
      <p:sp>
        <p:nvSpPr>
          <p:cNvPr id="174" name="CustomShape 4"/>
          <p:cNvSpPr/>
          <p:nvPr/>
        </p:nvSpPr>
        <p:spPr>
          <a:xfrm>
            <a:off x="7704000" y="5688000"/>
            <a:ext cx="1293480" cy="758160"/>
          </a:xfrm>
          <a:prstGeom prst="rect">
            <a:avLst/>
          </a:prstGeom>
          <a:noFill/>
          <a:ln>
            <a:noFill/>
          </a:ln>
        </p:spPr>
        <p:txBody>
          <a:bodyPr lIns="90000" tIns="45000" rIns="90000" bIns="45000"/>
          <a:lstStyle/>
          <a:p>
            <a:r>
              <a:rPr lang="en-IN" sz="2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555840" y="288000"/>
            <a:ext cx="8223120" cy="642960"/>
          </a:xfrm>
          <a:prstGeom prst="rect">
            <a:avLst/>
          </a:prstGeom>
          <a:noFill/>
          <a:ln>
            <a:noFill/>
          </a:ln>
        </p:spPr>
        <p:txBody>
          <a:bodyPr lIns="0" tIns="45000" rIns="0" bIns="0" anchor="b"/>
          <a:lstStyle/>
          <a:p>
            <a:endParaRPr/>
          </a:p>
          <a:p>
            <a:pPr>
              <a:lnSpc>
                <a:spcPct val="100000"/>
              </a:lnSpc>
            </a:pPr>
            <a:r>
              <a:rPr lang="en-IN" sz="5000">
                <a:solidFill>
                  <a:srgbClr val="04617B"/>
                </a:solidFill>
                <a:latin typeface="Bitstream Charter"/>
              </a:rPr>
              <a:t> </a:t>
            </a:r>
            <a:r>
              <a:rPr lang="en-IN" sz="5000" b="1">
                <a:solidFill>
                  <a:srgbClr val="04617B"/>
                </a:solidFill>
                <a:latin typeface="Bitstream Charter"/>
              </a:rPr>
              <a:t>HTML Hyperlinks</a:t>
            </a:r>
            <a:endParaRPr/>
          </a:p>
        </p:txBody>
      </p:sp>
      <p:sp>
        <p:nvSpPr>
          <p:cNvPr id="176" name="CustomShape 2"/>
          <p:cNvSpPr/>
          <p:nvPr/>
        </p:nvSpPr>
        <p:spPr>
          <a:xfrm>
            <a:off x="457200" y="1371600"/>
            <a:ext cx="8223120" cy="494640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A webpage can contain various links that take you directly to other pages and even specific parts of a given page. These links are known as hyperlinks.</a:t>
            </a:r>
            <a:endParaRPr/>
          </a:p>
          <a:p>
            <a:pPr algn="just">
              <a:lnSpc>
                <a:spcPct val="100000"/>
              </a:lnSpc>
            </a:pPr>
            <a:endParaRPr/>
          </a:p>
          <a:p>
            <a:pPr algn="just">
              <a:lnSpc>
                <a:spcPct val="100000"/>
              </a:lnSpc>
              <a:buSzPct val="45000"/>
              <a:buFont typeface="StarSymbol"/>
              <a:buChar char="l"/>
            </a:pPr>
            <a:r>
              <a:rPr lang="en-IN" sz="2600">
                <a:solidFill>
                  <a:srgbClr val="000000"/>
                </a:solidFill>
                <a:latin typeface="Bitstream Charter"/>
              </a:rPr>
              <a:t>Hyperlinks allow visitors to navigate between Web sites by clicking on words, phrases, and images. Thus you can create hyperlinks using text or images available on a webpage.</a:t>
            </a:r>
            <a:endParaRPr/>
          </a:p>
          <a:p>
            <a:pPr algn="just">
              <a:lnSpc>
                <a:spcPct val="100000"/>
              </a:lnSpc>
            </a:pPr>
            <a:endParaRPr/>
          </a:p>
          <a:p>
            <a:pPr algn="just">
              <a:lnSpc>
                <a:spcPct val="100000"/>
              </a:lnSpc>
              <a:buSzPct val="45000"/>
              <a:buFont typeface="StarSymbol"/>
              <a:buChar char="l"/>
            </a:pPr>
            <a:r>
              <a:rPr lang="en-IN" sz="2600">
                <a:solidFill>
                  <a:srgbClr val="000000"/>
                </a:solidFill>
                <a:latin typeface="Bitstream Charter"/>
              </a:rPr>
              <a:t>In A link is specified using HTML tag &lt;a&gt;. This tag is called anchor tag and anything between the opening &lt;a&gt; tag and the closing &lt;/a&gt; tag becomes part of the link and a user can click that part to reach to the linked document.</a:t>
            </a:r>
            <a:endParaRPr/>
          </a:p>
          <a:p>
            <a:pPr algn="just">
              <a:lnSpc>
                <a:spcPct val="100000"/>
              </a:lnSpc>
            </a:pPr>
            <a:endParaRPr/>
          </a:p>
          <a:p>
            <a:pPr>
              <a:lnSpc>
                <a:spcPct val="100000"/>
              </a:lnSpc>
            </a:pPr>
            <a:endParaRPr/>
          </a:p>
          <a:p>
            <a:pPr>
              <a:lnSpc>
                <a:spcPct val="100000"/>
              </a:lnSpc>
            </a:pPr>
            <a:endParaRPr/>
          </a:p>
        </p:txBody>
      </p:sp>
      <p:sp>
        <p:nvSpPr>
          <p:cNvPr id="177" name="CustomShape 3"/>
          <p:cNvSpPr/>
          <p:nvPr/>
        </p:nvSpPr>
        <p:spPr>
          <a:xfrm>
            <a:off x="3657600" y="1752480"/>
            <a:ext cx="2889000" cy="358560"/>
          </a:xfrm>
          <a:prstGeom prst="rect">
            <a:avLst/>
          </a:prstGeom>
          <a:noFill/>
          <a:ln>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555840" y="288000"/>
            <a:ext cx="8223120" cy="642960"/>
          </a:xfrm>
          <a:prstGeom prst="rect">
            <a:avLst/>
          </a:prstGeom>
          <a:noFill/>
          <a:ln>
            <a:noFill/>
          </a:ln>
        </p:spPr>
        <p:txBody>
          <a:bodyPr lIns="0" tIns="45000" rIns="0" bIns="0" anchor="b"/>
          <a:lstStyle/>
          <a:p>
            <a:endParaRPr/>
          </a:p>
          <a:p>
            <a:pPr>
              <a:lnSpc>
                <a:spcPct val="100000"/>
              </a:lnSpc>
            </a:pPr>
            <a:r>
              <a:rPr lang="en-IN" sz="5000">
                <a:solidFill>
                  <a:srgbClr val="04617B"/>
                </a:solidFill>
                <a:latin typeface="Bitstream Charter"/>
              </a:rPr>
              <a:t> </a:t>
            </a:r>
            <a:r>
              <a:rPr lang="en-IN" sz="5000" b="1">
                <a:solidFill>
                  <a:srgbClr val="04617B"/>
                </a:solidFill>
                <a:latin typeface="Bitstream Charter"/>
              </a:rPr>
              <a:t>HTML Hyperlinks</a:t>
            </a:r>
            <a:endParaRPr/>
          </a:p>
        </p:txBody>
      </p:sp>
      <p:sp>
        <p:nvSpPr>
          <p:cNvPr id="179" name="CustomShape 2"/>
          <p:cNvSpPr/>
          <p:nvPr/>
        </p:nvSpPr>
        <p:spPr>
          <a:xfrm>
            <a:off x="457200" y="1371600"/>
            <a:ext cx="8223120" cy="4946400"/>
          </a:xfrm>
          <a:prstGeom prst="rect">
            <a:avLst/>
          </a:prstGeom>
          <a:noFill/>
          <a:ln>
            <a:noFill/>
          </a:ln>
        </p:spPr>
        <p:txBody>
          <a:bodyPr lIns="90000" tIns="45000" rIns="90000" bIns="45000"/>
          <a:lstStyle/>
          <a:p>
            <a:pPr algn="just">
              <a:lnSpc>
                <a:spcPct val="100000"/>
              </a:lnSpc>
              <a:buSzPct val="45000"/>
              <a:buFont typeface="StarSymbol"/>
              <a:buChar char="l"/>
            </a:pPr>
            <a:r>
              <a:rPr lang="en-IN" sz="2400" b="1">
                <a:solidFill>
                  <a:srgbClr val="000000"/>
                </a:solidFill>
                <a:latin typeface="Bitstream Charter"/>
              </a:rPr>
              <a:t>HTML Links - Syntax</a:t>
            </a:r>
            <a:endParaRPr/>
          </a:p>
          <a:p>
            <a:pPr lvl="3" algn="just">
              <a:lnSpc>
                <a:spcPct val="100000"/>
              </a:lnSpc>
              <a:buSzPct val="45000"/>
              <a:buFont typeface="StarSymbol"/>
              <a:buChar char="l"/>
            </a:pPr>
            <a:r>
              <a:rPr lang="en-IN" sz="2400">
                <a:solidFill>
                  <a:srgbClr val="000000"/>
                </a:solidFill>
                <a:latin typeface="Bitstream Charter"/>
              </a:rPr>
              <a:t>&lt;a href="url"&gt;link text&lt;/a&gt;</a:t>
            </a:r>
            <a:endParaRPr/>
          </a:p>
          <a:p>
            <a:pPr lvl="2" algn="just">
              <a:lnSpc>
                <a:spcPct val="100000"/>
              </a:lnSpc>
              <a:buSzPct val="45000"/>
              <a:buFont typeface="StarSymbol"/>
              <a:buChar char="l"/>
            </a:pPr>
            <a:r>
              <a:rPr lang="en-IN" sz="2400">
                <a:solidFill>
                  <a:srgbClr val="000000"/>
                </a:solidFill>
                <a:latin typeface="Bitstream Charter"/>
              </a:rPr>
              <a:t>Example</a:t>
            </a:r>
            <a:endParaRPr/>
          </a:p>
          <a:p>
            <a:pPr lvl="2" algn="just">
              <a:lnSpc>
                <a:spcPct val="100000"/>
              </a:lnSpc>
              <a:buSzPct val="45000"/>
              <a:buFont typeface="StarSymbol"/>
              <a:buChar char="l"/>
            </a:pPr>
            <a:r>
              <a:rPr lang="en-IN" sz="2400">
                <a:solidFill>
                  <a:srgbClr val="000000"/>
                </a:solidFill>
                <a:latin typeface="Bitstream Charter"/>
              </a:rPr>
              <a:t>&lt;a href="http://www.site.com/html/"&gt; Visit our HTML tutorial&lt;/a&gt; </a:t>
            </a: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p:txBody>
      </p:sp>
      <p:sp>
        <p:nvSpPr>
          <p:cNvPr id="180" name="CustomShape 3"/>
          <p:cNvSpPr/>
          <p:nvPr/>
        </p:nvSpPr>
        <p:spPr>
          <a:xfrm>
            <a:off x="3657600" y="1752480"/>
            <a:ext cx="2889000" cy="358560"/>
          </a:xfrm>
          <a:prstGeom prst="rect">
            <a:avLst/>
          </a:prstGeom>
          <a:noFill/>
          <a:ln>
            <a:noFill/>
          </a:ln>
        </p:spPr>
      </p:sp>
      <p:sp>
        <p:nvSpPr>
          <p:cNvPr id="181" name="CustomShape 4"/>
          <p:cNvSpPr/>
          <p:nvPr/>
        </p:nvSpPr>
        <p:spPr>
          <a:xfrm rot="21589200">
            <a:off x="724680" y="3515400"/>
            <a:ext cx="7988760" cy="3092760"/>
          </a:xfrm>
          <a:prstGeom prst="wedgeRectCallout">
            <a:avLst>
              <a:gd name="adj1" fmla="val 2642"/>
              <a:gd name="adj2" fmla="val -2363"/>
            </a:avLst>
          </a:prstGeom>
          <a:solidFill>
            <a:srgbClr val="729FCF"/>
          </a:solidFill>
          <a:ln>
            <a:solidFill>
              <a:srgbClr val="3465A4"/>
            </a:solidFill>
          </a:ln>
        </p:spPr>
        <p:txBody>
          <a:bodyPr wrap="none" lIns="90000" tIns="45000" rIns="90000" bIns="45000" anchor="ctr"/>
          <a:lstStyle/>
          <a:p>
            <a:pPr>
              <a:lnSpc>
                <a:spcPct val="100000"/>
              </a:lnSpc>
            </a:pPr>
            <a:r>
              <a:rPr lang="en-IN" sz="2200" b="1">
                <a:solidFill>
                  <a:srgbClr val="000000"/>
                </a:solidFill>
                <a:latin typeface="Bitstream Charter"/>
              </a:rPr>
              <a:t>&lt;a&gt;</a:t>
            </a:r>
            <a:r>
              <a:rPr lang="en-IN" sz="2200">
                <a:solidFill>
                  <a:srgbClr val="000000"/>
                </a:solidFill>
                <a:latin typeface="Bitstream Charter"/>
              </a:rPr>
              <a:t> element to define a link</a:t>
            </a:r>
            <a:endParaRPr/>
          </a:p>
          <a:p>
            <a:pPr>
              <a:lnSpc>
                <a:spcPct val="100000"/>
              </a:lnSpc>
            </a:pPr>
            <a:r>
              <a:rPr lang="en-IN" sz="2200" b="1">
                <a:solidFill>
                  <a:srgbClr val="000000"/>
                </a:solidFill>
                <a:latin typeface="Bitstream Charter"/>
              </a:rPr>
              <a:t>href </a:t>
            </a:r>
            <a:r>
              <a:rPr lang="en-IN" sz="2200">
                <a:solidFill>
                  <a:srgbClr val="000000"/>
                </a:solidFill>
                <a:latin typeface="Bitstream Charter"/>
              </a:rPr>
              <a:t>attribute to define the link address</a:t>
            </a:r>
            <a:endParaRPr/>
          </a:p>
          <a:p>
            <a:pPr>
              <a:lnSpc>
                <a:spcPct val="100000"/>
              </a:lnSpc>
            </a:pPr>
            <a:r>
              <a:rPr lang="en-IN" sz="2200" b="1">
                <a:solidFill>
                  <a:srgbClr val="000000"/>
                </a:solidFill>
                <a:latin typeface="Bitstream Charter"/>
              </a:rPr>
              <a:t>target</a:t>
            </a:r>
            <a:r>
              <a:rPr lang="en-IN" sz="2200">
                <a:solidFill>
                  <a:srgbClr val="000000"/>
                </a:solidFill>
                <a:latin typeface="Bitstream Charter"/>
              </a:rPr>
              <a:t> attribute to define where to open the linked document</a:t>
            </a:r>
            <a:endParaRPr/>
          </a:p>
          <a:p>
            <a:pPr>
              <a:lnSpc>
                <a:spcPct val="100000"/>
              </a:lnSpc>
            </a:pPr>
            <a:r>
              <a:rPr lang="en-IN" sz="2200" b="1">
                <a:solidFill>
                  <a:srgbClr val="000000"/>
                </a:solidFill>
                <a:latin typeface="Bitstream Charter"/>
              </a:rPr>
              <a:t>&lt;img&gt;</a:t>
            </a:r>
            <a:r>
              <a:rPr lang="en-IN" sz="2200">
                <a:solidFill>
                  <a:srgbClr val="000000"/>
                </a:solidFill>
                <a:latin typeface="Bitstream Charter"/>
              </a:rPr>
              <a:t> element (inside &lt;a&gt;) to use an image as a link</a:t>
            </a:r>
            <a:endParaRPr/>
          </a:p>
          <a:p>
            <a:pPr>
              <a:lnSpc>
                <a:spcPct val="100000"/>
              </a:lnSpc>
            </a:pPr>
            <a:r>
              <a:rPr lang="en-IN" sz="2200" b="1">
                <a:solidFill>
                  <a:srgbClr val="000000"/>
                </a:solidFill>
                <a:latin typeface="Bitstream Charter"/>
              </a:rPr>
              <a:t>id</a:t>
            </a:r>
            <a:r>
              <a:rPr lang="en-IN" sz="2200">
                <a:solidFill>
                  <a:srgbClr val="000000"/>
                </a:solidFill>
                <a:latin typeface="Bitstream Charter"/>
              </a:rPr>
              <a:t> attribute (id="value") to define bookmarks in a page</a:t>
            </a:r>
            <a:endParaRPr/>
          </a:p>
          <a:p>
            <a:pPr>
              <a:lnSpc>
                <a:spcPct val="100000"/>
              </a:lnSpc>
            </a:pPr>
            <a:r>
              <a:rPr lang="en-IN" sz="2200" b="1">
                <a:solidFill>
                  <a:srgbClr val="000000"/>
                </a:solidFill>
                <a:latin typeface="Bitstream Charter"/>
              </a:rPr>
              <a:t>href </a:t>
            </a:r>
            <a:r>
              <a:rPr lang="en-IN" sz="2200">
                <a:solidFill>
                  <a:srgbClr val="000000"/>
                </a:solidFill>
                <a:latin typeface="Bitstream Charter"/>
              </a:rPr>
              <a:t>attribute (href="#value") to link to the bookmark</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Picture 181"/>
          <p:cNvPicPr/>
          <p:nvPr/>
        </p:nvPicPr>
        <p:blipFill>
          <a:blip r:embed="rId2"/>
          <a:stretch>
            <a:fillRect/>
          </a:stretch>
        </p:blipFill>
        <p:spPr>
          <a:xfrm>
            <a:off x="5771520" y="1152000"/>
            <a:ext cx="3223440" cy="5566680"/>
          </a:xfrm>
          <a:prstGeom prst="rect">
            <a:avLst/>
          </a:prstGeom>
          <a:ln>
            <a:noFill/>
          </a:ln>
        </p:spPr>
      </p:pic>
      <p:pic>
        <p:nvPicPr>
          <p:cNvPr id="183" name="Picture 182"/>
          <p:cNvPicPr/>
          <p:nvPr/>
        </p:nvPicPr>
        <p:blipFill>
          <a:blip r:embed="rId3"/>
          <a:stretch>
            <a:fillRect/>
          </a:stretch>
        </p:blipFill>
        <p:spPr>
          <a:xfrm>
            <a:off x="0" y="1152000"/>
            <a:ext cx="5576400" cy="2318760"/>
          </a:xfrm>
          <a:prstGeom prst="rect">
            <a:avLst/>
          </a:prstGeom>
          <a:ln>
            <a:noFill/>
          </a:ln>
        </p:spPr>
      </p:pic>
      <p:pic>
        <p:nvPicPr>
          <p:cNvPr id="184" name="Picture 183"/>
          <p:cNvPicPr/>
          <p:nvPr/>
        </p:nvPicPr>
        <p:blipFill>
          <a:blip r:embed="rId4"/>
          <a:stretch>
            <a:fillRect/>
          </a:stretch>
        </p:blipFill>
        <p:spPr>
          <a:xfrm>
            <a:off x="108360" y="4248360"/>
            <a:ext cx="5358960" cy="1794960"/>
          </a:xfrm>
          <a:prstGeom prst="rect">
            <a:avLst/>
          </a:prstGeom>
          <a:ln>
            <a:noFill/>
          </a:ln>
        </p:spPr>
      </p:pic>
      <p:sp>
        <p:nvSpPr>
          <p:cNvPr id="185" name="CustomShape 1"/>
          <p:cNvSpPr/>
          <p:nvPr/>
        </p:nvSpPr>
        <p:spPr>
          <a:xfrm>
            <a:off x="933840" y="81720"/>
            <a:ext cx="7269120" cy="849240"/>
          </a:xfrm>
          <a:prstGeom prst="rect">
            <a:avLst/>
          </a:prstGeom>
          <a:noFill/>
          <a:ln>
            <a:noFill/>
          </a:ln>
        </p:spPr>
        <p:txBody>
          <a:bodyPr lIns="90000" tIns="45000" rIns="90000" bIns="45000"/>
          <a:lstStyle/>
          <a:p>
            <a:pPr>
              <a:lnSpc>
                <a:spcPct val="100000"/>
              </a:lnSpc>
            </a:pPr>
            <a:r>
              <a:rPr lang="en-IN" sz="5000" b="1">
                <a:solidFill>
                  <a:srgbClr val="04617B"/>
                </a:solidFill>
                <a:latin typeface="Bitstream Charter"/>
              </a:rPr>
              <a:t>href attribute example</a:t>
            </a:r>
            <a:endParaRPr/>
          </a:p>
        </p:txBody>
      </p:sp>
      <p:sp>
        <p:nvSpPr>
          <p:cNvPr id="186" name="CustomShape 2"/>
          <p:cNvSpPr/>
          <p:nvPr/>
        </p:nvSpPr>
        <p:spPr>
          <a:xfrm>
            <a:off x="3528000" y="3629160"/>
            <a:ext cx="1293480" cy="758160"/>
          </a:xfrm>
          <a:prstGeom prst="rect">
            <a:avLst/>
          </a:prstGeom>
          <a:noFill/>
          <a:ln>
            <a:noFill/>
          </a:ln>
        </p:spPr>
        <p:txBody>
          <a:bodyPr lIns="90000" tIns="45000" rIns="90000" bIns="45000"/>
          <a:lstStyle/>
          <a:p>
            <a:r>
              <a:rPr lang="en-IN" sz="2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360000" y="1368000"/>
            <a:ext cx="8634960" cy="1429920"/>
          </a:xfrm>
          <a:prstGeom prst="rect">
            <a:avLst/>
          </a:prstGeom>
          <a:noFill/>
          <a:ln>
            <a:noFill/>
          </a:ln>
        </p:spPr>
        <p:txBody>
          <a:bodyPr lIns="90000" tIns="45000" rIns="90000" bIns="45000"/>
          <a:lstStyle/>
          <a:p>
            <a:pPr algn="just">
              <a:lnSpc>
                <a:spcPct val="100000"/>
              </a:lnSpc>
              <a:buBlip>
                <a:blip r:embed="rId2"/>
              </a:buBlip>
            </a:pPr>
            <a:r>
              <a:rPr lang="en-IN" sz="2600">
                <a:latin typeface="Bitstream Charter"/>
              </a:rPr>
              <a:t>This attribute is used to specify the location where linked document is opened. </a:t>
            </a:r>
            <a:endParaRPr/>
          </a:p>
          <a:p>
            <a:pPr algn="just">
              <a:lnSpc>
                <a:spcPct val="100000"/>
              </a:lnSpc>
              <a:buBlip>
                <a:blip r:embed="rId2"/>
              </a:buBlip>
            </a:pPr>
            <a:r>
              <a:rPr lang="en-IN" sz="2600">
                <a:latin typeface="Bitstream Charter"/>
              </a:rPr>
              <a:t>Following are possible options:</a:t>
            </a:r>
            <a:endParaRPr/>
          </a:p>
        </p:txBody>
      </p:sp>
      <p:sp>
        <p:nvSpPr>
          <p:cNvPr id="188" name="CustomShape 2"/>
          <p:cNvSpPr/>
          <p:nvPr/>
        </p:nvSpPr>
        <p:spPr>
          <a:xfrm>
            <a:off x="828000" y="216000"/>
            <a:ext cx="7734960" cy="849240"/>
          </a:xfrm>
          <a:prstGeom prst="rect">
            <a:avLst/>
          </a:prstGeom>
          <a:noFill/>
          <a:ln>
            <a:noFill/>
          </a:ln>
        </p:spPr>
        <p:txBody>
          <a:bodyPr lIns="90000" tIns="45000" rIns="90000" bIns="45000"/>
          <a:lstStyle/>
          <a:p>
            <a:pPr>
              <a:lnSpc>
                <a:spcPct val="100000"/>
              </a:lnSpc>
            </a:pPr>
            <a:r>
              <a:rPr lang="en-IN" sz="5000" b="1">
                <a:solidFill>
                  <a:srgbClr val="04617B"/>
                </a:solidFill>
                <a:latin typeface="Bitstream Charter"/>
              </a:rPr>
              <a:t>target attribute example</a:t>
            </a:r>
            <a:endParaRPr/>
          </a:p>
        </p:txBody>
      </p:sp>
      <p:pic>
        <p:nvPicPr>
          <p:cNvPr id="189" name="Picture 188"/>
          <p:cNvPicPr/>
          <p:nvPr/>
        </p:nvPicPr>
        <p:blipFill>
          <a:blip r:embed="rId3"/>
          <a:stretch>
            <a:fillRect/>
          </a:stretch>
        </p:blipFill>
        <p:spPr>
          <a:xfrm>
            <a:off x="864000" y="2952000"/>
            <a:ext cx="5322960" cy="2298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704880"/>
            <a:ext cx="8223120" cy="1136520"/>
          </a:xfrm>
          <a:prstGeom prst="rect">
            <a:avLst/>
          </a:prstGeom>
          <a:noFill/>
          <a:ln>
            <a:noFill/>
          </a:ln>
        </p:spPr>
      </p:sp>
      <p:sp>
        <p:nvSpPr>
          <p:cNvPr id="81" name="CustomShape 2"/>
          <p:cNvSpPr/>
          <p:nvPr/>
        </p:nvSpPr>
        <p:spPr>
          <a:xfrm>
            <a:off x="504000" y="1224000"/>
            <a:ext cx="8223120" cy="5103000"/>
          </a:xfrm>
          <a:prstGeom prst="rect">
            <a:avLst/>
          </a:prstGeom>
          <a:noFill/>
          <a:ln>
            <a:noFill/>
          </a:ln>
        </p:spPr>
        <p:txBody>
          <a:bodyPr lIns="90000" tIns="45000" rIns="90000" bIns="45000"/>
          <a:lstStyle/>
          <a:p>
            <a:pPr algn="just">
              <a:lnSpc>
                <a:spcPct val="100000"/>
              </a:lnSpc>
              <a:buSzPct val="95000"/>
              <a:buFont typeface="Wingdings 2" charset="2"/>
              <a:buChar char=""/>
            </a:pPr>
            <a:r>
              <a:rPr lang="en-IN" sz="2600" dirty="0">
                <a:solidFill>
                  <a:srgbClr val="000000"/>
                </a:solidFill>
                <a:latin typeface="Bitstream Charter"/>
              </a:rPr>
              <a:t>In HTML anything written in angular bracket is called tag.</a:t>
            </a:r>
            <a:endParaRPr/>
          </a:p>
          <a:p>
            <a:pPr algn="just">
              <a:lnSpc>
                <a:spcPct val="100000"/>
              </a:lnSpc>
              <a:buSzPct val="95000"/>
              <a:buFont typeface="Wingdings 2" charset="2"/>
              <a:buChar char=""/>
            </a:pPr>
            <a:r>
              <a:rPr lang="en-IN" sz="2600" dirty="0">
                <a:solidFill>
                  <a:srgbClr val="000000"/>
                </a:solidFill>
                <a:latin typeface="Bitstream Charter"/>
              </a:rPr>
              <a:t>Generally We write this tags in lowercase, not case sensitive.</a:t>
            </a:r>
            <a:endParaRPr/>
          </a:p>
          <a:p>
            <a:pPr algn="just">
              <a:lnSpc>
                <a:spcPct val="100000"/>
              </a:lnSpc>
              <a:buSzPct val="95000"/>
              <a:buFont typeface="Wingdings 2" charset="2"/>
              <a:buChar char=""/>
            </a:pPr>
            <a:r>
              <a:rPr lang="en-IN" sz="2600" dirty="0">
                <a:solidFill>
                  <a:srgbClr val="000000"/>
                </a:solidFill>
                <a:latin typeface="Bitstream Charter"/>
              </a:rPr>
              <a:t>The text between &lt;html&gt; and &lt;/html&gt; describes the </a:t>
            </a:r>
            <a:r>
              <a:rPr lang="en-IN" sz="2600" b="1" dirty="0">
                <a:solidFill>
                  <a:srgbClr val="000000"/>
                </a:solidFill>
                <a:latin typeface="Bitstream Charter"/>
              </a:rPr>
              <a:t>web page </a:t>
            </a:r>
            <a:endParaRPr/>
          </a:p>
          <a:p>
            <a:pPr algn="just">
              <a:lnSpc>
                <a:spcPct val="100000"/>
              </a:lnSpc>
              <a:buSzPct val="95000"/>
              <a:buFont typeface="Wingdings 2" charset="2"/>
              <a:buChar char=""/>
            </a:pPr>
            <a:r>
              <a:rPr lang="en-IN" sz="2600" dirty="0">
                <a:solidFill>
                  <a:srgbClr val="000000"/>
                </a:solidFill>
                <a:latin typeface="Bitstream Charter"/>
              </a:rPr>
              <a:t>The text between &lt;body&gt; and &lt;/body&gt; is the visible </a:t>
            </a:r>
            <a:r>
              <a:rPr lang="en-IN" sz="2600" b="1" dirty="0">
                <a:solidFill>
                  <a:srgbClr val="000000"/>
                </a:solidFill>
                <a:latin typeface="Bitstream Charter"/>
              </a:rPr>
              <a:t>page content </a:t>
            </a:r>
            <a:endParaRPr/>
          </a:p>
          <a:p>
            <a:pPr algn="just">
              <a:lnSpc>
                <a:spcPct val="100000"/>
              </a:lnSpc>
              <a:buSzPct val="95000"/>
              <a:buFont typeface="Wingdings 2" charset="2"/>
              <a:buChar char=""/>
            </a:pPr>
            <a:r>
              <a:rPr lang="en-IN" sz="2600" dirty="0">
                <a:solidFill>
                  <a:srgbClr val="000000"/>
                </a:solidFill>
                <a:latin typeface="Bitstream Charter"/>
              </a:rPr>
              <a:t>The text between &lt;h1&gt; and &lt;/h1&gt; is displayed as a </a:t>
            </a:r>
            <a:r>
              <a:rPr lang="en-IN" sz="2600" b="1" dirty="0">
                <a:solidFill>
                  <a:srgbClr val="000000"/>
                </a:solidFill>
                <a:latin typeface="Bitstream Charter"/>
              </a:rPr>
              <a:t>heading </a:t>
            </a:r>
            <a:endParaRPr/>
          </a:p>
          <a:p>
            <a:pPr algn="just">
              <a:lnSpc>
                <a:spcPct val="100000"/>
              </a:lnSpc>
              <a:buSzPct val="95000"/>
              <a:buFont typeface="Wingdings 2" charset="2"/>
              <a:buChar char=""/>
            </a:pPr>
            <a:r>
              <a:rPr lang="en-IN" sz="2600" dirty="0">
                <a:solidFill>
                  <a:srgbClr val="000000"/>
                </a:solidFill>
                <a:latin typeface="Bitstream Charter"/>
              </a:rPr>
              <a:t>The text between &lt;p&gt; and &lt;/p&gt; is displayed as a </a:t>
            </a:r>
            <a:r>
              <a:rPr lang="en-IN" sz="2600" b="1" dirty="0">
                <a:solidFill>
                  <a:srgbClr val="000000"/>
                </a:solidFill>
                <a:latin typeface="Bitstream Charter"/>
              </a:rPr>
              <a:t>paragraph </a:t>
            </a:r>
            <a:endParaRPr/>
          </a:p>
          <a:p>
            <a:pPr>
              <a:lnSpc>
                <a:spcPct val="100000"/>
              </a:lnSpc>
            </a:pPr>
            <a:endParaRPr/>
          </a:p>
        </p:txBody>
      </p:sp>
      <p:sp>
        <p:nvSpPr>
          <p:cNvPr id="82" name="CustomShape 3"/>
          <p:cNvSpPr/>
          <p:nvPr/>
        </p:nvSpPr>
        <p:spPr>
          <a:xfrm>
            <a:off x="576000" y="288000"/>
            <a:ext cx="8110800" cy="694800"/>
          </a:xfrm>
          <a:prstGeom prst="rect">
            <a:avLst/>
          </a:prstGeom>
          <a:noFill/>
          <a:ln>
            <a:noFill/>
          </a:ln>
        </p:spPr>
        <p:txBody>
          <a:bodyPr lIns="90000" tIns="45000" rIns="90000" bIns="45000"/>
          <a:lstStyle/>
          <a:p>
            <a:pPr>
              <a:lnSpc>
                <a:spcPct val="100000"/>
              </a:lnSpc>
            </a:pPr>
            <a:r>
              <a:rPr lang="en-IN" sz="4000" dirty="0">
                <a:solidFill>
                  <a:srgbClr val="04617B"/>
                </a:solidFill>
                <a:latin typeface="Bitstream Charter"/>
              </a:rPr>
              <a:t>HTML Document Structure</a:t>
            </a:r>
            <a:endParaRPr/>
          </a:p>
        </p:txBody>
      </p:sp>
      <p:sp>
        <p:nvSpPr>
          <p:cNvPr id="83" name="CustomShape 4"/>
          <p:cNvSpPr/>
          <p:nvPr/>
        </p:nvSpPr>
        <p:spPr>
          <a:xfrm>
            <a:off x="600120" y="1455480"/>
            <a:ext cx="175320" cy="341280"/>
          </a:xfrm>
          <a:prstGeom prst="rect">
            <a:avLst/>
          </a:prstGeom>
          <a:noFill/>
          <a:ln>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828000" y="216000"/>
            <a:ext cx="7734960" cy="849240"/>
          </a:xfrm>
          <a:prstGeom prst="rect">
            <a:avLst/>
          </a:prstGeom>
          <a:noFill/>
          <a:ln>
            <a:noFill/>
          </a:ln>
        </p:spPr>
        <p:txBody>
          <a:bodyPr lIns="90000" tIns="45000" rIns="90000" bIns="45000"/>
          <a:lstStyle/>
          <a:p>
            <a:pPr>
              <a:lnSpc>
                <a:spcPct val="100000"/>
              </a:lnSpc>
            </a:pPr>
            <a:r>
              <a:rPr lang="en-IN" sz="5000" b="1">
                <a:solidFill>
                  <a:srgbClr val="04617B"/>
                </a:solidFill>
                <a:latin typeface="Bitstream Charter"/>
              </a:rPr>
              <a:t>target attribute example</a:t>
            </a:r>
            <a:endParaRPr/>
          </a:p>
        </p:txBody>
      </p:sp>
      <p:pic>
        <p:nvPicPr>
          <p:cNvPr id="191" name="Picture 190"/>
          <p:cNvPicPr/>
          <p:nvPr/>
        </p:nvPicPr>
        <p:blipFill>
          <a:blip r:embed="rId2"/>
          <a:stretch>
            <a:fillRect/>
          </a:stretch>
        </p:blipFill>
        <p:spPr>
          <a:xfrm>
            <a:off x="284760" y="1299960"/>
            <a:ext cx="4894200" cy="3519000"/>
          </a:xfrm>
          <a:prstGeom prst="rect">
            <a:avLst/>
          </a:prstGeom>
          <a:ln>
            <a:noFill/>
          </a:ln>
        </p:spPr>
      </p:pic>
      <p:pic>
        <p:nvPicPr>
          <p:cNvPr id="192" name="Picture 191"/>
          <p:cNvPicPr/>
          <p:nvPr/>
        </p:nvPicPr>
        <p:blipFill>
          <a:blip r:embed="rId3"/>
          <a:stretch>
            <a:fillRect/>
          </a:stretch>
        </p:blipFill>
        <p:spPr>
          <a:xfrm>
            <a:off x="432000" y="5010480"/>
            <a:ext cx="3071160" cy="1680480"/>
          </a:xfrm>
          <a:prstGeom prst="rect">
            <a:avLst/>
          </a:prstGeom>
          <a:ln>
            <a:noFill/>
          </a:ln>
        </p:spPr>
      </p:pic>
      <p:pic>
        <p:nvPicPr>
          <p:cNvPr id="193" name="Picture 192"/>
          <p:cNvPicPr/>
          <p:nvPr/>
        </p:nvPicPr>
        <p:blipFill>
          <a:blip r:embed="rId4"/>
          <a:stretch>
            <a:fillRect/>
          </a:stretch>
        </p:blipFill>
        <p:spPr>
          <a:xfrm>
            <a:off x="5256000" y="1267560"/>
            <a:ext cx="3652200" cy="5585760"/>
          </a:xfrm>
          <a:prstGeom prst="rect">
            <a:avLst/>
          </a:prstGeom>
          <a:ln>
            <a:noFill/>
          </a:ln>
        </p:spPr>
      </p:pic>
      <p:sp>
        <p:nvSpPr>
          <p:cNvPr id="194" name="CustomShape 2"/>
          <p:cNvSpPr/>
          <p:nvPr/>
        </p:nvSpPr>
        <p:spPr>
          <a:xfrm>
            <a:off x="7845840" y="864000"/>
            <a:ext cx="1293480" cy="758160"/>
          </a:xfrm>
          <a:prstGeom prst="rect">
            <a:avLst/>
          </a:prstGeom>
          <a:noFill/>
          <a:ln>
            <a:noFill/>
          </a:ln>
        </p:spPr>
        <p:txBody>
          <a:bodyPr lIns="90000" tIns="45000" rIns="90000" bIns="45000"/>
          <a:lstStyle/>
          <a:p>
            <a:r>
              <a:rPr lang="en-IN" sz="2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576000" y="144000"/>
            <a:ext cx="7914960" cy="849240"/>
          </a:xfrm>
          <a:prstGeom prst="rect">
            <a:avLst/>
          </a:prstGeom>
          <a:noFill/>
          <a:ln>
            <a:noFill/>
          </a:ln>
        </p:spPr>
        <p:txBody>
          <a:bodyPr lIns="90000" tIns="45000" rIns="90000" bIns="45000"/>
          <a:lstStyle/>
          <a:p>
            <a:pPr>
              <a:lnSpc>
                <a:spcPct val="100000"/>
              </a:lnSpc>
            </a:pPr>
            <a:r>
              <a:rPr lang="en-IN" sz="5000" b="1">
                <a:solidFill>
                  <a:srgbClr val="04617B"/>
                </a:solidFill>
                <a:latin typeface="Bitstream Charter"/>
              </a:rPr>
              <a:t>id attribute example</a:t>
            </a:r>
            <a:endParaRPr/>
          </a:p>
        </p:txBody>
      </p:sp>
      <p:sp>
        <p:nvSpPr>
          <p:cNvPr id="196" name="CustomShape 2"/>
          <p:cNvSpPr/>
          <p:nvPr/>
        </p:nvSpPr>
        <p:spPr>
          <a:xfrm>
            <a:off x="216000" y="998280"/>
            <a:ext cx="8490960" cy="6393600"/>
          </a:xfrm>
          <a:prstGeom prst="rect">
            <a:avLst/>
          </a:prstGeom>
          <a:noFill/>
          <a:ln>
            <a:noFill/>
          </a:ln>
        </p:spPr>
        <p:txBody>
          <a:bodyPr lIns="90000" tIns="45000" rIns="90000" bIns="45000"/>
          <a:lstStyle/>
          <a:p>
            <a:pPr algn="just">
              <a:lnSpc>
                <a:spcPct val="100000"/>
              </a:lnSpc>
              <a:buSzPct val="45000"/>
              <a:buFont typeface="StarSymbol"/>
              <a:buChar char="l"/>
            </a:pPr>
            <a:r>
              <a:rPr lang="en-IN" sz="2400">
                <a:latin typeface="Bitstream Charter"/>
              </a:rPr>
              <a:t>HTML bookmarks are used to allow readers to jump to specific parts of a Web page.</a:t>
            </a:r>
            <a:endParaRPr/>
          </a:p>
          <a:p>
            <a:pPr algn="just">
              <a:lnSpc>
                <a:spcPct val="100000"/>
              </a:lnSpc>
              <a:buSzPct val="45000"/>
              <a:buFont typeface="StarSymbol"/>
              <a:buChar char="l"/>
            </a:pPr>
            <a:r>
              <a:rPr lang="en-IN" sz="2400">
                <a:latin typeface="Bitstream Charter"/>
              </a:rPr>
              <a:t>Bookmarks can be useful if your webpage is very long.</a:t>
            </a:r>
            <a:endParaRPr/>
          </a:p>
          <a:p>
            <a:pPr algn="just">
              <a:lnSpc>
                <a:spcPct val="100000"/>
              </a:lnSpc>
              <a:buSzPct val="45000"/>
              <a:buFont typeface="StarSymbol"/>
              <a:buChar char="l"/>
            </a:pPr>
            <a:r>
              <a:rPr lang="en-IN" sz="2400">
                <a:latin typeface="Bitstream Charter"/>
              </a:rPr>
              <a:t>To make a bookmark, you must first create the bookmark, and then add a link to it.</a:t>
            </a:r>
            <a:endParaRPr/>
          </a:p>
          <a:p>
            <a:pPr algn="just">
              <a:lnSpc>
                <a:spcPct val="100000"/>
              </a:lnSpc>
              <a:buSzPct val="45000"/>
              <a:buFont typeface="StarSymbol"/>
              <a:buChar char="l"/>
            </a:pPr>
            <a:r>
              <a:rPr lang="en-IN" sz="2400">
                <a:latin typeface="Bitstream Charter"/>
              </a:rPr>
              <a:t>When the link is clicked, the page will scroll to the location with the bookmark.</a:t>
            </a:r>
            <a:endParaRPr/>
          </a:p>
          <a:p>
            <a:pPr algn="just">
              <a:lnSpc>
                <a:spcPct val="100000"/>
              </a:lnSpc>
              <a:buSzPct val="45000"/>
              <a:buFont typeface="StarSymbol"/>
              <a:buChar char="l"/>
            </a:pPr>
            <a:r>
              <a:rPr lang="en-IN" sz="2400" b="1">
                <a:latin typeface="Bitstream Charter"/>
              </a:rPr>
              <a:t>Example: </a:t>
            </a:r>
            <a:r>
              <a:rPr lang="en-IN" sz="2400">
                <a:latin typeface="Bitstream Charter"/>
              </a:rPr>
              <a:t>First, create a bookmark with the id attribute:</a:t>
            </a:r>
            <a:endParaRPr/>
          </a:p>
          <a:p>
            <a:pPr lvl="2" algn="just">
              <a:lnSpc>
                <a:spcPct val="100000"/>
              </a:lnSpc>
              <a:buSzPct val="45000"/>
              <a:buFont typeface="StarSymbol"/>
              <a:buChar char="l"/>
            </a:pPr>
            <a:r>
              <a:rPr lang="en-IN" sz="2400" b="1">
                <a:latin typeface="Bitstream Charter"/>
              </a:rPr>
              <a:t>&lt;h2 id="C5"&gt;Chapter 5&lt;/h2&gt;</a:t>
            </a:r>
            <a:endParaRPr/>
          </a:p>
          <a:p>
            <a:pPr algn="just">
              <a:lnSpc>
                <a:spcPct val="100000"/>
              </a:lnSpc>
              <a:buSzPct val="45000"/>
              <a:buFont typeface="StarSymbol"/>
              <a:buChar char="l"/>
            </a:pPr>
            <a:r>
              <a:rPr lang="en-IN" sz="2400">
                <a:latin typeface="Bitstream Charter"/>
              </a:rPr>
              <a:t>Then, add a link to the bookmark ("Chapter 5"), from within the same page:</a:t>
            </a:r>
            <a:endParaRPr/>
          </a:p>
          <a:p>
            <a:pPr lvl="2" algn="just">
              <a:lnSpc>
                <a:spcPct val="100000"/>
              </a:lnSpc>
              <a:buSzPct val="45000"/>
              <a:buFont typeface="StarSymbol"/>
              <a:buChar char="l"/>
            </a:pPr>
            <a:r>
              <a:rPr lang="en-IN" sz="2400" b="1">
                <a:latin typeface="Bitstream Charter"/>
              </a:rPr>
              <a:t>&lt;a href="#C5"&gt;Visit Chapter 5&lt;/a&gt;</a:t>
            </a:r>
            <a:endParaRPr/>
          </a:p>
          <a:p>
            <a:pPr algn="just">
              <a:lnSpc>
                <a:spcPct val="100000"/>
              </a:lnSpc>
            </a:pP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648000" y="216000"/>
            <a:ext cx="7914960" cy="849240"/>
          </a:xfrm>
          <a:prstGeom prst="rect">
            <a:avLst/>
          </a:prstGeom>
          <a:noFill/>
          <a:ln>
            <a:noFill/>
          </a:ln>
        </p:spPr>
        <p:txBody>
          <a:bodyPr lIns="90000" tIns="45000" rIns="90000" bIns="45000"/>
          <a:lstStyle/>
          <a:p>
            <a:pPr>
              <a:lnSpc>
                <a:spcPct val="100000"/>
              </a:lnSpc>
            </a:pPr>
            <a:r>
              <a:rPr lang="en-IN" sz="5000" b="1">
                <a:solidFill>
                  <a:srgbClr val="04617B"/>
                </a:solidFill>
                <a:latin typeface="Bitstream Charter"/>
              </a:rPr>
              <a:t>id attribute example</a:t>
            </a:r>
            <a:endParaRPr/>
          </a:p>
        </p:txBody>
      </p:sp>
      <p:pic>
        <p:nvPicPr>
          <p:cNvPr id="198" name="Picture 197"/>
          <p:cNvPicPr/>
          <p:nvPr/>
        </p:nvPicPr>
        <p:blipFill>
          <a:blip r:embed="rId2"/>
          <a:stretch>
            <a:fillRect/>
          </a:stretch>
        </p:blipFill>
        <p:spPr>
          <a:xfrm>
            <a:off x="35280" y="1143360"/>
            <a:ext cx="4423680" cy="5709600"/>
          </a:xfrm>
          <a:prstGeom prst="rect">
            <a:avLst/>
          </a:prstGeom>
          <a:ln>
            <a:noFill/>
          </a:ln>
        </p:spPr>
      </p:pic>
      <p:pic>
        <p:nvPicPr>
          <p:cNvPr id="199" name="Picture 198"/>
          <p:cNvPicPr/>
          <p:nvPr/>
        </p:nvPicPr>
        <p:blipFill>
          <a:blip r:embed="rId3"/>
          <a:stretch>
            <a:fillRect/>
          </a:stretch>
        </p:blipFill>
        <p:spPr>
          <a:xfrm>
            <a:off x="4608000" y="1070280"/>
            <a:ext cx="3233160" cy="5620680"/>
          </a:xfrm>
          <a:prstGeom prst="rect">
            <a:avLst/>
          </a:prstGeom>
          <a:ln>
            <a:noFill/>
          </a:ln>
        </p:spPr>
      </p:pic>
      <p:sp>
        <p:nvSpPr>
          <p:cNvPr id="200" name="CustomShape 2"/>
          <p:cNvSpPr/>
          <p:nvPr/>
        </p:nvSpPr>
        <p:spPr>
          <a:xfrm>
            <a:off x="7845840" y="2981160"/>
            <a:ext cx="1293480" cy="758160"/>
          </a:xfrm>
          <a:prstGeom prst="rect">
            <a:avLst/>
          </a:prstGeom>
          <a:noFill/>
          <a:ln>
            <a:noFill/>
          </a:ln>
        </p:spPr>
        <p:txBody>
          <a:bodyPr lIns="90000" tIns="45000" rIns="90000" bIns="45000"/>
          <a:lstStyle/>
          <a:p>
            <a:r>
              <a:rPr lang="en-IN" sz="2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304800" y="0"/>
            <a:ext cx="8223120" cy="1136520"/>
          </a:xfrm>
          <a:prstGeom prst="rect">
            <a:avLst/>
          </a:prstGeom>
          <a:noFill/>
          <a:ln>
            <a:noFill/>
          </a:ln>
        </p:spPr>
        <p:txBody>
          <a:bodyPr lIns="0" tIns="45000" rIns="0" bIns="0" anchor="b"/>
          <a:lstStyle/>
          <a:p>
            <a:r>
              <a:rPr lang="en-IN" sz="4400" b="1" dirty="0">
                <a:solidFill>
                  <a:srgbClr val="04617B"/>
                </a:solidFill>
                <a:latin typeface="Bitstream Charter"/>
              </a:rPr>
              <a:t>HTML Images</a:t>
            </a:r>
            <a:endParaRPr/>
          </a:p>
          <a:p>
            <a:pPr>
              <a:lnSpc>
                <a:spcPct val="100000"/>
              </a:lnSpc>
            </a:pPr>
            <a:endParaRPr/>
          </a:p>
        </p:txBody>
      </p:sp>
      <p:sp>
        <p:nvSpPr>
          <p:cNvPr id="202" name="CustomShape 2"/>
          <p:cNvSpPr/>
          <p:nvPr/>
        </p:nvSpPr>
        <p:spPr>
          <a:xfrm>
            <a:off x="457200" y="1219320"/>
            <a:ext cx="8223120" cy="5099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p:txBody>
      </p:sp>
      <p:graphicFrame>
        <p:nvGraphicFramePr>
          <p:cNvPr id="203" name="Table 3"/>
          <p:cNvGraphicFramePr/>
          <p:nvPr/>
        </p:nvGraphicFramePr>
        <p:xfrm>
          <a:off x="-25200" y="1925640"/>
          <a:ext cx="9164880" cy="4858920"/>
        </p:xfrm>
        <a:graphic>
          <a:graphicData uri="http://schemas.openxmlformats.org/drawingml/2006/table">
            <a:tbl>
              <a:tblPr/>
              <a:tblGrid>
                <a:gridCol w="1168200"/>
                <a:gridCol w="1295400"/>
                <a:gridCol w="6701280"/>
              </a:tblGrid>
              <a:tr h="643320">
                <a:tc>
                  <a:txBody>
                    <a:bodyPr/>
                    <a:lstStyle/>
                    <a:p>
                      <a:r>
                        <a:rPr lang="en-IN" b="1" dirty="0">
                          <a:latin typeface="Bitstream Charter"/>
                        </a:rPr>
                        <a:t>Attribute</a:t>
                      </a:r>
                      <a:endParaRPr/>
                    </a:p>
                  </a:txBody>
                  <a:tcPr/>
                </a:tc>
                <a:tc>
                  <a:txBody>
                    <a:bodyPr/>
                    <a:lstStyle/>
                    <a:p>
                      <a:r>
                        <a:rPr lang="en-IN" b="1">
                          <a:latin typeface="Bitstream Charter"/>
                        </a:rPr>
                        <a:t>Value</a:t>
                      </a:r>
                      <a:endParaRPr/>
                    </a:p>
                  </a:txBody>
                  <a:tcPr/>
                </a:tc>
                <a:tc>
                  <a:txBody>
                    <a:bodyPr/>
                    <a:lstStyle/>
                    <a:p>
                      <a:r>
                        <a:rPr lang="en-IN" b="1" dirty="0">
                          <a:latin typeface="Bitstream Charter"/>
                        </a:rPr>
                        <a:t>Description</a:t>
                      </a:r>
                      <a:endParaRPr/>
                    </a:p>
                  </a:txBody>
                  <a:tcPr/>
                </a:tc>
              </a:tr>
              <a:tr h="490320">
                <a:tc>
                  <a:txBody>
                    <a:bodyPr/>
                    <a:lstStyle/>
                    <a:p>
                      <a:r>
                        <a:rPr lang="en-IN">
                          <a:latin typeface="Bitstream Charter"/>
                        </a:rPr>
                        <a:t>src</a:t>
                      </a:r>
                      <a:endParaRPr/>
                    </a:p>
                  </a:txBody>
                  <a:tcPr/>
                </a:tc>
                <a:tc>
                  <a:txBody>
                    <a:bodyPr/>
                    <a:lstStyle/>
                    <a:p>
                      <a:r>
                        <a:rPr lang="en-IN">
                          <a:latin typeface="Bitstream Charter"/>
                        </a:rPr>
                        <a:t>URL</a:t>
                      </a:r>
                      <a:endParaRPr/>
                    </a:p>
                  </a:txBody>
                  <a:tcPr/>
                </a:tc>
                <a:tc>
                  <a:txBody>
                    <a:bodyPr/>
                    <a:lstStyle/>
                    <a:p>
                      <a:r>
                        <a:rPr lang="en-IN" dirty="0">
                          <a:latin typeface="Bitstream Charter"/>
                        </a:rPr>
                        <a:t>Specifies the URL of an image</a:t>
                      </a:r>
                      <a:endParaRPr/>
                    </a:p>
                  </a:txBody>
                  <a:tcPr/>
                </a:tc>
              </a:tr>
              <a:tr h="919080">
                <a:tc>
                  <a:txBody>
                    <a:bodyPr/>
                    <a:lstStyle/>
                    <a:p>
                      <a:r>
                        <a:rPr lang="en-IN">
                          <a:latin typeface="Bitstream Charter"/>
                        </a:rPr>
                        <a:t>align</a:t>
                      </a:r>
                      <a:endParaRPr/>
                    </a:p>
                  </a:txBody>
                  <a:tcPr/>
                </a:tc>
                <a:tc>
                  <a:txBody>
                    <a:bodyPr/>
                    <a:lstStyle/>
                    <a:p>
                      <a:r>
                        <a:rPr lang="en-IN" dirty="0" err="1">
                          <a:latin typeface="Bitstream Charter"/>
                        </a:rPr>
                        <a:t>top,middle,left,right</a:t>
                      </a:r>
                      <a:endParaRPr/>
                    </a:p>
                    <a:p>
                      <a:endParaRPr/>
                    </a:p>
                  </a:txBody>
                  <a:tcPr/>
                </a:tc>
                <a:tc>
                  <a:txBody>
                    <a:bodyPr/>
                    <a:lstStyle/>
                    <a:p>
                      <a:r>
                        <a:rPr lang="en-IN" dirty="0">
                          <a:latin typeface="Bitstream Charter"/>
                        </a:rPr>
                        <a:t>Specifies the alignment of an image according to surrounding elements</a:t>
                      </a:r>
                      <a:endParaRPr/>
                    </a:p>
                  </a:txBody>
                  <a:tcPr/>
                </a:tc>
              </a:tr>
              <a:tr h="379080">
                <a:tc>
                  <a:txBody>
                    <a:bodyPr/>
                    <a:lstStyle/>
                    <a:p>
                      <a:r>
                        <a:rPr lang="en-IN">
                          <a:latin typeface="Bitstream Charter"/>
                        </a:rPr>
                        <a:t>alt</a:t>
                      </a:r>
                      <a:endParaRPr/>
                    </a:p>
                  </a:txBody>
                  <a:tcPr/>
                </a:tc>
                <a:tc>
                  <a:txBody>
                    <a:bodyPr/>
                    <a:lstStyle/>
                    <a:p>
                      <a:r>
                        <a:rPr lang="en-IN">
                          <a:latin typeface="Bitstream Charter"/>
                        </a:rPr>
                        <a:t>text</a:t>
                      </a:r>
                      <a:endParaRPr/>
                    </a:p>
                  </a:txBody>
                  <a:tcPr/>
                </a:tc>
                <a:tc>
                  <a:txBody>
                    <a:bodyPr/>
                    <a:lstStyle/>
                    <a:p>
                      <a:r>
                        <a:rPr lang="en-IN">
                          <a:latin typeface="Bitstream Charter"/>
                        </a:rPr>
                        <a:t>Specifies an alternate text for an image</a:t>
                      </a:r>
                      <a:endParaRPr/>
                    </a:p>
                  </a:txBody>
                  <a:tcPr/>
                </a:tc>
              </a:tr>
              <a:tr h="460080">
                <a:tc>
                  <a:txBody>
                    <a:bodyPr/>
                    <a:lstStyle/>
                    <a:p>
                      <a:r>
                        <a:rPr lang="en-IN">
                          <a:latin typeface="Bitstream Charter"/>
                        </a:rPr>
                        <a:t>border</a:t>
                      </a:r>
                      <a:endParaRPr/>
                    </a:p>
                  </a:txBody>
                  <a:tcPr/>
                </a:tc>
                <a:tc>
                  <a:txBody>
                    <a:bodyPr/>
                    <a:lstStyle/>
                    <a:p>
                      <a:r>
                        <a:rPr lang="en-IN">
                          <a:latin typeface="Bitstream Charter"/>
                        </a:rPr>
                        <a:t>pixels</a:t>
                      </a:r>
                      <a:endParaRPr/>
                    </a:p>
                  </a:txBody>
                  <a:tcPr/>
                </a:tc>
                <a:tc>
                  <a:txBody>
                    <a:bodyPr/>
                    <a:lstStyle/>
                    <a:p>
                      <a:r>
                        <a:rPr lang="en-IN" dirty="0">
                          <a:latin typeface="Bitstream Charter"/>
                        </a:rPr>
                        <a:t>Specifies the width of the border around an image</a:t>
                      </a:r>
                      <a:endParaRPr/>
                    </a:p>
                  </a:txBody>
                  <a:tcPr/>
                </a:tc>
              </a:tr>
              <a:tr h="485280">
                <a:tc>
                  <a:txBody>
                    <a:bodyPr/>
                    <a:lstStyle/>
                    <a:p>
                      <a:r>
                        <a:rPr lang="en-IN">
                          <a:latin typeface="Bitstream Charter"/>
                        </a:rPr>
                        <a:t>height</a:t>
                      </a:r>
                      <a:endParaRPr/>
                    </a:p>
                  </a:txBody>
                  <a:tcPr/>
                </a:tc>
                <a:tc>
                  <a:txBody>
                    <a:bodyPr/>
                    <a:lstStyle/>
                    <a:p>
                      <a:r>
                        <a:rPr lang="en-IN">
                          <a:latin typeface="Bitstream Charter"/>
                        </a:rPr>
                        <a:t>pixels</a:t>
                      </a:r>
                      <a:endParaRPr/>
                    </a:p>
                  </a:txBody>
                  <a:tcPr/>
                </a:tc>
                <a:tc>
                  <a:txBody>
                    <a:bodyPr/>
                    <a:lstStyle/>
                    <a:p>
                      <a:r>
                        <a:rPr lang="en-IN">
                          <a:latin typeface="Bitstream Charter"/>
                        </a:rPr>
                        <a:t>Specifies the height of an image</a:t>
                      </a:r>
                      <a:endParaRPr/>
                    </a:p>
                  </a:txBody>
                  <a:tcPr/>
                </a:tc>
              </a:tr>
              <a:tr h="501840">
                <a:tc>
                  <a:txBody>
                    <a:bodyPr/>
                    <a:lstStyle/>
                    <a:p>
                      <a:r>
                        <a:rPr lang="en-IN">
                          <a:latin typeface="Bitstream Charter"/>
                        </a:rPr>
                        <a:t>width</a:t>
                      </a:r>
                      <a:endParaRPr/>
                    </a:p>
                  </a:txBody>
                  <a:tcPr/>
                </a:tc>
                <a:tc>
                  <a:txBody>
                    <a:bodyPr/>
                    <a:lstStyle/>
                    <a:p>
                      <a:r>
                        <a:rPr lang="en-IN">
                          <a:latin typeface="Bitstream Charter"/>
                        </a:rPr>
                        <a:t>pixels</a:t>
                      </a:r>
                      <a:endParaRPr/>
                    </a:p>
                  </a:txBody>
                  <a:tcPr/>
                </a:tc>
                <a:tc>
                  <a:txBody>
                    <a:bodyPr/>
                    <a:lstStyle/>
                    <a:p>
                      <a:r>
                        <a:rPr lang="en-IN">
                          <a:latin typeface="Bitstream Charter"/>
                        </a:rPr>
                        <a:t> Specifies the width of an image</a:t>
                      </a:r>
                      <a:endParaRPr/>
                    </a:p>
                  </a:txBody>
                  <a:tcPr/>
                </a:tc>
              </a:tr>
              <a:tr h="612360">
                <a:tc>
                  <a:txBody>
                    <a:bodyPr/>
                    <a:lstStyle/>
                    <a:p>
                      <a:r>
                        <a:rPr lang="en-IN">
                          <a:latin typeface="Bitstream Charter"/>
                        </a:rPr>
                        <a:t>hspace</a:t>
                      </a:r>
                      <a:endParaRPr/>
                    </a:p>
                  </a:txBody>
                  <a:tcPr/>
                </a:tc>
                <a:tc>
                  <a:txBody>
                    <a:bodyPr/>
                    <a:lstStyle/>
                    <a:p>
                      <a:r>
                        <a:rPr lang="en-IN">
                          <a:latin typeface="Bitstream Charter"/>
                        </a:rPr>
                        <a:t>pixels</a:t>
                      </a:r>
                      <a:endParaRPr/>
                    </a:p>
                  </a:txBody>
                  <a:tcPr/>
                </a:tc>
                <a:tc>
                  <a:txBody>
                    <a:bodyPr/>
                    <a:lstStyle/>
                    <a:p>
                      <a:r>
                        <a:rPr lang="en-IN">
                          <a:latin typeface="Bitstream Charter"/>
                        </a:rPr>
                        <a:t>Specifies the whitespace on left and right side of an image</a:t>
                      </a:r>
                      <a:endParaRPr/>
                    </a:p>
                  </a:txBody>
                  <a:tcPr/>
                </a:tc>
              </a:tr>
              <a:tr h="367560">
                <a:tc>
                  <a:txBody>
                    <a:bodyPr/>
                    <a:lstStyle/>
                    <a:p>
                      <a:r>
                        <a:rPr lang="en-IN">
                          <a:latin typeface="Bitstream Charter"/>
                        </a:rPr>
                        <a:t>vspace</a:t>
                      </a:r>
                      <a:endParaRPr/>
                    </a:p>
                  </a:txBody>
                  <a:tcPr/>
                </a:tc>
                <a:tc>
                  <a:txBody>
                    <a:bodyPr/>
                    <a:lstStyle/>
                    <a:p>
                      <a:r>
                        <a:rPr lang="en-IN">
                          <a:latin typeface="Bitstream Charter"/>
                        </a:rPr>
                        <a:t>pixels</a:t>
                      </a:r>
                      <a:endParaRPr/>
                    </a:p>
                  </a:txBody>
                  <a:tcPr/>
                </a:tc>
                <a:tc>
                  <a:txBody>
                    <a:bodyPr/>
                    <a:lstStyle/>
                    <a:p>
                      <a:r>
                        <a:rPr lang="en-IN">
                          <a:latin typeface="Bitstream Charter"/>
                        </a:rPr>
                        <a:t>Specifies the whitespace on top and bottom of an image</a:t>
                      </a:r>
                      <a:endParaRPr/>
                    </a:p>
                  </a:txBody>
                  <a:tcPr/>
                </a:tc>
              </a:tr>
            </a:tbl>
          </a:graphicData>
        </a:graphic>
      </p:graphicFrame>
      <p:sp>
        <p:nvSpPr>
          <p:cNvPr id="204" name="CustomShape 4"/>
          <p:cNvSpPr/>
          <p:nvPr/>
        </p:nvSpPr>
        <p:spPr>
          <a:xfrm>
            <a:off x="792000" y="1080000"/>
            <a:ext cx="7339320" cy="759960"/>
          </a:xfrm>
          <a:prstGeom prst="rect">
            <a:avLst/>
          </a:prstGeom>
          <a:noFill/>
          <a:ln>
            <a:noFill/>
          </a:ln>
        </p:spPr>
        <p:txBody>
          <a:bodyPr lIns="90000" tIns="45000" rIns="90000" bIns="45000"/>
          <a:lstStyle/>
          <a:p>
            <a:pPr>
              <a:lnSpc>
                <a:spcPct val="100000"/>
              </a:lnSpc>
              <a:buSzPct val="45000"/>
              <a:buFont typeface="StarSymbol"/>
              <a:buChar char="l"/>
            </a:pPr>
            <a:r>
              <a:rPr lang="en-IN" sz="2200">
                <a:solidFill>
                  <a:srgbClr val="000000"/>
                </a:solidFill>
                <a:latin typeface="Bitstream Charter"/>
              </a:rPr>
              <a:t>The &lt;img&gt; tag defines an image in an HTML page.</a:t>
            </a:r>
            <a:endParaRPr/>
          </a:p>
          <a:p>
            <a:pPr>
              <a:lnSpc>
                <a:spcPct val="100000"/>
              </a:lnSpc>
              <a:buSzPct val="45000"/>
              <a:buFont typeface="StarSymbol"/>
              <a:buChar char="l"/>
            </a:pPr>
            <a:r>
              <a:rPr lang="en-IN" sz="2200">
                <a:solidFill>
                  <a:srgbClr val="000000"/>
                </a:solidFill>
                <a:latin typeface="Bitstream Charter"/>
              </a:rPr>
              <a:t>&lt;img&gt; tag has no end tag.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457200" y="704160"/>
            <a:ext cx="8223480" cy="737640"/>
          </a:xfrm>
          <a:prstGeom prst="rect">
            <a:avLst/>
          </a:prstGeom>
          <a:noFill/>
          <a:ln>
            <a:noFill/>
          </a:ln>
        </p:spPr>
      </p:sp>
      <p:sp>
        <p:nvSpPr>
          <p:cNvPr id="206" name="CustomShape 2"/>
          <p:cNvSpPr/>
          <p:nvPr/>
        </p:nvSpPr>
        <p:spPr>
          <a:xfrm>
            <a:off x="457200" y="1752480"/>
            <a:ext cx="8223480" cy="4565880"/>
          </a:xfrm>
          <a:prstGeom prst="rect">
            <a:avLst/>
          </a:prstGeom>
          <a:noFill/>
          <a:ln>
            <a:noFill/>
          </a:ln>
        </p:spPr>
        <p:txBody>
          <a:bodyPr lIns="90000" tIns="45000" rIns="90000" bIns="45000"/>
          <a:lstStyle/>
          <a:p>
            <a:pPr>
              <a:lnSpc>
                <a:spcPct val="100000"/>
              </a:lnSpc>
            </a:pPr>
            <a:endParaRPr/>
          </a:p>
          <a:p>
            <a:pPr>
              <a:lnSpc>
                <a:spcPct val="100000"/>
              </a:lnSpc>
            </a:pPr>
            <a:endParaRPr/>
          </a:p>
        </p:txBody>
      </p:sp>
      <p:sp>
        <p:nvSpPr>
          <p:cNvPr id="207" name="CustomShape 3"/>
          <p:cNvSpPr/>
          <p:nvPr/>
        </p:nvSpPr>
        <p:spPr>
          <a:xfrm>
            <a:off x="792000" y="173160"/>
            <a:ext cx="6331320" cy="758160"/>
          </a:xfrm>
          <a:prstGeom prst="rect">
            <a:avLst/>
          </a:prstGeom>
          <a:noFill/>
          <a:ln>
            <a:noFill/>
          </a:ln>
        </p:spPr>
        <p:txBody>
          <a:bodyPr lIns="90000" tIns="45000" rIns="90000" bIns="45000"/>
          <a:lstStyle/>
          <a:p>
            <a:r>
              <a:rPr lang="en-IN" sz="4400" b="1">
                <a:solidFill>
                  <a:srgbClr val="04617B"/>
                </a:solidFill>
                <a:latin typeface="Bitstream Charter"/>
              </a:rPr>
              <a:t>HTML Image example</a:t>
            </a:r>
            <a:endParaRPr/>
          </a:p>
        </p:txBody>
      </p:sp>
      <p:pic>
        <p:nvPicPr>
          <p:cNvPr id="208" name="Picture 207"/>
          <p:cNvPicPr/>
          <p:nvPr/>
        </p:nvPicPr>
        <p:blipFill>
          <a:blip r:embed="rId2"/>
          <a:stretch>
            <a:fillRect/>
          </a:stretch>
        </p:blipFill>
        <p:spPr>
          <a:xfrm>
            <a:off x="409680" y="1053720"/>
            <a:ext cx="8081640" cy="2109600"/>
          </a:xfrm>
          <a:prstGeom prst="rect">
            <a:avLst/>
          </a:prstGeom>
          <a:ln>
            <a:noFill/>
          </a:ln>
        </p:spPr>
      </p:pic>
      <p:pic>
        <p:nvPicPr>
          <p:cNvPr id="209" name="Picture 208"/>
          <p:cNvPicPr/>
          <p:nvPr/>
        </p:nvPicPr>
        <p:blipFill>
          <a:blip r:embed="rId3"/>
          <a:stretch>
            <a:fillRect/>
          </a:stretch>
        </p:blipFill>
        <p:spPr>
          <a:xfrm>
            <a:off x="288000" y="3600000"/>
            <a:ext cx="3119040" cy="3014280"/>
          </a:xfrm>
          <a:prstGeom prst="rect">
            <a:avLst/>
          </a:prstGeom>
          <a:ln>
            <a:noFill/>
          </a:ln>
        </p:spPr>
      </p:pic>
      <p:sp>
        <p:nvSpPr>
          <p:cNvPr id="210" name="CustomShape 4"/>
          <p:cNvSpPr/>
          <p:nvPr/>
        </p:nvSpPr>
        <p:spPr>
          <a:xfrm>
            <a:off x="3411720" y="3917160"/>
            <a:ext cx="4127760" cy="758160"/>
          </a:xfrm>
          <a:prstGeom prst="rect">
            <a:avLst/>
          </a:prstGeom>
          <a:noFill/>
          <a:ln>
            <a:noFill/>
          </a:ln>
        </p:spPr>
        <p:txBody>
          <a:bodyPr lIns="90000" tIns="45000" rIns="90000" bIns="45000"/>
          <a:lstStyle/>
          <a:p>
            <a:r>
              <a:rPr lang="en-IN" sz="44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457200" y="704160"/>
            <a:ext cx="8223480" cy="737640"/>
          </a:xfrm>
          <a:prstGeom prst="rect">
            <a:avLst/>
          </a:prstGeom>
          <a:noFill/>
          <a:ln>
            <a:noFill/>
          </a:ln>
        </p:spPr>
      </p:sp>
      <p:sp>
        <p:nvSpPr>
          <p:cNvPr id="212" name="CustomShape 2"/>
          <p:cNvSpPr/>
          <p:nvPr/>
        </p:nvSpPr>
        <p:spPr>
          <a:xfrm>
            <a:off x="457200" y="1752480"/>
            <a:ext cx="8223480" cy="456588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Useful to display data in tabular format</a:t>
            </a:r>
            <a:endParaRPr/>
          </a:p>
          <a:p>
            <a:pPr algn="just">
              <a:lnSpc>
                <a:spcPct val="100000"/>
              </a:lnSpc>
              <a:buSzPct val="45000"/>
              <a:buFont typeface="StarSymbol"/>
              <a:buChar char="l"/>
            </a:pPr>
            <a:r>
              <a:rPr lang="en-IN" sz="2600">
                <a:solidFill>
                  <a:srgbClr val="000000"/>
                </a:solidFill>
                <a:latin typeface="Bitstream Charter"/>
              </a:rPr>
              <a:t>Table Tags mainly created with 3 basic tags :</a:t>
            </a:r>
            <a:endParaRPr/>
          </a:p>
          <a:p>
            <a:pPr lvl="4" algn="just">
              <a:lnSpc>
                <a:spcPct val="100000"/>
              </a:lnSpc>
              <a:buSzPct val="45000"/>
              <a:buFont typeface="StarSymbol"/>
              <a:buChar char="l"/>
            </a:pPr>
            <a:r>
              <a:rPr lang="en-IN" sz="2600" b="1">
                <a:solidFill>
                  <a:srgbClr val="000000"/>
                </a:solidFill>
                <a:latin typeface="Bitstream Charter"/>
              </a:rPr>
              <a:t>&lt; table&gt; - start of the table</a:t>
            </a:r>
            <a:endParaRPr/>
          </a:p>
          <a:p>
            <a:pPr lvl="4" algn="just">
              <a:lnSpc>
                <a:spcPct val="100000"/>
              </a:lnSpc>
              <a:buSzPct val="45000"/>
              <a:buFont typeface="StarSymbol"/>
              <a:buChar char="l"/>
            </a:pPr>
            <a:r>
              <a:rPr lang="en-IN" sz="2600" b="1">
                <a:solidFill>
                  <a:srgbClr val="000000"/>
                </a:solidFill>
                <a:latin typeface="Bitstream Charter"/>
              </a:rPr>
              <a:t>&lt;/table&gt;</a:t>
            </a:r>
            <a:r>
              <a:rPr lang="en-IN" sz="2600">
                <a:solidFill>
                  <a:srgbClr val="000000"/>
                </a:solidFill>
                <a:latin typeface="Bitstream Charter"/>
              </a:rPr>
              <a:t> - end of the table</a:t>
            </a:r>
            <a:endParaRPr/>
          </a:p>
          <a:p>
            <a:pPr lvl="1" algn="just">
              <a:lnSpc>
                <a:spcPct val="100000"/>
              </a:lnSpc>
              <a:buSzPct val="45000"/>
              <a:buFont typeface="StarSymbol"/>
              <a:buChar char="l"/>
            </a:pPr>
            <a:r>
              <a:rPr lang="en-IN" sz="2600">
                <a:solidFill>
                  <a:srgbClr val="000000"/>
                </a:solidFill>
                <a:latin typeface="Bitstream Charter"/>
              </a:rPr>
              <a:t>Consists of no. of rows, with no. of cells</a:t>
            </a:r>
            <a:endParaRPr/>
          </a:p>
          <a:p>
            <a:pPr lvl="4" algn="just">
              <a:lnSpc>
                <a:spcPct val="100000"/>
              </a:lnSpc>
              <a:buSzPct val="45000"/>
              <a:buFont typeface="StarSymbol"/>
              <a:buChar char="l"/>
            </a:pPr>
            <a:r>
              <a:rPr lang="en-IN" sz="2600" b="1">
                <a:solidFill>
                  <a:srgbClr val="000000"/>
                </a:solidFill>
                <a:latin typeface="Bitstream Charter"/>
              </a:rPr>
              <a:t>&lt;tr&gt;  …..  &lt;/tr&gt;</a:t>
            </a:r>
            <a:endParaRPr/>
          </a:p>
          <a:p>
            <a:pPr lvl="1" algn="just">
              <a:lnSpc>
                <a:spcPct val="100000"/>
              </a:lnSpc>
              <a:buSzPct val="45000"/>
              <a:buFont typeface="StarSymbol"/>
              <a:buChar char="l"/>
            </a:pPr>
            <a:r>
              <a:rPr lang="en-IN" sz="2600">
                <a:solidFill>
                  <a:srgbClr val="000000"/>
                </a:solidFill>
                <a:latin typeface="Bitstream Charter"/>
              </a:rPr>
              <a:t>To add data </a:t>
            </a:r>
            <a:endParaRPr/>
          </a:p>
          <a:p>
            <a:pPr lvl="4" algn="just">
              <a:lnSpc>
                <a:spcPct val="100000"/>
              </a:lnSpc>
              <a:buSzPct val="45000"/>
              <a:buFont typeface="StarSymbol"/>
              <a:buChar char="l"/>
            </a:pPr>
            <a:r>
              <a:rPr lang="en-IN" sz="2600" b="1">
                <a:solidFill>
                  <a:srgbClr val="000000"/>
                </a:solidFill>
                <a:latin typeface="Bitstream Charter"/>
              </a:rPr>
              <a:t>&lt;td&gt;  … &lt;/td&gt;</a:t>
            </a:r>
            <a:endParaRPr/>
          </a:p>
          <a:p>
            <a:pPr lvl="4" algn="just">
              <a:lnSpc>
                <a:spcPct val="100000"/>
              </a:lnSpc>
              <a:buSzPct val="45000"/>
              <a:buFont typeface="StarSymbol"/>
              <a:buChar char="l"/>
            </a:pPr>
            <a:r>
              <a:rPr lang="en-IN" sz="2600">
                <a:solidFill>
                  <a:srgbClr val="000000"/>
                </a:solidFill>
                <a:latin typeface="Bitstream Charter"/>
              </a:rPr>
              <a:t>&lt;td&gt; tag can contain text, links, images, lists, other tables, etc.</a:t>
            </a:r>
            <a:endParaRPr/>
          </a:p>
          <a:p>
            <a:pPr algn="just">
              <a:lnSpc>
                <a:spcPct val="100000"/>
              </a:lnSpc>
            </a:pPr>
            <a:endParaRPr/>
          </a:p>
        </p:txBody>
      </p:sp>
      <p:sp>
        <p:nvSpPr>
          <p:cNvPr id="213" name="CustomShape 3"/>
          <p:cNvSpPr/>
          <p:nvPr/>
        </p:nvSpPr>
        <p:spPr>
          <a:xfrm>
            <a:off x="1632240" y="288000"/>
            <a:ext cx="4123080" cy="849240"/>
          </a:xfrm>
          <a:prstGeom prst="rect">
            <a:avLst/>
          </a:prstGeom>
          <a:noFill/>
          <a:ln>
            <a:noFill/>
          </a:ln>
        </p:spPr>
        <p:txBody>
          <a:bodyPr lIns="90000" tIns="45000" rIns="90000" bIns="45000"/>
          <a:lstStyle/>
          <a:p>
            <a:pPr>
              <a:lnSpc>
                <a:spcPct val="100000"/>
              </a:lnSpc>
            </a:pPr>
            <a:r>
              <a:rPr lang="en-IN" sz="5000">
                <a:solidFill>
                  <a:srgbClr val="04617B"/>
                </a:solidFill>
                <a:latin typeface="Bitstream Charter"/>
              </a:rPr>
              <a:t>HTML Tables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Picture 2"/>
          <p:cNvPicPr/>
          <p:nvPr/>
        </p:nvPicPr>
        <p:blipFill>
          <a:blip r:embed="rId2"/>
          <a:stretch>
            <a:fillRect/>
          </a:stretch>
        </p:blipFill>
        <p:spPr>
          <a:xfrm>
            <a:off x="380880" y="685800"/>
            <a:ext cx="8299800" cy="55566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586080" y="81720"/>
            <a:ext cx="5961240" cy="849600"/>
          </a:xfrm>
          <a:prstGeom prst="rect">
            <a:avLst/>
          </a:prstGeom>
          <a:noFill/>
          <a:ln>
            <a:noFill/>
          </a:ln>
        </p:spPr>
        <p:txBody>
          <a:bodyPr lIns="90000" tIns="45000" rIns="90000" bIns="45000"/>
          <a:lstStyle/>
          <a:p>
            <a:pPr>
              <a:lnSpc>
                <a:spcPct val="100000"/>
              </a:lnSpc>
            </a:pPr>
            <a:r>
              <a:rPr lang="en-IN" sz="5000">
                <a:solidFill>
                  <a:srgbClr val="04617B"/>
                </a:solidFill>
                <a:latin typeface="Bitstream Charter"/>
              </a:rPr>
              <a:t>table tag attributes</a:t>
            </a:r>
            <a:endParaRPr/>
          </a:p>
        </p:txBody>
      </p:sp>
      <p:graphicFrame>
        <p:nvGraphicFramePr>
          <p:cNvPr id="216" name="Table 2"/>
          <p:cNvGraphicFramePr/>
          <p:nvPr/>
        </p:nvGraphicFramePr>
        <p:xfrm>
          <a:off x="532800" y="1123920"/>
          <a:ext cx="8606880" cy="5097600"/>
        </p:xfrm>
        <a:graphic>
          <a:graphicData uri="http://schemas.openxmlformats.org/drawingml/2006/table">
            <a:tbl>
              <a:tblPr/>
              <a:tblGrid>
                <a:gridCol w="1887840"/>
                <a:gridCol w="1402560"/>
                <a:gridCol w="5316480"/>
              </a:tblGrid>
              <a:tr h="367560">
                <a:tc>
                  <a:txBody>
                    <a:bodyPr/>
                    <a:lstStyle/>
                    <a:p>
                      <a:r>
                        <a:rPr lang="en-IN" b="1" dirty="0">
                          <a:latin typeface="Bitstream Charter"/>
                        </a:rPr>
                        <a:t>Attribute</a:t>
                      </a:r>
                      <a:endParaRPr/>
                    </a:p>
                  </a:txBody>
                  <a:tcPr/>
                </a:tc>
                <a:tc>
                  <a:txBody>
                    <a:bodyPr/>
                    <a:lstStyle/>
                    <a:p>
                      <a:r>
                        <a:rPr lang="en-IN" b="1">
                          <a:latin typeface="Bitstream Charter"/>
                        </a:rPr>
                        <a:t>Value</a:t>
                      </a:r>
                      <a:endParaRPr/>
                    </a:p>
                  </a:txBody>
                  <a:tcPr/>
                </a:tc>
                <a:tc>
                  <a:txBody>
                    <a:bodyPr/>
                    <a:lstStyle/>
                    <a:p>
                      <a:r>
                        <a:rPr lang="en-IN" b="1">
                          <a:latin typeface="Bitstream Charter"/>
                        </a:rPr>
                        <a:t>Description</a:t>
                      </a:r>
                      <a:endParaRPr/>
                    </a:p>
                  </a:txBody>
                  <a:tcPr/>
                </a:tc>
              </a:tr>
              <a:tr h="919080">
                <a:tc>
                  <a:txBody>
                    <a:bodyPr/>
                    <a:lstStyle/>
                    <a:p>
                      <a:r>
                        <a:rPr lang="en-IN">
                          <a:latin typeface="Bitstream Charter"/>
                        </a:rPr>
                        <a:t>align</a:t>
                      </a:r>
                      <a:endParaRPr/>
                    </a:p>
                  </a:txBody>
                  <a:tcPr/>
                </a:tc>
                <a:tc>
                  <a:txBody>
                    <a:bodyPr/>
                    <a:lstStyle/>
                    <a:p>
                      <a:r>
                        <a:rPr lang="en-IN">
                          <a:latin typeface="Bitstream Charter"/>
                        </a:rPr>
                        <a:t>left</a:t>
                      </a:r>
                      <a:endParaRPr/>
                    </a:p>
                    <a:p>
                      <a:r>
                        <a:rPr lang="en-IN">
                          <a:latin typeface="Bitstream Charter"/>
                        </a:rPr>
                        <a:t>center</a:t>
                      </a:r>
                      <a:endParaRPr/>
                    </a:p>
                    <a:p>
                      <a:r>
                        <a:rPr lang="en-IN">
                          <a:latin typeface="Bitstream Charter"/>
                        </a:rPr>
                        <a:t>right</a:t>
                      </a:r>
                      <a:endParaRPr/>
                    </a:p>
                  </a:txBody>
                  <a:tcPr/>
                </a:tc>
                <a:tc>
                  <a:txBody>
                    <a:bodyPr/>
                    <a:lstStyle/>
                    <a:p>
                      <a:r>
                        <a:rPr lang="en-IN">
                          <a:latin typeface="Bitstream Charter"/>
                        </a:rPr>
                        <a:t>Specifies the alignment of a table according to surrounding text</a:t>
                      </a:r>
                      <a:endParaRPr/>
                    </a:p>
                  </a:txBody>
                  <a:tcPr/>
                </a:tc>
              </a:tr>
              <a:tr h="919080">
                <a:tc>
                  <a:txBody>
                    <a:bodyPr/>
                    <a:lstStyle/>
                    <a:p>
                      <a:r>
                        <a:rPr lang="en-IN">
                          <a:latin typeface="Bitstream Charter"/>
                        </a:rPr>
                        <a:t>bgcolor</a:t>
                      </a:r>
                      <a:endParaRPr/>
                    </a:p>
                  </a:txBody>
                  <a:tcPr/>
                </a:tc>
                <a:tc>
                  <a:txBody>
                    <a:bodyPr/>
                    <a:lstStyle/>
                    <a:p>
                      <a:r>
                        <a:rPr lang="en-IN">
                          <a:latin typeface="Bitstream Charter"/>
                        </a:rPr>
                        <a:t> rgb(x,x,x)</a:t>
                      </a:r>
                      <a:endParaRPr/>
                    </a:p>
                    <a:p>
                      <a:r>
                        <a:rPr lang="en-IN">
                          <a:latin typeface="Bitstream Charter"/>
                        </a:rPr>
                        <a:t>#xxxxxx</a:t>
                      </a:r>
                      <a:endParaRPr/>
                    </a:p>
                    <a:p>
                      <a:r>
                        <a:rPr lang="en-IN">
                          <a:latin typeface="Bitstream Charter"/>
                        </a:rPr>
                        <a:t>colorname</a:t>
                      </a:r>
                      <a:endParaRPr/>
                    </a:p>
                  </a:txBody>
                  <a:tcPr/>
                </a:tc>
                <a:tc>
                  <a:txBody>
                    <a:bodyPr/>
                    <a:lstStyle/>
                    <a:p>
                      <a:r>
                        <a:rPr lang="en-IN" dirty="0">
                          <a:latin typeface="Bitstream Charter"/>
                        </a:rPr>
                        <a:t>Specifies the background </a:t>
                      </a:r>
                      <a:r>
                        <a:rPr lang="en-IN" dirty="0" err="1">
                          <a:latin typeface="Bitstream Charter"/>
                        </a:rPr>
                        <a:t>color</a:t>
                      </a:r>
                      <a:r>
                        <a:rPr lang="en-IN" dirty="0">
                          <a:latin typeface="Bitstream Charter"/>
                        </a:rPr>
                        <a:t> for a table</a:t>
                      </a:r>
                      <a:endParaRPr/>
                    </a:p>
                  </a:txBody>
                  <a:tcPr/>
                </a:tc>
              </a:tr>
              <a:tr h="643320">
                <a:tc>
                  <a:txBody>
                    <a:bodyPr/>
                    <a:lstStyle/>
                    <a:p>
                      <a:r>
                        <a:rPr lang="en-IN">
                          <a:latin typeface="Bitstream Charter"/>
                        </a:rPr>
                        <a:t>border</a:t>
                      </a:r>
                      <a:endParaRPr/>
                    </a:p>
                  </a:txBody>
                  <a:tcPr/>
                </a:tc>
                <a:tc>
                  <a:txBody>
                    <a:bodyPr/>
                    <a:lstStyle/>
                    <a:p>
                      <a:r>
                        <a:rPr lang="en-IN">
                          <a:latin typeface="Bitstream Charter"/>
                        </a:rPr>
                        <a:t>1</a:t>
                      </a:r>
                      <a:endParaRPr/>
                    </a:p>
                    <a:p>
                      <a:r>
                        <a:rPr lang="en-IN">
                          <a:latin typeface="Bitstream Charter"/>
                        </a:rPr>
                        <a:t>0</a:t>
                      </a:r>
                      <a:endParaRPr/>
                    </a:p>
                  </a:txBody>
                  <a:tcPr/>
                </a:tc>
                <a:tc>
                  <a:txBody>
                    <a:bodyPr/>
                    <a:lstStyle/>
                    <a:p>
                      <a:r>
                        <a:rPr lang="en-IN">
                          <a:latin typeface="Bitstream Charter"/>
                        </a:rPr>
                        <a:t>Specifies whether or not the table is being used for layout purposes</a:t>
                      </a:r>
                      <a:endParaRPr/>
                    </a:p>
                  </a:txBody>
                  <a:tcPr/>
                </a:tc>
              </a:tr>
              <a:tr h="643320">
                <a:tc>
                  <a:txBody>
                    <a:bodyPr/>
                    <a:lstStyle/>
                    <a:p>
                      <a:r>
                        <a:rPr lang="en-IN">
                          <a:latin typeface="Bitstream Charter"/>
                        </a:rPr>
                        <a:t>cellpadding</a:t>
                      </a:r>
                      <a:endParaRPr/>
                    </a:p>
                  </a:txBody>
                  <a:tcPr/>
                </a:tc>
                <a:tc>
                  <a:txBody>
                    <a:bodyPr/>
                    <a:lstStyle/>
                    <a:p>
                      <a:r>
                        <a:rPr lang="en-IN">
                          <a:latin typeface="Bitstream Charter"/>
                        </a:rPr>
                        <a:t>pixels</a:t>
                      </a:r>
                      <a:endParaRPr/>
                    </a:p>
                  </a:txBody>
                  <a:tcPr/>
                </a:tc>
                <a:tc>
                  <a:txBody>
                    <a:bodyPr/>
                    <a:lstStyle/>
                    <a:p>
                      <a:r>
                        <a:rPr lang="en-IN">
                          <a:latin typeface="Bitstream Charter"/>
                        </a:rPr>
                        <a:t>Specifies the space between the cell wall and the cell content</a:t>
                      </a:r>
                      <a:endParaRPr/>
                    </a:p>
                  </a:txBody>
                  <a:tcPr/>
                </a:tc>
              </a:tr>
              <a:tr h="536760">
                <a:tc>
                  <a:txBody>
                    <a:bodyPr/>
                    <a:lstStyle/>
                    <a:p>
                      <a:r>
                        <a:rPr lang="en-IN">
                          <a:latin typeface="Bitstream Charter"/>
                        </a:rPr>
                        <a:t>cellspacing</a:t>
                      </a:r>
                      <a:endParaRPr/>
                    </a:p>
                  </a:txBody>
                  <a:tcPr/>
                </a:tc>
                <a:tc>
                  <a:txBody>
                    <a:bodyPr/>
                    <a:lstStyle/>
                    <a:p>
                      <a:r>
                        <a:rPr lang="en-IN">
                          <a:latin typeface="Bitstream Charter"/>
                        </a:rPr>
                        <a:t>pixels</a:t>
                      </a:r>
                      <a:endParaRPr/>
                    </a:p>
                  </a:txBody>
                  <a:tcPr/>
                </a:tc>
                <a:tc>
                  <a:txBody>
                    <a:bodyPr/>
                    <a:lstStyle/>
                    <a:p>
                      <a:r>
                        <a:rPr lang="en-IN">
                          <a:latin typeface="Bitstream Charter"/>
                        </a:rPr>
                        <a:t>Specifies the space between cells</a:t>
                      </a:r>
                      <a:endParaRPr/>
                    </a:p>
                  </a:txBody>
                  <a:tcPr/>
                </a:tc>
              </a:tr>
              <a:tr h="536760">
                <a:tc>
                  <a:txBody>
                    <a:bodyPr/>
                    <a:lstStyle/>
                    <a:p>
                      <a:r>
                        <a:rPr lang="en-IN">
                          <a:latin typeface="Bitstream Charter"/>
                        </a:rPr>
                        <a:t>width</a:t>
                      </a:r>
                      <a:endParaRPr/>
                    </a:p>
                  </a:txBody>
                  <a:tcPr/>
                </a:tc>
                <a:tc>
                  <a:txBody>
                    <a:bodyPr/>
                    <a:lstStyle/>
                    <a:p>
                      <a:r>
                        <a:rPr lang="en-IN">
                          <a:latin typeface="Bitstream Charter"/>
                        </a:rPr>
                        <a:t>Pixels %</a:t>
                      </a:r>
                      <a:endParaRPr/>
                    </a:p>
                  </a:txBody>
                  <a:tcPr/>
                </a:tc>
                <a:tc>
                  <a:txBody>
                    <a:bodyPr/>
                    <a:lstStyle/>
                    <a:p>
                      <a:r>
                        <a:rPr lang="en-IN">
                          <a:latin typeface="Bitstream Charter"/>
                        </a:rPr>
                        <a:t>Specifies the width of a table</a:t>
                      </a:r>
                      <a:endParaRPr/>
                    </a:p>
                  </a:txBody>
                  <a:tcPr/>
                </a:tc>
              </a:tr>
              <a:tr h="531720">
                <a:tc>
                  <a:txBody>
                    <a:bodyPr/>
                    <a:lstStyle/>
                    <a:p>
                      <a:r>
                        <a:rPr lang="en-IN">
                          <a:latin typeface="Bitstream Charter"/>
                        </a:rPr>
                        <a:t>summary</a:t>
                      </a:r>
                      <a:endParaRPr/>
                    </a:p>
                  </a:txBody>
                  <a:tcPr/>
                </a:tc>
                <a:tc>
                  <a:txBody>
                    <a:bodyPr/>
                    <a:lstStyle/>
                    <a:p>
                      <a:r>
                        <a:rPr lang="en-IN">
                          <a:latin typeface="Bitstream Charter"/>
                        </a:rPr>
                        <a:t>text</a:t>
                      </a:r>
                      <a:endParaRPr/>
                    </a:p>
                  </a:txBody>
                  <a:tcPr/>
                </a:tc>
                <a:tc>
                  <a:txBody>
                    <a:bodyPr/>
                    <a:lstStyle/>
                    <a:p>
                      <a:r>
                        <a:rPr lang="en-IN">
                          <a:latin typeface="Bitstream Charter"/>
                        </a:rPr>
                        <a:t>Specifies a summary of the content of a table</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533520" y="457200"/>
            <a:ext cx="8223480" cy="831960"/>
          </a:xfrm>
          <a:prstGeom prst="rect">
            <a:avLst/>
          </a:prstGeom>
          <a:noFill/>
          <a:ln>
            <a:noFill/>
          </a:ln>
        </p:spPr>
      </p:sp>
      <p:pic>
        <p:nvPicPr>
          <p:cNvPr id="218" name="Picture 217"/>
          <p:cNvPicPr/>
          <p:nvPr/>
        </p:nvPicPr>
        <p:blipFill>
          <a:blip r:embed="rId2"/>
          <a:stretch>
            <a:fillRect/>
          </a:stretch>
        </p:blipFill>
        <p:spPr>
          <a:xfrm>
            <a:off x="216000" y="997920"/>
            <a:ext cx="4129560" cy="5694120"/>
          </a:xfrm>
          <a:prstGeom prst="rect">
            <a:avLst/>
          </a:prstGeom>
          <a:ln>
            <a:noFill/>
          </a:ln>
        </p:spPr>
      </p:pic>
      <p:sp>
        <p:nvSpPr>
          <p:cNvPr id="219" name="CustomShape 2"/>
          <p:cNvSpPr/>
          <p:nvPr/>
        </p:nvSpPr>
        <p:spPr>
          <a:xfrm>
            <a:off x="2133360" y="144000"/>
            <a:ext cx="3910680" cy="849960"/>
          </a:xfrm>
          <a:prstGeom prst="rect">
            <a:avLst/>
          </a:prstGeom>
          <a:noFill/>
          <a:ln>
            <a:noFill/>
          </a:ln>
        </p:spPr>
        <p:txBody>
          <a:bodyPr lIns="90000" tIns="45000" rIns="90000" bIns="45000"/>
          <a:lstStyle/>
          <a:p>
            <a:pPr>
              <a:lnSpc>
                <a:spcPct val="100000"/>
              </a:lnSpc>
            </a:pPr>
            <a:r>
              <a:rPr lang="en-IN" sz="5000">
                <a:solidFill>
                  <a:srgbClr val="04617B"/>
                </a:solidFill>
                <a:latin typeface="Bitstream Charter"/>
              </a:rPr>
              <a:t>Caption Tag</a:t>
            </a:r>
            <a:endParaRPr/>
          </a:p>
        </p:txBody>
      </p:sp>
      <p:pic>
        <p:nvPicPr>
          <p:cNvPr id="220" name="Picture 219"/>
          <p:cNvPicPr/>
          <p:nvPr/>
        </p:nvPicPr>
        <p:blipFill>
          <a:blip r:embed="rId3"/>
          <a:stretch>
            <a:fillRect/>
          </a:stretch>
        </p:blipFill>
        <p:spPr>
          <a:xfrm>
            <a:off x="4692960" y="1224000"/>
            <a:ext cx="4015080" cy="1796040"/>
          </a:xfrm>
          <a:prstGeom prst="rect">
            <a:avLst/>
          </a:prstGeom>
          <a:ln>
            <a:noFill/>
          </a:ln>
        </p:spPr>
      </p:pic>
      <p:sp>
        <p:nvSpPr>
          <p:cNvPr id="221" name="CustomShape 3"/>
          <p:cNvSpPr/>
          <p:nvPr/>
        </p:nvSpPr>
        <p:spPr>
          <a:xfrm>
            <a:off x="7421760" y="658080"/>
            <a:ext cx="2084040" cy="635040"/>
          </a:xfrm>
          <a:prstGeom prst="rect">
            <a:avLst/>
          </a:prstGeom>
          <a:noFill/>
          <a:ln>
            <a:noFill/>
          </a:ln>
        </p:spPr>
        <p:txBody>
          <a:bodyPr lIns="90000" tIns="45000" rIns="90000" bIns="45000"/>
          <a:lstStyle/>
          <a:p>
            <a:r>
              <a:rPr lang="en-IN" sz="3600" b="1">
                <a:solidFill>
                  <a:srgbClr val="04617B"/>
                </a:solidFill>
                <a:latin typeface="Bitstream Charter"/>
              </a:rPr>
              <a:t>Output</a:t>
            </a:r>
            <a:endParaRPr/>
          </a:p>
        </p:txBody>
      </p:sp>
      <p:sp>
        <p:nvSpPr>
          <p:cNvPr id="222" name="CustomShape 4"/>
          <p:cNvSpPr/>
          <p:nvPr/>
        </p:nvSpPr>
        <p:spPr>
          <a:xfrm>
            <a:off x="5832000" y="3240000"/>
            <a:ext cx="2012400" cy="2012400"/>
          </a:xfrm>
          <a:prstGeom prst="roundRect">
            <a:avLst>
              <a:gd name="adj" fmla="val 3600"/>
            </a:avLst>
          </a:prstGeom>
          <a:solidFill>
            <a:srgbClr val="729FCF"/>
          </a:solidFill>
          <a:ln>
            <a:solidFill>
              <a:srgbClr val="3465A4"/>
            </a:solidFill>
          </a:ln>
        </p:spPr>
        <p:txBody>
          <a:bodyPr lIns="90000" tIns="45000" rIns="90000" bIns="45000" anchor="ctr"/>
          <a:lstStyle/>
          <a:p>
            <a:pPr>
              <a:lnSpc>
                <a:spcPct val="100000"/>
              </a:lnSpc>
            </a:pPr>
            <a:r>
              <a:rPr lang="en-IN">
                <a:latin typeface="Bitstream Charter"/>
              </a:rPr>
              <a:t>Border Value is 0 means no border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533520" y="457200"/>
            <a:ext cx="8223480" cy="831960"/>
          </a:xfrm>
          <a:prstGeom prst="rect">
            <a:avLst/>
          </a:prstGeom>
          <a:noFill/>
          <a:ln>
            <a:noFill/>
          </a:ln>
        </p:spPr>
      </p:sp>
      <p:pic>
        <p:nvPicPr>
          <p:cNvPr id="224" name="Picture 223"/>
          <p:cNvPicPr/>
          <p:nvPr/>
        </p:nvPicPr>
        <p:blipFill>
          <a:blip r:embed="rId2"/>
          <a:stretch>
            <a:fillRect/>
          </a:stretch>
        </p:blipFill>
        <p:spPr>
          <a:xfrm>
            <a:off x="0" y="964440"/>
            <a:ext cx="4532040" cy="5889600"/>
          </a:xfrm>
          <a:prstGeom prst="rect">
            <a:avLst/>
          </a:prstGeom>
          <a:ln>
            <a:noFill/>
          </a:ln>
        </p:spPr>
      </p:pic>
      <p:pic>
        <p:nvPicPr>
          <p:cNvPr id="225" name="Picture 224"/>
          <p:cNvPicPr/>
          <p:nvPr/>
        </p:nvPicPr>
        <p:blipFill>
          <a:blip r:embed="rId3"/>
          <a:stretch>
            <a:fillRect/>
          </a:stretch>
        </p:blipFill>
        <p:spPr>
          <a:xfrm>
            <a:off x="4608000" y="1512000"/>
            <a:ext cx="4082040" cy="1472040"/>
          </a:xfrm>
          <a:prstGeom prst="rect">
            <a:avLst/>
          </a:prstGeom>
          <a:ln>
            <a:noFill/>
          </a:ln>
        </p:spPr>
      </p:pic>
      <p:sp>
        <p:nvSpPr>
          <p:cNvPr id="226" name="CustomShape 2"/>
          <p:cNvSpPr/>
          <p:nvPr/>
        </p:nvSpPr>
        <p:spPr>
          <a:xfrm>
            <a:off x="7042320" y="1016640"/>
            <a:ext cx="1665720" cy="635400"/>
          </a:xfrm>
          <a:prstGeom prst="rect">
            <a:avLst/>
          </a:prstGeom>
          <a:noFill/>
          <a:ln>
            <a:noFill/>
          </a:ln>
        </p:spPr>
        <p:txBody>
          <a:bodyPr lIns="90000" tIns="45000" rIns="90000" bIns="45000"/>
          <a:lstStyle/>
          <a:p>
            <a:r>
              <a:rPr lang="en-IN" sz="3600" b="1">
                <a:solidFill>
                  <a:srgbClr val="04617B"/>
                </a:solidFill>
                <a:latin typeface="Bitstream Charter"/>
              </a:rPr>
              <a:t>Output</a:t>
            </a:r>
            <a:endParaRPr/>
          </a:p>
        </p:txBody>
      </p:sp>
      <p:sp>
        <p:nvSpPr>
          <p:cNvPr id="227" name="CustomShape 3"/>
          <p:cNvSpPr/>
          <p:nvPr/>
        </p:nvSpPr>
        <p:spPr>
          <a:xfrm>
            <a:off x="5832360" y="3240360"/>
            <a:ext cx="2012400" cy="2012400"/>
          </a:xfrm>
          <a:prstGeom prst="roundRect">
            <a:avLst>
              <a:gd name="adj" fmla="val 3600"/>
            </a:avLst>
          </a:prstGeom>
          <a:solidFill>
            <a:srgbClr val="729FCF"/>
          </a:solidFill>
          <a:ln>
            <a:solidFill>
              <a:srgbClr val="3465A4"/>
            </a:solidFill>
          </a:ln>
        </p:spPr>
        <p:txBody>
          <a:bodyPr lIns="90000" tIns="45000" rIns="90000" bIns="45000" anchor="ctr"/>
          <a:lstStyle/>
          <a:p>
            <a:pPr>
              <a:lnSpc>
                <a:spcPct val="100000"/>
              </a:lnSpc>
            </a:pPr>
            <a:r>
              <a:rPr lang="en-IN">
                <a:latin typeface="Bitstream Charter"/>
              </a:rPr>
              <a:t>Border Value is 1 means table with border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57200" y="704880"/>
            <a:ext cx="8223120" cy="1136520"/>
          </a:xfrm>
          <a:prstGeom prst="rect">
            <a:avLst/>
          </a:prstGeom>
          <a:noFill/>
          <a:ln>
            <a:noFill/>
          </a:ln>
        </p:spPr>
      </p:sp>
      <p:sp>
        <p:nvSpPr>
          <p:cNvPr id="85" name="CustomShape 2"/>
          <p:cNvSpPr/>
          <p:nvPr/>
        </p:nvSpPr>
        <p:spPr>
          <a:xfrm>
            <a:off x="457200" y="1935000"/>
            <a:ext cx="8223120" cy="4383000"/>
          </a:xfrm>
          <a:prstGeom prst="rect">
            <a:avLst/>
          </a:prstGeom>
          <a:noFill/>
          <a:ln>
            <a:noFill/>
          </a:ln>
        </p:spPr>
      </p:sp>
      <p:pic>
        <p:nvPicPr>
          <p:cNvPr id="86" name="Picture 85"/>
          <p:cNvPicPr/>
          <p:nvPr/>
        </p:nvPicPr>
        <p:blipFill>
          <a:blip r:embed="rId2"/>
          <a:stretch>
            <a:fillRect/>
          </a:stretch>
        </p:blipFill>
        <p:spPr>
          <a:xfrm>
            <a:off x="1008000" y="1512000"/>
            <a:ext cx="7194600" cy="4674600"/>
          </a:xfrm>
          <a:prstGeom prst="rect">
            <a:avLst/>
          </a:prstGeom>
          <a:ln>
            <a:noFill/>
          </a:ln>
        </p:spPr>
      </p:pic>
      <p:sp>
        <p:nvSpPr>
          <p:cNvPr id="87" name="CustomShape 3"/>
          <p:cNvSpPr/>
          <p:nvPr/>
        </p:nvSpPr>
        <p:spPr>
          <a:xfrm>
            <a:off x="720000" y="216000"/>
            <a:ext cx="6175440" cy="694800"/>
          </a:xfrm>
          <a:prstGeom prst="rect">
            <a:avLst/>
          </a:prstGeom>
          <a:noFill/>
          <a:ln>
            <a:noFill/>
          </a:ln>
        </p:spPr>
        <p:txBody>
          <a:bodyPr lIns="90000" tIns="45000" rIns="90000" bIns="45000"/>
          <a:lstStyle/>
          <a:p>
            <a:pPr>
              <a:lnSpc>
                <a:spcPct val="100000"/>
              </a:lnSpc>
            </a:pPr>
            <a:r>
              <a:rPr lang="en-IN" sz="4000">
                <a:solidFill>
                  <a:srgbClr val="04617B"/>
                </a:solidFill>
                <a:latin typeface="Bitstream Charter"/>
              </a:rPr>
              <a:t>HTML Document Structure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533520" y="457200"/>
            <a:ext cx="8223480" cy="831960"/>
          </a:xfrm>
          <a:prstGeom prst="rect">
            <a:avLst/>
          </a:prstGeom>
          <a:noFill/>
          <a:ln>
            <a:noFill/>
          </a:ln>
        </p:spPr>
      </p:sp>
      <p:sp>
        <p:nvSpPr>
          <p:cNvPr id="229" name="CustomShape 2"/>
          <p:cNvSpPr/>
          <p:nvPr/>
        </p:nvSpPr>
        <p:spPr>
          <a:xfrm>
            <a:off x="216000" y="50040"/>
            <a:ext cx="8492040" cy="882000"/>
          </a:xfrm>
          <a:prstGeom prst="rect">
            <a:avLst/>
          </a:prstGeom>
          <a:noFill/>
          <a:ln>
            <a:noFill/>
          </a:ln>
        </p:spPr>
        <p:txBody>
          <a:bodyPr lIns="90000" tIns="45000" rIns="90000" bIns="45000"/>
          <a:lstStyle/>
          <a:p>
            <a:pPr>
              <a:lnSpc>
                <a:spcPct val="100000"/>
              </a:lnSpc>
            </a:pPr>
            <a:r>
              <a:rPr lang="en-IN" sz="2600">
                <a:solidFill>
                  <a:srgbClr val="04617B"/>
                </a:solidFill>
                <a:latin typeface="Bitstream Charter"/>
              </a:rPr>
              <a:t>Cellpadding, Cellspacing, bgcolor, bordercolor, width and height attribute of &lt;table tag&gt;</a:t>
            </a:r>
            <a:endParaRPr/>
          </a:p>
        </p:txBody>
      </p:sp>
      <p:sp>
        <p:nvSpPr>
          <p:cNvPr id="230" name="CustomShape 3"/>
          <p:cNvSpPr/>
          <p:nvPr/>
        </p:nvSpPr>
        <p:spPr>
          <a:xfrm>
            <a:off x="7114320" y="2160000"/>
            <a:ext cx="1665720" cy="635400"/>
          </a:xfrm>
          <a:prstGeom prst="rect">
            <a:avLst/>
          </a:prstGeom>
          <a:noFill/>
          <a:ln>
            <a:noFill/>
          </a:ln>
        </p:spPr>
      </p:sp>
      <p:pic>
        <p:nvPicPr>
          <p:cNvPr id="231" name="Picture 230"/>
          <p:cNvPicPr/>
          <p:nvPr/>
        </p:nvPicPr>
        <p:blipFill>
          <a:blip r:embed="rId2"/>
          <a:stretch>
            <a:fillRect/>
          </a:stretch>
        </p:blipFill>
        <p:spPr>
          <a:xfrm>
            <a:off x="144000" y="936000"/>
            <a:ext cx="8132040" cy="5540040"/>
          </a:xfrm>
          <a:prstGeom prst="rect">
            <a:avLst/>
          </a:prstGeom>
          <a:ln>
            <a:noFill/>
          </a:ln>
        </p:spPr>
      </p:pic>
      <p:pic>
        <p:nvPicPr>
          <p:cNvPr id="232" name="Picture 231"/>
          <p:cNvPicPr/>
          <p:nvPr/>
        </p:nvPicPr>
        <p:blipFill>
          <a:blip r:embed="rId3"/>
          <a:stretch>
            <a:fillRect/>
          </a:stretch>
        </p:blipFill>
        <p:spPr>
          <a:xfrm>
            <a:off x="2133600" y="3024000"/>
            <a:ext cx="7010400" cy="2169000"/>
          </a:xfrm>
          <a:prstGeom prst="rect">
            <a:avLst/>
          </a:prstGeom>
          <a:ln>
            <a:noFill/>
          </a:ln>
        </p:spPr>
      </p:pic>
      <p:sp>
        <p:nvSpPr>
          <p:cNvPr id="233" name="CustomShape 4"/>
          <p:cNvSpPr/>
          <p:nvPr/>
        </p:nvSpPr>
        <p:spPr>
          <a:xfrm>
            <a:off x="3312000" y="4968000"/>
            <a:ext cx="4964040" cy="1724400"/>
          </a:xfrm>
          <a:prstGeom prst="roundRect">
            <a:avLst>
              <a:gd name="adj" fmla="val 3600"/>
            </a:avLst>
          </a:prstGeom>
          <a:solidFill>
            <a:srgbClr val="729FCF"/>
          </a:solidFill>
          <a:ln>
            <a:solidFill>
              <a:srgbClr val="3465A4"/>
            </a:solidFill>
          </a:ln>
        </p:spPr>
        <p:txBody>
          <a:bodyPr lIns="90000" tIns="45000" rIns="90000" bIns="45000" anchor="ctr"/>
          <a:lstStyle/>
          <a:p>
            <a:pPr algn="ctr">
              <a:lnSpc>
                <a:spcPct val="100000"/>
              </a:lnSpc>
            </a:pPr>
            <a:r>
              <a:rPr lang="en-IN" dirty="0">
                <a:latin typeface="Bitstream Charter"/>
              </a:rPr>
              <a:t>The </a:t>
            </a:r>
            <a:r>
              <a:rPr lang="en-IN" dirty="0" err="1">
                <a:latin typeface="Bitstream Charter"/>
              </a:rPr>
              <a:t>cellspacing</a:t>
            </a:r>
            <a:r>
              <a:rPr lang="en-IN" dirty="0">
                <a:latin typeface="Bitstream Charter"/>
              </a:rPr>
              <a:t> attribute defines the width of the border, while </a:t>
            </a:r>
            <a:r>
              <a:rPr lang="en-IN" dirty="0" err="1">
                <a:latin typeface="Bitstream Charter"/>
              </a:rPr>
              <a:t>cellpadding</a:t>
            </a:r>
            <a:r>
              <a:rPr lang="en-IN" dirty="0">
                <a:latin typeface="Bitstream Charter"/>
              </a:rPr>
              <a:t> represents the distance between cell borders and the content within a cell.</a:t>
            </a:r>
            <a:endParaRPr/>
          </a:p>
        </p:txBody>
      </p:sp>
      <p:sp>
        <p:nvSpPr>
          <p:cNvPr id="234" name="CustomShape 5"/>
          <p:cNvSpPr/>
          <p:nvPr/>
        </p:nvSpPr>
        <p:spPr>
          <a:xfrm>
            <a:off x="6781800" y="2888640"/>
            <a:ext cx="2444280" cy="635760"/>
          </a:xfrm>
          <a:prstGeom prst="rect">
            <a:avLst/>
          </a:prstGeom>
          <a:noFill/>
          <a:ln>
            <a:noFill/>
          </a:ln>
        </p:spPr>
        <p:txBody>
          <a:bodyPr lIns="90000" tIns="45000" rIns="90000" bIns="45000"/>
          <a:lstStyle/>
          <a:p>
            <a:r>
              <a:rPr lang="en-IN" sz="3600" b="1" dirty="0">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57200" y="704160"/>
            <a:ext cx="8223480" cy="737640"/>
          </a:xfrm>
          <a:prstGeom prst="rect">
            <a:avLst/>
          </a:prstGeom>
          <a:noFill/>
          <a:ln>
            <a:noFill/>
          </a:ln>
        </p:spPr>
      </p:sp>
      <p:sp>
        <p:nvSpPr>
          <p:cNvPr id="236" name="CustomShape 2"/>
          <p:cNvSpPr/>
          <p:nvPr/>
        </p:nvSpPr>
        <p:spPr>
          <a:xfrm>
            <a:off x="457200" y="1523880"/>
            <a:ext cx="8223480" cy="479448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To make a cell span multiple rows and columns, the tags </a:t>
            </a:r>
            <a:r>
              <a:rPr lang="en-IN" sz="2600" b="1">
                <a:solidFill>
                  <a:srgbClr val="000000"/>
                </a:solidFill>
                <a:latin typeface="Bitstream Charter"/>
              </a:rPr>
              <a:t>&lt;rowspan&gt; and &lt;colspan&gt;</a:t>
            </a:r>
            <a:r>
              <a:rPr lang="en-IN" sz="2600">
                <a:solidFill>
                  <a:srgbClr val="000000"/>
                </a:solidFill>
                <a:latin typeface="Bitstream Charter"/>
              </a:rPr>
              <a:t> are used,</a:t>
            </a:r>
            <a:endParaRPr/>
          </a:p>
          <a:p>
            <a:pPr algn="just">
              <a:lnSpc>
                <a:spcPct val="100000"/>
              </a:lnSpc>
              <a:buSzPct val="45000"/>
              <a:buFont typeface="StarSymbol"/>
              <a:buChar char="l"/>
            </a:pPr>
            <a:r>
              <a:rPr lang="en-IN" sz="2600">
                <a:solidFill>
                  <a:srgbClr val="000000"/>
                </a:solidFill>
                <a:latin typeface="Bitstream Charter"/>
              </a:rPr>
              <a:t>&lt;rowspan&gt; - no. of rows a cell spans vertically. That is , you want to merge two or more Cells in the same column.</a:t>
            </a:r>
            <a:endParaRPr/>
          </a:p>
          <a:p>
            <a:pPr algn="just">
              <a:lnSpc>
                <a:spcPct val="100000"/>
              </a:lnSpc>
              <a:buSzPct val="45000"/>
              <a:buFont typeface="StarSymbol"/>
              <a:buChar char="l"/>
            </a:pPr>
            <a:r>
              <a:rPr lang="en-IN" sz="2600">
                <a:solidFill>
                  <a:srgbClr val="000000"/>
                </a:solidFill>
                <a:latin typeface="Bitstream Charter"/>
              </a:rPr>
              <a:t>&lt;colspan&gt; - no. of columns a cell span (or merge) horizontally.That is, you want to merge two or more Cells in a row.</a:t>
            </a:r>
            <a:endParaRPr/>
          </a:p>
          <a:p>
            <a:pPr algn="just">
              <a:lnSpc>
                <a:spcPct val="100000"/>
              </a:lnSpc>
            </a:pPr>
            <a:endParaRPr/>
          </a:p>
        </p:txBody>
      </p:sp>
      <p:sp>
        <p:nvSpPr>
          <p:cNvPr id="237" name="CustomShape 3"/>
          <p:cNvSpPr/>
          <p:nvPr/>
        </p:nvSpPr>
        <p:spPr>
          <a:xfrm>
            <a:off x="648000" y="216000"/>
            <a:ext cx="6608160" cy="849960"/>
          </a:xfrm>
          <a:prstGeom prst="rect">
            <a:avLst/>
          </a:prstGeom>
          <a:noFill/>
          <a:ln>
            <a:noFill/>
          </a:ln>
        </p:spPr>
        <p:txBody>
          <a:bodyPr lIns="90000" tIns="45000" rIns="90000" bIns="45000"/>
          <a:lstStyle/>
          <a:p>
            <a:pPr>
              <a:lnSpc>
                <a:spcPct val="100000"/>
              </a:lnSpc>
            </a:pPr>
            <a:r>
              <a:rPr lang="en-IN" sz="5000">
                <a:solidFill>
                  <a:srgbClr val="04617B"/>
                </a:solidFill>
                <a:latin typeface="Bitstream Charter"/>
              </a:rPr>
              <a:t>RowSpan &amp; ColSpan</a:t>
            </a:r>
            <a:endParaRPr/>
          </a:p>
        </p:txBody>
      </p:sp>
      <p:pic>
        <p:nvPicPr>
          <p:cNvPr id="238" name="Picture 237"/>
          <p:cNvPicPr/>
          <p:nvPr/>
        </p:nvPicPr>
        <p:blipFill>
          <a:blip r:embed="rId2"/>
          <a:stretch>
            <a:fillRect/>
          </a:stretch>
        </p:blipFill>
        <p:spPr>
          <a:xfrm>
            <a:off x="1588680" y="4824000"/>
            <a:ext cx="5319360" cy="1796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457200" y="704160"/>
            <a:ext cx="8223480" cy="737640"/>
          </a:xfrm>
          <a:prstGeom prst="rect">
            <a:avLst/>
          </a:prstGeom>
          <a:noFill/>
          <a:ln>
            <a:noFill/>
          </a:ln>
        </p:spPr>
      </p:sp>
      <p:sp>
        <p:nvSpPr>
          <p:cNvPr id="240" name="CustomShape 2"/>
          <p:cNvSpPr/>
          <p:nvPr/>
        </p:nvSpPr>
        <p:spPr>
          <a:xfrm>
            <a:off x="1280520" y="216000"/>
            <a:ext cx="6059880" cy="850320"/>
          </a:xfrm>
          <a:prstGeom prst="rect">
            <a:avLst/>
          </a:prstGeom>
          <a:noFill/>
          <a:ln>
            <a:noFill/>
          </a:ln>
        </p:spPr>
        <p:txBody>
          <a:bodyPr lIns="90000" tIns="45000" rIns="90000" bIns="45000"/>
          <a:lstStyle/>
          <a:p>
            <a:pPr>
              <a:lnSpc>
                <a:spcPct val="100000"/>
              </a:lnSpc>
            </a:pPr>
            <a:r>
              <a:rPr lang="en-IN" sz="5000">
                <a:solidFill>
                  <a:srgbClr val="04617B"/>
                </a:solidFill>
                <a:latin typeface="Bitstream Charter"/>
              </a:rPr>
              <a:t>Example RowSpan</a:t>
            </a:r>
            <a:endParaRPr/>
          </a:p>
        </p:txBody>
      </p:sp>
      <p:pic>
        <p:nvPicPr>
          <p:cNvPr id="241" name="Picture 240"/>
          <p:cNvPicPr/>
          <p:nvPr/>
        </p:nvPicPr>
        <p:blipFill>
          <a:blip r:embed="rId2"/>
          <a:stretch>
            <a:fillRect/>
          </a:stretch>
        </p:blipFill>
        <p:spPr>
          <a:xfrm>
            <a:off x="274320" y="1069920"/>
            <a:ext cx="4258080" cy="5311080"/>
          </a:xfrm>
          <a:prstGeom prst="rect">
            <a:avLst/>
          </a:prstGeom>
          <a:ln>
            <a:noFill/>
          </a:ln>
        </p:spPr>
      </p:pic>
      <p:pic>
        <p:nvPicPr>
          <p:cNvPr id="242" name="Picture 241"/>
          <p:cNvPicPr/>
          <p:nvPr/>
        </p:nvPicPr>
        <p:blipFill>
          <a:blip r:embed="rId3"/>
          <a:stretch>
            <a:fillRect/>
          </a:stretch>
        </p:blipFill>
        <p:spPr>
          <a:xfrm>
            <a:off x="5522760" y="3240000"/>
            <a:ext cx="3329640" cy="1891440"/>
          </a:xfrm>
          <a:prstGeom prst="rect">
            <a:avLst/>
          </a:prstGeom>
          <a:ln>
            <a:noFill/>
          </a:ln>
        </p:spPr>
      </p:pic>
      <p:sp>
        <p:nvSpPr>
          <p:cNvPr id="243" name="CustomShape 3"/>
          <p:cNvSpPr/>
          <p:nvPr/>
        </p:nvSpPr>
        <p:spPr>
          <a:xfrm>
            <a:off x="7186320" y="2744640"/>
            <a:ext cx="1666080" cy="635760"/>
          </a:xfrm>
          <a:prstGeom prst="rect">
            <a:avLst/>
          </a:prstGeom>
          <a:noFill/>
          <a:ln>
            <a:noFill/>
          </a:ln>
        </p:spPr>
        <p:txBody>
          <a:bodyPr lIns="90000" tIns="45000" rIns="90000" bIns="45000"/>
          <a:lstStyle/>
          <a:p>
            <a:r>
              <a:rPr lang="en-IN" sz="3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457200" y="704160"/>
            <a:ext cx="8223480" cy="661320"/>
          </a:xfrm>
          <a:prstGeom prst="rect">
            <a:avLst/>
          </a:prstGeom>
          <a:noFill/>
          <a:ln>
            <a:noFill/>
          </a:ln>
        </p:spPr>
      </p:sp>
      <p:sp>
        <p:nvSpPr>
          <p:cNvPr id="245" name="CustomShape 2"/>
          <p:cNvSpPr/>
          <p:nvPr/>
        </p:nvSpPr>
        <p:spPr>
          <a:xfrm>
            <a:off x="936000" y="288000"/>
            <a:ext cx="6059880" cy="850320"/>
          </a:xfrm>
          <a:prstGeom prst="rect">
            <a:avLst/>
          </a:prstGeom>
          <a:noFill/>
          <a:ln>
            <a:noFill/>
          </a:ln>
        </p:spPr>
        <p:txBody>
          <a:bodyPr lIns="90000" tIns="45000" rIns="90000" bIns="45000"/>
          <a:lstStyle/>
          <a:p>
            <a:pPr>
              <a:lnSpc>
                <a:spcPct val="100000"/>
              </a:lnSpc>
            </a:pPr>
            <a:r>
              <a:rPr lang="en-IN" sz="5000">
                <a:solidFill>
                  <a:srgbClr val="04617B"/>
                </a:solidFill>
                <a:latin typeface="Bitstream Charter"/>
              </a:rPr>
              <a:t>Example ColSpan</a:t>
            </a:r>
            <a:endParaRPr/>
          </a:p>
        </p:txBody>
      </p:sp>
      <p:pic>
        <p:nvPicPr>
          <p:cNvPr id="246" name="Picture 245"/>
          <p:cNvPicPr/>
          <p:nvPr/>
        </p:nvPicPr>
        <p:blipFill>
          <a:blip r:embed="rId2"/>
          <a:stretch>
            <a:fillRect/>
          </a:stretch>
        </p:blipFill>
        <p:spPr>
          <a:xfrm>
            <a:off x="792000" y="1315440"/>
            <a:ext cx="4244400" cy="4872960"/>
          </a:xfrm>
          <a:prstGeom prst="rect">
            <a:avLst/>
          </a:prstGeom>
          <a:ln>
            <a:noFill/>
          </a:ln>
        </p:spPr>
      </p:pic>
      <p:pic>
        <p:nvPicPr>
          <p:cNvPr id="247" name="Picture 246"/>
          <p:cNvPicPr/>
          <p:nvPr/>
        </p:nvPicPr>
        <p:blipFill>
          <a:blip r:embed="rId3"/>
          <a:stretch>
            <a:fillRect/>
          </a:stretch>
        </p:blipFill>
        <p:spPr>
          <a:xfrm>
            <a:off x="5184000" y="4251240"/>
            <a:ext cx="3872880" cy="1793160"/>
          </a:xfrm>
          <a:prstGeom prst="rect">
            <a:avLst/>
          </a:prstGeom>
          <a:ln>
            <a:noFill/>
          </a:ln>
        </p:spPr>
      </p:pic>
      <p:sp>
        <p:nvSpPr>
          <p:cNvPr id="248" name="CustomShape 3"/>
          <p:cNvSpPr/>
          <p:nvPr/>
        </p:nvSpPr>
        <p:spPr>
          <a:xfrm>
            <a:off x="7114320" y="3672000"/>
            <a:ext cx="1666080" cy="635760"/>
          </a:xfrm>
          <a:prstGeom prst="rect">
            <a:avLst/>
          </a:prstGeom>
          <a:noFill/>
          <a:ln>
            <a:noFill/>
          </a:ln>
        </p:spPr>
        <p:txBody>
          <a:bodyPr lIns="90000" tIns="45000" rIns="90000" bIns="45000"/>
          <a:lstStyle/>
          <a:p>
            <a:r>
              <a:rPr lang="en-IN" sz="3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457200" y="704160"/>
            <a:ext cx="8223480" cy="661320"/>
          </a:xfrm>
          <a:prstGeom prst="rect">
            <a:avLst/>
          </a:prstGeom>
          <a:noFill/>
          <a:ln>
            <a:noFill/>
          </a:ln>
        </p:spPr>
      </p:sp>
      <p:sp>
        <p:nvSpPr>
          <p:cNvPr id="250" name="CustomShape 2"/>
          <p:cNvSpPr/>
          <p:nvPr/>
        </p:nvSpPr>
        <p:spPr>
          <a:xfrm>
            <a:off x="920520" y="82080"/>
            <a:ext cx="6995880" cy="829440"/>
          </a:xfrm>
          <a:prstGeom prst="rect">
            <a:avLst/>
          </a:prstGeom>
          <a:noFill/>
          <a:ln>
            <a:noFill/>
          </a:ln>
        </p:spPr>
        <p:txBody>
          <a:bodyPr lIns="90000" tIns="45000" rIns="90000" bIns="45000"/>
          <a:lstStyle/>
          <a:p>
            <a:pPr>
              <a:lnSpc>
                <a:spcPct val="100000"/>
              </a:lnSpc>
            </a:pPr>
            <a:r>
              <a:rPr lang="en-IN" sz="4000">
                <a:solidFill>
                  <a:srgbClr val="04617B"/>
                </a:solidFill>
                <a:latin typeface="Bitstream Charter"/>
              </a:rPr>
              <a:t>Example RowspanColSpan</a:t>
            </a:r>
            <a:endParaRPr/>
          </a:p>
        </p:txBody>
      </p:sp>
      <p:pic>
        <p:nvPicPr>
          <p:cNvPr id="251" name="Picture 250"/>
          <p:cNvPicPr/>
          <p:nvPr/>
        </p:nvPicPr>
        <p:blipFill>
          <a:blip r:embed="rId2"/>
          <a:stretch>
            <a:fillRect/>
          </a:stretch>
        </p:blipFill>
        <p:spPr>
          <a:xfrm>
            <a:off x="5760000" y="3067920"/>
            <a:ext cx="3740400" cy="2904480"/>
          </a:xfrm>
          <a:prstGeom prst="rect">
            <a:avLst/>
          </a:prstGeom>
          <a:ln>
            <a:noFill/>
          </a:ln>
        </p:spPr>
      </p:pic>
      <p:pic>
        <p:nvPicPr>
          <p:cNvPr id="252" name="Picture 251"/>
          <p:cNvPicPr/>
          <p:nvPr/>
        </p:nvPicPr>
        <p:blipFill>
          <a:blip r:embed="rId3"/>
          <a:stretch>
            <a:fillRect/>
          </a:stretch>
        </p:blipFill>
        <p:spPr>
          <a:xfrm>
            <a:off x="125640" y="667080"/>
            <a:ext cx="5558760" cy="6187320"/>
          </a:xfrm>
          <a:prstGeom prst="rect">
            <a:avLst/>
          </a:prstGeom>
          <a:ln>
            <a:noFill/>
          </a:ln>
        </p:spPr>
      </p:pic>
      <p:sp>
        <p:nvSpPr>
          <p:cNvPr id="253" name="CustomShape 3"/>
          <p:cNvSpPr/>
          <p:nvPr/>
        </p:nvSpPr>
        <p:spPr>
          <a:xfrm>
            <a:off x="6624000" y="2528640"/>
            <a:ext cx="1666080" cy="635760"/>
          </a:xfrm>
          <a:prstGeom prst="rect">
            <a:avLst/>
          </a:prstGeom>
          <a:noFill/>
          <a:ln>
            <a:noFill/>
          </a:ln>
        </p:spPr>
        <p:txBody>
          <a:bodyPr lIns="90000" tIns="45000" rIns="90000" bIns="45000"/>
          <a:lstStyle/>
          <a:p>
            <a:r>
              <a:rPr lang="en-IN" sz="3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457200" y="704160"/>
            <a:ext cx="8223480" cy="661320"/>
          </a:xfrm>
          <a:prstGeom prst="rect">
            <a:avLst/>
          </a:prstGeom>
          <a:noFill/>
          <a:ln>
            <a:noFill/>
          </a:ln>
        </p:spPr>
      </p:sp>
      <p:sp>
        <p:nvSpPr>
          <p:cNvPr id="255" name="CustomShape 2"/>
          <p:cNvSpPr/>
          <p:nvPr/>
        </p:nvSpPr>
        <p:spPr>
          <a:xfrm>
            <a:off x="920520" y="82080"/>
            <a:ext cx="6995880" cy="829440"/>
          </a:xfrm>
          <a:prstGeom prst="rect">
            <a:avLst/>
          </a:prstGeom>
          <a:noFill/>
          <a:ln>
            <a:noFill/>
          </a:ln>
        </p:spPr>
        <p:txBody>
          <a:bodyPr lIns="90000" tIns="45000" rIns="90000" bIns="45000"/>
          <a:lstStyle/>
          <a:p>
            <a:pPr>
              <a:lnSpc>
                <a:spcPct val="100000"/>
              </a:lnSpc>
            </a:pPr>
            <a:r>
              <a:rPr lang="en-IN" sz="4000">
                <a:solidFill>
                  <a:srgbClr val="04617B"/>
                </a:solidFill>
                <a:latin typeface="Bitstream Charter"/>
              </a:rPr>
              <a:t>Example Nested Table</a:t>
            </a:r>
            <a:endParaRPr/>
          </a:p>
        </p:txBody>
      </p:sp>
      <p:sp>
        <p:nvSpPr>
          <p:cNvPr id="256" name="CustomShape 3"/>
          <p:cNvSpPr/>
          <p:nvPr/>
        </p:nvSpPr>
        <p:spPr>
          <a:xfrm>
            <a:off x="6624000" y="2528640"/>
            <a:ext cx="1666080" cy="635760"/>
          </a:xfrm>
          <a:prstGeom prst="rect">
            <a:avLst/>
          </a:prstGeom>
          <a:noFill/>
          <a:ln>
            <a:noFill/>
          </a:ln>
        </p:spPr>
        <p:txBody>
          <a:bodyPr lIns="90000" tIns="45000" rIns="90000" bIns="45000"/>
          <a:lstStyle/>
          <a:p>
            <a:r>
              <a:rPr lang="en-IN" sz="3600" b="1">
                <a:solidFill>
                  <a:srgbClr val="04617B"/>
                </a:solidFill>
                <a:latin typeface="Bitstream Charter"/>
              </a:rPr>
              <a:t>Output</a:t>
            </a:r>
            <a:endParaRPr/>
          </a:p>
        </p:txBody>
      </p:sp>
      <p:pic>
        <p:nvPicPr>
          <p:cNvPr id="257" name="Picture 256"/>
          <p:cNvPicPr/>
          <p:nvPr/>
        </p:nvPicPr>
        <p:blipFill>
          <a:blip r:embed="rId2"/>
          <a:stretch>
            <a:fillRect/>
          </a:stretch>
        </p:blipFill>
        <p:spPr>
          <a:xfrm>
            <a:off x="153720" y="631080"/>
            <a:ext cx="5026680" cy="6349320"/>
          </a:xfrm>
          <a:prstGeom prst="rect">
            <a:avLst/>
          </a:prstGeom>
          <a:ln>
            <a:noFill/>
          </a:ln>
        </p:spPr>
      </p:pic>
      <p:pic>
        <p:nvPicPr>
          <p:cNvPr id="258" name="Picture 257"/>
          <p:cNvPicPr/>
          <p:nvPr/>
        </p:nvPicPr>
        <p:blipFill>
          <a:blip r:embed="rId3"/>
          <a:stretch>
            <a:fillRect/>
          </a:stretch>
        </p:blipFill>
        <p:spPr>
          <a:xfrm>
            <a:off x="5688000" y="3168000"/>
            <a:ext cx="3386880" cy="1901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457200" y="704880"/>
            <a:ext cx="8223120" cy="1136520"/>
          </a:xfrm>
          <a:prstGeom prst="rect">
            <a:avLst/>
          </a:prstGeom>
          <a:noFill/>
          <a:ln>
            <a:noFill/>
          </a:ln>
        </p:spPr>
        <p:txBody>
          <a:bodyPr lIns="0" tIns="45000" rIns="0" bIns="0" anchor="b"/>
          <a:lstStyle/>
          <a:p>
            <a:endParaRPr/>
          </a:p>
          <a:p>
            <a:pPr>
              <a:lnSpc>
                <a:spcPct val="100000"/>
              </a:lnSpc>
            </a:pPr>
            <a:endParaRPr/>
          </a:p>
        </p:txBody>
      </p:sp>
      <p:sp>
        <p:nvSpPr>
          <p:cNvPr id="260" name="CustomShape 2"/>
          <p:cNvSpPr/>
          <p:nvPr/>
        </p:nvSpPr>
        <p:spPr>
          <a:xfrm>
            <a:off x="269280" y="950400"/>
            <a:ext cx="8223120" cy="523800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HTML Forms are used to select </a:t>
            </a:r>
            <a:r>
              <a:rPr lang="en-IN" sz="2600" i="1" u="sng">
                <a:solidFill>
                  <a:srgbClr val="000000"/>
                </a:solidFill>
                <a:latin typeface="Bitstream Charter"/>
              </a:rPr>
              <a:t>different kinds of user input.</a:t>
            </a:r>
            <a:endParaRPr/>
          </a:p>
          <a:p>
            <a:pPr algn="just">
              <a:lnSpc>
                <a:spcPct val="100000"/>
              </a:lnSpc>
              <a:buSzPct val="45000"/>
              <a:buFont typeface="StarSymbol"/>
              <a:buChar char="l"/>
            </a:pPr>
            <a:r>
              <a:rPr lang="en-IN" sz="2600">
                <a:solidFill>
                  <a:srgbClr val="000000"/>
                </a:solidFill>
                <a:latin typeface="Bitstream Charter"/>
              </a:rPr>
              <a:t>A form will take input from the site visitor and then will post it to a back-end application such as CGI, ASP Script or PHP script etc.</a:t>
            </a:r>
            <a:endParaRPr/>
          </a:p>
          <a:p>
            <a:pPr algn="just">
              <a:lnSpc>
                <a:spcPct val="100000"/>
              </a:lnSpc>
              <a:buSzPct val="45000"/>
              <a:buFont typeface="StarSymbol"/>
              <a:buChar char="l"/>
            </a:pPr>
            <a:r>
              <a:rPr lang="en-IN" sz="2600">
                <a:solidFill>
                  <a:srgbClr val="000000"/>
                </a:solidFill>
                <a:latin typeface="Bitstream Charter"/>
              </a:rPr>
              <a:t>The back-end application will perform required processing on the passed data </a:t>
            </a:r>
            <a:endParaRPr/>
          </a:p>
          <a:p>
            <a:pPr algn="just">
              <a:lnSpc>
                <a:spcPct val="100000"/>
              </a:lnSpc>
              <a:buSzPct val="45000"/>
              <a:buFont typeface="StarSymbol"/>
              <a:buChar char="l"/>
            </a:pPr>
            <a:r>
              <a:rPr lang="en-IN" sz="2600">
                <a:solidFill>
                  <a:srgbClr val="000000"/>
                </a:solidFill>
                <a:latin typeface="Bitstream Charter"/>
              </a:rPr>
              <a:t>The &lt;form&gt; tag is used to create an HTML form:</a:t>
            </a:r>
            <a:endParaRPr/>
          </a:p>
          <a:p>
            <a:pPr algn="just">
              <a:lnSpc>
                <a:spcPct val="100000"/>
              </a:lnSpc>
            </a:pPr>
            <a:r>
              <a:rPr lang="en-IN" sz="2400" b="1">
                <a:solidFill>
                  <a:srgbClr val="000000"/>
                </a:solidFill>
                <a:latin typeface="Bitstream Charter"/>
              </a:rPr>
              <a:t>	&lt;form action="Script URL" method="GET|POST"&gt;</a:t>
            </a:r>
            <a:endParaRPr/>
          </a:p>
          <a:p>
            <a:pPr algn="just">
              <a:lnSpc>
                <a:spcPct val="100000"/>
              </a:lnSpc>
            </a:pPr>
            <a:r>
              <a:rPr lang="en-IN" sz="2400" b="1">
                <a:solidFill>
                  <a:srgbClr val="000000"/>
                </a:solidFill>
                <a:latin typeface="Bitstream Charter"/>
              </a:rPr>
              <a:t>    			form elements like input, textarea etc. </a:t>
            </a:r>
            <a:endParaRPr/>
          </a:p>
          <a:p>
            <a:pPr algn="just">
              <a:lnSpc>
                <a:spcPct val="100000"/>
              </a:lnSpc>
            </a:pPr>
            <a:r>
              <a:rPr lang="en-IN" sz="2400" b="1">
                <a:solidFill>
                  <a:srgbClr val="000000"/>
                </a:solidFill>
                <a:latin typeface="Bitstream Charter"/>
              </a:rPr>
              <a:t>		&lt;/form&gt;</a:t>
            </a:r>
            <a:endParaRPr/>
          </a:p>
        </p:txBody>
      </p:sp>
      <p:sp>
        <p:nvSpPr>
          <p:cNvPr id="261" name="CustomShape 3"/>
          <p:cNvSpPr/>
          <p:nvPr/>
        </p:nvSpPr>
        <p:spPr>
          <a:xfrm>
            <a:off x="452160" y="29160"/>
            <a:ext cx="6384240" cy="759240"/>
          </a:xfrm>
          <a:prstGeom prst="rect">
            <a:avLst/>
          </a:prstGeom>
          <a:noFill/>
          <a:ln>
            <a:noFill/>
          </a:ln>
        </p:spPr>
        <p:txBody>
          <a:bodyPr lIns="90000" tIns="45000" rIns="90000" bIns="45000"/>
          <a:lstStyle/>
          <a:p>
            <a:r>
              <a:rPr lang="en-IN" sz="4400" b="1" u="sng">
                <a:solidFill>
                  <a:srgbClr val="04617B"/>
                </a:solidFill>
                <a:latin typeface="Bitstream Charter"/>
              </a:rPr>
              <a:t>HTML Forms and Input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457200" y="704160"/>
            <a:ext cx="8223480" cy="1136880"/>
          </a:xfrm>
          <a:prstGeom prst="rect">
            <a:avLst/>
          </a:prstGeom>
          <a:noFill/>
          <a:ln>
            <a:noFill/>
          </a:ln>
        </p:spPr>
      </p:sp>
      <p:sp>
        <p:nvSpPr>
          <p:cNvPr id="263" name="CustomShape 2"/>
          <p:cNvSpPr/>
          <p:nvPr/>
        </p:nvSpPr>
        <p:spPr>
          <a:xfrm>
            <a:off x="457200" y="1935360"/>
            <a:ext cx="8223480" cy="438300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Every &lt;form&gt; element should carry at least two attributes:</a:t>
            </a:r>
            <a:endParaRPr/>
          </a:p>
          <a:p>
            <a:pPr lvl="2" algn="just">
              <a:lnSpc>
                <a:spcPct val="100000"/>
              </a:lnSpc>
              <a:buSzPct val="45000"/>
              <a:buFont typeface="StarSymbol"/>
              <a:buChar char="l"/>
            </a:pPr>
            <a:r>
              <a:rPr lang="en-IN" sz="2400" b="1">
                <a:solidFill>
                  <a:srgbClr val="000000"/>
                </a:solidFill>
                <a:latin typeface="Bitstream Charter"/>
              </a:rPr>
              <a:t>action </a:t>
            </a:r>
            <a:endParaRPr/>
          </a:p>
          <a:p>
            <a:pPr lvl="2" algn="just">
              <a:lnSpc>
                <a:spcPct val="100000"/>
              </a:lnSpc>
              <a:buSzPct val="45000"/>
              <a:buFont typeface="StarSymbol"/>
              <a:buChar char="l"/>
            </a:pPr>
            <a:r>
              <a:rPr lang="en-IN" sz="2400" b="1">
                <a:solidFill>
                  <a:srgbClr val="000000"/>
                </a:solidFill>
                <a:latin typeface="Bitstream Charter"/>
              </a:rPr>
              <a:t>method</a:t>
            </a:r>
            <a:endParaRPr/>
          </a:p>
          <a:p>
            <a:pPr algn="just">
              <a:lnSpc>
                <a:spcPct val="100000"/>
              </a:lnSpc>
              <a:buSzPct val="95000"/>
              <a:buFont typeface="Wingdings 2" charset="2"/>
              <a:buChar char=""/>
            </a:pPr>
            <a:r>
              <a:rPr lang="en-IN" sz="2600">
                <a:solidFill>
                  <a:srgbClr val="000000"/>
                </a:solidFill>
                <a:latin typeface="Bitstream Charter"/>
              </a:rPr>
              <a:t>The &lt;form&gt; element carries an attribute called action whose value is the URL of the page on the web server that handles search requests.</a:t>
            </a:r>
            <a:endParaRPr/>
          </a:p>
          <a:p>
            <a:pPr algn="just">
              <a:lnSpc>
                <a:spcPct val="100000"/>
              </a:lnSpc>
              <a:buSzPct val="95000"/>
              <a:buFont typeface="Wingdings 2" charset="2"/>
              <a:buChar char=""/>
            </a:pPr>
            <a:r>
              <a:rPr lang="en-IN" sz="2600">
                <a:solidFill>
                  <a:srgbClr val="000000"/>
                </a:solidFill>
                <a:latin typeface="Bitstream Charter"/>
              </a:rPr>
              <a:t>The method attribute indicates which HTTP method will be used in getting the form data to the server.</a:t>
            </a:r>
            <a:endParaRPr/>
          </a:p>
        </p:txBody>
      </p:sp>
      <p:sp>
        <p:nvSpPr>
          <p:cNvPr id="264" name="CustomShape 3"/>
          <p:cNvSpPr/>
          <p:nvPr/>
        </p:nvSpPr>
        <p:spPr>
          <a:xfrm>
            <a:off x="805320" y="216000"/>
            <a:ext cx="6319080" cy="850320"/>
          </a:xfrm>
          <a:prstGeom prst="rect">
            <a:avLst/>
          </a:prstGeom>
          <a:noFill/>
          <a:ln>
            <a:noFill/>
          </a:ln>
        </p:spPr>
        <p:txBody>
          <a:bodyPr lIns="90000" tIns="45000" rIns="90000" bIns="45000"/>
          <a:lstStyle/>
          <a:p>
            <a:pPr>
              <a:lnSpc>
                <a:spcPct val="100000"/>
              </a:lnSpc>
            </a:pPr>
            <a:r>
              <a:rPr lang="en-IN" sz="5000">
                <a:solidFill>
                  <a:srgbClr val="04617B"/>
                </a:solidFill>
                <a:latin typeface="Bitstream Charter"/>
              </a:rPr>
              <a:t>Form Attributes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457200" y="704160"/>
            <a:ext cx="8223480" cy="1136880"/>
          </a:xfrm>
          <a:prstGeom prst="rect">
            <a:avLst/>
          </a:prstGeom>
          <a:noFill/>
          <a:ln>
            <a:noFill/>
          </a:ln>
        </p:spPr>
      </p:sp>
      <p:sp>
        <p:nvSpPr>
          <p:cNvPr id="266" name="CustomShape 2"/>
          <p:cNvSpPr/>
          <p:nvPr/>
        </p:nvSpPr>
        <p:spPr>
          <a:xfrm>
            <a:off x="0" y="1935360"/>
            <a:ext cx="9140400" cy="4383000"/>
          </a:xfrm>
          <a:prstGeom prst="rect">
            <a:avLst/>
          </a:prstGeom>
          <a:noFill/>
          <a:ln>
            <a:noFill/>
          </a:ln>
        </p:spPr>
        <p:txBody>
          <a:bodyPr lIns="90000" tIns="45000" rIns="90000" bIns="45000"/>
          <a:lstStyle/>
          <a:p>
            <a:pPr algn="just">
              <a:lnSpc>
                <a:spcPct val="100000"/>
              </a:lnSpc>
              <a:buSzPct val="95000"/>
              <a:buFont typeface="Wingdings 2" charset="2"/>
              <a:buChar char=""/>
            </a:pPr>
            <a:r>
              <a:rPr lang="en-IN" sz="2600">
                <a:solidFill>
                  <a:srgbClr val="000000"/>
                </a:solidFill>
                <a:latin typeface="Bitstream Charter"/>
              </a:rPr>
              <a:t>The action attribute indicates what happens to the data when the form is submitted.</a:t>
            </a:r>
            <a:endParaRPr/>
          </a:p>
          <a:p>
            <a:pPr algn="just">
              <a:lnSpc>
                <a:spcPct val="100000"/>
              </a:lnSpc>
              <a:buSzPct val="95000"/>
              <a:buFont typeface="Wingdings 2" charset="2"/>
              <a:buChar char=""/>
            </a:pPr>
            <a:r>
              <a:rPr lang="en-IN" sz="2600">
                <a:solidFill>
                  <a:srgbClr val="000000"/>
                </a:solidFill>
                <a:latin typeface="Bitstream Charter"/>
              </a:rPr>
              <a:t>For example, if you have a login form consisting of a username and password, the details the user enters may get passed to a page written in ASP.net on the web server called login.aspx, in which case the action attribute would read as follows:</a:t>
            </a:r>
            <a:endParaRPr/>
          </a:p>
          <a:p>
            <a:pPr algn="just">
              <a:lnSpc>
                <a:spcPct val="100000"/>
              </a:lnSpc>
            </a:pPr>
            <a:r>
              <a:rPr lang="en-IN" sz="2600">
                <a:solidFill>
                  <a:srgbClr val="000000"/>
                </a:solidFill>
                <a:latin typeface="Bitstream Charter"/>
              </a:rPr>
              <a:t>	 </a:t>
            </a:r>
            <a:endParaRPr/>
          </a:p>
          <a:p>
            <a:pPr algn="just">
              <a:lnSpc>
                <a:spcPct val="100000"/>
              </a:lnSpc>
            </a:pPr>
            <a:endParaRPr/>
          </a:p>
          <a:p>
            <a:pPr algn="just">
              <a:lnSpc>
                <a:spcPct val="100000"/>
              </a:lnSpc>
            </a:pPr>
            <a:r>
              <a:rPr lang="en-IN" sz="2600">
                <a:solidFill>
                  <a:srgbClr val="000000"/>
                </a:solidFill>
                <a:latin typeface="Bitstream Charter"/>
              </a:rPr>
              <a:t>&lt;form action=”http://www.example.org/membership/login.aspx”&gt;</a:t>
            </a:r>
            <a:endParaRPr/>
          </a:p>
        </p:txBody>
      </p:sp>
      <p:sp>
        <p:nvSpPr>
          <p:cNvPr id="267" name="CustomShape 3"/>
          <p:cNvSpPr/>
          <p:nvPr/>
        </p:nvSpPr>
        <p:spPr>
          <a:xfrm>
            <a:off x="720000" y="144000"/>
            <a:ext cx="7423920" cy="855000"/>
          </a:xfrm>
          <a:prstGeom prst="rect">
            <a:avLst/>
          </a:prstGeom>
          <a:noFill/>
          <a:ln>
            <a:noFill/>
          </a:ln>
        </p:spPr>
        <p:txBody>
          <a:bodyPr lIns="90000" tIns="45000" rIns="90000" bIns="45000"/>
          <a:lstStyle/>
          <a:p>
            <a:pPr>
              <a:lnSpc>
                <a:spcPct val="100000"/>
              </a:lnSpc>
            </a:pPr>
            <a:r>
              <a:rPr lang="en-IN" sz="5000" b="1" i="1">
                <a:solidFill>
                  <a:srgbClr val="04617B"/>
                </a:solidFill>
                <a:latin typeface="Bitstream Charter"/>
              </a:rPr>
              <a:t>The action Attribute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457200" y="704160"/>
            <a:ext cx="8223480" cy="1136880"/>
          </a:xfrm>
          <a:prstGeom prst="rect">
            <a:avLst/>
          </a:prstGeom>
          <a:noFill/>
          <a:ln>
            <a:noFill/>
          </a:ln>
        </p:spPr>
      </p:sp>
      <p:sp>
        <p:nvSpPr>
          <p:cNvPr id="269" name="CustomShape 2"/>
          <p:cNvSpPr/>
          <p:nvPr/>
        </p:nvSpPr>
        <p:spPr>
          <a:xfrm>
            <a:off x="457200" y="1935360"/>
            <a:ext cx="8223480" cy="4383000"/>
          </a:xfrm>
          <a:prstGeom prst="rect">
            <a:avLst/>
          </a:prstGeom>
          <a:noFill/>
          <a:ln>
            <a:noFill/>
          </a:ln>
        </p:spPr>
        <p:txBody>
          <a:bodyPr lIns="90000" tIns="45000" rIns="90000" bIns="45000"/>
          <a:lstStyle/>
          <a:p>
            <a:pPr algn="just">
              <a:lnSpc>
                <a:spcPct val="100000"/>
              </a:lnSpc>
              <a:buSzPct val="95000"/>
              <a:buFont typeface="Wingdings 2" charset="2"/>
              <a:buChar char=""/>
            </a:pPr>
            <a:r>
              <a:rPr lang="en-IN" sz="2600">
                <a:solidFill>
                  <a:srgbClr val="000000"/>
                </a:solidFill>
                <a:latin typeface="Bitstream Charter"/>
              </a:rPr>
              <a:t>Form data can be sent to the server in two ways, each corresponding to an </a:t>
            </a:r>
            <a:r>
              <a:rPr lang="en-IN" sz="2600" i="1">
                <a:solidFill>
                  <a:srgbClr val="000000"/>
                </a:solidFill>
                <a:latin typeface="Bitstream Charter"/>
              </a:rPr>
              <a:t>HTTP method:</a:t>
            </a:r>
            <a:endParaRPr/>
          </a:p>
          <a:p>
            <a:pPr lvl="2" algn="just">
              <a:lnSpc>
                <a:spcPct val="100000"/>
              </a:lnSpc>
              <a:buSzPct val="45000"/>
              <a:buFont typeface="StarSymbol"/>
              <a:buChar char="l"/>
            </a:pPr>
            <a:r>
              <a:rPr lang="en-IN" sz="2400">
                <a:solidFill>
                  <a:srgbClr val="000000"/>
                </a:solidFill>
                <a:latin typeface="Bitstream Charter"/>
              </a:rPr>
              <a:t>The get method, which sends data as part of the URL</a:t>
            </a:r>
            <a:endParaRPr/>
          </a:p>
          <a:p>
            <a:pPr lvl="2" algn="just">
              <a:lnSpc>
                <a:spcPct val="100000"/>
              </a:lnSpc>
              <a:buSzPct val="45000"/>
              <a:buFont typeface="StarSymbol"/>
              <a:buChar char="l"/>
            </a:pPr>
            <a:r>
              <a:rPr lang="en-IN" sz="2400">
                <a:solidFill>
                  <a:srgbClr val="000000"/>
                </a:solidFill>
                <a:latin typeface="Bitstream Charter"/>
              </a:rPr>
              <a:t>The post method, which hides data in the HTTP headers</a:t>
            </a:r>
            <a:endParaRPr/>
          </a:p>
        </p:txBody>
      </p:sp>
      <p:sp>
        <p:nvSpPr>
          <p:cNvPr id="270" name="CustomShape 3"/>
          <p:cNvSpPr/>
          <p:nvPr/>
        </p:nvSpPr>
        <p:spPr>
          <a:xfrm>
            <a:off x="576000" y="174960"/>
            <a:ext cx="7950960" cy="855000"/>
          </a:xfrm>
          <a:prstGeom prst="rect">
            <a:avLst/>
          </a:prstGeom>
          <a:noFill/>
          <a:ln>
            <a:noFill/>
          </a:ln>
        </p:spPr>
        <p:txBody>
          <a:bodyPr lIns="90000" tIns="45000" rIns="90000" bIns="45000"/>
          <a:lstStyle/>
          <a:p>
            <a:pPr>
              <a:lnSpc>
                <a:spcPct val="100000"/>
              </a:lnSpc>
            </a:pPr>
            <a:r>
              <a:rPr lang="en-IN" sz="5000" b="1" i="1">
                <a:solidFill>
                  <a:srgbClr val="04617B"/>
                </a:solidFill>
                <a:latin typeface="Bitstream Charter"/>
              </a:rPr>
              <a:t>The method Attribute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76000" y="432000"/>
            <a:ext cx="7914600" cy="4692240"/>
          </a:xfrm>
          <a:prstGeom prst="rect">
            <a:avLst/>
          </a:prstGeom>
          <a:noFill/>
          <a:ln>
            <a:noFill/>
          </a:ln>
        </p:spPr>
        <p:txBody>
          <a:bodyPr lIns="90000" tIns="45000" rIns="90000" bIns="45000"/>
          <a:lstStyle/>
          <a:p>
            <a:r>
              <a:rPr lang="en-IN" sz="3200" b="1">
                <a:latin typeface="Bitstream Charter"/>
              </a:rPr>
              <a:t>Web Browsers</a:t>
            </a:r>
            <a:endParaRPr/>
          </a:p>
          <a:p>
            <a:endParaRPr/>
          </a:p>
          <a:p>
            <a:pPr algn="just">
              <a:lnSpc>
                <a:spcPct val="100000"/>
              </a:lnSpc>
            </a:pPr>
            <a:endParaRPr/>
          </a:p>
          <a:p>
            <a:pPr algn="just">
              <a:lnSpc>
                <a:spcPct val="100000"/>
              </a:lnSpc>
              <a:buSzPct val="45000"/>
              <a:buFont typeface="StarSymbol"/>
              <a:buChar char="l"/>
            </a:pPr>
            <a:r>
              <a:rPr lang="en-IN" sz="2800">
                <a:latin typeface="Bitstream Charter"/>
              </a:rPr>
              <a:t>The purpose of a web browser (Chrome, IE, Firefox, Safari) is to read HTML documents and display them.</a:t>
            </a:r>
            <a:endParaRPr/>
          </a:p>
          <a:p>
            <a:pPr algn="just">
              <a:lnSpc>
                <a:spcPct val="100000"/>
              </a:lnSpc>
              <a:buSzPct val="45000"/>
              <a:buFont typeface="StarSymbol"/>
              <a:buChar char="l"/>
            </a:pPr>
            <a:r>
              <a:rPr lang="en-IN" sz="2800">
                <a:latin typeface="Bitstream Charter"/>
              </a:rPr>
              <a:t>The browser does not display the HTML tags, but uses them to determine how to display the document:</a:t>
            </a: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457200" y="704160"/>
            <a:ext cx="8223480" cy="813960"/>
          </a:xfrm>
          <a:prstGeom prst="rect">
            <a:avLst/>
          </a:prstGeom>
          <a:noFill/>
          <a:ln>
            <a:noFill/>
          </a:ln>
        </p:spPr>
      </p:sp>
      <p:sp>
        <p:nvSpPr>
          <p:cNvPr id="272" name="CustomShape 2"/>
          <p:cNvSpPr/>
          <p:nvPr/>
        </p:nvSpPr>
        <p:spPr>
          <a:xfrm>
            <a:off x="484920" y="601920"/>
            <a:ext cx="8223480" cy="4794480"/>
          </a:xfrm>
          <a:prstGeom prst="rect">
            <a:avLst/>
          </a:prstGeom>
          <a:noFill/>
          <a:ln>
            <a:noFill/>
          </a:ln>
        </p:spPr>
        <p:txBody>
          <a:bodyPr lIns="90000" tIns="45000" rIns="90000" bIns="45000"/>
          <a:lstStyle/>
          <a:p>
            <a:pPr algn="just">
              <a:lnSpc>
                <a:spcPct val="100000"/>
              </a:lnSpc>
            </a:pPr>
            <a:endParaRPr/>
          </a:p>
          <a:p>
            <a:pPr algn="just">
              <a:lnSpc>
                <a:spcPct val="100000"/>
              </a:lnSpc>
            </a:pPr>
            <a:endParaRPr/>
          </a:p>
          <a:p>
            <a:pPr algn="just">
              <a:lnSpc>
                <a:spcPct val="100000"/>
              </a:lnSpc>
              <a:buSzPct val="45000"/>
              <a:buFont typeface="StarSymbol"/>
              <a:buChar char="l"/>
            </a:pPr>
            <a:r>
              <a:rPr lang="en-IN" sz="2600">
                <a:solidFill>
                  <a:srgbClr val="000000"/>
                </a:solidFill>
                <a:latin typeface="Bitstream Charter"/>
              </a:rPr>
              <a:t>    Text Input Controls</a:t>
            </a:r>
            <a:endParaRPr/>
          </a:p>
          <a:p>
            <a:pPr algn="just">
              <a:lnSpc>
                <a:spcPct val="100000"/>
              </a:lnSpc>
              <a:buSzPct val="45000"/>
              <a:buFont typeface="StarSymbol"/>
              <a:buChar char="l"/>
            </a:pPr>
            <a:r>
              <a:rPr lang="en-IN" sz="2600">
                <a:solidFill>
                  <a:srgbClr val="000000"/>
                </a:solidFill>
                <a:latin typeface="Bitstream Charter"/>
              </a:rPr>
              <a:t>    Checkboxes Controls</a:t>
            </a:r>
            <a:endParaRPr/>
          </a:p>
          <a:p>
            <a:pPr algn="just">
              <a:lnSpc>
                <a:spcPct val="100000"/>
              </a:lnSpc>
              <a:buSzPct val="45000"/>
              <a:buFont typeface="StarSymbol"/>
              <a:buChar char="l"/>
            </a:pPr>
            <a:r>
              <a:rPr lang="en-IN" sz="2600">
                <a:solidFill>
                  <a:srgbClr val="000000"/>
                </a:solidFill>
                <a:latin typeface="Bitstream Charter"/>
              </a:rPr>
              <a:t>    Radio Box Controls</a:t>
            </a:r>
            <a:endParaRPr/>
          </a:p>
          <a:p>
            <a:pPr algn="just">
              <a:lnSpc>
                <a:spcPct val="100000"/>
              </a:lnSpc>
              <a:buSzPct val="45000"/>
              <a:buFont typeface="StarSymbol"/>
              <a:buChar char="l"/>
            </a:pPr>
            <a:r>
              <a:rPr lang="en-IN" sz="2600">
                <a:solidFill>
                  <a:srgbClr val="000000"/>
                </a:solidFill>
                <a:latin typeface="Bitstream Charter"/>
              </a:rPr>
              <a:t>    Select Box Controls</a:t>
            </a:r>
            <a:endParaRPr/>
          </a:p>
          <a:p>
            <a:pPr algn="just">
              <a:lnSpc>
                <a:spcPct val="100000"/>
              </a:lnSpc>
              <a:buSzPct val="45000"/>
              <a:buFont typeface="StarSymbol"/>
              <a:buChar char="l"/>
            </a:pPr>
            <a:r>
              <a:rPr lang="en-IN" sz="2600">
                <a:solidFill>
                  <a:srgbClr val="000000"/>
                </a:solidFill>
                <a:latin typeface="Bitstream Charter"/>
              </a:rPr>
              <a:t>    File Select boxes</a:t>
            </a:r>
            <a:endParaRPr/>
          </a:p>
          <a:p>
            <a:pPr algn="just">
              <a:lnSpc>
                <a:spcPct val="100000"/>
              </a:lnSpc>
              <a:buSzPct val="45000"/>
              <a:buFont typeface="StarSymbol"/>
              <a:buChar char="l"/>
            </a:pPr>
            <a:r>
              <a:rPr lang="en-IN" sz="2600">
                <a:solidFill>
                  <a:srgbClr val="000000"/>
                </a:solidFill>
                <a:latin typeface="Bitstream Charter"/>
              </a:rPr>
              <a:t>    Hidden Controls</a:t>
            </a:r>
            <a:endParaRPr/>
          </a:p>
          <a:p>
            <a:pPr algn="just">
              <a:lnSpc>
                <a:spcPct val="100000"/>
              </a:lnSpc>
              <a:buSzPct val="45000"/>
              <a:buFont typeface="StarSymbol"/>
              <a:buChar char="l"/>
            </a:pPr>
            <a:r>
              <a:rPr lang="en-IN" sz="2600">
                <a:solidFill>
                  <a:srgbClr val="000000"/>
                </a:solidFill>
                <a:latin typeface="Bitstream Charter"/>
              </a:rPr>
              <a:t>    Clickable Buttons</a:t>
            </a:r>
            <a:endParaRPr/>
          </a:p>
          <a:p>
            <a:pPr algn="just">
              <a:lnSpc>
                <a:spcPct val="100000"/>
              </a:lnSpc>
              <a:buSzPct val="45000"/>
              <a:buFont typeface="StarSymbol"/>
              <a:buChar char="l"/>
            </a:pPr>
            <a:r>
              <a:rPr lang="en-IN" sz="2600">
                <a:solidFill>
                  <a:srgbClr val="000000"/>
                </a:solidFill>
                <a:latin typeface="Bitstream Charter"/>
              </a:rPr>
              <a:t>    Submit and Reset Button</a:t>
            </a:r>
            <a:endParaRPr/>
          </a:p>
          <a:p>
            <a:pPr algn="just">
              <a:lnSpc>
                <a:spcPct val="100000"/>
              </a:lnSpc>
              <a:buSzPct val="45000"/>
              <a:buFont typeface="StarSymbol"/>
              <a:buChar char="l"/>
            </a:pPr>
            <a:r>
              <a:rPr lang="en-IN" sz="2600">
                <a:solidFill>
                  <a:srgbClr val="000000"/>
                </a:solidFill>
                <a:latin typeface="Bitstream Charter"/>
              </a:rPr>
              <a:t>Most of the control elements are created using </a:t>
            </a:r>
            <a:r>
              <a:rPr lang="en-IN" sz="2600" b="1">
                <a:solidFill>
                  <a:srgbClr val="000000"/>
                </a:solidFill>
                <a:latin typeface="Bitstream Charter"/>
              </a:rPr>
              <a:t>&lt;input&gt; </a:t>
            </a:r>
            <a:r>
              <a:rPr lang="en-IN" sz="2600">
                <a:solidFill>
                  <a:srgbClr val="000000"/>
                </a:solidFill>
                <a:latin typeface="Bitstream Charter"/>
              </a:rPr>
              <a:t>tag having attribute </a:t>
            </a:r>
            <a:r>
              <a:rPr lang="en-IN" sz="2600" b="1">
                <a:solidFill>
                  <a:srgbClr val="000000"/>
                </a:solidFill>
                <a:latin typeface="Bitstream Charter"/>
              </a:rPr>
              <a:t>type</a:t>
            </a:r>
            <a:r>
              <a:rPr lang="en-IN" sz="2600">
                <a:solidFill>
                  <a:srgbClr val="000000"/>
                </a:solidFill>
                <a:latin typeface="Bitstream Charter"/>
              </a:rPr>
              <a:t>.</a:t>
            </a:r>
            <a:endParaRPr/>
          </a:p>
          <a:p>
            <a:pPr algn="just">
              <a:lnSpc>
                <a:spcPct val="100000"/>
              </a:lnSpc>
              <a:buSzPct val="45000"/>
              <a:buFont typeface="StarSymbol"/>
              <a:buChar char="l"/>
            </a:pPr>
            <a:r>
              <a:rPr lang="en-IN" sz="2600">
                <a:solidFill>
                  <a:srgbClr val="000000"/>
                </a:solidFill>
                <a:latin typeface="Bitstream Charter"/>
              </a:rPr>
              <a:t>When a user fills in a form, the data is sent to the server in </a:t>
            </a:r>
            <a:r>
              <a:rPr lang="en-IN" sz="2600" i="1">
                <a:solidFill>
                  <a:srgbClr val="000000"/>
                </a:solidFill>
                <a:latin typeface="Bitstream Charter"/>
              </a:rPr>
              <a:t>name/value pairs. The name corresponds to the </a:t>
            </a:r>
            <a:r>
              <a:rPr lang="en-IN" sz="2600">
                <a:solidFill>
                  <a:srgbClr val="000000"/>
                </a:solidFill>
                <a:latin typeface="Bitstream Charter"/>
              </a:rPr>
              <a:t>name of the form control, and the </a:t>
            </a:r>
            <a:r>
              <a:rPr lang="en-IN" sz="2600" i="1">
                <a:solidFill>
                  <a:srgbClr val="000000"/>
                </a:solidFill>
                <a:latin typeface="Bitstream Charter"/>
              </a:rPr>
              <a:t>value is what the user has entered</a:t>
            </a:r>
            <a:endParaRPr/>
          </a:p>
        </p:txBody>
      </p:sp>
      <p:sp>
        <p:nvSpPr>
          <p:cNvPr id="273" name="CustomShape 3"/>
          <p:cNvSpPr/>
          <p:nvPr/>
        </p:nvSpPr>
        <p:spPr>
          <a:xfrm>
            <a:off x="1224000" y="360000"/>
            <a:ext cx="6836400" cy="850320"/>
          </a:xfrm>
          <a:prstGeom prst="rect">
            <a:avLst/>
          </a:prstGeom>
          <a:noFill/>
          <a:ln>
            <a:noFill/>
          </a:ln>
        </p:spPr>
        <p:txBody>
          <a:bodyPr lIns="90000" tIns="45000" rIns="90000" bIns="45000"/>
          <a:lstStyle/>
          <a:p>
            <a:pPr>
              <a:lnSpc>
                <a:spcPct val="100000"/>
              </a:lnSpc>
            </a:pPr>
            <a:r>
              <a:rPr lang="en-IN" sz="5000">
                <a:solidFill>
                  <a:srgbClr val="04617B"/>
                </a:solidFill>
                <a:latin typeface="Bitstream Charter"/>
              </a:rPr>
              <a:t>HTML Form Controls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57200" y="704160"/>
            <a:ext cx="8223480" cy="1136880"/>
          </a:xfrm>
          <a:prstGeom prst="rect">
            <a:avLst/>
          </a:prstGeom>
          <a:noFill/>
          <a:ln>
            <a:noFill/>
          </a:ln>
        </p:spPr>
      </p:sp>
      <p:sp>
        <p:nvSpPr>
          <p:cNvPr id="275" name="CustomShape 2"/>
          <p:cNvSpPr/>
          <p:nvPr/>
        </p:nvSpPr>
        <p:spPr>
          <a:xfrm>
            <a:off x="457200" y="1224000"/>
            <a:ext cx="8223480" cy="5094360"/>
          </a:xfrm>
          <a:prstGeom prst="rect">
            <a:avLst/>
          </a:prstGeom>
          <a:noFill/>
          <a:ln>
            <a:noFill/>
          </a:ln>
        </p:spPr>
        <p:txBody>
          <a:bodyPr lIns="90000" tIns="45000" rIns="90000" bIns="45000"/>
          <a:lstStyle/>
          <a:p>
            <a:pPr algn="just">
              <a:lnSpc>
                <a:spcPct val="100000"/>
              </a:lnSpc>
              <a:buSzPct val="95000"/>
              <a:buFont typeface="Wingdings 2" charset="2"/>
              <a:buChar char=""/>
            </a:pPr>
            <a:r>
              <a:rPr lang="en-IN" sz="2600">
                <a:solidFill>
                  <a:srgbClr val="000000"/>
                </a:solidFill>
                <a:latin typeface="Bitstream Charter"/>
              </a:rPr>
              <a:t>There are actually three types of text input used on forms:</a:t>
            </a:r>
            <a:endParaRPr/>
          </a:p>
          <a:p>
            <a:pPr lvl="3" algn="just">
              <a:lnSpc>
                <a:spcPct val="100000"/>
              </a:lnSpc>
              <a:buSzPct val="45000"/>
              <a:buFont typeface="StarSymbol"/>
              <a:buChar char="l"/>
            </a:pPr>
            <a:r>
              <a:rPr lang="en-IN" sz="2400" b="1">
                <a:solidFill>
                  <a:srgbClr val="000000"/>
                </a:solidFill>
                <a:latin typeface="Bitstream Charter"/>
              </a:rPr>
              <a:t>Single-line text input controls: T</a:t>
            </a:r>
            <a:r>
              <a:rPr lang="en-IN" sz="2400">
                <a:solidFill>
                  <a:srgbClr val="000000"/>
                </a:solidFill>
                <a:latin typeface="Bitstream Charter"/>
              </a:rPr>
              <a:t>his control is used for items that require only one line of user input.They are created using HTML &lt;input&gt; tag.</a:t>
            </a:r>
            <a:endParaRPr/>
          </a:p>
          <a:p>
            <a:pPr algn="just">
              <a:lnSpc>
                <a:spcPct val="100000"/>
              </a:lnSpc>
            </a:pPr>
            <a:endParaRPr/>
          </a:p>
          <a:p>
            <a:pPr lvl="3" algn="just">
              <a:lnSpc>
                <a:spcPct val="100000"/>
              </a:lnSpc>
              <a:buSzPct val="45000"/>
              <a:buFont typeface="StarSymbol"/>
              <a:buChar char="l"/>
            </a:pPr>
            <a:r>
              <a:rPr lang="en-IN" sz="2400" b="1">
                <a:solidFill>
                  <a:srgbClr val="000000"/>
                </a:solidFill>
                <a:latin typeface="Bitstream Charter"/>
              </a:rPr>
              <a:t>Password input controls: </a:t>
            </a:r>
            <a:r>
              <a:rPr lang="en-IN" sz="2400">
                <a:solidFill>
                  <a:srgbClr val="000000"/>
                </a:solidFill>
                <a:latin typeface="Bitstream Charter"/>
              </a:rPr>
              <a:t>This is also a single-line text input but it masks the character as soon as a user enters it.They are created using HTML &lt;input&gt; tag.</a:t>
            </a:r>
            <a:endParaRPr/>
          </a:p>
          <a:p>
            <a:pPr algn="just">
              <a:lnSpc>
                <a:spcPct val="100000"/>
              </a:lnSpc>
            </a:pPr>
            <a:endParaRPr/>
          </a:p>
          <a:p>
            <a:pPr lvl="3" algn="just">
              <a:lnSpc>
                <a:spcPct val="100000"/>
              </a:lnSpc>
              <a:buSzPct val="45000"/>
              <a:buFont typeface="StarSymbol"/>
              <a:buChar char="l"/>
            </a:pPr>
            <a:r>
              <a:rPr lang="en-IN" sz="2400" b="1">
                <a:solidFill>
                  <a:srgbClr val="000000"/>
                </a:solidFill>
                <a:latin typeface="Bitstream Charter"/>
              </a:rPr>
              <a:t>Multi-line text input controls: </a:t>
            </a:r>
            <a:r>
              <a:rPr lang="en-IN" sz="2400">
                <a:solidFill>
                  <a:srgbClr val="000000"/>
                </a:solidFill>
                <a:latin typeface="Bitstream Charter"/>
              </a:rPr>
              <a:t>his is used when the user is required to give details that may be longer than a single sentence. Multi-line input controls are created using HTML &lt;textarea&gt; tag.</a:t>
            </a:r>
            <a:endParaRPr/>
          </a:p>
        </p:txBody>
      </p:sp>
      <p:sp>
        <p:nvSpPr>
          <p:cNvPr id="276" name="CustomShape 3"/>
          <p:cNvSpPr/>
          <p:nvPr/>
        </p:nvSpPr>
        <p:spPr>
          <a:xfrm>
            <a:off x="864720" y="174960"/>
            <a:ext cx="4172040" cy="855360"/>
          </a:xfrm>
          <a:prstGeom prst="rect">
            <a:avLst/>
          </a:prstGeom>
          <a:noFill/>
          <a:ln>
            <a:noFill/>
          </a:ln>
        </p:spPr>
        <p:txBody>
          <a:bodyPr lIns="90000" tIns="45000" rIns="90000" bIns="45000"/>
          <a:lstStyle/>
          <a:p>
            <a:pPr>
              <a:lnSpc>
                <a:spcPct val="100000"/>
              </a:lnSpc>
            </a:pPr>
            <a:r>
              <a:rPr lang="en-IN" sz="5000" b="1" i="1">
                <a:solidFill>
                  <a:srgbClr val="04617B"/>
                </a:solidFill>
                <a:latin typeface="Bitstream Charter"/>
              </a:rPr>
              <a:t>Text Inputs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457200" y="216000"/>
            <a:ext cx="8223480" cy="572760"/>
          </a:xfrm>
          <a:prstGeom prst="rect">
            <a:avLst/>
          </a:prstGeom>
          <a:noFill/>
          <a:ln>
            <a:noFill/>
          </a:ln>
        </p:spPr>
        <p:txBody>
          <a:bodyPr lIns="0" tIns="45000" rIns="0" bIns="0" anchor="b"/>
          <a:lstStyle/>
          <a:p>
            <a:pPr>
              <a:lnSpc>
                <a:spcPct val="100000"/>
              </a:lnSpc>
            </a:pPr>
            <a:r>
              <a:rPr lang="en-IN" sz="4000" b="1" i="1">
                <a:solidFill>
                  <a:srgbClr val="04617B"/>
                </a:solidFill>
                <a:latin typeface="Bitstream Charter"/>
              </a:rPr>
              <a:t>Single-Line Text Input Controls</a:t>
            </a:r>
            <a:endParaRPr/>
          </a:p>
        </p:txBody>
      </p:sp>
      <p:sp>
        <p:nvSpPr>
          <p:cNvPr id="278" name="CustomShape 2"/>
          <p:cNvSpPr/>
          <p:nvPr/>
        </p:nvSpPr>
        <p:spPr>
          <a:xfrm>
            <a:off x="457200" y="1523880"/>
            <a:ext cx="8223480" cy="4794480"/>
          </a:xfrm>
          <a:prstGeom prst="rect">
            <a:avLst/>
          </a:prstGeom>
          <a:noFill/>
          <a:ln>
            <a:noFill/>
          </a:ln>
        </p:spPr>
      </p:sp>
      <p:graphicFrame>
        <p:nvGraphicFramePr>
          <p:cNvPr id="279" name="Table 3"/>
          <p:cNvGraphicFramePr/>
          <p:nvPr/>
        </p:nvGraphicFramePr>
        <p:xfrm>
          <a:off x="262800" y="1111680"/>
          <a:ext cx="7836840" cy="4227120"/>
        </p:xfrm>
        <a:graphic>
          <a:graphicData uri="http://schemas.openxmlformats.org/drawingml/2006/table">
            <a:tbl>
              <a:tblPr/>
              <a:tblGrid>
                <a:gridCol w="1531800"/>
                <a:gridCol w="6305040"/>
              </a:tblGrid>
              <a:tr h="704520">
                <a:tc>
                  <a:txBody>
                    <a:bodyPr/>
                    <a:lstStyle/>
                    <a:p>
                      <a:pPr algn="ctr">
                        <a:lnSpc>
                          <a:spcPct val="100000"/>
                        </a:lnSpc>
                      </a:pPr>
                      <a:r>
                        <a:rPr lang="en-IN" sz="2000" b="1">
                          <a:latin typeface="Bitstream Charter"/>
                        </a:rPr>
                        <a:t>Attribute</a:t>
                      </a:r>
                      <a:endParaRPr/>
                    </a:p>
                    <a:p>
                      <a:pPr algn="ctr">
                        <a:lnSpc>
                          <a:spcPct val="100000"/>
                        </a:lnSpc>
                      </a:pPr>
                      <a:endParaRPr/>
                    </a:p>
                  </a:txBody>
                  <a:tcPr/>
                </a:tc>
                <a:tc>
                  <a:txBody>
                    <a:bodyPr/>
                    <a:lstStyle/>
                    <a:p>
                      <a:pPr algn="ctr">
                        <a:lnSpc>
                          <a:spcPct val="100000"/>
                        </a:lnSpc>
                      </a:pPr>
                      <a:r>
                        <a:rPr lang="en-IN" sz="2000" b="1">
                          <a:latin typeface="Bitstream Charter"/>
                        </a:rPr>
                        <a:t>Description</a:t>
                      </a:r>
                      <a:endParaRPr/>
                    </a:p>
                  </a:txBody>
                  <a:tcPr/>
                </a:tc>
              </a:tr>
              <a:tr h="704520">
                <a:tc>
                  <a:txBody>
                    <a:bodyPr/>
                    <a:lstStyle/>
                    <a:p>
                      <a:r>
                        <a:rPr lang="en-IN" sz="2000">
                          <a:latin typeface="Bitstream Charter"/>
                        </a:rPr>
                        <a:t>type</a:t>
                      </a:r>
                      <a:endParaRPr/>
                    </a:p>
                  </a:txBody>
                  <a:tcPr/>
                </a:tc>
                <a:tc>
                  <a:txBody>
                    <a:bodyPr/>
                    <a:lstStyle/>
                    <a:p>
                      <a:r>
                        <a:rPr lang="en-IN" sz="2000">
                          <a:latin typeface="Bitstream Charter"/>
                        </a:rPr>
                        <a:t>Indicates the type of input control and for text input control it will be set to text.</a:t>
                      </a:r>
                      <a:endParaRPr/>
                    </a:p>
                  </a:txBody>
                  <a:tcPr/>
                </a:tc>
              </a:tr>
              <a:tr h="704520">
                <a:tc>
                  <a:txBody>
                    <a:bodyPr/>
                    <a:lstStyle/>
                    <a:p>
                      <a:r>
                        <a:rPr lang="en-IN" sz="2000">
                          <a:latin typeface="Bitstream Charter"/>
                        </a:rPr>
                        <a:t>name</a:t>
                      </a:r>
                      <a:endParaRPr/>
                    </a:p>
                  </a:txBody>
                  <a:tcPr/>
                </a:tc>
                <a:tc>
                  <a:txBody>
                    <a:bodyPr/>
                    <a:lstStyle/>
                    <a:p>
                      <a:r>
                        <a:rPr lang="en-IN" sz="2000">
                          <a:latin typeface="Bitstream Charter"/>
                        </a:rPr>
                        <a:t>Used to give a name to the control which is sent to the server to be recognized and get the value.</a:t>
                      </a:r>
                      <a:endParaRPr/>
                    </a:p>
                  </a:txBody>
                  <a:tcPr/>
                </a:tc>
              </a:tr>
              <a:tr h="704520">
                <a:tc>
                  <a:txBody>
                    <a:bodyPr/>
                    <a:lstStyle/>
                    <a:p>
                      <a:endParaRPr/>
                    </a:p>
                    <a:p>
                      <a:r>
                        <a:rPr lang="en-IN" sz="2000">
                          <a:latin typeface="Bitstream Charter"/>
                        </a:rPr>
                        <a:t>value</a:t>
                      </a:r>
                      <a:endParaRPr/>
                    </a:p>
                  </a:txBody>
                  <a:tcPr/>
                </a:tc>
                <a:tc>
                  <a:txBody>
                    <a:bodyPr/>
                    <a:lstStyle/>
                    <a:p>
                      <a:r>
                        <a:rPr lang="en-IN" sz="2000">
                          <a:latin typeface="Bitstream Charter"/>
                        </a:rPr>
                        <a:t>This can be used to provide an initial value inside the control.</a:t>
                      </a:r>
                      <a:endParaRPr/>
                    </a:p>
                  </a:txBody>
                  <a:tcPr/>
                </a:tc>
              </a:tr>
              <a:tr h="704520">
                <a:tc>
                  <a:txBody>
                    <a:bodyPr/>
                    <a:lstStyle/>
                    <a:p>
                      <a:r>
                        <a:rPr lang="en-IN" sz="2000">
                          <a:latin typeface="Bitstream Charter"/>
                        </a:rPr>
                        <a:t>size</a:t>
                      </a:r>
                      <a:endParaRPr/>
                    </a:p>
                  </a:txBody>
                  <a:tcPr/>
                </a:tc>
                <a:tc>
                  <a:txBody>
                    <a:bodyPr/>
                    <a:lstStyle/>
                    <a:p>
                      <a:r>
                        <a:rPr lang="en-IN" sz="2000">
                          <a:latin typeface="Bitstream Charter"/>
                        </a:rPr>
                        <a:t>Allows to specify the width of the text-input control in terms of characters.</a:t>
                      </a:r>
                      <a:endParaRPr/>
                    </a:p>
                  </a:txBody>
                  <a:tcPr/>
                </a:tc>
              </a:tr>
              <a:tr h="704520">
                <a:tc>
                  <a:txBody>
                    <a:bodyPr/>
                    <a:lstStyle/>
                    <a:p>
                      <a:endParaRPr/>
                    </a:p>
                    <a:p>
                      <a:r>
                        <a:rPr lang="en-IN" sz="2000">
                          <a:latin typeface="Bitstream Charter"/>
                        </a:rPr>
                        <a:t>maxlength</a:t>
                      </a:r>
                      <a:endParaRPr/>
                    </a:p>
                  </a:txBody>
                  <a:tcPr/>
                </a:tc>
                <a:tc>
                  <a:txBody>
                    <a:bodyPr/>
                    <a:lstStyle/>
                    <a:p>
                      <a:r>
                        <a:rPr lang="en-IN" sz="2000">
                          <a:latin typeface="Bitstream Charter"/>
                        </a:rPr>
                        <a:t>Allows to specify the maximum number of characters a user can enter into the text box.</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16000"/>
            <a:ext cx="8223480" cy="572760"/>
          </a:xfrm>
          <a:prstGeom prst="rect">
            <a:avLst/>
          </a:prstGeom>
          <a:noFill/>
          <a:ln>
            <a:noFill/>
          </a:ln>
        </p:spPr>
        <p:txBody>
          <a:bodyPr lIns="0" tIns="45000" rIns="0" bIns="0" anchor="b"/>
          <a:lstStyle/>
          <a:p>
            <a:pPr>
              <a:lnSpc>
                <a:spcPct val="100000"/>
              </a:lnSpc>
            </a:pPr>
            <a:r>
              <a:rPr lang="en-IN" sz="4000" b="1" i="1">
                <a:solidFill>
                  <a:srgbClr val="04617B"/>
                </a:solidFill>
                <a:latin typeface="Bitstream Charter"/>
              </a:rPr>
              <a:t>Password Input Controls</a:t>
            </a:r>
            <a:endParaRPr/>
          </a:p>
        </p:txBody>
      </p:sp>
      <p:sp>
        <p:nvSpPr>
          <p:cNvPr id="281" name="CustomShape 2"/>
          <p:cNvSpPr/>
          <p:nvPr/>
        </p:nvSpPr>
        <p:spPr>
          <a:xfrm>
            <a:off x="457200" y="1523880"/>
            <a:ext cx="8223480" cy="4794480"/>
          </a:xfrm>
          <a:prstGeom prst="rect">
            <a:avLst/>
          </a:prstGeom>
          <a:noFill/>
          <a:ln>
            <a:noFill/>
          </a:ln>
        </p:spPr>
      </p:sp>
      <p:graphicFrame>
        <p:nvGraphicFramePr>
          <p:cNvPr id="282" name="Table 3"/>
          <p:cNvGraphicFramePr/>
          <p:nvPr/>
        </p:nvGraphicFramePr>
        <p:xfrm>
          <a:off x="262800" y="1111680"/>
          <a:ext cx="7836840" cy="4227120"/>
        </p:xfrm>
        <a:graphic>
          <a:graphicData uri="http://schemas.openxmlformats.org/drawingml/2006/table">
            <a:tbl>
              <a:tblPr/>
              <a:tblGrid>
                <a:gridCol w="1531800"/>
                <a:gridCol w="6305040"/>
              </a:tblGrid>
              <a:tr h="704520">
                <a:tc>
                  <a:txBody>
                    <a:bodyPr/>
                    <a:lstStyle/>
                    <a:p>
                      <a:pPr algn="ctr">
                        <a:lnSpc>
                          <a:spcPct val="100000"/>
                        </a:lnSpc>
                      </a:pPr>
                      <a:r>
                        <a:rPr lang="en-IN" sz="2000" b="1">
                          <a:latin typeface="Bitstream Charter"/>
                        </a:rPr>
                        <a:t>Attribute</a:t>
                      </a:r>
                      <a:endParaRPr/>
                    </a:p>
                    <a:p>
                      <a:pPr algn="ctr">
                        <a:lnSpc>
                          <a:spcPct val="100000"/>
                        </a:lnSpc>
                      </a:pPr>
                      <a:endParaRPr/>
                    </a:p>
                  </a:txBody>
                  <a:tcPr/>
                </a:tc>
                <a:tc>
                  <a:txBody>
                    <a:bodyPr/>
                    <a:lstStyle/>
                    <a:p>
                      <a:pPr algn="ctr">
                        <a:lnSpc>
                          <a:spcPct val="100000"/>
                        </a:lnSpc>
                      </a:pPr>
                      <a:r>
                        <a:rPr lang="en-IN" sz="2000" b="1">
                          <a:latin typeface="Bitstream Charter"/>
                        </a:rPr>
                        <a:t>Description</a:t>
                      </a:r>
                      <a:endParaRPr/>
                    </a:p>
                  </a:txBody>
                  <a:tcPr/>
                </a:tc>
              </a:tr>
              <a:tr h="704520">
                <a:tc>
                  <a:txBody>
                    <a:bodyPr/>
                    <a:lstStyle/>
                    <a:p>
                      <a:r>
                        <a:rPr lang="en-IN" sz="2000">
                          <a:latin typeface="Bitstream Charter"/>
                        </a:rPr>
                        <a:t>type</a:t>
                      </a:r>
                      <a:endParaRPr/>
                    </a:p>
                  </a:txBody>
                  <a:tcPr/>
                </a:tc>
                <a:tc>
                  <a:txBody>
                    <a:bodyPr/>
                    <a:lstStyle/>
                    <a:p>
                      <a:r>
                        <a:rPr lang="en-IN" sz="2000">
                          <a:latin typeface="Bitstream Charter"/>
                        </a:rPr>
                        <a:t>Indicates the type of input control and for text input control it will be set to password.</a:t>
                      </a:r>
                      <a:endParaRPr/>
                    </a:p>
                  </a:txBody>
                  <a:tcPr/>
                </a:tc>
              </a:tr>
              <a:tr h="704520">
                <a:tc>
                  <a:txBody>
                    <a:bodyPr/>
                    <a:lstStyle/>
                    <a:p>
                      <a:r>
                        <a:rPr lang="en-IN" sz="2000">
                          <a:latin typeface="Bitstream Charter"/>
                        </a:rPr>
                        <a:t>name</a:t>
                      </a:r>
                      <a:endParaRPr/>
                    </a:p>
                  </a:txBody>
                  <a:tcPr/>
                </a:tc>
                <a:tc>
                  <a:txBody>
                    <a:bodyPr/>
                    <a:lstStyle/>
                    <a:p>
                      <a:r>
                        <a:rPr lang="en-IN" sz="2000">
                          <a:latin typeface="Bitstream Charter"/>
                        </a:rPr>
                        <a:t>Used to give a name to the control which is sent to the server to be recognized and get the value.</a:t>
                      </a:r>
                      <a:endParaRPr/>
                    </a:p>
                  </a:txBody>
                  <a:tcPr/>
                </a:tc>
              </a:tr>
              <a:tr h="704520">
                <a:tc>
                  <a:txBody>
                    <a:bodyPr/>
                    <a:lstStyle/>
                    <a:p>
                      <a:endParaRPr/>
                    </a:p>
                    <a:p>
                      <a:r>
                        <a:rPr lang="en-IN" sz="2000">
                          <a:latin typeface="Bitstream Charter"/>
                        </a:rPr>
                        <a:t>value</a:t>
                      </a:r>
                      <a:endParaRPr/>
                    </a:p>
                  </a:txBody>
                  <a:tcPr/>
                </a:tc>
                <a:tc>
                  <a:txBody>
                    <a:bodyPr/>
                    <a:lstStyle/>
                    <a:p>
                      <a:r>
                        <a:rPr lang="en-IN" sz="2000">
                          <a:latin typeface="Bitstream Charter"/>
                        </a:rPr>
                        <a:t>This can be used to provide an initial value inside the control.</a:t>
                      </a:r>
                      <a:endParaRPr/>
                    </a:p>
                  </a:txBody>
                  <a:tcPr/>
                </a:tc>
              </a:tr>
              <a:tr h="704520">
                <a:tc>
                  <a:txBody>
                    <a:bodyPr/>
                    <a:lstStyle/>
                    <a:p>
                      <a:r>
                        <a:rPr lang="en-IN" sz="2000">
                          <a:latin typeface="Bitstream Charter"/>
                        </a:rPr>
                        <a:t>size</a:t>
                      </a:r>
                      <a:endParaRPr/>
                    </a:p>
                  </a:txBody>
                  <a:tcPr/>
                </a:tc>
                <a:tc>
                  <a:txBody>
                    <a:bodyPr/>
                    <a:lstStyle/>
                    <a:p>
                      <a:r>
                        <a:rPr lang="en-IN" sz="2000">
                          <a:latin typeface="Bitstream Charter"/>
                        </a:rPr>
                        <a:t>Allows to specify the width of the text-input control in terms of characters.</a:t>
                      </a:r>
                      <a:endParaRPr/>
                    </a:p>
                  </a:txBody>
                  <a:tcPr/>
                </a:tc>
              </a:tr>
              <a:tr h="704520">
                <a:tc>
                  <a:txBody>
                    <a:bodyPr/>
                    <a:lstStyle/>
                    <a:p>
                      <a:endParaRPr/>
                    </a:p>
                    <a:p>
                      <a:r>
                        <a:rPr lang="en-IN" sz="2000">
                          <a:latin typeface="Bitstream Charter"/>
                        </a:rPr>
                        <a:t>maxlength</a:t>
                      </a:r>
                      <a:endParaRPr/>
                    </a:p>
                  </a:txBody>
                  <a:tcPr/>
                </a:tc>
                <a:tc>
                  <a:txBody>
                    <a:bodyPr/>
                    <a:lstStyle/>
                    <a:p>
                      <a:r>
                        <a:rPr lang="en-IN" sz="2000">
                          <a:latin typeface="Bitstream Charter"/>
                        </a:rPr>
                        <a:t>Allows to specify the maximum number of characters a user can enter into the text box.</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57200" y="216000"/>
            <a:ext cx="8223480" cy="572760"/>
          </a:xfrm>
          <a:prstGeom prst="rect">
            <a:avLst/>
          </a:prstGeom>
          <a:noFill/>
          <a:ln>
            <a:noFill/>
          </a:ln>
        </p:spPr>
        <p:txBody>
          <a:bodyPr lIns="0" tIns="45000" rIns="0" bIns="0" anchor="b"/>
          <a:lstStyle/>
          <a:p>
            <a:pPr>
              <a:lnSpc>
                <a:spcPct val="100000"/>
              </a:lnSpc>
            </a:pPr>
            <a:r>
              <a:rPr lang="en-IN" sz="4000" b="1" i="1">
                <a:solidFill>
                  <a:srgbClr val="04617B"/>
                </a:solidFill>
                <a:latin typeface="Bitstream Charter"/>
              </a:rPr>
              <a:t>Multiple line Text Input Controls</a:t>
            </a:r>
            <a:endParaRPr/>
          </a:p>
        </p:txBody>
      </p:sp>
      <p:sp>
        <p:nvSpPr>
          <p:cNvPr id="284" name="CustomShape 2"/>
          <p:cNvSpPr/>
          <p:nvPr/>
        </p:nvSpPr>
        <p:spPr>
          <a:xfrm>
            <a:off x="457200" y="1523880"/>
            <a:ext cx="8223480" cy="4794480"/>
          </a:xfrm>
          <a:prstGeom prst="rect">
            <a:avLst/>
          </a:prstGeom>
          <a:noFill/>
          <a:ln>
            <a:noFill/>
          </a:ln>
        </p:spPr>
      </p:sp>
      <p:graphicFrame>
        <p:nvGraphicFramePr>
          <p:cNvPr id="285" name="Table 3"/>
          <p:cNvGraphicFramePr/>
          <p:nvPr/>
        </p:nvGraphicFramePr>
        <p:xfrm>
          <a:off x="262800" y="1111680"/>
          <a:ext cx="7836840" cy="3997080"/>
        </p:xfrm>
        <a:graphic>
          <a:graphicData uri="http://schemas.openxmlformats.org/drawingml/2006/table">
            <a:tbl>
              <a:tblPr/>
              <a:tblGrid>
                <a:gridCol w="1531800"/>
                <a:gridCol w="6305040"/>
              </a:tblGrid>
              <a:tr h="1534320">
                <a:tc>
                  <a:txBody>
                    <a:bodyPr/>
                    <a:lstStyle/>
                    <a:p>
                      <a:pPr algn="ctr">
                        <a:lnSpc>
                          <a:spcPct val="100000"/>
                        </a:lnSpc>
                      </a:pPr>
                      <a:r>
                        <a:rPr lang="en-IN" sz="2000" b="1">
                          <a:latin typeface="Bitstream Charter"/>
                        </a:rPr>
                        <a:t>Attribute</a:t>
                      </a:r>
                      <a:endParaRPr/>
                    </a:p>
                    <a:p>
                      <a:pPr algn="ctr">
                        <a:lnSpc>
                          <a:spcPct val="100000"/>
                        </a:lnSpc>
                      </a:pPr>
                      <a:endParaRPr/>
                    </a:p>
                  </a:txBody>
                  <a:tcPr/>
                </a:tc>
                <a:tc>
                  <a:txBody>
                    <a:bodyPr/>
                    <a:lstStyle/>
                    <a:p>
                      <a:pPr algn="ctr">
                        <a:lnSpc>
                          <a:spcPct val="100000"/>
                        </a:lnSpc>
                      </a:pPr>
                      <a:r>
                        <a:rPr lang="en-IN" sz="2000" b="1">
                          <a:latin typeface="Bitstream Charter"/>
                        </a:rPr>
                        <a:t>Description</a:t>
                      </a:r>
                      <a:endParaRPr/>
                    </a:p>
                  </a:txBody>
                  <a:tcPr/>
                </a:tc>
              </a:tr>
              <a:tr h="1150560">
                <a:tc>
                  <a:txBody>
                    <a:bodyPr/>
                    <a:lstStyle/>
                    <a:p>
                      <a:r>
                        <a:rPr lang="en-IN">
                          <a:latin typeface="Bitstream Charter"/>
                        </a:rPr>
                        <a:t>name</a:t>
                      </a:r>
                      <a:endParaRPr/>
                    </a:p>
                  </a:txBody>
                  <a:tcPr/>
                </a:tc>
                <a:tc>
                  <a:txBody>
                    <a:bodyPr/>
                    <a:lstStyle/>
                    <a:p>
                      <a:r>
                        <a:rPr lang="en-IN">
                          <a:latin typeface="Bitstream Charter"/>
                        </a:rPr>
                        <a:t>Used to give a name to the control which is sent to the server to be recognized and get the value.</a:t>
                      </a:r>
                      <a:endParaRPr/>
                    </a:p>
                  </a:txBody>
                  <a:tcPr/>
                </a:tc>
              </a:tr>
              <a:tr h="657360">
                <a:tc>
                  <a:txBody>
                    <a:bodyPr/>
                    <a:lstStyle/>
                    <a:p>
                      <a:r>
                        <a:rPr lang="en-IN">
                          <a:latin typeface="Bitstream Charter"/>
                        </a:rPr>
                        <a:t>rows</a:t>
                      </a:r>
                      <a:endParaRPr/>
                    </a:p>
                  </a:txBody>
                  <a:tcPr/>
                </a:tc>
                <a:tc>
                  <a:txBody>
                    <a:bodyPr/>
                    <a:lstStyle/>
                    <a:p>
                      <a:r>
                        <a:rPr lang="en-IN">
                          <a:latin typeface="Bitstream Charter"/>
                        </a:rPr>
                        <a:t>Indicates the number of rows of text area box.</a:t>
                      </a:r>
                      <a:endParaRPr/>
                    </a:p>
                  </a:txBody>
                  <a:tcPr/>
                </a:tc>
              </a:tr>
              <a:tr h="654840">
                <a:tc>
                  <a:txBody>
                    <a:bodyPr/>
                    <a:lstStyle/>
                    <a:p>
                      <a:r>
                        <a:rPr lang="en-IN">
                          <a:latin typeface="Bitstream Charter"/>
                        </a:rPr>
                        <a:t>columns</a:t>
                      </a:r>
                      <a:endParaRPr/>
                    </a:p>
                  </a:txBody>
                  <a:tcPr/>
                </a:tc>
                <a:tc>
                  <a:txBody>
                    <a:bodyPr/>
                    <a:lstStyle/>
                    <a:p>
                      <a:r>
                        <a:rPr lang="en-IN">
                          <a:latin typeface="Bitstream Charter"/>
                        </a:rPr>
                        <a:t>Indicates the number of columns of text area box</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Picture 285"/>
          <p:cNvPicPr/>
          <p:nvPr/>
        </p:nvPicPr>
        <p:blipFill>
          <a:blip r:embed="rId2"/>
          <a:stretch>
            <a:fillRect/>
          </a:stretch>
        </p:blipFill>
        <p:spPr>
          <a:xfrm>
            <a:off x="287640" y="1224000"/>
            <a:ext cx="5397120" cy="3920760"/>
          </a:xfrm>
          <a:prstGeom prst="rect">
            <a:avLst/>
          </a:prstGeom>
          <a:ln>
            <a:noFill/>
          </a:ln>
        </p:spPr>
      </p:pic>
      <p:sp>
        <p:nvSpPr>
          <p:cNvPr id="287" name="CustomShape 1"/>
          <p:cNvSpPr/>
          <p:nvPr/>
        </p:nvSpPr>
        <p:spPr>
          <a:xfrm>
            <a:off x="2016000" y="15120"/>
            <a:ext cx="6476760" cy="701640"/>
          </a:xfrm>
          <a:prstGeom prst="rect">
            <a:avLst/>
          </a:prstGeom>
          <a:noFill/>
          <a:ln>
            <a:noFill/>
          </a:ln>
        </p:spPr>
        <p:txBody>
          <a:bodyPr lIns="90000" tIns="45000" rIns="90000" bIns="45000"/>
          <a:lstStyle/>
          <a:p>
            <a:pPr>
              <a:lnSpc>
                <a:spcPct val="100000"/>
              </a:lnSpc>
            </a:pPr>
            <a:r>
              <a:rPr lang="en-IN" sz="4000" b="1" i="1">
                <a:solidFill>
                  <a:srgbClr val="04617B"/>
                </a:solidFill>
                <a:latin typeface="Bitstream Charter"/>
              </a:rPr>
              <a:t>Input Controls Example</a:t>
            </a:r>
            <a:endParaRPr/>
          </a:p>
        </p:txBody>
      </p:sp>
      <p:pic>
        <p:nvPicPr>
          <p:cNvPr id="288" name="Picture 287"/>
          <p:cNvPicPr/>
          <p:nvPr/>
        </p:nvPicPr>
        <p:blipFill>
          <a:blip r:embed="rId3"/>
          <a:stretch>
            <a:fillRect/>
          </a:stretch>
        </p:blipFill>
        <p:spPr>
          <a:xfrm>
            <a:off x="4680000" y="4392000"/>
            <a:ext cx="4397040" cy="2406240"/>
          </a:xfrm>
          <a:prstGeom prst="rect">
            <a:avLst/>
          </a:prstGeom>
          <a:ln>
            <a:noFill/>
          </a:ln>
        </p:spPr>
      </p:pic>
      <p:sp>
        <p:nvSpPr>
          <p:cNvPr id="289" name="CustomShape 2"/>
          <p:cNvSpPr/>
          <p:nvPr/>
        </p:nvSpPr>
        <p:spPr>
          <a:xfrm>
            <a:off x="7474320" y="3888000"/>
            <a:ext cx="1666800" cy="636480"/>
          </a:xfrm>
          <a:prstGeom prst="rect">
            <a:avLst/>
          </a:prstGeom>
          <a:noFill/>
          <a:ln>
            <a:noFill/>
          </a:ln>
        </p:spPr>
        <p:txBody>
          <a:bodyPr lIns="90000" tIns="45000" rIns="90000" bIns="45000"/>
          <a:lstStyle/>
          <a:p>
            <a:r>
              <a:rPr lang="en-IN" sz="3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2016000" y="15120"/>
            <a:ext cx="6476760" cy="701640"/>
          </a:xfrm>
          <a:prstGeom prst="rect">
            <a:avLst/>
          </a:prstGeom>
          <a:noFill/>
          <a:ln>
            <a:noFill/>
          </a:ln>
        </p:spPr>
        <p:txBody>
          <a:bodyPr lIns="90000" tIns="45000" rIns="90000" bIns="45000"/>
          <a:lstStyle/>
          <a:p>
            <a:pPr>
              <a:lnSpc>
                <a:spcPct val="100000"/>
              </a:lnSpc>
            </a:pPr>
            <a:r>
              <a:rPr lang="en-IN" sz="4000" b="1" i="1">
                <a:solidFill>
                  <a:srgbClr val="04617B"/>
                </a:solidFill>
                <a:latin typeface="Bitstream Charter"/>
              </a:rPr>
              <a:t>Button Controls </a:t>
            </a:r>
            <a:endParaRPr/>
          </a:p>
        </p:txBody>
      </p:sp>
      <p:sp>
        <p:nvSpPr>
          <p:cNvPr id="291" name="CustomShape 2"/>
          <p:cNvSpPr/>
          <p:nvPr/>
        </p:nvSpPr>
        <p:spPr>
          <a:xfrm>
            <a:off x="360000" y="1080000"/>
            <a:ext cx="8564760" cy="128052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Push buttons can be created using the &lt;input&gt; tag, with the type = “button” </a:t>
            </a:r>
            <a:endParaRPr/>
          </a:p>
          <a:p>
            <a:pPr algn="just">
              <a:lnSpc>
                <a:spcPct val="100000"/>
              </a:lnSpc>
              <a:buSzPct val="45000"/>
              <a:buFont typeface="StarSymbol"/>
              <a:buChar char="l"/>
            </a:pPr>
            <a:r>
              <a:rPr lang="en-IN" sz="2600">
                <a:solidFill>
                  <a:srgbClr val="000000"/>
                </a:solidFill>
                <a:latin typeface="Bitstream Charter"/>
              </a:rPr>
              <a:t>&lt;input type=“button” value=“login”&gt;</a:t>
            </a:r>
            <a:endParaRPr/>
          </a:p>
        </p:txBody>
      </p:sp>
      <p:graphicFrame>
        <p:nvGraphicFramePr>
          <p:cNvPr id="292" name="Table 3"/>
          <p:cNvGraphicFramePr/>
          <p:nvPr/>
        </p:nvGraphicFramePr>
        <p:xfrm>
          <a:off x="529560" y="2592360"/>
          <a:ext cx="8107560" cy="3600360"/>
        </p:xfrm>
        <a:graphic>
          <a:graphicData uri="http://schemas.openxmlformats.org/drawingml/2006/table">
            <a:tbl>
              <a:tblPr/>
              <a:tblGrid>
                <a:gridCol w="1584360"/>
                <a:gridCol w="6523200"/>
              </a:tblGrid>
              <a:tr h="857880">
                <a:tc>
                  <a:txBody>
                    <a:bodyPr/>
                    <a:lstStyle/>
                    <a:p>
                      <a:pPr algn="ctr">
                        <a:lnSpc>
                          <a:spcPct val="100000"/>
                        </a:lnSpc>
                      </a:pPr>
                      <a:r>
                        <a:rPr lang="en-IN" sz="2000" b="1">
                          <a:latin typeface="Bitstream Charter"/>
                        </a:rPr>
                        <a:t>Attribute</a:t>
                      </a:r>
                      <a:endParaRPr/>
                    </a:p>
                    <a:p>
                      <a:pPr algn="ctr">
                        <a:lnSpc>
                          <a:spcPct val="100000"/>
                        </a:lnSpc>
                      </a:pPr>
                      <a:endParaRPr/>
                    </a:p>
                  </a:txBody>
                  <a:tcPr/>
                </a:tc>
                <a:tc>
                  <a:txBody>
                    <a:bodyPr/>
                    <a:lstStyle/>
                    <a:p>
                      <a:pPr algn="ctr">
                        <a:lnSpc>
                          <a:spcPct val="100000"/>
                        </a:lnSpc>
                      </a:pPr>
                      <a:r>
                        <a:rPr lang="en-IN" sz="2000" b="1">
                          <a:latin typeface="Bitstream Charter"/>
                        </a:rPr>
                        <a:t>Description</a:t>
                      </a:r>
                      <a:endParaRPr/>
                    </a:p>
                  </a:txBody>
                  <a:tcPr/>
                </a:tc>
              </a:tr>
              <a:tr h="649440">
                <a:tc>
                  <a:txBody>
                    <a:bodyPr/>
                    <a:lstStyle/>
                    <a:p>
                      <a:r>
                        <a:rPr lang="en-IN">
                          <a:latin typeface="Bitstream Charter"/>
                        </a:rPr>
                        <a:t>submit</a:t>
                      </a:r>
                      <a:endParaRPr/>
                    </a:p>
                  </a:txBody>
                  <a:tcPr/>
                </a:tc>
                <a:tc>
                  <a:txBody>
                    <a:bodyPr/>
                    <a:lstStyle/>
                    <a:p>
                      <a:r>
                        <a:rPr lang="en-IN">
                          <a:latin typeface="Bitstream Charter"/>
                        </a:rPr>
                        <a:t>This creates a button that automatically submits a form.</a:t>
                      </a:r>
                      <a:endParaRPr/>
                    </a:p>
                  </a:txBody>
                  <a:tcPr/>
                </a:tc>
              </a:tr>
              <a:tr h="658800">
                <a:tc>
                  <a:txBody>
                    <a:bodyPr/>
                    <a:lstStyle/>
                    <a:p>
                      <a:r>
                        <a:rPr lang="en-IN">
                          <a:latin typeface="Bitstream Charter"/>
                        </a:rPr>
                        <a:t>reset</a:t>
                      </a:r>
                      <a:endParaRPr/>
                    </a:p>
                  </a:txBody>
                  <a:tcPr/>
                </a:tc>
                <a:tc>
                  <a:txBody>
                    <a:bodyPr/>
                    <a:lstStyle/>
                    <a:p>
                      <a:r>
                        <a:rPr lang="en-IN">
                          <a:latin typeface="Bitstream Charter"/>
                        </a:rPr>
                        <a:t>This creates a button that automatically resets form controls to their initial values.</a:t>
                      </a:r>
                      <a:endParaRPr/>
                    </a:p>
                  </a:txBody>
                  <a:tcPr/>
                </a:tc>
              </a:tr>
              <a:tr h="788400">
                <a:tc>
                  <a:txBody>
                    <a:bodyPr/>
                    <a:lstStyle/>
                    <a:p>
                      <a:r>
                        <a:rPr lang="en-IN">
                          <a:latin typeface="Bitstream Charter"/>
                        </a:rPr>
                        <a:t>button</a:t>
                      </a:r>
                      <a:endParaRPr/>
                    </a:p>
                  </a:txBody>
                  <a:tcPr/>
                </a:tc>
                <a:tc>
                  <a:txBody>
                    <a:bodyPr/>
                    <a:lstStyle/>
                    <a:p>
                      <a:r>
                        <a:rPr lang="en-IN">
                          <a:latin typeface="Bitstream Charter"/>
                        </a:rPr>
                        <a:t>This creates a button that is used to trigger a client-side script when the user clicks that button.</a:t>
                      </a:r>
                      <a:endParaRPr/>
                    </a:p>
                  </a:txBody>
                  <a:tcPr/>
                </a:tc>
              </a:tr>
              <a:tr h="645840">
                <a:tc>
                  <a:txBody>
                    <a:bodyPr/>
                    <a:lstStyle/>
                    <a:p>
                      <a:r>
                        <a:rPr lang="en-IN">
                          <a:latin typeface="Bitstream Charter"/>
                        </a:rPr>
                        <a:t>image</a:t>
                      </a:r>
                      <a:endParaRPr/>
                    </a:p>
                  </a:txBody>
                  <a:tcPr/>
                </a:tc>
                <a:tc>
                  <a:txBody>
                    <a:bodyPr/>
                    <a:lstStyle/>
                    <a:p>
                      <a:r>
                        <a:rPr lang="en-IN">
                          <a:latin typeface="Bitstream Charter"/>
                        </a:rPr>
                        <a:t>This creates a clickable button but we can use an image as background of the button.</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1605600" y="87120"/>
            <a:ext cx="6095520" cy="702000"/>
          </a:xfrm>
          <a:prstGeom prst="rect">
            <a:avLst/>
          </a:prstGeom>
          <a:noFill/>
          <a:ln>
            <a:noFill/>
          </a:ln>
        </p:spPr>
        <p:txBody>
          <a:bodyPr lIns="90000" tIns="45000" rIns="90000" bIns="45000"/>
          <a:lstStyle/>
          <a:p>
            <a:pPr>
              <a:lnSpc>
                <a:spcPct val="100000"/>
              </a:lnSpc>
            </a:pPr>
            <a:r>
              <a:rPr lang="en-IN" sz="4000" b="1" i="1">
                <a:solidFill>
                  <a:srgbClr val="04617B"/>
                </a:solidFill>
                <a:latin typeface="Bitstream Charter"/>
              </a:rPr>
              <a:t>Button Controls Example</a:t>
            </a:r>
            <a:endParaRPr/>
          </a:p>
        </p:txBody>
      </p:sp>
      <p:pic>
        <p:nvPicPr>
          <p:cNvPr id="294" name="Picture 293"/>
          <p:cNvPicPr/>
          <p:nvPr/>
        </p:nvPicPr>
        <p:blipFill>
          <a:blip r:embed="rId2"/>
          <a:stretch>
            <a:fillRect/>
          </a:stretch>
        </p:blipFill>
        <p:spPr>
          <a:xfrm>
            <a:off x="144000" y="1260720"/>
            <a:ext cx="5149800" cy="3344400"/>
          </a:xfrm>
          <a:prstGeom prst="rect">
            <a:avLst/>
          </a:prstGeom>
          <a:ln>
            <a:noFill/>
          </a:ln>
        </p:spPr>
      </p:pic>
      <p:pic>
        <p:nvPicPr>
          <p:cNvPr id="295" name="Picture 294"/>
          <p:cNvPicPr/>
          <p:nvPr/>
        </p:nvPicPr>
        <p:blipFill>
          <a:blip r:embed="rId3"/>
          <a:stretch>
            <a:fillRect/>
          </a:stretch>
        </p:blipFill>
        <p:spPr>
          <a:xfrm>
            <a:off x="4896000" y="4655880"/>
            <a:ext cx="4149720" cy="1749240"/>
          </a:xfrm>
          <a:prstGeom prst="rect">
            <a:avLst/>
          </a:prstGeom>
          <a:ln>
            <a:noFill/>
          </a:ln>
        </p:spPr>
      </p:pic>
      <p:sp>
        <p:nvSpPr>
          <p:cNvPr id="296" name="CustomShape 2"/>
          <p:cNvSpPr/>
          <p:nvPr/>
        </p:nvSpPr>
        <p:spPr>
          <a:xfrm>
            <a:off x="6898320" y="4104000"/>
            <a:ext cx="1666800" cy="636480"/>
          </a:xfrm>
          <a:prstGeom prst="rect">
            <a:avLst/>
          </a:prstGeom>
          <a:noFill/>
          <a:ln>
            <a:noFill/>
          </a:ln>
        </p:spPr>
        <p:txBody>
          <a:bodyPr lIns="90000" tIns="45000" rIns="90000" bIns="45000"/>
          <a:lstStyle/>
          <a:p>
            <a:r>
              <a:rPr lang="en-IN" sz="3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457200" y="304920"/>
            <a:ext cx="8223480" cy="6166080"/>
          </a:xfrm>
          <a:prstGeom prst="rect">
            <a:avLst/>
          </a:prstGeom>
          <a:noFill/>
          <a:ln>
            <a:noFill/>
          </a:ln>
        </p:spPr>
        <p:txBody>
          <a:bodyPr lIns="90000" tIns="45000" rIns="90000" bIns="45000"/>
          <a:lstStyle/>
          <a:p>
            <a:pPr>
              <a:lnSpc>
                <a:spcPct val="100000"/>
              </a:lnSpc>
            </a:pPr>
            <a:r>
              <a:rPr lang="en-IN" sz="4000" b="1" i="1">
                <a:solidFill>
                  <a:srgbClr val="04617B"/>
                </a:solidFill>
                <a:latin typeface="Bitstream Charter"/>
              </a:rPr>
              <a:t>Radio Button</a:t>
            </a:r>
            <a:endParaRPr/>
          </a:p>
          <a:p>
            <a:pPr>
              <a:lnSpc>
                <a:spcPct val="100000"/>
              </a:lnSpc>
            </a:pPr>
            <a:endParaRPr/>
          </a:p>
          <a:p>
            <a:pPr>
              <a:lnSpc>
                <a:spcPct val="100000"/>
              </a:lnSpc>
            </a:pPr>
            <a:endParaRPr/>
          </a:p>
          <a:p>
            <a:pPr>
              <a:lnSpc>
                <a:spcPct val="100000"/>
              </a:lnSpc>
              <a:buSzPct val="45000"/>
              <a:buFont typeface="StarSymbol"/>
              <a:buChar char="l"/>
            </a:pPr>
            <a:r>
              <a:rPr lang="en-IN" sz="2600">
                <a:solidFill>
                  <a:srgbClr val="000000"/>
                </a:solidFill>
                <a:latin typeface="Bitstream Charter"/>
              </a:rPr>
              <a:t>&lt;input type="radio" /&gt; defines a radio button.</a:t>
            </a:r>
            <a:endParaRPr/>
          </a:p>
          <a:p>
            <a:pPr>
              <a:lnSpc>
                <a:spcPct val="100000"/>
              </a:lnSpc>
              <a:buSzPct val="45000"/>
              <a:buFont typeface="StarSymbol"/>
              <a:buChar char="l"/>
            </a:pPr>
            <a:r>
              <a:rPr lang="en-IN" sz="2600">
                <a:solidFill>
                  <a:srgbClr val="000000"/>
                </a:solidFill>
                <a:latin typeface="Bitstream Charter"/>
              </a:rPr>
              <a:t> Radio buttons are used when out of many options, just one option is required to be selected. </a:t>
            </a:r>
            <a:endParaRPr/>
          </a:p>
        </p:txBody>
      </p:sp>
      <p:pic>
        <p:nvPicPr>
          <p:cNvPr id="298" name="Picture 297"/>
          <p:cNvPicPr/>
          <p:nvPr/>
        </p:nvPicPr>
        <p:blipFill>
          <a:blip r:embed="rId2"/>
          <a:stretch>
            <a:fillRect/>
          </a:stretch>
        </p:blipFill>
        <p:spPr>
          <a:xfrm>
            <a:off x="5904000" y="3646440"/>
            <a:ext cx="3216240" cy="958680"/>
          </a:xfrm>
          <a:prstGeom prst="rect">
            <a:avLst/>
          </a:prstGeom>
          <a:ln>
            <a:noFill/>
          </a:ln>
        </p:spPr>
      </p:pic>
      <p:pic>
        <p:nvPicPr>
          <p:cNvPr id="299" name="Picture 298"/>
          <p:cNvPicPr/>
          <p:nvPr/>
        </p:nvPicPr>
        <p:blipFill>
          <a:blip r:embed="rId3"/>
          <a:stretch>
            <a:fillRect/>
          </a:stretch>
        </p:blipFill>
        <p:spPr>
          <a:xfrm>
            <a:off x="291960" y="3092400"/>
            <a:ext cx="5321160" cy="2520720"/>
          </a:xfrm>
          <a:prstGeom prst="rect">
            <a:avLst/>
          </a:prstGeom>
          <a:ln>
            <a:noFill/>
          </a:ln>
        </p:spPr>
      </p:pic>
      <p:sp>
        <p:nvSpPr>
          <p:cNvPr id="300" name="CustomShape 2"/>
          <p:cNvSpPr/>
          <p:nvPr/>
        </p:nvSpPr>
        <p:spPr>
          <a:xfrm>
            <a:off x="7618320" y="3176640"/>
            <a:ext cx="1666800" cy="636480"/>
          </a:xfrm>
          <a:prstGeom prst="rect">
            <a:avLst/>
          </a:prstGeom>
          <a:noFill/>
          <a:ln>
            <a:noFill/>
          </a:ln>
        </p:spPr>
        <p:txBody>
          <a:bodyPr lIns="90000" tIns="45000" rIns="90000" bIns="45000"/>
          <a:lstStyle/>
          <a:p>
            <a:r>
              <a:rPr lang="en-IN" sz="3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457200" y="704160"/>
            <a:ext cx="8223480" cy="737640"/>
          </a:xfrm>
          <a:prstGeom prst="rect">
            <a:avLst/>
          </a:prstGeom>
          <a:noFill/>
          <a:ln>
            <a:noFill/>
          </a:ln>
        </p:spPr>
      </p:sp>
      <p:sp>
        <p:nvSpPr>
          <p:cNvPr id="302" name="CustomShape 2"/>
          <p:cNvSpPr/>
          <p:nvPr/>
        </p:nvSpPr>
        <p:spPr>
          <a:xfrm>
            <a:off x="457200" y="1523880"/>
            <a:ext cx="8223480" cy="4794480"/>
          </a:xfrm>
          <a:prstGeom prst="rect">
            <a:avLst/>
          </a:prstGeom>
          <a:noFill/>
          <a:ln>
            <a:noFill/>
          </a:ln>
        </p:spPr>
        <p:txBody>
          <a:bodyPr lIns="90000" tIns="45000" rIns="90000" bIns="45000"/>
          <a:lstStyle/>
          <a:p>
            <a:pPr>
              <a:lnSpc>
                <a:spcPct val="100000"/>
              </a:lnSpc>
              <a:buSzPct val="45000"/>
              <a:buFont typeface="StarSymbol"/>
              <a:buChar char="l"/>
            </a:pPr>
            <a:r>
              <a:rPr lang="en-IN" sz="2600" dirty="0">
                <a:solidFill>
                  <a:srgbClr val="000000"/>
                </a:solidFill>
                <a:latin typeface="Bitstream Charter"/>
              </a:rPr>
              <a:t>Content of label is ordinary text.</a:t>
            </a:r>
            <a:endParaRPr/>
          </a:p>
          <a:p>
            <a:pPr>
              <a:lnSpc>
                <a:spcPct val="100000"/>
              </a:lnSpc>
              <a:buSzPct val="45000"/>
              <a:buFont typeface="StarSymbol"/>
              <a:buChar char="l"/>
            </a:pPr>
            <a:r>
              <a:rPr lang="en-IN" sz="2600" dirty="0">
                <a:solidFill>
                  <a:srgbClr val="000000"/>
                </a:solidFill>
                <a:latin typeface="Bitstream Charter"/>
              </a:rPr>
              <a:t>Used to add a label to a form field.</a:t>
            </a:r>
            <a:endParaRPr/>
          </a:p>
          <a:p>
            <a:pPr>
              <a:lnSpc>
                <a:spcPct val="100000"/>
              </a:lnSpc>
              <a:buSzPct val="45000"/>
              <a:buFont typeface="StarSymbol"/>
              <a:buChar char="l"/>
            </a:pPr>
            <a:r>
              <a:rPr lang="en-IN" sz="2600" dirty="0">
                <a:solidFill>
                  <a:srgbClr val="000000"/>
                </a:solidFill>
                <a:latin typeface="Bitstream Charter"/>
              </a:rPr>
              <a:t>Describes the meaning of associated control.</a:t>
            </a:r>
            <a:endParaRPr/>
          </a:p>
          <a:p>
            <a:pPr>
              <a:lnSpc>
                <a:spcPct val="100000"/>
              </a:lnSpc>
              <a:buSzPct val="45000"/>
              <a:buFont typeface="StarSymbol"/>
              <a:buChar char="l"/>
            </a:pPr>
            <a:r>
              <a:rPr lang="en-IN" sz="2600" dirty="0">
                <a:solidFill>
                  <a:srgbClr val="000000"/>
                </a:solidFill>
                <a:latin typeface="Bitstream Charter"/>
              </a:rPr>
              <a:t>&lt;label for=“6thIT”&gt; 6thIT &lt;/label&gt;</a:t>
            </a:r>
            <a:endParaRPr/>
          </a:p>
        </p:txBody>
      </p:sp>
      <p:sp>
        <p:nvSpPr>
          <p:cNvPr id="303" name="CustomShape 3"/>
          <p:cNvSpPr/>
          <p:nvPr/>
        </p:nvSpPr>
        <p:spPr>
          <a:xfrm>
            <a:off x="2431080" y="166680"/>
            <a:ext cx="3256200" cy="861840"/>
          </a:xfrm>
          <a:prstGeom prst="rect">
            <a:avLst/>
          </a:prstGeom>
          <a:noFill/>
          <a:ln>
            <a:noFill/>
          </a:ln>
        </p:spPr>
        <p:txBody>
          <a:bodyPr lIns="90000" tIns="45000" rIns="90000" bIns="45000"/>
          <a:lstStyle/>
          <a:p>
            <a:pPr>
              <a:lnSpc>
                <a:spcPct val="100000"/>
              </a:lnSpc>
            </a:pPr>
            <a:r>
              <a:rPr lang="en-IN" sz="5000" i="1">
                <a:solidFill>
                  <a:srgbClr val="04617B"/>
                </a:solidFill>
                <a:latin typeface="Bitstream Charter"/>
              </a:rPr>
              <a:t>Label</a:t>
            </a:r>
            <a:endParaRPr/>
          </a:p>
        </p:txBody>
      </p:sp>
      <p:pic>
        <p:nvPicPr>
          <p:cNvPr id="304" name="Picture 303"/>
          <p:cNvPicPr/>
          <p:nvPr/>
        </p:nvPicPr>
        <p:blipFill>
          <a:blip r:embed="rId2"/>
          <a:stretch>
            <a:fillRect/>
          </a:stretch>
        </p:blipFill>
        <p:spPr>
          <a:xfrm>
            <a:off x="5900400" y="5256000"/>
            <a:ext cx="3168720" cy="1568520"/>
          </a:xfrm>
          <a:prstGeom prst="rect">
            <a:avLst/>
          </a:prstGeom>
          <a:ln>
            <a:noFill/>
          </a:ln>
        </p:spPr>
      </p:pic>
      <p:pic>
        <p:nvPicPr>
          <p:cNvPr id="305" name="Picture 304"/>
          <p:cNvPicPr/>
          <p:nvPr/>
        </p:nvPicPr>
        <p:blipFill>
          <a:blip r:embed="rId3"/>
          <a:stretch>
            <a:fillRect/>
          </a:stretch>
        </p:blipFill>
        <p:spPr>
          <a:xfrm>
            <a:off x="224640" y="3240000"/>
            <a:ext cx="8988480" cy="2229120"/>
          </a:xfrm>
          <a:prstGeom prst="rect">
            <a:avLst/>
          </a:prstGeom>
          <a:ln>
            <a:noFill/>
          </a:ln>
        </p:spPr>
      </p:pic>
      <p:sp>
        <p:nvSpPr>
          <p:cNvPr id="306" name="CustomShape 4"/>
          <p:cNvSpPr/>
          <p:nvPr/>
        </p:nvSpPr>
        <p:spPr>
          <a:xfrm>
            <a:off x="7416000" y="5048640"/>
            <a:ext cx="1666800" cy="636480"/>
          </a:xfrm>
          <a:prstGeom prst="rect">
            <a:avLst/>
          </a:prstGeom>
          <a:noFill/>
          <a:ln>
            <a:noFill/>
          </a:ln>
        </p:spPr>
        <p:txBody>
          <a:bodyPr lIns="90000" tIns="45000" rIns="90000" bIns="45000"/>
          <a:lstStyle/>
          <a:p>
            <a:r>
              <a:rPr lang="en-IN" sz="3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576000" y="432000"/>
            <a:ext cx="7914600" cy="5344200"/>
          </a:xfrm>
          <a:prstGeom prst="rect">
            <a:avLst/>
          </a:prstGeom>
          <a:noFill/>
          <a:ln>
            <a:noFill/>
          </a:ln>
        </p:spPr>
        <p:txBody>
          <a:bodyPr lIns="90000" tIns="45000" rIns="90000" bIns="45000"/>
          <a:lstStyle/>
          <a:p>
            <a:r>
              <a:rPr lang="en-IN" sz="3200" b="1">
                <a:latin typeface="Bitstream Charter"/>
              </a:rPr>
              <a:t>HTML Editors</a:t>
            </a:r>
            <a:endParaRPr/>
          </a:p>
          <a:p>
            <a:endParaRPr/>
          </a:p>
          <a:p>
            <a:r>
              <a:rPr lang="en-IN" sz="2800">
                <a:latin typeface="Bitstream Charter"/>
              </a:rPr>
              <a:t>Write HTML Using Notepad or Gedit.</a:t>
            </a:r>
            <a:endParaRPr/>
          </a:p>
          <a:p>
            <a:pPr algn="just">
              <a:lnSpc>
                <a:spcPct val="100000"/>
              </a:lnSpc>
              <a:buSzPct val="45000"/>
              <a:buFont typeface="StarSymbol"/>
              <a:buChar char="l"/>
            </a:pPr>
            <a:r>
              <a:rPr lang="en-IN" sz="2800">
                <a:latin typeface="Bitstream Charter"/>
              </a:rPr>
              <a:t>Step 1: Open any text editor.</a:t>
            </a:r>
            <a:endParaRPr/>
          </a:p>
          <a:p>
            <a:pPr algn="just">
              <a:lnSpc>
                <a:spcPct val="100000"/>
              </a:lnSpc>
              <a:buSzPct val="45000"/>
              <a:buFont typeface="StarSymbol"/>
              <a:buChar char="l"/>
            </a:pPr>
            <a:r>
              <a:rPr lang="en-IN" sz="2800">
                <a:latin typeface="Bitstream Charter"/>
              </a:rPr>
              <a:t>Step 2: Write Some HTML</a:t>
            </a:r>
            <a:endParaRPr/>
          </a:p>
          <a:p>
            <a:pPr algn="just">
              <a:lnSpc>
                <a:spcPct val="100000"/>
              </a:lnSpc>
              <a:buSzPct val="45000"/>
              <a:buFont typeface="StarSymbol"/>
              <a:buChar char="l"/>
            </a:pPr>
            <a:r>
              <a:rPr lang="en-IN" sz="2800">
                <a:latin typeface="Bitstream Charter"/>
              </a:rPr>
              <a:t>Step 3: Save the HTML Page</a:t>
            </a:r>
            <a:endParaRPr/>
          </a:p>
          <a:p>
            <a:pPr lvl="2" algn="just">
              <a:lnSpc>
                <a:spcPct val="100000"/>
              </a:lnSpc>
              <a:buSzPct val="45000"/>
              <a:buFont typeface="StarSymbol"/>
              <a:buChar char="l"/>
            </a:pPr>
            <a:r>
              <a:rPr lang="en-IN" sz="2800">
                <a:latin typeface="Bitstream Charter"/>
              </a:rPr>
              <a:t>You can use either .htm or .html as file extension. There is no difference</a:t>
            </a:r>
            <a:endParaRPr/>
          </a:p>
          <a:p>
            <a:pPr lvl="2" algn="just">
              <a:lnSpc>
                <a:spcPct val="100000"/>
              </a:lnSpc>
              <a:buSzPct val="45000"/>
              <a:buFont typeface="StarSymbol"/>
              <a:buChar char="l"/>
            </a:pPr>
            <a:r>
              <a:rPr lang="en-IN" sz="2800">
                <a:latin typeface="Bitstream Charter"/>
              </a:rPr>
              <a:t>Step 4: View the HTML Page in Your Browser</a:t>
            </a: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413640" y="288000"/>
            <a:ext cx="8223480" cy="4870800"/>
          </a:xfrm>
          <a:prstGeom prst="rect">
            <a:avLst/>
          </a:prstGeom>
          <a:noFill/>
          <a:ln>
            <a:noFill/>
          </a:ln>
        </p:spPr>
        <p:txBody>
          <a:bodyPr lIns="90000" tIns="45000" rIns="90000" bIns="45000"/>
          <a:lstStyle/>
          <a:p>
            <a:r>
              <a:rPr lang="en-IN" sz="5000" i="1">
                <a:solidFill>
                  <a:srgbClr val="04617B"/>
                </a:solidFill>
                <a:latin typeface="Bitstream Charter"/>
              </a:rPr>
              <a:t>Checkboxes</a:t>
            </a:r>
            <a:r>
              <a:rPr lang="en-IN" sz="3200" b="1">
                <a:solidFill>
                  <a:srgbClr val="000000"/>
                </a:solidFill>
                <a:latin typeface="Constantia"/>
              </a:rPr>
              <a:t> </a:t>
            </a:r>
            <a:endParaRPr/>
          </a:p>
          <a:p>
            <a:pPr>
              <a:lnSpc>
                <a:spcPct val="100000"/>
              </a:lnSpc>
              <a:buSzPct val="45000"/>
              <a:buFont typeface="StarSymbol"/>
              <a:buChar char="l"/>
            </a:pPr>
            <a:r>
              <a:rPr lang="en-IN" sz="2600">
                <a:solidFill>
                  <a:srgbClr val="000000"/>
                </a:solidFill>
                <a:latin typeface="Bitstream Charter"/>
              </a:rPr>
              <a:t>&lt;input type="checkbox"&gt; defines a checkbox. Checkboxes allow user to select ONE or MORE options from limited number of choices.</a:t>
            </a:r>
            <a:endParaRPr/>
          </a:p>
          <a:p>
            <a:pPr>
              <a:lnSpc>
                <a:spcPct val="100000"/>
              </a:lnSpc>
            </a:pPr>
            <a:endParaRPr/>
          </a:p>
          <a:p>
            <a:pPr>
              <a:lnSpc>
                <a:spcPct val="100000"/>
              </a:lnSpc>
            </a:pPr>
            <a:endParaRPr/>
          </a:p>
          <a:p>
            <a:pPr>
              <a:lnSpc>
                <a:spcPct val="100000"/>
              </a:lnSpc>
            </a:pPr>
            <a:endParaRPr/>
          </a:p>
        </p:txBody>
      </p:sp>
      <p:pic>
        <p:nvPicPr>
          <p:cNvPr id="308" name="Picture 307"/>
          <p:cNvPicPr/>
          <p:nvPr/>
        </p:nvPicPr>
        <p:blipFill>
          <a:blip r:embed="rId2"/>
          <a:stretch>
            <a:fillRect/>
          </a:stretch>
        </p:blipFill>
        <p:spPr>
          <a:xfrm>
            <a:off x="5256000" y="4752000"/>
            <a:ext cx="3877560" cy="2102400"/>
          </a:xfrm>
          <a:prstGeom prst="rect">
            <a:avLst/>
          </a:prstGeom>
          <a:ln>
            <a:noFill/>
          </a:ln>
        </p:spPr>
      </p:pic>
      <p:pic>
        <p:nvPicPr>
          <p:cNvPr id="309" name="Picture 308"/>
          <p:cNvPicPr/>
          <p:nvPr/>
        </p:nvPicPr>
        <p:blipFill>
          <a:blip r:embed="rId3"/>
          <a:stretch>
            <a:fillRect/>
          </a:stretch>
        </p:blipFill>
        <p:spPr>
          <a:xfrm>
            <a:off x="192600" y="2387880"/>
            <a:ext cx="6140520" cy="2649240"/>
          </a:xfrm>
          <a:prstGeom prst="rect">
            <a:avLst/>
          </a:prstGeom>
          <a:ln>
            <a:noFill/>
          </a:ln>
        </p:spPr>
      </p:pic>
      <p:sp>
        <p:nvSpPr>
          <p:cNvPr id="310" name="CustomShape 2"/>
          <p:cNvSpPr/>
          <p:nvPr/>
        </p:nvSpPr>
        <p:spPr>
          <a:xfrm>
            <a:off x="7402320" y="4320000"/>
            <a:ext cx="1666800" cy="636480"/>
          </a:xfrm>
          <a:prstGeom prst="rect">
            <a:avLst/>
          </a:prstGeom>
          <a:noFill/>
          <a:ln>
            <a:noFill/>
          </a:ln>
        </p:spPr>
        <p:txBody>
          <a:bodyPr lIns="90000" tIns="45000" rIns="90000" bIns="45000"/>
          <a:lstStyle/>
          <a:p>
            <a:r>
              <a:rPr lang="en-IN" sz="3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457200" y="216000"/>
            <a:ext cx="8223480" cy="645480"/>
          </a:xfrm>
          <a:prstGeom prst="rect">
            <a:avLst/>
          </a:prstGeom>
          <a:noFill/>
          <a:ln>
            <a:noFill/>
          </a:ln>
        </p:spPr>
        <p:txBody>
          <a:bodyPr lIns="0" tIns="45000" rIns="0" bIns="0" anchor="b"/>
          <a:lstStyle/>
          <a:p>
            <a:pPr>
              <a:lnSpc>
                <a:spcPct val="100000"/>
              </a:lnSpc>
            </a:pPr>
            <a:r>
              <a:rPr lang="en-IN" sz="4400" b="1" i="1">
                <a:solidFill>
                  <a:srgbClr val="04617B"/>
                </a:solidFill>
                <a:latin typeface="Bitstream Charter"/>
              </a:rPr>
              <a:t>Selection List (Dropdown List)</a:t>
            </a:r>
            <a:endParaRPr/>
          </a:p>
        </p:txBody>
      </p:sp>
      <p:sp>
        <p:nvSpPr>
          <p:cNvPr id="312" name="CustomShape 2"/>
          <p:cNvSpPr/>
          <p:nvPr/>
        </p:nvSpPr>
        <p:spPr>
          <a:xfrm>
            <a:off x="457200" y="1224000"/>
            <a:ext cx="8223480" cy="509472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A drop-down select box allows users to select one item from a drop-down menu. </a:t>
            </a:r>
            <a:endParaRPr/>
          </a:p>
          <a:p>
            <a:pPr algn="just">
              <a:lnSpc>
                <a:spcPct val="100000"/>
              </a:lnSpc>
              <a:buSzPct val="45000"/>
              <a:buFont typeface="StarSymbol"/>
              <a:buChar char="l"/>
            </a:pPr>
            <a:r>
              <a:rPr lang="en-IN" sz="2600">
                <a:solidFill>
                  <a:srgbClr val="000000"/>
                </a:solidFill>
                <a:latin typeface="Bitstream Charter"/>
              </a:rPr>
              <a:t>Advantage: Drop-down selection list can take up far less space than a group of radio buttons.</a:t>
            </a:r>
            <a:endParaRPr/>
          </a:p>
          <a:p>
            <a:pPr algn="just">
              <a:lnSpc>
                <a:spcPct val="100000"/>
              </a:lnSpc>
              <a:buSzPct val="45000"/>
              <a:buFont typeface="StarSymbol"/>
              <a:buChar char="l"/>
            </a:pPr>
            <a:r>
              <a:rPr lang="en-IN" sz="2600">
                <a:solidFill>
                  <a:srgbClr val="000000"/>
                </a:solidFill>
                <a:latin typeface="Bitstream Charter"/>
              </a:rPr>
              <a:t>Dis ad. : user cannot see all options until click on it. (in default case)</a:t>
            </a:r>
            <a:endParaRPr/>
          </a:p>
          <a:p>
            <a:pPr>
              <a:lnSpc>
                <a:spcPct val="100000"/>
              </a:lnSpc>
            </a:pPr>
            <a:endParaRPr/>
          </a:p>
        </p:txBody>
      </p:sp>
      <p:pic>
        <p:nvPicPr>
          <p:cNvPr id="313" name="Picture 312"/>
          <p:cNvPicPr/>
          <p:nvPr/>
        </p:nvPicPr>
        <p:blipFill>
          <a:blip r:embed="rId2"/>
          <a:stretch>
            <a:fillRect/>
          </a:stretch>
        </p:blipFill>
        <p:spPr>
          <a:xfrm>
            <a:off x="288000" y="3744000"/>
            <a:ext cx="6117480" cy="3111480"/>
          </a:xfrm>
          <a:prstGeom prst="rect">
            <a:avLst/>
          </a:prstGeom>
          <a:ln>
            <a:noFill/>
          </a:ln>
        </p:spPr>
      </p:pic>
      <p:pic>
        <p:nvPicPr>
          <p:cNvPr id="314" name="Picture 313"/>
          <p:cNvPicPr/>
          <p:nvPr/>
        </p:nvPicPr>
        <p:blipFill>
          <a:blip r:embed="rId3"/>
          <a:stretch>
            <a:fillRect/>
          </a:stretch>
        </p:blipFill>
        <p:spPr>
          <a:xfrm>
            <a:off x="6840000" y="4141800"/>
            <a:ext cx="1941480" cy="1687680"/>
          </a:xfrm>
          <a:prstGeom prst="rect">
            <a:avLst/>
          </a:prstGeom>
          <a:ln>
            <a:noFill/>
          </a:ln>
        </p:spPr>
      </p:pic>
      <p:sp>
        <p:nvSpPr>
          <p:cNvPr id="315" name="CustomShape 3"/>
          <p:cNvSpPr/>
          <p:nvPr/>
        </p:nvSpPr>
        <p:spPr>
          <a:xfrm>
            <a:off x="7330320" y="3608640"/>
            <a:ext cx="1667160" cy="636840"/>
          </a:xfrm>
          <a:prstGeom prst="rect">
            <a:avLst/>
          </a:prstGeom>
          <a:noFill/>
          <a:ln>
            <a:noFill/>
          </a:ln>
        </p:spPr>
        <p:txBody>
          <a:bodyPr lIns="90000" tIns="45000" rIns="90000" bIns="45000"/>
          <a:lstStyle/>
          <a:p>
            <a:r>
              <a:rPr lang="en-IN" sz="3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457200" y="704160"/>
            <a:ext cx="8223480" cy="85320"/>
          </a:xfrm>
          <a:prstGeom prst="rect">
            <a:avLst/>
          </a:prstGeom>
          <a:noFill/>
          <a:ln>
            <a:noFill/>
          </a:ln>
        </p:spPr>
        <p:txBody>
          <a:bodyPr lIns="0" tIns="45000" rIns="0" bIns="0" anchor="b"/>
          <a:lstStyle/>
          <a:p>
            <a:pPr>
              <a:lnSpc>
                <a:spcPct val="100000"/>
              </a:lnSpc>
            </a:pPr>
            <a:r>
              <a:rPr lang="en-IN" sz="4400" b="1" i="1">
                <a:latin typeface="Bitstream Charter"/>
              </a:rPr>
              <a:t>Creating Scrolling Select Boxes</a:t>
            </a:r>
            <a:endParaRPr/>
          </a:p>
        </p:txBody>
      </p:sp>
      <p:sp>
        <p:nvSpPr>
          <p:cNvPr id="317" name="CustomShape 2"/>
          <p:cNvSpPr/>
          <p:nvPr/>
        </p:nvSpPr>
        <p:spPr>
          <a:xfrm>
            <a:off x="457200" y="1152000"/>
            <a:ext cx="8223480" cy="230148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it’s possible to create scrolling menus where users can see a few of the options in a select box at a time.</a:t>
            </a:r>
            <a:endParaRPr/>
          </a:p>
          <a:p>
            <a:pPr algn="just">
              <a:lnSpc>
                <a:spcPct val="100000"/>
              </a:lnSpc>
              <a:buSzPct val="45000"/>
              <a:buFont typeface="StarSymbol"/>
              <a:buChar char="l"/>
            </a:pPr>
            <a:r>
              <a:rPr lang="en-IN" sz="2600">
                <a:solidFill>
                  <a:srgbClr val="000000"/>
                </a:solidFill>
                <a:latin typeface="Bitstream Charter"/>
              </a:rPr>
              <a:t>add the size attribute to the &lt;select&gt; element.</a:t>
            </a:r>
            <a:endParaRPr/>
          </a:p>
          <a:p>
            <a:pPr algn="just">
              <a:lnSpc>
                <a:spcPct val="100000"/>
              </a:lnSpc>
              <a:buSzPct val="45000"/>
              <a:buFont typeface="StarSymbol"/>
              <a:buChar char="l"/>
            </a:pPr>
            <a:r>
              <a:rPr lang="en-IN" sz="2600">
                <a:solidFill>
                  <a:srgbClr val="000000"/>
                </a:solidFill>
                <a:latin typeface="Bitstream Charter"/>
              </a:rPr>
              <a:t>The value of the size attribute is the number of options you want to be visible at any one time.</a:t>
            </a:r>
            <a:endParaRPr/>
          </a:p>
        </p:txBody>
      </p:sp>
      <p:pic>
        <p:nvPicPr>
          <p:cNvPr id="318" name="Picture 317"/>
          <p:cNvPicPr/>
          <p:nvPr/>
        </p:nvPicPr>
        <p:blipFill>
          <a:blip r:embed="rId2"/>
          <a:stretch>
            <a:fillRect/>
          </a:stretch>
        </p:blipFill>
        <p:spPr>
          <a:xfrm>
            <a:off x="6768000" y="4248000"/>
            <a:ext cx="2013480" cy="1797480"/>
          </a:xfrm>
          <a:prstGeom prst="rect">
            <a:avLst/>
          </a:prstGeom>
          <a:ln>
            <a:noFill/>
          </a:ln>
        </p:spPr>
      </p:pic>
      <p:pic>
        <p:nvPicPr>
          <p:cNvPr id="319" name="Picture 318"/>
          <p:cNvPicPr/>
          <p:nvPr/>
        </p:nvPicPr>
        <p:blipFill>
          <a:blip r:embed="rId3"/>
          <a:stretch>
            <a:fillRect/>
          </a:stretch>
        </p:blipFill>
        <p:spPr>
          <a:xfrm>
            <a:off x="792000" y="3312000"/>
            <a:ext cx="5703480" cy="3416760"/>
          </a:xfrm>
          <a:prstGeom prst="rect">
            <a:avLst/>
          </a:prstGeom>
          <a:ln>
            <a:noFill/>
          </a:ln>
        </p:spPr>
      </p:pic>
      <p:sp>
        <p:nvSpPr>
          <p:cNvPr id="320" name="CustomShape 3"/>
          <p:cNvSpPr/>
          <p:nvPr/>
        </p:nvSpPr>
        <p:spPr>
          <a:xfrm>
            <a:off x="7416000" y="3608640"/>
            <a:ext cx="1667160" cy="636840"/>
          </a:xfrm>
          <a:prstGeom prst="rect">
            <a:avLst/>
          </a:prstGeom>
          <a:noFill/>
          <a:ln>
            <a:noFill/>
          </a:ln>
        </p:spPr>
        <p:txBody>
          <a:bodyPr lIns="90000" tIns="45000" rIns="90000" bIns="45000"/>
          <a:lstStyle/>
          <a:p>
            <a:r>
              <a:rPr lang="en-IN" sz="3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457200" y="144000"/>
            <a:ext cx="8223480" cy="573480"/>
          </a:xfrm>
          <a:prstGeom prst="rect">
            <a:avLst/>
          </a:prstGeom>
          <a:noFill/>
          <a:ln>
            <a:noFill/>
          </a:ln>
        </p:spPr>
        <p:txBody>
          <a:bodyPr lIns="0" tIns="45000" rIns="0" bIns="0" anchor="b"/>
          <a:lstStyle/>
          <a:p>
            <a:r>
              <a:rPr lang="en-IN" sz="2800" b="1" i="1">
                <a:solidFill>
                  <a:srgbClr val="04617B"/>
                </a:solidFill>
                <a:latin typeface="Bitstream Charter"/>
              </a:rPr>
              <a:t>Grouping Options with the &lt;optgroup&gt; Element</a:t>
            </a:r>
            <a:endParaRPr/>
          </a:p>
        </p:txBody>
      </p:sp>
      <p:pic>
        <p:nvPicPr>
          <p:cNvPr id="322" name="Picture 321"/>
          <p:cNvPicPr/>
          <p:nvPr/>
        </p:nvPicPr>
        <p:blipFill>
          <a:blip r:embed="rId2"/>
          <a:stretch>
            <a:fillRect/>
          </a:stretch>
        </p:blipFill>
        <p:spPr>
          <a:xfrm>
            <a:off x="105840" y="1096200"/>
            <a:ext cx="6083640" cy="5309280"/>
          </a:xfrm>
          <a:prstGeom prst="rect">
            <a:avLst/>
          </a:prstGeom>
          <a:ln>
            <a:noFill/>
          </a:ln>
        </p:spPr>
      </p:pic>
      <p:pic>
        <p:nvPicPr>
          <p:cNvPr id="323" name="Picture 322"/>
          <p:cNvPicPr/>
          <p:nvPr/>
        </p:nvPicPr>
        <p:blipFill>
          <a:blip r:embed="rId3"/>
          <a:stretch>
            <a:fillRect/>
          </a:stretch>
        </p:blipFill>
        <p:spPr>
          <a:xfrm>
            <a:off x="5976000" y="4176000"/>
            <a:ext cx="3216600" cy="1845000"/>
          </a:xfrm>
          <a:prstGeom prst="rect">
            <a:avLst/>
          </a:prstGeom>
          <a:ln>
            <a:noFill/>
          </a:ln>
        </p:spPr>
      </p:pic>
      <p:sp>
        <p:nvSpPr>
          <p:cNvPr id="324" name="CustomShape 2"/>
          <p:cNvSpPr/>
          <p:nvPr/>
        </p:nvSpPr>
        <p:spPr>
          <a:xfrm>
            <a:off x="7474320" y="3608640"/>
            <a:ext cx="1667160" cy="636840"/>
          </a:xfrm>
          <a:prstGeom prst="rect">
            <a:avLst/>
          </a:prstGeom>
          <a:noFill/>
          <a:ln>
            <a:noFill/>
          </a:ln>
        </p:spPr>
        <p:txBody>
          <a:bodyPr lIns="90000" tIns="45000" rIns="90000" bIns="45000"/>
          <a:lstStyle/>
          <a:p>
            <a:r>
              <a:rPr lang="en-IN" sz="36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457200" y="288000"/>
            <a:ext cx="8223480" cy="573480"/>
          </a:xfrm>
          <a:prstGeom prst="rect">
            <a:avLst/>
          </a:prstGeom>
          <a:noFill/>
          <a:ln>
            <a:noFill/>
          </a:ln>
        </p:spPr>
        <p:txBody>
          <a:bodyPr lIns="0" tIns="45000" rIns="0" bIns="0" anchor="b"/>
          <a:lstStyle/>
          <a:p>
            <a:r>
              <a:rPr lang="en-IN" sz="3600" b="1" i="1">
                <a:solidFill>
                  <a:srgbClr val="04617B"/>
                </a:solidFill>
                <a:latin typeface="Bitstream Charter"/>
              </a:rPr>
              <a:t>Hidden Controls</a:t>
            </a:r>
            <a:endParaRPr/>
          </a:p>
        </p:txBody>
      </p:sp>
      <p:sp>
        <p:nvSpPr>
          <p:cNvPr id="326" name="CustomShape 2"/>
          <p:cNvSpPr/>
          <p:nvPr/>
        </p:nvSpPr>
        <p:spPr>
          <a:xfrm>
            <a:off x="457200" y="1224000"/>
            <a:ext cx="8223480" cy="3525480"/>
          </a:xfrm>
          <a:prstGeom prst="rect">
            <a:avLst/>
          </a:prstGeom>
          <a:noFill/>
          <a:ln>
            <a:noFill/>
          </a:ln>
        </p:spPr>
        <p:txBody>
          <a:bodyPr lIns="90000" tIns="45000" rIns="90000" bIns="45000"/>
          <a:lstStyle/>
          <a:p>
            <a:pPr algn="just">
              <a:lnSpc>
                <a:spcPct val="100000"/>
              </a:lnSpc>
              <a:buSzPct val="45000"/>
              <a:buFont typeface="StarSymbol"/>
              <a:buChar char="l"/>
            </a:pPr>
            <a:r>
              <a:rPr lang="en-IN" sz="2400" dirty="0">
                <a:solidFill>
                  <a:srgbClr val="000000"/>
                </a:solidFill>
                <a:latin typeface="Bitstream Charter"/>
              </a:rPr>
              <a:t>Sometimes you want to pass information between pages without the user seeing it; to do this you can use hidden form controls.</a:t>
            </a:r>
            <a:endParaRPr/>
          </a:p>
          <a:p>
            <a:pPr algn="just">
              <a:lnSpc>
                <a:spcPct val="100000"/>
              </a:lnSpc>
              <a:buSzPct val="45000"/>
              <a:buFont typeface="StarSymbol"/>
              <a:buChar char="l"/>
            </a:pPr>
            <a:r>
              <a:rPr lang="en-IN" sz="2400" i="1" dirty="0">
                <a:solidFill>
                  <a:srgbClr val="000000"/>
                </a:solidFill>
                <a:latin typeface="Bitstream Charter"/>
              </a:rPr>
              <a:t>Hidden elements are one way in which programmers can pass values between pages.</a:t>
            </a:r>
            <a:endParaRPr/>
          </a:p>
          <a:p>
            <a:pPr algn="just">
              <a:lnSpc>
                <a:spcPct val="100000"/>
              </a:lnSpc>
              <a:buSzPct val="45000"/>
              <a:buFont typeface="StarSymbol"/>
              <a:buChar char="l"/>
            </a:pPr>
            <a:r>
              <a:rPr lang="en-IN" sz="2400" i="1" dirty="0">
                <a:solidFill>
                  <a:srgbClr val="000000"/>
                </a:solidFill>
                <a:latin typeface="Bitstream Charter"/>
              </a:rPr>
              <a:t>This control hides inside the code and does not appear on the actual page.</a:t>
            </a:r>
            <a:endParaRPr/>
          </a:p>
          <a:p>
            <a:pPr algn="just">
              <a:lnSpc>
                <a:spcPct val="100000"/>
              </a:lnSpc>
              <a:buSzPct val="45000"/>
              <a:buFont typeface="StarSymbol"/>
              <a:buChar char="l"/>
            </a:pPr>
            <a:r>
              <a:rPr lang="en-IN" sz="2400" i="1" dirty="0">
                <a:solidFill>
                  <a:srgbClr val="000000"/>
                </a:solidFill>
                <a:latin typeface="Bitstream Charter"/>
              </a:rPr>
              <a:t>Application: Session Tracking</a:t>
            </a:r>
            <a:endParaRPr/>
          </a:p>
        </p:txBody>
      </p:sp>
      <p:pic>
        <p:nvPicPr>
          <p:cNvPr id="327" name="Picture 326"/>
          <p:cNvPicPr/>
          <p:nvPr/>
        </p:nvPicPr>
        <p:blipFill>
          <a:blip r:embed="rId2"/>
          <a:stretch>
            <a:fillRect/>
          </a:stretch>
        </p:blipFill>
        <p:spPr>
          <a:xfrm>
            <a:off x="432000" y="4219920"/>
            <a:ext cx="5757480" cy="2635560"/>
          </a:xfrm>
          <a:prstGeom prst="rect">
            <a:avLst/>
          </a:prstGeom>
          <a:ln>
            <a:noFill/>
          </a:ln>
        </p:spPr>
      </p:pic>
      <p:sp>
        <p:nvSpPr>
          <p:cNvPr id="328" name="CustomShape 3"/>
          <p:cNvSpPr/>
          <p:nvPr/>
        </p:nvSpPr>
        <p:spPr>
          <a:xfrm>
            <a:off x="448200" y="1211040"/>
            <a:ext cx="178200" cy="363960"/>
          </a:xfrm>
          <a:prstGeom prst="rect">
            <a:avLst/>
          </a:prstGeom>
          <a:noFill/>
          <a:ln>
            <a:noFill/>
          </a:ln>
        </p:spPr>
      </p:sp>
      <p:pic>
        <p:nvPicPr>
          <p:cNvPr id="329" name="Picture 328"/>
          <p:cNvPicPr/>
          <p:nvPr/>
        </p:nvPicPr>
        <p:blipFill>
          <a:blip r:embed="rId3"/>
          <a:stretch>
            <a:fillRect/>
          </a:stretch>
        </p:blipFill>
        <p:spPr>
          <a:xfrm>
            <a:off x="5832000" y="5638800"/>
            <a:ext cx="3645360" cy="1082760"/>
          </a:xfrm>
          <a:prstGeom prst="rect">
            <a:avLst/>
          </a:prstGeom>
          <a:ln>
            <a:noFill/>
          </a:ln>
        </p:spPr>
      </p:pic>
      <p:sp>
        <p:nvSpPr>
          <p:cNvPr id="330" name="CustomShape 4"/>
          <p:cNvSpPr/>
          <p:nvPr/>
        </p:nvSpPr>
        <p:spPr>
          <a:xfrm>
            <a:off x="6553200" y="4800600"/>
            <a:ext cx="2440080" cy="636840"/>
          </a:xfrm>
          <a:prstGeom prst="rect">
            <a:avLst/>
          </a:prstGeom>
          <a:noFill/>
          <a:ln>
            <a:noFill/>
          </a:ln>
        </p:spPr>
        <p:txBody>
          <a:bodyPr lIns="90000" tIns="45000" rIns="90000" bIns="45000"/>
          <a:lstStyle/>
          <a:p>
            <a:r>
              <a:rPr lang="en-IN" sz="3600" b="1" dirty="0">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457200" y="288000"/>
            <a:ext cx="8223480" cy="573480"/>
          </a:xfrm>
          <a:prstGeom prst="rect">
            <a:avLst/>
          </a:prstGeom>
          <a:noFill/>
          <a:ln>
            <a:noFill/>
          </a:ln>
        </p:spPr>
        <p:txBody>
          <a:bodyPr lIns="0" tIns="45000" rIns="0" bIns="0" anchor="b"/>
          <a:lstStyle/>
          <a:p>
            <a:pPr algn="just">
              <a:lnSpc>
                <a:spcPct val="100000"/>
              </a:lnSpc>
            </a:pPr>
            <a:r>
              <a:rPr lang="en-IN" sz="3200" b="1" i="1" dirty="0">
                <a:solidFill>
                  <a:srgbClr val="000000"/>
                </a:solidFill>
                <a:latin typeface="Bitstream Charter"/>
              </a:rPr>
              <a:t>File Upload Box</a:t>
            </a:r>
            <a:endParaRPr/>
          </a:p>
        </p:txBody>
      </p:sp>
      <p:sp>
        <p:nvSpPr>
          <p:cNvPr id="332" name="CustomShape 2"/>
          <p:cNvSpPr/>
          <p:nvPr/>
        </p:nvSpPr>
        <p:spPr>
          <a:xfrm>
            <a:off x="0" y="1224000"/>
            <a:ext cx="9144000" cy="3525480"/>
          </a:xfrm>
          <a:prstGeom prst="rect">
            <a:avLst/>
          </a:prstGeom>
          <a:noFill/>
          <a:ln>
            <a:noFill/>
          </a:ln>
        </p:spPr>
        <p:txBody>
          <a:bodyPr lIns="90000" tIns="45000" rIns="90000" bIns="45000"/>
          <a:lstStyle/>
          <a:p>
            <a:pPr algn="just">
              <a:lnSpc>
                <a:spcPct val="100000"/>
              </a:lnSpc>
              <a:buSzPct val="45000"/>
              <a:buFont typeface="StarSymbol"/>
              <a:buChar char="l"/>
            </a:pPr>
            <a:r>
              <a:rPr lang="en-IN" sz="2400" dirty="0">
                <a:solidFill>
                  <a:srgbClr val="000000"/>
                </a:solidFill>
                <a:latin typeface="Bitstream Charter"/>
              </a:rPr>
              <a:t>To upload a file to your web site, you will need to use a file upload box, also known as a file select box. </a:t>
            </a:r>
            <a:endParaRPr/>
          </a:p>
          <a:p>
            <a:pPr algn="just">
              <a:lnSpc>
                <a:spcPct val="100000"/>
              </a:lnSpc>
              <a:buSzPct val="45000"/>
              <a:buFont typeface="StarSymbol"/>
              <a:buChar char="l"/>
            </a:pPr>
            <a:r>
              <a:rPr lang="en-IN" sz="2400" dirty="0">
                <a:solidFill>
                  <a:srgbClr val="000000"/>
                </a:solidFill>
                <a:latin typeface="Bitstream Charter"/>
              </a:rPr>
              <a:t>This is also created using the &lt;input&gt; element but type attribute is set to file.</a:t>
            </a:r>
            <a:endParaRPr/>
          </a:p>
          <a:p>
            <a:pPr algn="just">
              <a:lnSpc>
                <a:spcPct val="100000"/>
              </a:lnSpc>
              <a:buSzPct val="45000"/>
              <a:buFont typeface="StarSymbol"/>
              <a:buChar char="l"/>
            </a:pPr>
            <a:r>
              <a:rPr lang="en-IN" sz="2400" b="1" dirty="0">
                <a:solidFill>
                  <a:srgbClr val="000000"/>
                </a:solidFill>
                <a:latin typeface="Bitstream Charter"/>
              </a:rPr>
              <a:t>accept</a:t>
            </a:r>
            <a:r>
              <a:rPr lang="en-IN" sz="2400" dirty="0">
                <a:solidFill>
                  <a:srgbClr val="000000"/>
                </a:solidFill>
                <a:latin typeface="Bitstream Charter"/>
              </a:rPr>
              <a:t>	attribute Specifies the types of files that the server accepts.</a:t>
            </a:r>
            <a:endParaRPr/>
          </a:p>
        </p:txBody>
      </p:sp>
      <p:sp>
        <p:nvSpPr>
          <p:cNvPr id="333" name="CustomShape 3"/>
          <p:cNvSpPr/>
          <p:nvPr/>
        </p:nvSpPr>
        <p:spPr>
          <a:xfrm>
            <a:off x="448200" y="1211040"/>
            <a:ext cx="178200" cy="363960"/>
          </a:xfrm>
          <a:prstGeom prst="rect">
            <a:avLst/>
          </a:prstGeom>
          <a:noFill/>
          <a:ln>
            <a:noFill/>
          </a:ln>
        </p:spPr>
      </p:sp>
      <p:sp>
        <p:nvSpPr>
          <p:cNvPr id="334" name="CustomShape 4"/>
          <p:cNvSpPr/>
          <p:nvPr/>
        </p:nvSpPr>
        <p:spPr>
          <a:xfrm>
            <a:off x="7402320" y="5048640"/>
            <a:ext cx="1667160" cy="636840"/>
          </a:xfrm>
          <a:prstGeom prst="rect">
            <a:avLst/>
          </a:prstGeom>
          <a:noFill/>
          <a:ln>
            <a:noFill/>
          </a:ln>
        </p:spPr>
      </p:sp>
      <p:pic>
        <p:nvPicPr>
          <p:cNvPr id="335" name="Picture 334"/>
          <p:cNvPicPr/>
          <p:nvPr/>
        </p:nvPicPr>
        <p:blipFill>
          <a:blip r:embed="rId2"/>
          <a:stretch>
            <a:fillRect/>
          </a:stretch>
        </p:blipFill>
        <p:spPr>
          <a:xfrm>
            <a:off x="249480" y="3600000"/>
            <a:ext cx="5437080" cy="2950560"/>
          </a:xfrm>
          <a:prstGeom prst="rect">
            <a:avLst/>
          </a:prstGeom>
          <a:ln>
            <a:noFill/>
          </a:ln>
        </p:spPr>
      </p:pic>
      <p:pic>
        <p:nvPicPr>
          <p:cNvPr id="336" name="Picture 335"/>
          <p:cNvPicPr/>
          <p:nvPr/>
        </p:nvPicPr>
        <p:blipFill>
          <a:blip r:embed="rId3"/>
          <a:stretch>
            <a:fillRect/>
          </a:stretch>
        </p:blipFill>
        <p:spPr>
          <a:xfrm>
            <a:off x="6048000" y="3744000"/>
            <a:ext cx="2979360" cy="1222560"/>
          </a:xfrm>
          <a:prstGeom prst="rect">
            <a:avLst/>
          </a:prstGeom>
          <a:ln>
            <a:noFill/>
          </a:ln>
        </p:spPr>
      </p:pic>
      <p:sp>
        <p:nvSpPr>
          <p:cNvPr id="337" name="CustomShape 5"/>
          <p:cNvSpPr/>
          <p:nvPr/>
        </p:nvSpPr>
        <p:spPr>
          <a:xfrm>
            <a:off x="6019800" y="3240000"/>
            <a:ext cx="2402760" cy="637920"/>
          </a:xfrm>
          <a:prstGeom prst="rect">
            <a:avLst/>
          </a:prstGeom>
          <a:noFill/>
          <a:ln>
            <a:noFill/>
          </a:ln>
        </p:spPr>
        <p:txBody>
          <a:bodyPr lIns="90000" tIns="45000" rIns="90000" bIns="45000"/>
          <a:lstStyle/>
          <a:p>
            <a:r>
              <a:rPr lang="en-IN" sz="3600" b="1" dirty="0">
                <a:solidFill>
                  <a:srgbClr val="04617B"/>
                </a:solidFill>
                <a:latin typeface="Bitstream Charter"/>
              </a:rPr>
              <a:t>Output</a:t>
            </a:r>
            <a:endParaRPr/>
          </a:p>
        </p:txBody>
      </p:sp>
      <p:pic>
        <p:nvPicPr>
          <p:cNvPr id="338" name="Picture 337"/>
          <p:cNvPicPr/>
          <p:nvPr/>
        </p:nvPicPr>
        <p:blipFill>
          <a:blip r:embed="rId4"/>
          <a:stretch>
            <a:fillRect/>
          </a:stretch>
        </p:blipFill>
        <p:spPr>
          <a:xfrm>
            <a:off x="6120000" y="5112000"/>
            <a:ext cx="2518560" cy="1744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457200" y="288000"/>
            <a:ext cx="8324280" cy="861480"/>
          </a:xfrm>
          <a:prstGeom prst="rect">
            <a:avLst/>
          </a:prstGeom>
          <a:noFill/>
          <a:ln>
            <a:noFill/>
          </a:ln>
        </p:spPr>
        <p:txBody>
          <a:bodyPr lIns="0" tIns="45000" rIns="0" bIns="0" anchor="b"/>
          <a:lstStyle/>
          <a:p>
            <a:r>
              <a:rPr lang="en-IN" sz="3600" b="1" i="1">
                <a:solidFill>
                  <a:srgbClr val="04617B"/>
                </a:solidFill>
                <a:latin typeface="Bitstream Charter"/>
              </a:rPr>
              <a:t>Structuring Your Forms with &lt;fieldset&gt; and &lt;legend&gt; Elements</a:t>
            </a:r>
            <a:endParaRPr/>
          </a:p>
        </p:txBody>
      </p:sp>
      <p:sp>
        <p:nvSpPr>
          <p:cNvPr id="340" name="CustomShape 2"/>
          <p:cNvSpPr/>
          <p:nvPr/>
        </p:nvSpPr>
        <p:spPr>
          <a:xfrm>
            <a:off x="457200" y="1935360"/>
            <a:ext cx="8223480" cy="4383000"/>
          </a:xfrm>
          <a:prstGeom prst="rect">
            <a:avLst/>
          </a:prstGeom>
          <a:noFill/>
          <a:ln>
            <a:noFill/>
          </a:ln>
        </p:spPr>
        <p:txBody>
          <a:bodyPr lIns="90000" tIns="45000" rIns="90000" bIns="45000"/>
          <a:lstStyle/>
          <a:p>
            <a:pPr algn="just">
              <a:lnSpc>
                <a:spcPct val="100000"/>
              </a:lnSpc>
              <a:buSzPct val="45000"/>
              <a:buFont typeface="StarSymbol"/>
              <a:buChar char="l"/>
            </a:pPr>
            <a:r>
              <a:rPr lang="en-IN" sz="2600" dirty="0">
                <a:solidFill>
                  <a:srgbClr val="000000"/>
                </a:solidFill>
                <a:latin typeface="Bitstream Charter"/>
              </a:rPr>
              <a:t>Large forms can be confusing for users, so it’s good practice to group together related form controls. The &lt;</a:t>
            </a:r>
            <a:r>
              <a:rPr lang="en-IN" sz="2600" dirty="0" err="1">
                <a:solidFill>
                  <a:srgbClr val="000000"/>
                </a:solidFill>
                <a:latin typeface="Bitstream Charter"/>
              </a:rPr>
              <a:t>fieldset</a:t>
            </a:r>
            <a:r>
              <a:rPr lang="en-IN" sz="2600" dirty="0">
                <a:solidFill>
                  <a:srgbClr val="000000"/>
                </a:solidFill>
                <a:latin typeface="Bitstream Charter"/>
              </a:rPr>
              <a:t>&gt; and &lt;legend&gt; elements.</a:t>
            </a:r>
            <a:endParaRPr/>
          </a:p>
          <a:p>
            <a:pPr algn="just">
              <a:lnSpc>
                <a:spcPct val="100000"/>
              </a:lnSpc>
            </a:pPr>
            <a:endParaRPr/>
          </a:p>
          <a:p>
            <a:pPr algn="just">
              <a:lnSpc>
                <a:spcPct val="100000"/>
              </a:lnSpc>
              <a:buSzPct val="45000"/>
              <a:buFont typeface="StarSymbol"/>
              <a:buChar char="l"/>
            </a:pPr>
            <a:r>
              <a:rPr lang="en-IN" sz="2600" dirty="0">
                <a:solidFill>
                  <a:srgbClr val="000000"/>
                </a:solidFill>
                <a:latin typeface="Bitstream Charter"/>
              </a:rPr>
              <a:t>The </a:t>
            </a:r>
            <a:r>
              <a:rPr lang="en-IN" sz="2600" b="1" dirty="0">
                <a:solidFill>
                  <a:srgbClr val="000000"/>
                </a:solidFill>
                <a:latin typeface="Bitstream Charter"/>
              </a:rPr>
              <a:t>&lt;</a:t>
            </a:r>
            <a:r>
              <a:rPr lang="en-IN" sz="2600" b="1" dirty="0" err="1">
                <a:solidFill>
                  <a:srgbClr val="000000"/>
                </a:solidFill>
                <a:latin typeface="Bitstream Charter"/>
              </a:rPr>
              <a:t>fieldset</a:t>
            </a:r>
            <a:r>
              <a:rPr lang="en-IN" sz="2600" b="1" dirty="0">
                <a:solidFill>
                  <a:srgbClr val="000000"/>
                </a:solidFill>
                <a:latin typeface="Bitstream Charter"/>
              </a:rPr>
              <a:t>&gt;</a:t>
            </a:r>
            <a:r>
              <a:rPr lang="en-IN" sz="2600" dirty="0">
                <a:solidFill>
                  <a:srgbClr val="000000"/>
                </a:solidFill>
                <a:latin typeface="Bitstream Charter"/>
              </a:rPr>
              <a:t> element creates a border around the group of form controls to show that they are related.</a:t>
            </a:r>
            <a:endParaRPr/>
          </a:p>
          <a:p>
            <a:pPr algn="just">
              <a:lnSpc>
                <a:spcPct val="100000"/>
              </a:lnSpc>
            </a:pPr>
            <a:endParaRPr/>
          </a:p>
          <a:p>
            <a:pPr algn="just">
              <a:lnSpc>
                <a:spcPct val="100000"/>
              </a:lnSpc>
              <a:buSzPct val="45000"/>
              <a:buFont typeface="StarSymbol"/>
              <a:buChar char="l"/>
            </a:pPr>
            <a:r>
              <a:rPr lang="en-IN" sz="2600" dirty="0">
                <a:solidFill>
                  <a:srgbClr val="000000"/>
                </a:solidFill>
                <a:latin typeface="Bitstream Charter"/>
              </a:rPr>
              <a:t>The </a:t>
            </a:r>
            <a:r>
              <a:rPr lang="en-IN" sz="2600" b="1" dirty="0">
                <a:solidFill>
                  <a:srgbClr val="000000"/>
                </a:solidFill>
                <a:latin typeface="Bitstream Charter"/>
              </a:rPr>
              <a:t>&lt;legend&gt;</a:t>
            </a:r>
            <a:r>
              <a:rPr lang="en-IN" sz="2600" dirty="0">
                <a:solidFill>
                  <a:srgbClr val="000000"/>
                </a:solidFill>
                <a:latin typeface="Bitstream Charter"/>
              </a:rPr>
              <a:t> element allows you to specify a caption for the &lt;</a:t>
            </a:r>
            <a:r>
              <a:rPr lang="en-IN" sz="2600" dirty="0" err="1">
                <a:solidFill>
                  <a:srgbClr val="000000"/>
                </a:solidFill>
                <a:latin typeface="Bitstream Charter"/>
              </a:rPr>
              <a:t>fieldset</a:t>
            </a:r>
            <a:r>
              <a:rPr lang="en-IN" sz="2600" dirty="0">
                <a:solidFill>
                  <a:srgbClr val="000000"/>
                </a:solidFill>
                <a:latin typeface="Bitstream Charter"/>
              </a:rPr>
              <a:t>&gt; element, which acts as a title for the group of form controls. When used, the &lt;legend&gt; element should always be the first child of the &lt;</a:t>
            </a:r>
            <a:r>
              <a:rPr lang="en-IN" sz="2600" dirty="0" err="1">
                <a:solidFill>
                  <a:srgbClr val="000000"/>
                </a:solidFill>
                <a:latin typeface="Bitstream Charter"/>
              </a:rPr>
              <a:t>fieldset</a:t>
            </a:r>
            <a:r>
              <a:rPr lang="en-IN" sz="2600" dirty="0">
                <a:solidFill>
                  <a:srgbClr val="000000"/>
                </a:solidFill>
                <a:latin typeface="Bitstream Charter"/>
              </a:rPr>
              <a:t>&gt; element.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1" name="Picture 340"/>
          <p:cNvPicPr/>
          <p:nvPr/>
        </p:nvPicPr>
        <p:blipFill>
          <a:blip r:embed="rId2"/>
          <a:stretch>
            <a:fillRect/>
          </a:stretch>
        </p:blipFill>
        <p:spPr>
          <a:xfrm>
            <a:off x="432000" y="504000"/>
            <a:ext cx="8034120" cy="6075000"/>
          </a:xfrm>
          <a:prstGeom prst="rect">
            <a:avLst/>
          </a:prstGeom>
          <a:ln>
            <a:noFill/>
          </a:ln>
        </p:spPr>
      </p:pic>
      <p:sp>
        <p:nvSpPr>
          <p:cNvPr id="342" name="CustomShape 1"/>
          <p:cNvSpPr/>
          <p:nvPr/>
        </p:nvSpPr>
        <p:spPr>
          <a:xfrm>
            <a:off x="1080000" y="75960"/>
            <a:ext cx="7629480" cy="641520"/>
          </a:xfrm>
          <a:prstGeom prst="rect">
            <a:avLst/>
          </a:prstGeom>
          <a:noFill/>
          <a:ln>
            <a:noFill/>
          </a:ln>
        </p:spPr>
        <p:txBody>
          <a:bodyPr lIns="90000" tIns="45000" rIns="90000" bIns="45000"/>
          <a:lstStyle/>
          <a:p>
            <a:r>
              <a:rPr lang="en-IN" sz="3600" b="1" i="1">
                <a:solidFill>
                  <a:srgbClr val="04617B"/>
                </a:solidFill>
                <a:latin typeface="Bitstream Charter"/>
              </a:rPr>
              <a:t>&lt;fieldset&gt; and &lt;legend&gt; Example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457200" y="704160"/>
            <a:ext cx="8223480" cy="1136880"/>
          </a:xfrm>
          <a:prstGeom prst="rect">
            <a:avLst/>
          </a:prstGeom>
          <a:noFill/>
          <a:ln>
            <a:noFill/>
          </a:ln>
        </p:spPr>
      </p:sp>
      <p:sp>
        <p:nvSpPr>
          <p:cNvPr id="344" name="CustomShape 2"/>
          <p:cNvSpPr/>
          <p:nvPr/>
        </p:nvSpPr>
        <p:spPr>
          <a:xfrm>
            <a:off x="457200" y="1935360"/>
            <a:ext cx="8223480" cy="4383000"/>
          </a:xfrm>
          <a:prstGeom prst="rect">
            <a:avLst/>
          </a:prstGeom>
          <a:noFill/>
          <a:ln>
            <a:noFill/>
          </a:ln>
        </p:spPr>
      </p:sp>
      <p:pic>
        <p:nvPicPr>
          <p:cNvPr id="345" name="Picture 2"/>
          <p:cNvPicPr/>
          <p:nvPr/>
        </p:nvPicPr>
        <p:blipFill>
          <a:blip r:embed="rId2"/>
          <a:stretch>
            <a:fillRect/>
          </a:stretch>
        </p:blipFill>
        <p:spPr>
          <a:xfrm>
            <a:off x="380880" y="304920"/>
            <a:ext cx="8452080" cy="60138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457200" y="457200"/>
            <a:ext cx="8223480" cy="5861160"/>
          </a:xfrm>
          <a:prstGeom prst="rect">
            <a:avLst/>
          </a:prstGeom>
          <a:noFill/>
          <a:ln>
            <a:noFill/>
          </a:ln>
        </p:spPr>
        <p:txBody>
          <a:bodyPr lIns="90000" tIns="45000" rIns="90000" bIns="45000"/>
          <a:lstStyle/>
          <a:p>
            <a:pPr>
              <a:lnSpc>
                <a:spcPct val="100000"/>
              </a:lnSpc>
              <a:buSzPct val="95000"/>
              <a:buFont typeface="Wingdings 2" charset="2"/>
              <a:buChar char=""/>
            </a:pPr>
            <a:r>
              <a:rPr lang="en-IN" sz="2600" b="1">
                <a:solidFill>
                  <a:srgbClr val="000000"/>
                </a:solidFill>
                <a:latin typeface="Constantia"/>
              </a:rPr>
              <a:t>HTML Form Tags</a:t>
            </a:r>
            <a:endParaRPr/>
          </a:p>
          <a:p>
            <a:pPr>
              <a:lnSpc>
                <a:spcPct val="100000"/>
              </a:lnSpc>
            </a:pPr>
            <a:endParaRPr/>
          </a:p>
        </p:txBody>
      </p:sp>
      <p:pic>
        <p:nvPicPr>
          <p:cNvPr id="347" name="Picture 5"/>
          <p:cNvPicPr/>
          <p:nvPr/>
        </p:nvPicPr>
        <p:blipFill>
          <a:blip r:embed="rId2"/>
          <a:stretch>
            <a:fillRect/>
          </a:stretch>
        </p:blipFill>
        <p:spPr>
          <a:xfrm>
            <a:off x="457200" y="1219320"/>
            <a:ext cx="8680680" cy="44136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32000" y="360000"/>
            <a:ext cx="7914600" cy="6330600"/>
          </a:xfrm>
          <a:prstGeom prst="rect">
            <a:avLst/>
          </a:prstGeom>
          <a:noFill/>
          <a:ln>
            <a:noFill/>
          </a:ln>
        </p:spPr>
        <p:txBody>
          <a:bodyPr lIns="90000" tIns="45000" rIns="90000" bIns="45000"/>
          <a:lstStyle/>
          <a:p>
            <a:r>
              <a:rPr lang="en-IN" sz="3200" b="1" dirty="0">
                <a:latin typeface="Bitstream Charter"/>
              </a:rPr>
              <a:t>HTML Elements</a:t>
            </a:r>
            <a:endParaRPr/>
          </a:p>
          <a:p>
            <a:endParaRPr/>
          </a:p>
          <a:p>
            <a:pPr algn="just">
              <a:lnSpc>
                <a:spcPct val="100000"/>
              </a:lnSpc>
              <a:buSzPct val="45000"/>
              <a:buFont typeface="StarSymbol"/>
              <a:buChar char="l"/>
            </a:pPr>
            <a:r>
              <a:rPr lang="en-IN" sz="2400" dirty="0" smtClean="0">
                <a:latin typeface="Bitstream Charter"/>
              </a:rPr>
              <a:t>An HTML element is defined by a starting tag. If the element contains other content, it ends with a closing tag, where the element name is preceded by a forward slash as shown below with few tags:</a:t>
            </a:r>
            <a:endParaRPr sz="1600" smtClean="0"/>
          </a:p>
          <a:p>
            <a:pPr algn="just">
              <a:lnSpc>
                <a:spcPct val="100000"/>
              </a:lnSpc>
            </a:pPr>
            <a:r>
              <a:rPr lang="en-IN" sz="2400" b="1" dirty="0" smtClean="0">
                <a:latin typeface="Bitstream Charter"/>
              </a:rPr>
              <a:t>Start </a:t>
            </a:r>
            <a:r>
              <a:rPr lang="en-IN" sz="2400" b="1" dirty="0">
                <a:latin typeface="Bitstream Charter"/>
              </a:rPr>
              <a:t>Tag	</a:t>
            </a:r>
            <a:r>
              <a:rPr lang="en-IN" sz="2400" b="1" dirty="0" smtClean="0">
                <a:latin typeface="Bitstream Charter"/>
              </a:rPr>
              <a:t>          Content</a:t>
            </a:r>
            <a:r>
              <a:rPr lang="en-IN" sz="2400" b="1" dirty="0">
                <a:latin typeface="Bitstream Charter"/>
              </a:rPr>
              <a:t>			End Tag</a:t>
            </a:r>
            <a:endParaRPr sz="1600"/>
          </a:p>
          <a:p>
            <a:pPr algn="just">
              <a:lnSpc>
                <a:spcPct val="100000"/>
              </a:lnSpc>
            </a:pPr>
            <a:r>
              <a:rPr lang="en-IN" sz="2400" dirty="0">
                <a:latin typeface="Bitstream Charter"/>
              </a:rPr>
              <a:t>&lt;p&gt;	  </a:t>
            </a:r>
            <a:r>
              <a:rPr lang="en-IN" sz="2400" dirty="0" smtClean="0">
                <a:latin typeface="Bitstream Charter"/>
              </a:rPr>
              <a:t>  This </a:t>
            </a:r>
            <a:r>
              <a:rPr lang="en-IN" sz="2400" dirty="0">
                <a:latin typeface="Bitstream Charter"/>
              </a:rPr>
              <a:t>is paragraph content.		&lt;/p&gt;</a:t>
            </a:r>
            <a:endParaRPr sz="1600"/>
          </a:p>
          <a:p>
            <a:pPr algn="just">
              <a:lnSpc>
                <a:spcPct val="100000"/>
              </a:lnSpc>
            </a:pPr>
            <a:r>
              <a:rPr lang="en-IN" sz="2400" dirty="0" smtClean="0">
                <a:latin typeface="Bitstream Charter"/>
              </a:rPr>
              <a:t>&lt;h1&gt;		This is heading content.		&lt;/h1&gt;</a:t>
            </a:r>
            <a:endParaRPr sz="1600" smtClean="0"/>
          </a:p>
          <a:p>
            <a:pPr algn="just">
              <a:lnSpc>
                <a:spcPct val="100000"/>
              </a:lnSpc>
            </a:pPr>
            <a:r>
              <a:rPr lang="en-IN" sz="2400" dirty="0" smtClean="0">
                <a:latin typeface="Bitstream Charter"/>
              </a:rPr>
              <a:t>&lt;</a:t>
            </a:r>
            <a:r>
              <a:rPr lang="en-IN" sz="2400" dirty="0">
                <a:latin typeface="Bitstream Charter"/>
              </a:rPr>
              <a:t>div&gt;		This is division content.		&lt;/div&gt;</a:t>
            </a:r>
            <a:endParaRPr sz="1600"/>
          </a:p>
          <a:p>
            <a:pPr algn="just">
              <a:lnSpc>
                <a:spcPct val="100000"/>
              </a:lnSpc>
            </a:pPr>
            <a:r>
              <a:rPr lang="en-IN" sz="2400" dirty="0">
                <a:latin typeface="Bitstream Charter"/>
              </a:rPr>
              <a:t>&lt;</a:t>
            </a:r>
            <a:r>
              <a:rPr lang="en-IN" sz="2400" dirty="0" err="1">
                <a:latin typeface="Bitstream Charter"/>
              </a:rPr>
              <a:t>br</a:t>
            </a:r>
            <a:r>
              <a:rPr lang="en-IN" sz="2400" dirty="0">
                <a:latin typeface="Bitstream Charter"/>
              </a:rPr>
              <a:t> </a:t>
            </a:r>
            <a:r>
              <a:rPr lang="en-IN" sz="2400" dirty="0" smtClean="0">
                <a:latin typeface="Bitstream Charter"/>
              </a:rPr>
              <a:t>&gt;</a:t>
            </a:r>
            <a:r>
              <a:rPr lang="en-IN" sz="2400" dirty="0">
                <a:latin typeface="Bitstream Charter"/>
              </a:rPr>
              <a:t>		</a:t>
            </a:r>
            <a:r>
              <a:rPr lang="en-IN" sz="2400" dirty="0" smtClean="0">
                <a:latin typeface="Bitstream Charter"/>
              </a:rPr>
              <a:t>Line break</a:t>
            </a:r>
            <a:endParaRPr sz="160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457200" y="288000"/>
            <a:ext cx="8324280" cy="861480"/>
          </a:xfrm>
          <a:prstGeom prst="rect">
            <a:avLst/>
          </a:prstGeom>
          <a:noFill/>
          <a:ln>
            <a:noFill/>
          </a:ln>
        </p:spPr>
        <p:txBody>
          <a:bodyPr lIns="0" tIns="45000" rIns="0" bIns="0" anchor="b"/>
          <a:lstStyle/>
          <a:p>
            <a:r>
              <a:rPr lang="en-IN" sz="3600" b="1" i="1" dirty="0" smtClean="0">
                <a:solidFill>
                  <a:srgbClr val="04617B"/>
                </a:solidFill>
                <a:latin typeface="Bitstream Charter"/>
              </a:rPr>
              <a:t>HTML Div </a:t>
            </a:r>
            <a:r>
              <a:rPr lang="en-IN" sz="3600" b="1" i="1" dirty="0">
                <a:solidFill>
                  <a:srgbClr val="04617B"/>
                </a:solidFill>
                <a:latin typeface="Bitstream Charter"/>
              </a:rPr>
              <a:t>&amp; span tag</a:t>
            </a:r>
            <a:endParaRPr/>
          </a:p>
        </p:txBody>
      </p:sp>
      <p:sp>
        <p:nvSpPr>
          <p:cNvPr id="349" name="CustomShape 2"/>
          <p:cNvSpPr/>
          <p:nvPr/>
        </p:nvSpPr>
        <p:spPr>
          <a:xfrm>
            <a:off x="360000" y="1233000"/>
            <a:ext cx="8223480" cy="4383000"/>
          </a:xfrm>
          <a:prstGeom prst="rect">
            <a:avLst/>
          </a:prstGeom>
          <a:noFill/>
          <a:ln>
            <a:noFill/>
          </a:ln>
        </p:spPr>
        <p:txBody>
          <a:bodyPr lIns="90000" tIns="45000" rIns="90000" bIns="45000"/>
          <a:lstStyle/>
          <a:p>
            <a:pPr algn="just">
              <a:lnSpc>
                <a:spcPct val="100000"/>
              </a:lnSpc>
              <a:buSzPct val="45000"/>
              <a:buFont typeface="StarSymbol"/>
              <a:buChar char=""/>
            </a:pPr>
            <a:r>
              <a:rPr lang="en-IN" sz="2600">
                <a:solidFill>
                  <a:srgbClr val="000000"/>
                </a:solidFill>
                <a:latin typeface="Bitstream Charter"/>
              </a:rPr>
              <a:t>The &lt;div&gt; tag defines a division or a section in an HTML document.</a:t>
            </a:r>
            <a:endParaRPr/>
          </a:p>
          <a:p>
            <a:pPr algn="just">
              <a:lnSpc>
                <a:spcPct val="100000"/>
              </a:lnSpc>
              <a:buSzPct val="45000"/>
              <a:buFont typeface="StarSymbol"/>
              <a:buChar char=""/>
            </a:pPr>
            <a:r>
              <a:rPr lang="en-IN" sz="2600">
                <a:solidFill>
                  <a:srgbClr val="000000"/>
                </a:solidFill>
                <a:latin typeface="Bitstream Charter"/>
              </a:rPr>
              <a:t>The &lt;div&gt; tag is used to group block-elements to format them with CSS.</a:t>
            </a:r>
            <a:endParaRPr/>
          </a:p>
          <a:p>
            <a:pPr algn="just">
              <a:lnSpc>
                <a:spcPct val="100000"/>
              </a:lnSpc>
              <a:buSzPct val="45000"/>
              <a:buFont typeface="StarSymbol"/>
              <a:buChar char=""/>
            </a:pPr>
            <a:r>
              <a:rPr lang="en-IN" sz="2600">
                <a:solidFill>
                  <a:srgbClr val="000000"/>
                </a:solidFill>
                <a:latin typeface="Bitstream Charter"/>
              </a:rPr>
              <a:t>The &lt;span&gt; tag is used to group inline-elements in a document.</a:t>
            </a:r>
            <a:endParaRPr/>
          </a:p>
          <a:p>
            <a:pPr algn="just">
              <a:lnSpc>
                <a:spcPct val="100000"/>
              </a:lnSpc>
              <a:buSzPct val="45000"/>
              <a:buFont typeface="StarSymbol"/>
              <a:buChar char=""/>
            </a:pPr>
            <a:r>
              <a:rPr lang="en-IN" sz="2600">
                <a:solidFill>
                  <a:srgbClr val="000000"/>
                </a:solidFill>
                <a:latin typeface="Bitstream Charter"/>
              </a:rPr>
              <a:t>A &lt;span&gt; element used to color a part of a text</a:t>
            </a:r>
            <a:endParaRPr/>
          </a:p>
          <a:p>
            <a:pPr algn="just">
              <a:lnSpc>
                <a:spcPct val="100000"/>
              </a:lnSpc>
              <a:buSzPct val="45000"/>
              <a:buFont typeface="StarSymbol"/>
              <a:buChar char=""/>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630" y="838200"/>
            <a:ext cx="9156630" cy="3352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4343400"/>
            <a:ext cx="9278471" cy="19050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457200" y="288000"/>
            <a:ext cx="8324280" cy="861480"/>
          </a:xfrm>
          <a:prstGeom prst="rect">
            <a:avLst/>
          </a:prstGeom>
          <a:noFill/>
          <a:ln>
            <a:noFill/>
          </a:ln>
        </p:spPr>
        <p:txBody>
          <a:bodyPr lIns="0" tIns="45000" rIns="0" bIns="0" anchor="b"/>
          <a:lstStyle/>
          <a:p>
            <a:pPr algn="ctr">
              <a:lnSpc>
                <a:spcPct val="100000"/>
              </a:lnSpc>
            </a:pPr>
            <a:r>
              <a:rPr lang="en-IN" sz="3600" b="1">
                <a:solidFill>
                  <a:srgbClr val="04617B"/>
                </a:solidFill>
                <a:latin typeface="Bitstream Charter"/>
              </a:rPr>
              <a:t>XHTML</a:t>
            </a:r>
            <a:endParaRPr/>
          </a:p>
        </p:txBody>
      </p:sp>
      <p:sp>
        <p:nvSpPr>
          <p:cNvPr id="351" name="CustomShape 2"/>
          <p:cNvSpPr/>
          <p:nvPr/>
        </p:nvSpPr>
        <p:spPr>
          <a:xfrm>
            <a:off x="720000" y="1368000"/>
            <a:ext cx="7935480" cy="4959000"/>
          </a:xfrm>
          <a:prstGeom prst="rect">
            <a:avLst/>
          </a:prstGeom>
          <a:noFill/>
          <a:ln>
            <a:noFill/>
          </a:ln>
        </p:spPr>
      </p:sp>
      <p:sp>
        <p:nvSpPr>
          <p:cNvPr id="352" name="CustomShape 3"/>
          <p:cNvSpPr/>
          <p:nvPr/>
        </p:nvSpPr>
        <p:spPr>
          <a:xfrm>
            <a:off x="0" y="1494000"/>
            <a:ext cx="8781840" cy="4911840"/>
          </a:xfrm>
          <a:prstGeom prst="rect">
            <a:avLst/>
          </a:prstGeom>
          <a:noFill/>
          <a:ln>
            <a:noFill/>
          </a:ln>
        </p:spPr>
        <p:txBody>
          <a:bodyPr lIns="90000" tIns="45000" rIns="90000" bIns="45000"/>
          <a:lstStyle/>
          <a:p>
            <a:pPr algn="just">
              <a:lnSpc>
                <a:spcPct val="100000"/>
              </a:lnSpc>
              <a:buSzPct val="45000"/>
              <a:buFont typeface="StarSymbol"/>
              <a:buChar char="l"/>
            </a:pPr>
            <a:r>
              <a:rPr lang="en-IN" sz="2600" dirty="0">
                <a:latin typeface="Bitstream Charter"/>
              </a:rPr>
              <a:t>XHTML stands for </a:t>
            </a:r>
            <a:r>
              <a:rPr lang="en-IN" sz="2600" dirty="0" err="1">
                <a:latin typeface="Bitstream Charter"/>
              </a:rPr>
              <a:t>EXtensible</a:t>
            </a:r>
            <a:r>
              <a:rPr lang="en-IN" sz="2600" dirty="0">
                <a:latin typeface="Bitstream Charter"/>
              </a:rPr>
              <a:t> </a:t>
            </a:r>
            <a:r>
              <a:rPr lang="en-IN" sz="2600" dirty="0" err="1">
                <a:latin typeface="Bitstream Charter"/>
              </a:rPr>
              <a:t>HyperText</a:t>
            </a:r>
            <a:r>
              <a:rPr lang="en-IN" sz="2600" dirty="0">
                <a:latin typeface="Bitstream Charter"/>
              </a:rPr>
              <a:t> </a:t>
            </a:r>
            <a:r>
              <a:rPr lang="en-IN" sz="2600" dirty="0" err="1">
                <a:latin typeface="Bitstream Charter"/>
              </a:rPr>
              <a:t>Markup</a:t>
            </a:r>
            <a:r>
              <a:rPr lang="en-IN" sz="2600" dirty="0">
                <a:latin typeface="Bitstream Charter"/>
              </a:rPr>
              <a:t> Language.</a:t>
            </a:r>
            <a:endParaRPr/>
          </a:p>
          <a:p>
            <a:pPr algn="just">
              <a:lnSpc>
                <a:spcPct val="100000"/>
              </a:lnSpc>
              <a:buSzPct val="45000"/>
              <a:buFont typeface="StarSymbol"/>
              <a:buChar char="l"/>
            </a:pPr>
            <a:r>
              <a:rPr lang="en-IN" sz="2600" dirty="0">
                <a:latin typeface="Bitstream Charter"/>
              </a:rPr>
              <a:t>By combining the strengths of HTML and XML, XHTML was developed.</a:t>
            </a:r>
            <a:endParaRPr/>
          </a:p>
          <a:p>
            <a:pPr algn="just">
              <a:lnSpc>
                <a:spcPct val="100000"/>
              </a:lnSpc>
              <a:buSzPct val="45000"/>
              <a:buFont typeface="StarSymbol"/>
              <a:buChar char="l"/>
            </a:pPr>
            <a:r>
              <a:rPr lang="en-IN" sz="2600" dirty="0">
                <a:latin typeface="Bitstream Charter"/>
              </a:rPr>
              <a:t>XHTML is supported by all major browsers.</a:t>
            </a:r>
            <a:endParaRPr/>
          </a:p>
          <a:p>
            <a:pPr algn="just">
              <a:lnSpc>
                <a:spcPct val="100000"/>
              </a:lnSpc>
              <a:buSzPct val="45000"/>
              <a:buFont typeface="StarSymbol"/>
              <a:buChar char="l"/>
            </a:pPr>
            <a:r>
              <a:rPr lang="en-IN" sz="2600" dirty="0">
                <a:latin typeface="Bitstream Charter"/>
              </a:rPr>
              <a:t>XHTML uses: </a:t>
            </a:r>
            <a:endParaRPr/>
          </a:p>
          <a:p>
            <a:pPr lvl="3" algn="just">
              <a:lnSpc>
                <a:spcPct val="100000"/>
              </a:lnSpc>
              <a:buSzPct val="45000"/>
              <a:buFont typeface="StarSymbol"/>
              <a:buChar char="l"/>
            </a:pPr>
            <a:r>
              <a:rPr lang="en-IN" sz="2600" dirty="0">
                <a:latin typeface="Bitstream Charter"/>
              </a:rPr>
              <a:t>◦ the elements and attributes of HTML </a:t>
            </a:r>
            <a:endParaRPr/>
          </a:p>
          <a:p>
            <a:pPr lvl="3" algn="just">
              <a:lnSpc>
                <a:spcPct val="100000"/>
              </a:lnSpc>
              <a:buSzPct val="45000"/>
              <a:buFont typeface="StarSymbol"/>
              <a:buChar char="l"/>
            </a:pPr>
            <a:r>
              <a:rPr lang="en-IN" sz="2600" dirty="0">
                <a:latin typeface="Bitstream Charter"/>
              </a:rPr>
              <a:t>◦ the syntax of XML (</a:t>
            </a:r>
            <a:r>
              <a:rPr lang="en-IN" sz="2600" dirty="0" err="1">
                <a:latin typeface="Bitstream Charter"/>
              </a:rPr>
              <a:t>eXtensible</a:t>
            </a:r>
            <a:r>
              <a:rPr lang="en-IN" sz="2600" dirty="0">
                <a:latin typeface="Bitstream Charter"/>
              </a:rPr>
              <a:t> </a:t>
            </a:r>
            <a:r>
              <a:rPr lang="en-IN" sz="2600" dirty="0" err="1">
                <a:latin typeface="Bitstream Charter"/>
              </a:rPr>
              <a:t>Markup</a:t>
            </a:r>
            <a:r>
              <a:rPr lang="en-IN" sz="2600" dirty="0">
                <a:latin typeface="Bitstream Charter"/>
              </a:rPr>
              <a:t> Language).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457200" y="0"/>
            <a:ext cx="8324280" cy="645840"/>
          </a:xfrm>
          <a:prstGeom prst="rect">
            <a:avLst/>
          </a:prstGeom>
          <a:noFill/>
          <a:ln>
            <a:noFill/>
          </a:ln>
        </p:spPr>
        <p:txBody>
          <a:bodyPr lIns="0" tIns="45000" rIns="0" bIns="0" anchor="b"/>
          <a:lstStyle/>
          <a:p>
            <a:pPr algn="ctr">
              <a:lnSpc>
                <a:spcPct val="100000"/>
              </a:lnSpc>
            </a:pPr>
            <a:r>
              <a:rPr lang="en-IN" sz="3600" b="1">
                <a:solidFill>
                  <a:srgbClr val="04617B"/>
                </a:solidFill>
                <a:latin typeface="Bitstream Charter"/>
              </a:rPr>
              <a:t>HTML Vs. XHTML</a:t>
            </a:r>
            <a:endParaRPr/>
          </a:p>
        </p:txBody>
      </p:sp>
      <p:sp>
        <p:nvSpPr>
          <p:cNvPr id="354" name="CustomShape 2"/>
          <p:cNvSpPr/>
          <p:nvPr/>
        </p:nvSpPr>
        <p:spPr>
          <a:xfrm>
            <a:off x="720000" y="1368000"/>
            <a:ext cx="7935480" cy="4959000"/>
          </a:xfrm>
          <a:prstGeom prst="rect">
            <a:avLst/>
          </a:prstGeom>
          <a:noFill/>
          <a:ln>
            <a:noFill/>
          </a:ln>
        </p:spPr>
      </p:sp>
      <p:sp>
        <p:nvSpPr>
          <p:cNvPr id="355" name="CustomShape 3"/>
          <p:cNvSpPr/>
          <p:nvPr/>
        </p:nvSpPr>
        <p:spPr>
          <a:xfrm>
            <a:off x="0" y="379800"/>
            <a:ext cx="9144000" cy="6478200"/>
          </a:xfrm>
          <a:prstGeom prst="rect">
            <a:avLst/>
          </a:prstGeom>
          <a:noFill/>
          <a:ln>
            <a:noFill/>
          </a:ln>
        </p:spPr>
        <p:txBody>
          <a:bodyPr lIns="90000" tIns="45000" rIns="90000" bIns="45000"/>
          <a:lstStyle/>
          <a:p>
            <a:pPr algn="just">
              <a:lnSpc>
                <a:spcPct val="100000"/>
              </a:lnSpc>
            </a:pPr>
            <a:endParaRPr/>
          </a:p>
          <a:p>
            <a:pPr algn="just">
              <a:lnSpc>
                <a:spcPct val="100000"/>
              </a:lnSpc>
            </a:pPr>
            <a:endParaRPr/>
          </a:p>
          <a:p>
            <a:pPr algn="just">
              <a:lnSpc>
                <a:spcPct val="100000"/>
              </a:lnSpc>
            </a:pPr>
            <a:endParaRPr/>
          </a:p>
          <a:p>
            <a:pPr algn="just">
              <a:lnSpc>
                <a:spcPct val="100000"/>
              </a:lnSpc>
              <a:buSzPct val="45000"/>
              <a:buFont typeface="StarSymbol"/>
              <a:buChar char="l"/>
            </a:pPr>
            <a:r>
              <a:rPr lang="en-IN" sz="2200" b="1" dirty="0">
                <a:latin typeface="Bitstream Charter"/>
              </a:rPr>
              <a:t>Document Structure</a:t>
            </a:r>
            <a:endParaRPr/>
          </a:p>
          <a:p>
            <a:pPr lvl="1" algn="just">
              <a:lnSpc>
                <a:spcPct val="100000"/>
              </a:lnSpc>
              <a:buSzPct val="45000"/>
              <a:buFont typeface="StarSymbol"/>
              <a:buChar char="l"/>
            </a:pPr>
            <a:r>
              <a:rPr lang="en-IN" sz="2200" dirty="0">
                <a:latin typeface="Bitstream Charter"/>
              </a:rPr>
              <a:t>XHTML DOCTYPE is mandatory</a:t>
            </a:r>
            <a:endParaRPr/>
          </a:p>
          <a:p>
            <a:pPr lvl="1" algn="just">
              <a:lnSpc>
                <a:spcPct val="100000"/>
              </a:lnSpc>
              <a:buSzPct val="45000"/>
              <a:buFont typeface="StarSymbol"/>
              <a:buChar char="l"/>
            </a:pPr>
            <a:r>
              <a:rPr lang="en-IN" sz="2200" dirty="0">
                <a:latin typeface="Bitstream Charter"/>
              </a:rPr>
              <a:t>The </a:t>
            </a:r>
            <a:r>
              <a:rPr lang="en-IN" sz="2200" dirty="0" err="1">
                <a:latin typeface="Bitstream Charter"/>
              </a:rPr>
              <a:t>xmlns</a:t>
            </a:r>
            <a:r>
              <a:rPr lang="en-IN" sz="2200" dirty="0">
                <a:latin typeface="Bitstream Charter"/>
              </a:rPr>
              <a:t> attribute in </a:t>
            </a:r>
            <a:r>
              <a:rPr lang="en-IN" sz="2200" dirty="0" smtClean="0">
                <a:latin typeface="Bitstream Charter"/>
              </a:rPr>
              <a:t>XHTML is </a:t>
            </a:r>
            <a:r>
              <a:rPr lang="en-IN" sz="2200" dirty="0">
                <a:latin typeface="Bitstream Charter"/>
              </a:rPr>
              <a:t>mandatory</a:t>
            </a:r>
            <a:endParaRPr/>
          </a:p>
          <a:p>
            <a:pPr lvl="1" algn="just">
              <a:lnSpc>
                <a:spcPct val="100000"/>
              </a:lnSpc>
              <a:buSzPct val="45000"/>
              <a:buFont typeface="StarSymbol"/>
              <a:buChar char="l"/>
            </a:pPr>
            <a:r>
              <a:rPr lang="en-IN" sz="2200" dirty="0">
                <a:latin typeface="Bitstream Charter"/>
              </a:rPr>
              <a:t>&lt;html&gt;, &lt;head&gt;, &lt;title&gt;, and &lt;body&gt; are mandatory</a:t>
            </a:r>
            <a:endParaRPr/>
          </a:p>
          <a:p>
            <a:pPr algn="just">
              <a:lnSpc>
                <a:spcPct val="100000"/>
              </a:lnSpc>
              <a:buSzPct val="45000"/>
              <a:buFont typeface="StarSymbol"/>
              <a:buChar char="l"/>
            </a:pPr>
            <a:r>
              <a:rPr lang="en-IN" sz="2200" b="1" dirty="0">
                <a:latin typeface="Bitstream Charter"/>
              </a:rPr>
              <a:t>XHTML Elements</a:t>
            </a:r>
            <a:endParaRPr/>
          </a:p>
          <a:p>
            <a:pPr lvl="1" algn="just">
              <a:lnSpc>
                <a:spcPct val="100000"/>
              </a:lnSpc>
              <a:buSzPct val="45000"/>
              <a:buFont typeface="StarSymbol"/>
              <a:buChar char="l"/>
            </a:pPr>
            <a:r>
              <a:rPr lang="en-IN" sz="2200" dirty="0">
                <a:latin typeface="Bitstream Charter"/>
              </a:rPr>
              <a:t>XHTML elements must be properly nested</a:t>
            </a:r>
            <a:endParaRPr/>
          </a:p>
          <a:p>
            <a:pPr lvl="1" algn="just">
              <a:lnSpc>
                <a:spcPct val="100000"/>
              </a:lnSpc>
              <a:buSzPct val="45000"/>
              <a:buFont typeface="StarSymbol"/>
              <a:buChar char="l"/>
            </a:pPr>
            <a:r>
              <a:rPr lang="en-IN" sz="2200" dirty="0">
                <a:latin typeface="Bitstream Charter"/>
              </a:rPr>
              <a:t>XHTML elements must always be closed</a:t>
            </a:r>
            <a:endParaRPr/>
          </a:p>
          <a:p>
            <a:pPr lvl="1" algn="just">
              <a:lnSpc>
                <a:spcPct val="100000"/>
              </a:lnSpc>
              <a:buSzPct val="45000"/>
              <a:buFont typeface="StarSymbol"/>
              <a:buChar char="l"/>
            </a:pPr>
            <a:r>
              <a:rPr lang="en-IN" sz="2200" dirty="0">
                <a:latin typeface="Bitstream Charter"/>
              </a:rPr>
              <a:t>XHTML elements must be in lowercase</a:t>
            </a:r>
            <a:endParaRPr/>
          </a:p>
          <a:p>
            <a:pPr lvl="1" algn="just">
              <a:lnSpc>
                <a:spcPct val="100000"/>
              </a:lnSpc>
              <a:buSzPct val="45000"/>
              <a:buFont typeface="StarSymbol"/>
              <a:buChar char="l"/>
            </a:pPr>
            <a:r>
              <a:rPr lang="en-IN" sz="2200" dirty="0">
                <a:latin typeface="Bitstream Charter"/>
              </a:rPr>
              <a:t>XHTML documents must have one root element</a:t>
            </a:r>
            <a:endParaRPr/>
          </a:p>
          <a:p>
            <a:pPr lvl="1" algn="just">
              <a:lnSpc>
                <a:spcPct val="100000"/>
              </a:lnSpc>
              <a:buSzPct val="45000"/>
              <a:buFont typeface="StarSymbol"/>
              <a:buChar char="l"/>
            </a:pPr>
            <a:r>
              <a:rPr lang="en-IN" sz="2200" b="1" dirty="0">
                <a:latin typeface="Bitstream Charter"/>
              </a:rPr>
              <a:t>XHTML Attributes</a:t>
            </a:r>
            <a:endParaRPr/>
          </a:p>
          <a:p>
            <a:pPr lvl="2" algn="just">
              <a:lnSpc>
                <a:spcPct val="100000"/>
              </a:lnSpc>
              <a:buSzPct val="45000"/>
              <a:buFont typeface="StarSymbol"/>
              <a:buChar char="l"/>
            </a:pPr>
            <a:r>
              <a:rPr lang="en-IN" sz="2200" dirty="0">
                <a:latin typeface="Bitstream Charter"/>
              </a:rPr>
              <a:t>Attribute names must be in lower case</a:t>
            </a:r>
            <a:endParaRPr/>
          </a:p>
          <a:p>
            <a:pPr lvl="2" algn="just">
              <a:lnSpc>
                <a:spcPct val="100000"/>
              </a:lnSpc>
              <a:buSzPct val="45000"/>
              <a:buFont typeface="StarSymbol"/>
              <a:buChar char="l"/>
            </a:pPr>
            <a:r>
              <a:rPr lang="en-IN" sz="2200" dirty="0">
                <a:latin typeface="Bitstream Charter"/>
              </a:rPr>
              <a:t>Attribute values must be quoted</a:t>
            </a:r>
            <a:endParaRPr/>
          </a:p>
          <a:p>
            <a:pPr lvl="2" algn="just">
              <a:lnSpc>
                <a:spcPct val="100000"/>
              </a:lnSpc>
              <a:buSzPct val="45000"/>
              <a:buFont typeface="StarSymbol"/>
              <a:buChar char="l"/>
            </a:pPr>
            <a:r>
              <a:rPr lang="en-IN" sz="2200" dirty="0">
                <a:latin typeface="Bitstream Charter"/>
              </a:rPr>
              <a:t>Attribute minimization is forbidden</a:t>
            </a:r>
            <a:endParaRPr/>
          </a:p>
          <a:p>
            <a:pPr lvl="2" algn="just">
              <a:lnSpc>
                <a:spcPct val="100000"/>
              </a:lnSpc>
              <a:buSzPct val="45000"/>
              <a:buFont typeface="StarSymbol"/>
              <a:buChar char="l"/>
            </a:pPr>
            <a:r>
              <a:rPr lang="en-IN" sz="2200" b="1" dirty="0">
                <a:latin typeface="Bitstream Charter"/>
              </a:rPr>
              <a:t>(Ex: Html Style: disabled </a:t>
            </a:r>
            <a:r>
              <a:rPr lang="en-IN" sz="2200" b="1" dirty="0" err="1">
                <a:latin typeface="Bitstream Charter"/>
              </a:rPr>
              <a:t>Xhtml</a:t>
            </a:r>
            <a:r>
              <a:rPr lang="en-IN" sz="2200" b="1" dirty="0">
                <a:latin typeface="Bitstream Charter"/>
              </a:rPr>
              <a:t> Style: disabled=”disabled”)</a:t>
            </a:r>
            <a:endParaRPr/>
          </a:p>
          <a:p>
            <a:pPr lvl="2" algn="just">
              <a:lnSpc>
                <a:spcPct val="100000"/>
              </a:lnSpc>
              <a:buSzPct val="45000"/>
              <a:buFont typeface="StarSymbol"/>
              <a:buChar char="l"/>
            </a:pPr>
            <a:r>
              <a:rPr lang="en-IN" sz="2200" dirty="0">
                <a:latin typeface="Bitstream Charter"/>
              </a:rPr>
              <a:t>Replace the name attribute with the id attribute.</a:t>
            </a:r>
            <a:endParaRPr/>
          </a:p>
          <a:p>
            <a:pPr algn="just">
              <a:lnSpc>
                <a:spcPct val="100000"/>
              </a:lnSpc>
            </a:pP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457200" y="704160"/>
            <a:ext cx="8223480" cy="661320"/>
          </a:xfrm>
          <a:prstGeom prst="rect">
            <a:avLst/>
          </a:prstGeom>
          <a:noFill/>
          <a:ln>
            <a:noFill/>
          </a:ln>
        </p:spPr>
      </p:sp>
      <p:sp>
        <p:nvSpPr>
          <p:cNvPr id="357" name="CustomShape 2"/>
          <p:cNvSpPr/>
          <p:nvPr/>
        </p:nvSpPr>
        <p:spPr>
          <a:xfrm>
            <a:off x="920520" y="82080"/>
            <a:ext cx="6995880" cy="829440"/>
          </a:xfrm>
          <a:prstGeom prst="rect">
            <a:avLst/>
          </a:prstGeom>
          <a:noFill/>
          <a:ln>
            <a:noFill/>
          </a:ln>
        </p:spPr>
        <p:txBody>
          <a:bodyPr lIns="90000" tIns="45000" rIns="90000" bIns="45000"/>
          <a:lstStyle/>
          <a:p>
            <a:pPr>
              <a:lnSpc>
                <a:spcPct val="100000"/>
              </a:lnSpc>
            </a:pPr>
            <a:r>
              <a:rPr lang="en-IN" sz="4000">
                <a:solidFill>
                  <a:srgbClr val="04617B"/>
                </a:solidFill>
                <a:latin typeface="Bitstream Charter"/>
              </a:rPr>
              <a:t>HTML Meta Tags</a:t>
            </a:r>
            <a:endParaRPr/>
          </a:p>
        </p:txBody>
      </p:sp>
      <p:sp>
        <p:nvSpPr>
          <p:cNvPr id="358" name="CustomShape 3"/>
          <p:cNvSpPr/>
          <p:nvPr/>
        </p:nvSpPr>
        <p:spPr>
          <a:xfrm>
            <a:off x="144000" y="1296000"/>
            <a:ext cx="8708400" cy="4860360"/>
          </a:xfrm>
          <a:prstGeom prst="rect">
            <a:avLst/>
          </a:prstGeom>
          <a:noFill/>
          <a:ln>
            <a:noFill/>
          </a:ln>
        </p:spPr>
        <p:txBody>
          <a:bodyPr lIns="90000" tIns="45000" rIns="90000" bIns="45000"/>
          <a:lstStyle/>
          <a:p>
            <a:pPr algn="just">
              <a:lnSpc>
                <a:spcPct val="100000"/>
              </a:lnSpc>
              <a:buSzPct val="45000"/>
              <a:buFont typeface="StarSymbol"/>
              <a:buChar char="l"/>
            </a:pPr>
            <a:r>
              <a:rPr lang="en-IN" sz="2600" dirty="0">
                <a:solidFill>
                  <a:srgbClr val="000000"/>
                </a:solidFill>
                <a:latin typeface="Bitstream Charter"/>
              </a:rPr>
              <a:t>HTML lets you specify metadata - additional important information about a document in a variety of ways.</a:t>
            </a:r>
            <a:endParaRPr/>
          </a:p>
          <a:p>
            <a:pPr algn="just">
              <a:lnSpc>
                <a:spcPct val="100000"/>
              </a:lnSpc>
              <a:buSzPct val="45000"/>
              <a:buFont typeface="StarSymbol"/>
              <a:buChar char="l"/>
            </a:pPr>
            <a:r>
              <a:rPr lang="en-IN" sz="2600" dirty="0">
                <a:solidFill>
                  <a:srgbClr val="000000"/>
                </a:solidFill>
                <a:latin typeface="Bitstream Charter"/>
              </a:rPr>
              <a:t>The </a:t>
            </a:r>
            <a:r>
              <a:rPr lang="en-IN" sz="2600" b="1" dirty="0">
                <a:solidFill>
                  <a:srgbClr val="000000"/>
                </a:solidFill>
                <a:latin typeface="Bitstream Charter"/>
              </a:rPr>
              <a:t>&lt;meta&gt;</a:t>
            </a:r>
            <a:r>
              <a:rPr lang="en-IN" sz="2600" dirty="0">
                <a:solidFill>
                  <a:srgbClr val="000000"/>
                </a:solidFill>
                <a:latin typeface="Bitstream Charter"/>
              </a:rPr>
              <a:t> tag is used to provide such additional information. This tag is an empty element and so does not have a closing tag but it carries information within its attributes.</a:t>
            </a:r>
            <a:endParaRPr/>
          </a:p>
          <a:p>
            <a:pPr algn="just">
              <a:lnSpc>
                <a:spcPct val="100000"/>
              </a:lnSpc>
              <a:buSzPct val="45000"/>
              <a:buFont typeface="StarSymbol"/>
              <a:buChar char="l"/>
            </a:pPr>
            <a:r>
              <a:rPr lang="en-IN" sz="2600" dirty="0">
                <a:solidFill>
                  <a:srgbClr val="000000"/>
                </a:solidFill>
                <a:latin typeface="Bitstream Charter"/>
              </a:rPr>
              <a:t>You can include one or more meta tags in your document based on what information you want to keep in your document but in general, </a:t>
            </a:r>
            <a:r>
              <a:rPr lang="en-IN" sz="2600" b="1" dirty="0">
                <a:solidFill>
                  <a:srgbClr val="000000"/>
                </a:solidFill>
                <a:latin typeface="Bitstream Charter"/>
              </a:rPr>
              <a:t>meta tags do not impact physical appearance of the document</a:t>
            </a:r>
            <a:r>
              <a:rPr lang="en-IN" sz="2600" dirty="0">
                <a:solidFill>
                  <a:srgbClr val="000000"/>
                </a:solidFill>
                <a:latin typeface="Bitstream Charter"/>
              </a:rPr>
              <a:t> so from appearance point of view, it does not matter if you include them or not.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ustomShape 1"/>
          <p:cNvSpPr/>
          <p:nvPr/>
        </p:nvSpPr>
        <p:spPr>
          <a:xfrm>
            <a:off x="457200" y="704160"/>
            <a:ext cx="8223480" cy="661320"/>
          </a:xfrm>
          <a:prstGeom prst="rect">
            <a:avLst/>
          </a:prstGeom>
          <a:noFill/>
          <a:ln>
            <a:noFill/>
          </a:ln>
        </p:spPr>
      </p:sp>
      <p:sp>
        <p:nvSpPr>
          <p:cNvPr id="368" name="CustomShape 2"/>
          <p:cNvSpPr/>
          <p:nvPr/>
        </p:nvSpPr>
        <p:spPr>
          <a:xfrm>
            <a:off x="920520" y="82080"/>
            <a:ext cx="6995880" cy="829440"/>
          </a:xfrm>
          <a:prstGeom prst="rect">
            <a:avLst/>
          </a:prstGeom>
          <a:noFill/>
          <a:ln>
            <a:noFill/>
          </a:ln>
        </p:spPr>
        <p:txBody>
          <a:bodyPr lIns="90000" tIns="45000" rIns="90000" bIns="45000"/>
          <a:lstStyle/>
          <a:p>
            <a:pPr>
              <a:lnSpc>
                <a:spcPct val="100000"/>
              </a:lnSpc>
            </a:pPr>
            <a:r>
              <a:rPr lang="en-IN" sz="4000">
                <a:solidFill>
                  <a:srgbClr val="04617B"/>
                </a:solidFill>
                <a:latin typeface="Bitstream Charter"/>
              </a:rPr>
              <a:t>HTML Meta Tags</a:t>
            </a:r>
            <a:endParaRPr/>
          </a:p>
        </p:txBody>
      </p:sp>
      <p:sp>
        <p:nvSpPr>
          <p:cNvPr id="369" name="CustomShape 3"/>
          <p:cNvSpPr/>
          <p:nvPr/>
        </p:nvSpPr>
        <p:spPr>
          <a:xfrm>
            <a:off x="0" y="1221840"/>
            <a:ext cx="8924400" cy="496656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&lt;meta&gt; tag to specify important </a:t>
            </a:r>
            <a:r>
              <a:rPr lang="en-IN" sz="2600" b="1">
                <a:solidFill>
                  <a:srgbClr val="000000"/>
                </a:solidFill>
                <a:latin typeface="Bitstream Charter"/>
              </a:rPr>
              <a:t>keywords </a:t>
            </a:r>
            <a:r>
              <a:rPr lang="en-IN" sz="2600">
                <a:solidFill>
                  <a:srgbClr val="000000"/>
                </a:solidFill>
                <a:latin typeface="Bitstream Charter"/>
              </a:rPr>
              <a:t>related to the document and later these keywords are used by the search engines while indexing your webpage for searching purpose.</a:t>
            </a:r>
            <a:endParaRPr/>
          </a:p>
          <a:p>
            <a:pPr algn="just">
              <a:lnSpc>
                <a:spcPct val="100000"/>
              </a:lnSpc>
              <a:buSzPct val="45000"/>
              <a:buFont typeface="StarSymbol"/>
              <a:buChar char="l"/>
            </a:pPr>
            <a:r>
              <a:rPr lang="en-IN" sz="2600">
                <a:solidFill>
                  <a:srgbClr val="000000"/>
                </a:solidFill>
                <a:latin typeface="Bitstream Charter"/>
              </a:rPr>
              <a:t>&lt;meta&gt; tag to give a short </a:t>
            </a:r>
            <a:r>
              <a:rPr lang="en-IN" sz="2600" b="1">
                <a:solidFill>
                  <a:srgbClr val="000000"/>
                </a:solidFill>
                <a:latin typeface="Bitstream Charter"/>
              </a:rPr>
              <a:t>description</a:t>
            </a:r>
            <a:r>
              <a:rPr lang="en-IN" sz="2600">
                <a:solidFill>
                  <a:srgbClr val="000000"/>
                </a:solidFill>
                <a:latin typeface="Bitstream Charter"/>
              </a:rPr>
              <a:t> about the document.</a:t>
            </a:r>
            <a:endParaRPr/>
          </a:p>
          <a:p>
            <a:pPr algn="just">
              <a:lnSpc>
                <a:spcPct val="100000"/>
              </a:lnSpc>
              <a:buSzPct val="45000"/>
              <a:buFont typeface="StarSymbol"/>
              <a:buChar char="l"/>
            </a:pPr>
            <a:r>
              <a:rPr lang="en-IN" sz="2600">
                <a:solidFill>
                  <a:srgbClr val="000000"/>
                </a:solidFill>
                <a:latin typeface="Bitstream Charter"/>
              </a:rPr>
              <a:t>&lt;meta&gt; tag to give information about when last time the document was updated.</a:t>
            </a:r>
            <a:endParaRPr/>
          </a:p>
          <a:p>
            <a:pPr algn="just">
              <a:lnSpc>
                <a:spcPct val="100000"/>
              </a:lnSpc>
              <a:buSzPct val="45000"/>
              <a:buFont typeface="StarSymbol"/>
              <a:buChar char="l"/>
            </a:pPr>
            <a:r>
              <a:rPr lang="en-IN" sz="2600">
                <a:solidFill>
                  <a:srgbClr val="000000"/>
                </a:solidFill>
                <a:latin typeface="Bitstream Charter"/>
              </a:rPr>
              <a:t>&lt;meta&gt; tag can be used to specify a duration after  which your web page will keep refreshing automatically.</a:t>
            </a:r>
            <a:endParaRPr/>
          </a:p>
          <a:p>
            <a:pPr lvl="1" algn="just">
              <a:lnSpc>
                <a:spcPct val="100000"/>
              </a:lnSpc>
              <a:buSzPct val="45000"/>
              <a:buFont typeface="StarSymbol"/>
              <a:buChar char="l"/>
            </a:pPr>
            <a:r>
              <a:rPr lang="en-IN" sz="2600">
                <a:solidFill>
                  <a:srgbClr val="000000"/>
                </a:solidFill>
                <a:latin typeface="Bitstream Charter"/>
              </a:rPr>
              <a:t>Set an author name in a web page using meta tag.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CustomShape 1"/>
          <p:cNvSpPr/>
          <p:nvPr/>
        </p:nvSpPr>
        <p:spPr>
          <a:xfrm>
            <a:off x="457200" y="704160"/>
            <a:ext cx="8223480" cy="661320"/>
          </a:xfrm>
          <a:prstGeom prst="rect">
            <a:avLst/>
          </a:prstGeom>
          <a:noFill/>
          <a:ln>
            <a:noFill/>
          </a:ln>
        </p:spPr>
      </p:sp>
      <p:sp>
        <p:nvSpPr>
          <p:cNvPr id="371" name="CustomShape 2"/>
          <p:cNvSpPr/>
          <p:nvPr/>
        </p:nvSpPr>
        <p:spPr>
          <a:xfrm>
            <a:off x="920520" y="82080"/>
            <a:ext cx="6995880" cy="829440"/>
          </a:xfrm>
          <a:prstGeom prst="rect">
            <a:avLst/>
          </a:prstGeom>
          <a:noFill/>
          <a:ln>
            <a:noFill/>
          </a:ln>
        </p:spPr>
        <p:txBody>
          <a:bodyPr lIns="90000" tIns="45000" rIns="90000" bIns="45000"/>
          <a:lstStyle/>
          <a:p>
            <a:pPr>
              <a:lnSpc>
                <a:spcPct val="100000"/>
              </a:lnSpc>
            </a:pPr>
            <a:r>
              <a:rPr lang="en-IN" sz="4000">
                <a:solidFill>
                  <a:srgbClr val="04617B"/>
                </a:solidFill>
                <a:latin typeface="Bitstream Charter"/>
              </a:rPr>
              <a:t>HTML Meta Tags</a:t>
            </a:r>
            <a:endParaRPr/>
          </a:p>
        </p:txBody>
      </p:sp>
      <p:pic>
        <p:nvPicPr>
          <p:cNvPr id="372" name="Picture 371"/>
          <p:cNvPicPr/>
          <p:nvPr/>
        </p:nvPicPr>
        <p:blipFill>
          <a:blip r:embed="rId2"/>
          <a:stretch>
            <a:fillRect/>
          </a:stretch>
        </p:blipFill>
        <p:spPr>
          <a:xfrm>
            <a:off x="47880" y="1152000"/>
            <a:ext cx="6644520" cy="3020400"/>
          </a:xfrm>
          <a:prstGeom prst="rect">
            <a:avLst/>
          </a:prstGeom>
          <a:ln>
            <a:noFill/>
          </a:ln>
        </p:spPr>
      </p:pic>
      <p:pic>
        <p:nvPicPr>
          <p:cNvPr id="373" name="Picture 372"/>
          <p:cNvPicPr/>
          <p:nvPr/>
        </p:nvPicPr>
        <p:blipFill>
          <a:blip r:embed="rId3"/>
          <a:stretch>
            <a:fillRect/>
          </a:stretch>
        </p:blipFill>
        <p:spPr>
          <a:xfrm>
            <a:off x="1663200" y="4608000"/>
            <a:ext cx="3301200" cy="1081800"/>
          </a:xfrm>
          <a:prstGeom prst="rect">
            <a:avLst/>
          </a:prstGeom>
          <a:ln>
            <a:noFill/>
          </a:ln>
        </p:spPr>
      </p:pic>
      <p:sp>
        <p:nvSpPr>
          <p:cNvPr id="374" name="CustomShape 3"/>
          <p:cNvSpPr/>
          <p:nvPr/>
        </p:nvSpPr>
        <p:spPr>
          <a:xfrm>
            <a:off x="3168000" y="4112640"/>
            <a:ext cx="1666080" cy="635760"/>
          </a:xfrm>
          <a:prstGeom prst="rect">
            <a:avLst/>
          </a:prstGeom>
          <a:noFill/>
          <a:ln>
            <a:noFill/>
          </a:ln>
        </p:spPr>
        <p:txBody>
          <a:bodyPr lIns="90000" tIns="45000" rIns="90000" bIns="45000"/>
          <a:lstStyle/>
          <a:p>
            <a:r>
              <a:rPr lang="en-IN" sz="3200" b="1">
                <a:solidFill>
                  <a:srgbClr val="04617B"/>
                </a:solidFill>
                <a:latin typeface="Bitstream Charter"/>
              </a:rPr>
              <a:t>Output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CustomShape 1"/>
          <p:cNvSpPr/>
          <p:nvPr/>
        </p:nvSpPr>
        <p:spPr>
          <a:xfrm>
            <a:off x="457200" y="704160"/>
            <a:ext cx="8223480" cy="661320"/>
          </a:xfrm>
          <a:prstGeom prst="rect">
            <a:avLst/>
          </a:prstGeom>
          <a:noFill/>
          <a:ln>
            <a:noFill/>
          </a:ln>
        </p:spPr>
      </p:sp>
      <p:sp>
        <p:nvSpPr>
          <p:cNvPr id="360" name="CustomShape 2"/>
          <p:cNvSpPr/>
          <p:nvPr/>
        </p:nvSpPr>
        <p:spPr>
          <a:xfrm>
            <a:off x="920520" y="82080"/>
            <a:ext cx="6995880" cy="829440"/>
          </a:xfrm>
          <a:prstGeom prst="rect">
            <a:avLst/>
          </a:prstGeom>
          <a:noFill/>
          <a:ln>
            <a:noFill/>
          </a:ln>
        </p:spPr>
        <p:txBody>
          <a:bodyPr lIns="90000" tIns="45000" rIns="90000" bIns="45000"/>
          <a:lstStyle/>
          <a:p>
            <a:pPr>
              <a:lnSpc>
                <a:spcPct val="100000"/>
              </a:lnSpc>
            </a:pPr>
            <a:r>
              <a:rPr lang="en-IN" sz="4000">
                <a:solidFill>
                  <a:srgbClr val="04617B"/>
                </a:solidFill>
                <a:latin typeface="Bitstream Charter"/>
              </a:rPr>
              <a:t>XHTML Document Structure</a:t>
            </a:r>
            <a:endParaRPr/>
          </a:p>
        </p:txBody>
      </p:sp>
      <p:sp>
        <p:nvSpPr>
          <p:cNvPr id="361" name="CustomShape 3"/>
          <p:cNvSpPr/>
          <p:nvPr/>
        </p:nvSpPr>
        <p:spPr>
          <a:xfrm>
            <a:off x="144000" y="1296000"/>
            <a:ext cx="8708400" cy="4860360"/>
          </a:xfrm>
          <a:prstGeom prst="rect">
            <a:avLst/>
          </a:prstGeom>
          <a:noFill/>
          <a:ln>
            <a:noFill/>
          </a:ln>
        </p:spPr>
      </p:sp>
      <p:pic>
        <p:nvPicPr>
          <p:cNvPr id="362" name="Picture 361"/>
          <p:cNvPicPr/>
          <p:nvPr/>
        </p:nvPicPr>
        <p:blipFill>
          <a:blip r:embed="rId2"/>
          <a:stretch>
            <a:fillRect/>
          </a:stretch>
        </p:blipFill>
        <p:spPr>
          <a:xfrm>
            <a:off x="792000" y="1774440"/>
            <a:ext cx="6831360" cy="4920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457200" y="704160"/>
            <a:ext cx="8223480" cy="661320"/>
          </a:xfrm>
          <a:prstGeom prst="rect">
            <a:avLst/>
          </a:prstGeom>
          <a:noFill/>
          <a:ln>
            <a:noFill/>
          </a:ln>
        </p:spPr>
      </p:sp>
      <p:sp>
        <p:nvSpPr>
          <p:cNvPr id="364" name="CustomShape 2"/>
          <p:cNvSpPr/>
          <p:nvPr/>
        </p:nvSpPr>
        <p:spPr>
          <a:xfrm>
            <a:off x="920520" y="82080"/>
            <a:ext cx="6995880" cy="829440"/>
          </a:xfrm>
          <a:prstGeom prst="rect">
            <a:avLst/>
          </a:prstGeom>
          <a:noFill/>
          <a:ln>
            <a:noFill/>
          </a:ln>
        </p:spPr>
        <p:txBody>
          <a:bodyPr lIns="90000" tIns="45000" rIns="90000" bIns="45000"/>
          <a:lstStyle/>
          <a:p>
            <a:pPr>
              <a:lnSpc>
                <a:spcPct val="100000"/>
              </a:lnSpc>
            </a:pPr>
            <a:r>
              <a:rPr lang="en-IN" sz="4000">
                <a:solidFill>
                  <a:srgbClr val="04617B"/>
                </a:solidFill>
                <a:latin typeface="Bitstream Charter"/>
              </a:rPr>
              <a:t>XHTML Document Structure</a:t>
            </a:r>
            <a:endParaRPr/>
          </a:p>
        </p:txBody>
      </p:sp>
      <p:sp>
        <p:nvSpPr>
          <p:cNvPr id="365" name="CustomShape 3"/>
          <p:cNvSpPr/>
          <p:nvPr/>
        </p:nvSpPr>
        <p:spPr>
          <a:xfrm>
            <a:off x="144000" y="1296000"/>
            <a:ext cx="8708400" cy="4860360"/>
          </a:xfrm>
          <a:prstGeom prst="rect">
            <a:avLst/>
          </a:prstGeom>
          <a:noFill/>
          <a:ln>
            <a:noFill/>
          </a:ln>
        </p:spPr>
      </p:sp>
      <p:pic>
        <p:nvPicPr>
          <p:cNvPr id="366" name="Picture 365"/>
          <p:cNvPicPr/>
          <p:nvPr/>
        </p:nvPicPr>
        <p:blipFill>
          <a:blip r:embed="rId2"/>
          <a:stretch>
            <a:fillRect/>
          </a:stretch>
        </p:blipFill>
        <p:spPr>
          <a:xfrm>
            <a:off x="360000" y="1388520"/>
            <a:ext cx="7991280" cy="5234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457200" y="1066680"/>
            <a:ext cx="8302680" cy="5251680"/>
          </a:xfrm>
          <a:prstGeom prst="rect">
            <a:avLst/>
          </a:prstGeom>
          <a:noFill/>
          <a:ln>
            <a:noFill/>
          </a:ln>
        </p:spPr>
        <p:txBody>
          <a:bodyPr lIns="90000" tIns="45000" rIns="90000" bIns="45000"/>
          <a:lstStyle/>
          <a:p>
            <a:pPr algn="just">
              <a:lnSpc>
                <a:spcPct val="100000"/>
              </a:lnSpc>
              <a:buSzPct val="45000"/>
              <a:buFont typeface="StarSymbol"/>
              <a:buChar char="l"/>
            </a:pPr>
            <a:r>
              <a:rPr lang="en-IN" sz="2400">
                <a:solidFill>
                  <a:srgbClr val="000000"/>
                </a:solidFill>
                <a:latin typeface="Bitstream Charter"/>
              </a:rPr>
              <a:t>Some characters are reserved in HTML.</a:t>
            </a:r>
            <a:endParaRPr/>
          </a:p>
          <a:p>
            <a:pPr algn="just">
              <a:lnSpc>
                <a:spcPct val="100000"/>
              </a:lnSpc>
              <a:buSzPct val="45000"/>
              <a:buFont typeface="StarSymbol"/>
              <a:buChar char="l"/>
            </a:pPr>
            <a:r>
              <a:rPr lang="en-IN" sz="2400">
                <a:solidFill>
                  <a:srgbClr val="000000"/>
                </a:solidFill>
                <a:latin typeface="Bitstream Charter"/>
              </a:rPr>
              <a:t>If you use the less than (&lt;) or greater than (&gt;) signs in your text, the browser might mix them with tags.</a:t>
            </a:r>
            <a:endParaRPr/>
          </a:p>
          <a:p>
            <a:pPr algn="just">
              <a:lnSpc>
                <a:spcPct val="100000"/>
              </a:lnSpc>
              <a:buSzPct val="45000"/>
              <a:buFont typeface="StarSymbol"/>
              <a:buChar char="l"/>
            </a:pPr>
            <a:r>
              <a:rPr lang="en-IN" sz="2400">
                <a:solidFill>
                  <a:srgbClr val="000000"/>
                </a:solidFill>
                <a:latin typeface="Bitstream Charter"/>
              </a:rPr>
              <a:t>Character entities are used to display reserved characters in HTML.</a:t>
            </a:r>
            <a:endParaRPr/>
          </a:p>
          <a:p>
            <a:pPr algn="just">
              <a:lnSpc>
                <a:spcPct val="100000"/>
              </a:lnSpc>
              <a:buSzPct val="45000"/>
              <a:buFont typeface="StarSymbol"/>
              <a:buChar char="l"/>
            </a:pPr>
            <a:r>
              <a:rPr lang="en-IN" sz="2400">
                <a:solidFill>
                  <a:srgbClr val="000000"/>
                </a:solidFill>
                <a:latin typeface="Bitstream Charter"/>
              </a:rPr>
              <a:t>Entity names are case sensitive.</a:t>
            </a:r>
            <a:endParaRPr/>
          </a:p>
        </p:txBody>
      </p:sp>
      <p:sp>
        <p:nvSpPr>
          <p:cNvPr id="376" name="CustomShape 2"/>
          <p:cNvSpPr/>
          <p:nvPr/>
        </p:nvSpPr>
        <p:spPr>
          <a:xfrm>
            <a:off x="457200" y="228600"/>
            <a:ext cx="8223480" cy="679680"/>
          </a:xfrm>
          <a:prstGeom prst="rect">
            <a:avLst/>
          </a:prstGeom>
          <a:noFill/>
          <a:ln>
            <a:noFill/>
          </a:ln>
        </p:spPr>
        <p:txBody>
          <a:bodyPr lIns="0" tIns="45000" rIns="0" bIns="0" anchor="b"/>
          <a:lstStyle/>
          <a:p>
            <a:pPr algn="ctr">
              <a:lnSpc>
                <a:spcPct val="100000"/>
              </a:lnSpc>
            </a:pPr>
            <a:r>
              <a:rPr lang="en-IN" sz="4000">
                <a:solidFill>
                  <a:srgbClr val="04617B"/>
                </a:solidFill>
                <a:latin typeface="Bitstream Charter"/>
              </a:rPr>
              <a:t>HTML Character Entities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4000" y="495000"/>
            <a:ext cx="8562600" cy="5983200"/>
          </a:xfrm>
          <a:prstGeom prst="rect">
            <a:avLst/>
          </a:prstGeom>
          <a:noFill/>
          <a:ln>
            <a:noFill/>
          </a:ln>
        </p:spPr>
        <p:txBody>
          <a:bodyPr lIns="90000" tIns="45000" rIns="90000" bIns="45000"/>
          <a:lstStyle/>
          <a:p>
            <a:r>
              <a:rPr lang="en-IN" sz="3200" b="1" dirty="0">
                <a:latin typeface="Bitstream Charter"/>
              </a:rPr>
              <a:t>HTML Elements</a:t>
            </a:r>
            <a:endParaRPr/>
          </a:p>
          <a:p>
            <a:pPr algn="just">
              <a:lnSpc>
                <a:spcPct val="100000"/>
              </a:lnSpc>
            </a:pPr>
            <a:endParaRPr/>
          </a:p>
          <a:p>
            <a:pPr algn="just">
              <a:lnSpc>
                <a:spcPct val="100000"/>
              </a:lnSpc>
              <a:buSzPct val="45000"/>
              <a:buFont typeface="StarSymbol"/>
              <a:buChar char="l"/>
            </a:pPr>
            <a:r>
              <a:rPr lang="en-IN" sz="2800" b="1" dirty="0">
                <a:solidFill>
                  <a:srgbClr val="000000"/>
                </a:solidFill>
                <a:latin typeface="Bitstream Charter"/>
              </a:rPr>
              <a:t>Container Elements:</a:t>
            </a:r>
            <a:r>
              <a:rPr lang="en-IN" sz="2800" dirty="0">
                <a:solidFill>
                  <a:srgbClr val="000000"/>
                </a:solidFill>
                <a:latin typeface="Bitstream Charter"/>
              </a:rPr>
              <a:t> A tag that is in paired means having an opening </a:t>
            </a:r>
            <a:r>
              <a:rPr lang="en-IN" sz="2800" b="1" dirty="0">
                <a:solidFill>
                  <a:srgbClr val="000000"/>
                </a:solidFill>
                <a:latin typeface="Bitstream Charter"/>
              </a:rPr>
              <a:t>&lt;TAG&gt;</a:t>
            </a:r>
            <a:r>
              <a:rPr lang="en-IN" sz="2800" dirty="0">
                <a:solidFill>
                  <a:srgbClr val="000000"/>
                </a:solidFill>
                <a:latin typeface="Bitstream Charter"/>
              </a:rPr>
              <a:t> and closing </a:t>
            </a:r>
            <a:r>
              <a:rPr lang="en-IN" sz="2800" b="1" dirty="0">
                <a:solidFill>
                  <a:srgbClr val="000000"/>
                </a:solidFill>
                <a:latin typeface="Bitstream Charter"/>
              </a:rPr>
              <a:t>&lt;/TAG&gt;</a:t>
            </a:r>
            <a:r>
              <a:rPr lang="en-IN" sz="2600" dirty="0">
                <a:solidFill>
                  <a:srgbClr val="000000"/>
                </a:solidFill>
                <a:latin typeface="Bitstream Charter"/>
              </a:rPr>
              <a:t>.</a:t>
            </a:r>
            <a:endParaRPr/>
          </a:p>
          <a:p>
            <a:pPr algn="just">
              <a:lnSpc>
                <a:spcPct val="100000"/>
              </a:lnSpc>
              <a:buSzPct val="45000"/>
              <a:buFont typeface="StarSymbol"/>
              <a:buChar char="l"/>
            </a:pPr>
            <a:r>
              <a:rPr lang="en-IN" sz="2600" dirty="0">
                <a:solidFill>
                  <a:srgbClr val="000000"/>
                </a:solidFill>
                <a:latin typeface="Bitstream Charter"/>
              </a:rPr>
              <a:t>Such as &lt;p&gt;..&lt;/p&gt;,&lt;h1&gt;..&lt;/h1&gt; ...</a:t>
            </a:r>
            <a:endParaRPr/>
          </a:p>
          <a:p>
            <a:pPr algn="just">
              <a:lnSpc>
                <a:spcPct val="100000"/>
              </a:lnSpc>
            </a:pPr>
            <a:endParaRPr/>
          </a:p>
          <a:p>
            <a:pPr algn="just">
              <a:lnSpc>
                <a:spcPct val="100000"/>
              </a:lnSpc>
              <a:buSzPct val="45000"/>
              <a:buFont typeface="StarSymbol"/>
              <a:buChar char="l"/>
            </a:pPr>
            <a:r>
              <a:rPr lang="en-IN" sz="2600" b="1" dirty="0">
                <a:solidFill>
                  <a:srgbClr val="000000"/>
                </a:solidFill>
                <a:latin typeface="Bitstream Charter"/>
              </a:rPr>
              <a:t>Empty Elements:</a:t>
            </a:r>
            <a:r>
              <a:rPr lang="en-IN" sz="2600" dirty="0">
                <a:solidFill>
                  <a:srgbClr val="000000"/>
                </a:solidFill>
                <a:latin typeface="Bitstream Charter"/>
              </a:rPr>
              <a:t>  HTML elements which don't need to be closed, such as &lt;</a:t>
            </a:r>
            <a:r>
              <a:rPr lang="en-IN" sz="2600" dirty="0" err="1" smtClean="0">
                <a:solidFill>
                  <a:srgbClr val="000000"/>
                </a:solidFill>
                <a:latin typeface="Bitstream Charter"/>
              </a:rPr>
              <a:t>img</a:t>
            </a:r>
            <a:r>
              <a:rPr lang="en-IN" sz="2600" dirty="0" smtClean="0">
                <a:solidFill>
                  <a:srgbClr val="000000"/>
                </a:solidFill>
                <a:latin typeface="Bitstream Charter"/>
              </a:rPr>
              <a:t>&gt;, </a:t>
            </a:r>
            <a:r>
              <a:rPr lang="en-IN" sz="2600" dirty="0">
                <a:solidFill>
                  <a:srgbClr val="000000"/>
                </a:solidFill>
                <a:latin typeface="Bitstream Charter"/>
              </a:rPr>
              <a:t>&lt;</a:t>
            </a:r>
            <a:r>
              <a:rPr lang="en-IN" sz="2600" dirty="0" smtClean="0">
                <a:solidFill>
                  <a:srgbClr val="000000"/>
                </a:solidFill>
                <a:latin typeface="Bitstream Charter"/>
              </a:rPr>
              <a:t>hr&gt; </a:t>
            </a:r>
            <a:r>
              <a:rPr lang="en-IN" sz="2600" dirty="0">
                <a:solidFill>
                  <a:srgbClr val="000000"/>
                </a:solidFill>
                <a:latin typeface="Bitstream Charter"/>
              </a:rPr>
              <a:t>and &lt;</a:t>
            </a:r>
            <a:r>
              <a:rPr lang="en-IN" sz="2600" dirty="0" err="1" smtClean="0">
                <a:solidFill>
                  <a:srgbClr val="000000"/>
                </a:solidFill>
                <a:latin typeface="Bitstream Charter"/>
              </a:rPr>
              <a:t>br</a:t>
            </a:r>
            <a:r>
              <a:rPr lang="en-IN" sz="2600" dirty="0" smtClean="0">
                <a:solidFill>
                  <a:srgbClr val="000000"/>
                </a:solidFill>
                <a:latin typeface="Bitstream Charter"/>
              </a:rPr>
              <a:t>&gt; </a:t>
            </a:r>
            <a:r>
              <a:rPr lang="en-IN" sz="2600" dirty="0">
                <a:solidFill>
                  <a:srgbClr val="000000"/>
                </a:solidFill>
                <a:latin typeface="Bitstream Charter"/>
              </a:rPr>
              <a:t>elements. These are known as </a:t>
            </a:r>
            <a:r>
              <a:rPr lang="en-IN" sz="2600" b="1" dirty="0">
                <a:solidFill>
                  <a:srgbClr val="000000"/>
                </a:solidFill>
                <a:latin typeface="Bitstream Charter"/>
              </a:rPr>
              <a:t>void or </a:t>
            </a:r>
            <a:r>
              <a:rPr lang="en-IN" sz="2600" b="1" dirty="0" smtClean="0">
                <a:solidFill>
                  <a:srgbClr val="000000"/>
                </a:solidFill>
                <a:latin typeface="Bitstream Charter"/>
              </a:rPr>
              <a:t>empty elements</a:t>
            </a:r>
            <a:r>
              <a:rPr lang="en-IN" sz="2600" b="1" dirty="0">
                <a:solidFill>
                  <a:srgbClr val="000000"/>
                </a:solidFill>
                <a:latin typeface="Bitstream Charter"/>
              </a:rPr>
              <a:t>.</a:t>
            </a: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457200" y="1066680"/>
            <a:ext cx="8302680" cy="5251680"/>
          </a:xfrm>
          <a:prstGeom prst="rect">
            <a:avLst/>
          </a:prstGeom>
          <a:noFill/>
          <a:ln>
            <a:noFill/>
          </a:ln>
        </p:spPr>
      </p:sp>
      <p:sp>
        <p:nvSpPr>
          <p:cNvPr id="378" name="CustomShape 2"/>
          <p:cNvSpPr/>
          <p:nvPr/>
        </p:nvSpPr>
        <p:spPr>
          <a:xfrm>
            <a:off x="457200" y="228600"/>
            <a:ext cx="8223480" cy="679680"/>
          </a:xfrm>
          <a:prstGeom prst="rect">
            <a:avLst/>
          </a:prstGeom>
          <a:noFill/>
          <a:ln>
            <a:noFill/>
          </a:ln>
        </p:spPr>
        <p:txBody>
          <a:bodyPr lIns="0" tIns="45000" rIns="0" bIns="0" anchor="b"/>
          <a:lstStyle/>
          <a:p>
            <a:pPr algn="ctr">
              <a:lnSpc>
                <a:spcPct val="100000"/>
              </a:lnSpc>
            </a:pPr>
            <a:r>
              <a:rPr lang="en-IN" sz="4000">
                <a:solidFill>
                  <a:srgbClr val="04617B"/>
                </a:solidFill>
                <a:latin typeface="Bitstream Charter"/>
              </a:rPr>
              <a:t>HTML Character Entities</a:t>
            </a:r>
            <a:endParaRPr/>
          </a:p>
        </p:txBody>
      </p:sp>
      <p:pic>
        <p:nvPicPr>
          <p:cNvPr id="379" name="Picture 378"/>
          <p:cNvPicPr/>
          <p:nvPr/>
        </p:nvPicPr>
        <p:blipFill>
          <a:blip r:embed="rId2"/>
          <a:stretch>
            <a:fillRect/>
          </a:stretch>
        </p:blipFill>
        <p:spPr>
          <a:xfrm>
            <a:off x="504000" y="1224000"/>
            <a:ext cx="8278200" cy="5470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9144000" cy="509778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990600" y="5029200"/>
            <a:ext cx="5562600" cy="1990825"/>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457200" y="1066680"/>
            <a:ext cx="8302680" cy="5251680"/>
          </a:xfrm>
          <a:prstGeom prst="rect">
            <a:avLst/>
          </a:prstGeom>
          <a:noFill/>
          <a:ln>
            <a:noFill/>
          </a:ln>
        </p:spPr>
        <p:txBody>
          <a:bodyPr lIns="90000" tIns="45000" rIns="90000" bIns="45000"/>
          <a:lstStyle/>
          <a:p>
            <a:pPr algn="just">
              <a:lnSpc>
                <a:spcPct val="100000"/>
              </a:lnSpc>
              <a:buSzPct val="45000"/>
              <a:buFont typeface="StarSymbol"/>
              <a:buChar char="l"/>
            </a:pPr>
            <a:r>
              <a:rPr lang="en-IN" sz="2400" dirty="0">
                <a:solidFill>
                  <a:srgbClr val="000000"/>
                </a:solidFill>
                <a:latin typeface="Bitstream Charter"/>
              </a:rPr>
              <a:t>Allows to divide a page into several blocks called </a:t>
            </a:r>
            <a:r>
              <a:rPr lang="en-IN" sz="2400" b="1" dirty="0">
                <a:solidFill>
                  <a:srgbClr val="000000"/>
                </a:solidFill>
                <a:latin typeface="Bitstream Charter"/>
              </a:rPr>
              <a:t>frames</a:t>
            </a:r>
            <a:endParaRPr/>
          </a:p>
          <a:p>
            <a:pPr algn="just">
              <a:lnSpc>
                <a:spcPct val="100000"/>
              </a:lnSpc>
              <a:buSzPct val="45000"/>
              <a:buFont typeface="StarSymbol"/>
              <a:buChar char="l"/>
            </a:pPr>
            <a:r>
              <a:rPr lang="en-IN" sz="2400" dirty="0">
                <a:solidFill>
                  <a:srgbClr val="000000"/>
                </a:solidFill>
                <a:latin typeface="Bitstream Charter"/>
              </a:rPr>
              <a:t>Each frame may display a separate web page.</a:t>
            </a:r>
            <a:endParaRPr/>
          </a:p>
          <a:p>
            <a:pPr algn="just">
              <a:lnSpc>
                <a:spcPct val="100000"/>
              </a:lnSpc>
              <a:buSzPct val="45000"/>
              <a:buFont typeface="StarSymbol"/>
              <a:buChar char="l"/>
            </a:pPr>
            <a:r>
              <a:rPr lang="en-IN" sz="2400">
                <a:solidFill>
                  <a:srgbClr val="000000"/>
                </a:solidFill>
                <a:latin typeface="Bitstream Charter"/>
              </a:rPr>
              <a:t>So </a:t>
            </a:r>
            <a:r>
              <a:rPr lang="en-IN" sz="2400" smtClean="0">
                <a:solidFill>
                  <a:srgbClr val="000000"/>
                </a:solidFill>
                <a:latin typeface="Bitstream Charter"/>
              </a:rPr>
              <a:t>it </a:t>
            </a:r>
            <a:r>
              <a:rPr lang="en-IN" sz="2400" smtClean="0">
                <a:solidFill>
                  <a:srgbClr val="000000"/>
                </a:solidFill>
                <a:latin typeface="Bitstream Charter"/>
              </a:rPr>
              <a:t>displays </a:t>
            </a:r>
            <a:r>
              <a:rPr lang="en-IN" sz="2400" dirty="0">
                <a:solidFill>
                  <a:srgbClr val="000000"/>
                </a:solidFill>
                <a:latin typeface="Bitstream Charter"/>
              </a:rPr>
              <a:t>multiple HTML document in one browser  window simultaneously.</a:t>
            </a:r>
            <a:endParaRPr/>
          </a:p>
          <a:p>
            <a:pPr algn="just">
              <a:lnSpc>
                <a:spcPct val="100000"/>
              </a:lnSpc>
              <a:buSzPct val="45000"/>
              <a:buFont typeface="StarSymbol"/>
              <a:buChar char="l"/>
            </a:pPr>
            <a:r>
              <a:rPr lang="en-IN" sz="2400" dirty="0">
                <a:solidFill>
                  <a:srgbClr val="000000"/>
                </a:solidFill>
                <a:latin typeface="Bitstream Charter"/>
              </a:rPr>
              <a:t>The user can put html document, images in the frame. </a:t>
            </a:r>
            <a:endParaRPr/>
          </a:p>
          <a:p>
            <a:pPr algn="just">
              <a:lnSpc>
                <a:spcPct val="100000"/>
              </a:lnSpc>
              <a:buSzPct val="45000"/>
              <a:buFont typeface="StarSymbol"/>
              <a:buChar char="l"/>
            </a:pPr>
            <a:r>
              <a:rPr lang="en-IN" sz="2400" b="1" dirty="0">
                <a:solidFill>
                  <a:srgbClr val="000000"/>
                </a:solidFill>
                <a:latin typeface="Bitstream Charter"/>
              </a:rPr>
              <a:t>Advantages:</a:t>
            </a:r>
            <a:endParaRPr/>
          </a:p>
          <a:p>
            <a:pPr lvl="1" algn="just">
              <a:lnSpc>
                <a:spcPct val="100000"/>
              </a:lnSpc>
              <a:buSzPct val="45000"/>
              <a:buFont typeface="StarSymbol"/>
              <a:buChar char="l"/>
            </a:pPr>
            <a:r>
              <a:rPr lang="en-IN" sz="2400" dirty="0">
                <a:solidFill>
                  <a:srgbClr val="000000"/>
                </a:solidFill>
                <a:latin typeface="Bitstream Charter"/>
              </a:rPr>
              <a:t>1. it lets the user to have multiple pages in the same browser.</a:t>
            </a:r>
            <a:endParaRPr/>
          </a:p>
          <a:p>
            <a:pPr lvl="1" algn="just">
              <a:lnSpc>
                <a:spcPct val="100000"/>
              </a:lnSpc>
              <a:buSzPct val="45000"/>
              <a:buFont typeface="StarSymbol"/>
              <a:buChar char="l"/>
            </a:pPr>
            <a:r>
              <a:rPr lang="en-IN" sz="2400" dirty="0">
                <a:solidFill>
                  <a:srgbClr val="000000"/>
                </a:solidFill>
                <a:latin typeface="Bitstream Charter"/>
              </a:rPr>
              <a:t>2. Using frames we can keep one part of the page static while changing the other parts of the page.</a:t>
            </a:r>
            <a:endParaRPr/>
          </a:p>
          <a:p>
            <a:pPr lvl="1" algn="just">
              <a:lnSpc>
                <a:spcPct val="100000"/>
              </a:lnSpc>
              <a:buSzPct val="45000"/>
              <a:buFont typeface="StarSymbol"/>
              <a:buChar char="l"/>
            </a:pPr>
            <a:r>
              <a:rPr lang="en-IN" sz="2400" dirty="0">
                <a:solidFill>
                  <a:srgbClr val="000000"/>
                </a:solidFill>
                <a:latin typeface="Bitstream Charter"/>
              </a:rPr>
              <a:t>3. Frames can be used to reduce server load, as there is no need to reload all the pages when ever a new page is visited.</a:t>
            </a:r>
            <a:endParaRPr/>
          </a:p>
          <a:p>
            <a:pPr algn="just">
              <a:lnSpc>
                <a:spcPct val="100000"/>
              </a:lnSpc>
            </a:pPr>
            <a:endParaRPr/>
          </a:p>
        </p:txBody>
      </p:sp>
      <p:sp>
        <p:nvSpPr>
          <p:cNvPr id="381" name="CustomShape 2"/>
          <p:cNvSpPr/>
          <p:nvPr/>
        </p:nvSpPr>
        <p:spPr>
          <a:xfrm>
            <a:off x="457200" y="228600"/>
            <a:ext cx="8223480" cy="679680"/>
          </a:xfrm>
          <a:prstGeom prst="rect">
            <a:avLst/>
          </a:prstGeom>
          <a:noFill/>
          <a:ln>
            <a:noFill/>
          </a:ln>
        </p:spPr>
        <p:txBody>
          <a:bodyPr lIns="0" tIns="45000" rIns="0" bIns="0" anchor="b"/>
          <a:lstStyle/>
          <a:p>
            <a:pPr algn="ctr">
              <a:lnSpc>
                <a:spcPct val="100000"/>
              </a:lnSpc>
            </a:pPr>
            <a:r>
              <a:rPr lang="en-IN" sz="4000">
                <a:solidFill>
                  <a:srgbClr val="04617B"/>
                </a:solidFill>
                <a:latin typeface="Bitstream Charter"/>
              </a:rPr>
              <a:t>HTML Frame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ustomShape 1"/>
          <p:cNvSpPr/>
          <p:nvPr/>
        </p:nvSpPr>
        <p:spPr>
          <a:xfrm>
            <a:off x="457200" y="1066680"/>
            <a:ext cx="8302680" cy="5251680"/>
          </a:xfrm>
          <a:prstGeom prst="rect">
            <a:avLst/>
          </a:prstGeom>
          <a:noFill/>
          <a:ln>
            <a:noFill/>
          </a:ln>
        </p:spPr>
        <p:txBody>
          <a:bodyPr lIns="90000" tIns="45000" rIns="90000" bIns="45000"/>
          <a:lstStyle/>
          <a:p>
            <a:pPr lvl="1" algn="just">
              <a:lnSpc>
                <a:spcPct val="100000"/>
              </a:lnSpc>
              <a:buSzPct val="45000"/>
              <a:buFont typeface="StarSymbol"/>
              <a:buChar char="l"/>
            </a:pPr>
            <a:r>
              <a:rPr lang="en-IN" sz="2400" b="1">
                <a:solidFill>
                  <a:srgbClr val="000000"/>
                </a:solidFill>
                <a:latin typeface="Bitstream Charter"/>
              </a:rPr>
              <a:t>Disadvantages:</a:t>
            </a:r>
            <a:endParaRPr/>
          </a:p>
          <a:p>
            <a:pPr lvl="1" algn="just">
              <a:lnSpc>
                <a:spcPct val="100000"/>
              </a:lnSpc>
              <a:buSzPct val="45000"/>
              <a:buFont typeface="StarSymbol"/>
              <a:buChar char="l"/>
            </a:pPr>
            <a:r>
              <a:rPr lang="en-IN" sz="2400">
                <a:solidFill>
                  <a:srgbClr val="000000"/>
                </a:solidFill>
                <a:latin typeface="Bitstream Charter"/>
              </a:rPr>
              <a:t>1. One of the main disadvantage of frames is search engines will not deal with them properly. </a:t>
            </a:r>
            <a:endParaRPr/>
          </a:p>
          <a:p>
            <a:pPr lvl="1" algn="just">
              <a:lnSpc>
                <a:spcPct val="100000"/>
              </a:lnSpc>
              <a:buSzPct val="45000"/>
              <a:buFont typeface="StarSymbol"/>
              <a:buChar char="l"/>
            </a:pPr>
            <a:r>
              <a:rPr lang="en-IN" sz="2400">
                <a:solidFill>
                  <a:srgbClr val="000000"/>
                </a:solidFill>
                <a:latin typeface="Bitstream Charter"/>
              </a:rPr>
              <a:t>2. Its hard to navigate through pages in frames when we have more than two or three frames.</a:t>
            </a:r>
            <a:endParaRPr/>
          </a:p>
          <a:p>
            <a:pPr lvl="1" algn="just">
              <a:lnSpc>
                <a:spcPct val="100000"/>
              </a:lnSpc>
              <a:buSzPct val="45000"/>
              <a:buFont typeface="StarSymbol"/>
              <a:buChar char="l"/>
            </a:pPr>
            <a:r>
              <a:rPr lang="en-IN" sz="2400">
                <a:solidFill>
                  <a:srgbClr val="000000"/>
                </a:solidFill>
                <a:latin typeface="Bitstream Charter"/>
              </a:rPr>
              <a:t>3. Some browsers doesn't support frames, so we need to place the content seperately for the people who doesn't have frames using &lt;noframes&gt; ... &lt;/noframes&gt;</a:t>
            </a:r>
            <a:endParaRPr/>
          </a:p>
          <a:p>
            <a:pPr lvl="1" algn="just">
              <a:lnSpc>
                <a:spcPct val="100000"/>
              </a:lnSpc>
              <a:buSzPct val="45000"/>
              <a:buFont typeface="StarSymbol"/>
              <a:buChar char="l"/>
            </a:pPr>
            <a:r>
              <a:rPr lang="en-IN" sz="2400">
                <a:solidFill>
                  <a:srgbClr val="000000"/>
                </a:solidFill>
                <a:latin typeface="Bitstream Charter"/>
              </a:rPr>
              <a:t>4. We cannot bookmark individual pages using browser's Favourites Menu.</a:t>
            </a:r>
            <a:endParaRPr/>
          </a:p>
          <a:p>
            <a:pPr algn="just">
              <a:lnSpc>
                <a:spcPct val="100000"/>
              </a:lnSpc>
            </a:pPr>
            <a:endParaRPr/>
          </a:p>
        </p:txBody>
      </p:sp>
      <p:sp>
        <p:nvSpPr>
          <p:cNvPr id="383" name="CustomShape 2"/>
          <p:cNvSpPr/>
          <p:nvPr/>
        </p:nvSpPr>
        <p:spPr>
          <a:xfrm>
            <a:off x="457200" y="228600"/>
            <a:ext cx="8223480" cy="679680"/>
          </a:xfrm>
          <a:prstGeom prst="rect">
            <a:avLst/>
          </a:prstGeom>
          <a:noFill/>
          <a:ln>
            <a:noFill/>
          </a:ln>
        </p:spPr>
        <p:txBody>
          <a:bodyPr lIns="0" tIns="45000" rIns="0" bIns="0" anchor="b"/>
          <a:lstStyle/>
          <a:p>
            <a:pPr algn="ctr">
              <a:lnSpc>
                <a:spcPct val="100000"/>
              </a:lnSpc>
            </a:pPr>
            <a:r>
              <a:rPr lang="en-IN" sz="4000">
                <a:solidFill>
                  <a:srgbClr val="04617B"/>
                </a:solidFill>
                <a:latin typeface="Bitstream Charter"/>
              </a:rPr>
              <a:t>HTML Frame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457200" y="704160"/>
            <a:ext cx="8223480" cy="737640"/>
          </a:xfrm>
          <a:prstGeom prst="rect">
            <a:avLst/>
          </a:prstGeom>
          <a:noFill/>
          <a:ln>
            <a:noFill/>
          </a:ln>
        </p:spPr>
      </p:sp>
      <p:sp>
        <p:nvSpPr>
          <p:cNvPr id="385" name="CustomShape 2"/>
          <p:cNvSpPr/>
          <p:nvPr/>
        </p:nvSpPr>
        <p:spPr>
          <a:xfrm>
            <a:off x="457200" y="1523880"/>
            <a:ext cx="8223480" cy="4794480"/>
          </a:xfrm>
          <a:prstGeom prst="rect">
            <a:avLst/>
          </a:prstGeom>
          <a:noFill/>
          <a:ln>
            <a:noFill/>
          </a:ln>
        </p:spPr>
        <p:txBody>
          <a:bodyPr lIns="90000" tIns="45000" rIns="90000" bIns="45000"/>
          <a:lstStyle/>
          <a:p>
            <a:pPr algn="just">
              <a:lnSpc>
                <a:spcPct val="100000"/>
              </a:lnSpc>
              <a:buSzPct val="95000"/>
              <a:buFont typeface="Wingdings 2" charset="2"/>
              <a:buChar char=""/>
            </a:pPr>
            <a:r>
              <a:rPr lang="en-IN" sz="2800">
                <a:solidFill>
                  <a:srgbClr val="000000"/>
                </a:solidFill>
                <a:latin typeface="Bitstream Charter"/>
              </a:rPr>
              <a:t>Layout is specified by &lt;frameset&gt; element.</a:t>
            </a:r>
            <a:endParaRPr/>
          </a:p>
          <a:p>
            <a:pPr algn="just">
              <a:lnSpc>
                <a:spcPct val="100000"/>
              </a:lnSpc>
              <a:buSzPct val="95000"/>
              <a:buFont typeface="Wingdings 2" charset="2"/>
              <a:buChar char=""/>
            </a:pPr>
            <a:r>
              <a:rPr lang="en-IN" sz="2800">
                <a:solidFill>
                  <a:srgbClr val="000000"/>
                </a:solidFill>
                <a:latin typeface="Bitstream Charter"/>
              </a:rPr>
              <a:t>To do this &lt;FRAMESET&gt;…&lt;/FRAMESET&gt; tag is used.</a:t>
            </a:r>
            <a:endParaRPr/>
          </a:p>
          <a:p>
            <a:pPr algn="just">
              <a:lnSpc>
                <a:spcPct val="100000"/>
              </a:lnSpc>
              <a:buSzPct val="95000"/>
              <a:buFont typeface="Wingdings 2" charset="2"/>
              <a:buChar char=""/>
            </a:pPr>
            <a:r>
              <a:rPr lang="en-IN" sz="2800">
                <a:solidFill>
                  <a:srgbClr val="000000"/>
                </a:solidFill>
                <a:latin typeface="Bitstream Charter"/>
              </a:rPr>
              <a:t>This tag is put in the parent HTML document without &lt;body&gt; tag.</a:t>
            </a:r>
            <a:endParaRPr/>
          </a:p>
          <a:p>
            <a:pPr algn="just">
              <a:lnSpc>
                <a:spcPct val="100000"/>
              </a:lnSpc>
              <a:buSzPct val="95000"/>
              <a:buFont typeface="Wingdings 2" charset="2"/>
              <a:buChar char=""/>
            </a:pPr>
            <a:r>
              <a:rPr lang="en-IN" sz="2800">
                <a:solidFill>
                  <a:srgbClr val="000000"/>
                </a:solidFill>
                <a:latin typeface="Bitstream Charter"/>
              </a:rPr>
              <a:t>Contains a &lt;frame&gt;  element each of which creates a frame.</a:t>
            </a:r>
            <a:endParaRPr/>
          </a:p>
          <a:p>
            <a:pPr algn="just">
              <a:lnSpc>
                <a:spcPct val="100000"/>
              </a:lnSpc>
            </a:pPr>
            <a:endParaRPr/>
          </a:p>
          <a:p>
            <a:pPr>
              <a:lnSpc>
                <a:spcPct val="100000"/>
              </a:lnSpc>
            </a:pPr>
            <a:endParaRPr/>
          </a:p>
        </p:txBody>
      </p:sp>
      <p:sp>
        <p:nvSpPr>
          <p:cNvPr id="386" name="CustomShape 3"/>
          <p:cNvSpPr/>
          <p:nvPr/>
        </p:nvSpPr>
        <p:spPr>
          <a:xfrm>
            <a:off x="1448640" y="144000"/>
            <a:ext cx="5965560" cy="852120"/>
          </a:xfrm>
          <a:prstGeom prst="rect">
            <a:avLst/>
          </a:prstGeom>
          <a:noFill/>
          <a:ln>
            <a:noFill/>
          </a:ln>
        </p:spPr>
        <p:txBody>
          <a:bodyPr lIns="90000" tIns="45000" rIns="90000" bIns="45000"/>
          <a:lstStyle/>
          <a:p>
            <a:pPr>
              <a:lnSpc>
                <a:spcPct val="100000"/>
              </a:lnSpc>
            </a:pPr>
            <a:r>
              <a:rPr lang="en-IN" sz="5000">
                <a:solidFill>
                  <a:srgbClr val="04617B"/>
                </a:solidFill>
                <a:latin typeface="Bitstream Charter"/>
              </a:rPr>
              <a:t>Frameset Element</a:t>
            </a:r>
            <a:endParaRPr/>
          </a:p>
        </p:txBody>
      </p:sp>
      <p:graphicFrame>
        <p:nvGraphicFramePr>
          <p:cNvPr id="387" name="Table 4"/>
          <p:cNvGraphicFramePr/>
          <p:nvPr/>
        </p:nvGraphicFramePr>
        <p:xfrm>
          <a:off x="434880" y="4608000"/>
          <a:ext cx="8495640" cy="2086560"/>
        </p:xfrm>
        <a:graphic>
          <a:graphicData uri="http://schemas.openxmlformats.org/drawingml/2006/table">
            <a:tbl>
              <a:tblPr/>
              <a:tblGrid>
                <a:gridCol w="1270440"/>
                <a:gridCol w="983160"/>
                <a:gridCol w="6242040"/>
              </a:tblGrid>
              <a:tr h="618120">
                <a:tc>
                  <a:txBody>
                    <a:bodyPr/>
                    <a:lstStyle/>
                    <a:p>
                      <a:r>
                        <a:rPr lang="en-IN" sz="2000" b="1">
                          <a:latin typeface="Bitstream Charter"/>
                        </a:rPr>
                        <a:t>Attribute</a:t>
                      </a:r>
                      <a:endParaRPr/>
                    </a:p>
                  </a:txBody>
                  <a:tcPr/>
                </a:tc>
                <a:tc>
                  <a:txBody>
                    <a:bodyPr/>
                    <a:lstStyle/>
                    <a:p>
                      <a:r>
                        <a:rPr lang="en-IN" sz="2000" b="1">
                          <a:latin typeface="Bitstream Charter"/>
                        </a:rPr>
                        <a:t>Value</a:t>
                      </a:r>
                      <a:endParaRPr/>
                    </a:p>
                  </a:txBody>
                  <a:tcPr/>
                </a:tc>
                <a:tc>
                  <a:txBody>
                    <a:bodyPr/>
                    <a:lstStyle/>
                    <a:p>
                      <a:r>
                        <a:rPr lang="en-IN" sz="2000" b="1">
                          <a:latin typeface="Bitstream Charter"/>
                        </a:rPr>
                        <a:t>Desciption</a:t>
                      </a:r>
                      <a:endParaRPr/>
                    </a:p>
                  </a:txBody>
                  <a:tcPr/>
                </a:tc>
              </a:tr>
              <a:tr h="733680">
                <a:tc>
                  <a:txBody>
                    <a:bodyPr/>
                    <a:lstStyle/>
                    <a:p>
                      <a:r>
                        <a:rPr lang="en-IN" sz="2000">
                          <a:latin typeface="Bitstream Charter"/>
                        </a:rPr>
                        <a:t>rows</a:t>
                      </a:r>
                      <a:endParaRPr/>
                    </a:p>
                  </a:txBody>
                  <a:tcPr/>
                </a:tc>
                <a:tc>
                  <a:txBody>
                    <a:bodyPr/>
                    <a:lstStyle/>
                    <a:p>
                      <a:r>
                        <a:rPr lang="en-IN" sz="2000">
                          <a:latin typeface="Bitstream Charter"/>
                        </a:rPr>
                        <a:t>%</a:t>
                      </a:r>
                      <a:endParaRPr/>
                    </a:p>
                    <a:p>
                      <a:pPr algn="just">
                        <a:lnSpc>
                          <a:spcPct val="100000"/>
                        </a:lnSpc>
                      </a:pPr>
                      <a:r>
                        <a:rPr lang="en-IN" sz="2000">
                          <a:solidFill>
                            <a:srgbClr val="000000"/>
                          </a:solidFill>
                          <a:latin typeface="Constantia"/>
                        </a:rPr>
                        <a:t>*</a:t>
                      </a:r>
                      <a:endParaRPr/>
                    </a:p>
                  </a:txBody>
                  <a:tcPr/>
                </a:tc>
                <a:tc>
                  <a:txBody>
                    <a:bodyPr/>
                    <a:lstStyle/>
                    <a:p>
                      <a:r>
                        <a:rPr lang="en-IN" sz="2000">
                          <a:latin typeface="Bitstream Charter"/>
                        </a:rPr>
                        <a:t>Specifies the number and size of rows in a frameset, * indicatees remaining space</a:t>
                      </a:r>
                      <a:endParaRPr/>
                    </a:p>
                  </a:txBody>
                  <a:tcPr/>
                </a:tc>
              </a:tr>
              <a:tr h="734760">
                <a:tc>
                  <a:txBody>
                    <a:bodyPr/>
                    <a:lstStyle/>
                    <a:p>
                      <a:r>
                        <a:rPr lang="en-IN" sz="2000">
                          <a:latin typeface="Bitstream Charter"/>
                        </a:rPr>
                        <a:t>cols</a:t>
                      </a:r>
                      <a:endParaRPr/>
                    </a:p>
                  </a:txBody>
                  <a:tcPr/>
                </a:tc>
                <a:tc>
                  <a:txBody>
                    <a:bodyPr/>
                    <a:lstStyle/>
                    <a:p>
                      <a:r>
                        <a:rPr lang="en-IN" sz="2000">
                          <a:latin typeface="Bitstream Charter"/>
                        </a:rPr>
                        <a:t>%</a:t>
                      </a:r>
                      <a:endParaRPr/>
                    </a:p>
                    <a:p>
                      <a:r>
                        <a:rPr lang="en-IN" sz="2000">
                          <a:latin typeface="Bitstream Charter"/>
                        </a:rPr>
                        <a:t>*</a:t>
                      </a:r>
                      <a:endParaRPr/>
                    </a:p>
                  </a:txBody>
                  <a:tcPr/>
                </a:tc>
                <a:tc>
                  <a:txBody>
                    <a:bodyPr/>
                    <a:lstStyle/>
                    <a:p>
                      <a:r>
                        <a:rPr lang="en-IN" sz="2000">
                          <a:latin typeface="Bitstream Charter"/>
                        </a:rPr>
                        <a:t>pecifies the number and size of columns in a frameset, indicatees remaining space</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457200" y="380880"/>
            <a:ext cx="8223480" cy="679680"/>
          </a:xfrm>
          <a:prstGeom prst="rect">
            <a:avLst/>
          </a:prstGeom>
          <a:noFill/>
          <a:ln>
            <a:noFill/>
          </a:ln>
        </p:spPr>
        <p:txBody>
          <a:bodyPr lIns="0" tIns="45000" rIns="0" bIns="0" anchor="b"/>
          <a:lstStyle/>
          <a:p>
            <a:pPr>
              <a:lnSpc>
                <a:spcPct val="100000"/>
              </a:lnSpc>
            </a:pPr>
            <a:r>
              <a:rPr lang="en-IN" sz="5000">
                <a:latin typeface="Bitstream Charter"/>
              </a:rPr>
              <a:t>Frame Element</a:t>
            </a:r>
            <a:endParaRPr/>
          </a:p>
        </p:txBody>
      </p:sp>
      <p:sp>
        <p:nvSpPr>
          <p:cNvPr id="389" name="CustomShape 2"/>
          <p:cNvSpPr/>
          <p:nvPr/>
        </p:nvSpPr>
        <p:spPr>
          <a:xfrm>
            <a:off x="457200" y="1371600"/>
            <a:ext cx="8223480" cy="4946760"/>
          </a:xfrm>
          <a:prstGeom prst="rect">
            <a:avLst/>
          </a:prstGeom>
          <a:noFill/>
          <a:ln>
            <a:noFill/>
          </a:ln>
        </p:spPr>
      </p:sp>
      <p:graphicFrame>
        <p:nvGraphicFramePr>
          <p:cNvPr id="390" name="Table 3"/>
          <p:cNvGraphicFramePr/>
          <p:nvPr/>
        </p:nvGraphicFramePr>
        <p:xfrm>
          <a:off x="274320" y="1944000"/>
          <a:ext cx="8592480" cy="4717080"/>
        </p:xfrm>
        <a:graphic>
          <a:graphicData uri="http://schemas.openxmlformats.org/drawingml/2006/table">
            <a:tbl>
              <a:tblPr/>
              <a:tblGrid>
                <a:gridCol w="1722960"/>
                <a:gridCol w="956520"/>
                <a:gridCol w="5913000"/>
              </a:tblGrid>
              <a:tr h="398160">
                <a:tc>
                  <a:txBody>
                    <a:bodyPr/>
                    <a:lstStyle/>
                    <a:p>
                      <a:r>
                        <a:rPr lang="en-IN" sz="2000" b="1">
                          <a:latin typeface="Bitstream Charter"/>
                        </a:rPr>
                        <a:t>Attribute</a:t>
                      </a:r>
                      <a:endParaRPr/>
                    </a:p>
                  </a:txBody>
                  <a:tcPr/>
                </a:tc>
                <a:tc>
                  <a:txBody>
                    <a:bodyPr/>
                    <a:lstStyle/>
                    <a:p>
                      <a:r>
                        <a:rPr lang="en-IN" sz="2000" b="1">
                          <a:latin typeface="Bitstream Charter"/>
                        </a:rPr>
                        <a:t>Value</a:t>
                      </a:r>
                      <a:endParaRPr/>
                    </a:p>
                  </a:txBody>
                  <a:tcPr/>
                </a:tc>
                <a:tc>
                  <a:txBody>
                    <a:bodyPr/>
                    <a:lstStyle/>
                    <a:p>
                      <a:r>
                        <a:rPr lang="en-IN" sz="2000" b="1">
                          <a:latin typeface="Bitstream Charter"/>
                        </a:rPr>
                        <a:t>Desciption</a:t>
                      </a:r>
                      <a:endParaRPr/>
                    </a:p>
                  </a:txBody>
                  <a:tcPr/>
                </a:tc>
              </a:tr>
              <a:tr h="704520">
                <a:tc>
                  <a:txBody>
                    <a:bodyPr/>
                    <a:lstStyle/>
                    <a:p>
                      <a:r>
                        <a:rPr lang="en-IN" sz="2000">
                          <a:latin typeface="Bitstream Charter"/>
                        </a:rPr>
                        <a:t>frameborder</a:t>
                      </a:r>
                      <a:endParaRPr/>
                    </a:p>
                  </a:txBody>
                  <a:tcPr/>
                </a:tc>
                <a:tc>
                  <a:txBody>
                    <a:bodyPr/>
                    <a:lstStyle/>
                    <a:p>
                      <a:r>
                        <a:rPr lang="en-IN" sz="2000">
                          <a:latin typeface="Bitstream Charter"/>
                        </a:rPr>
                        <a:t>0</a:t>
                      </a:r>
                      <a:endParaRPr/>
                    </a:p>
                    <a:p>
                      <a:r>
                        <a:rPr lang="en-IN" sz="2000">
                          <a:latin typeface="Bitstream Charter"/>
                        </a:rPr>
                        <a:t>1</a:t>
                      </a:r>
                      <a:endParaRPr/>
                    </a:p>
                  </a:txBody>
                  <a:tcPr/>
                </a:tc>
                <a:tc>
                  <a:txBody>
                    <a:bodyPr/>
                    <a:lstStyle/>
                    <a:p>
                      <a:r>
                        <a:rPr lang="en-IN" sz="2000">
                          <a:latin typeface="Bitstream Charter"/>
                        </a:rPr>
                        <a:t>Specifies whether or not to display a border around a frame</a:t>
                      </a:r>
                      <a:endParaRPr/>
                    </a:p>
                  </a:txBody>
                  <a:tcPr/>
                </a:tc>
              </a:tr>
              <a:tr h="398160">
                <a:tc>
                  <a:txBody>
                    <a:bodyPr/>
                    <a:lstStyle/>
                    <a:p>
                      <a:r>
                        <a:rPr lang="en-IN" sz="2000">
                          <a:latin typeface="Bitstream Charter"/>
                        </a:rPr>
                        <a:t>marginheight</a:t>
                      </a:r>
                      <a:endParaRPr/>
                    </a:p>
                  </a:txBody>
                  <a:tcPr/>
                </a:tc>
                <a:tc>
                  <a:txBody>
                    <a:bodyPr/>
                    <a:lstStyle/>
                    <a:p>
                      <a:r>
                        <a:rPr lang="en-IN" sz="2000">
                          <a:latin typeface="Bitstream Charter"/>
                        </a:rPr>
                        <a:t>pixels</a:t>
                      </a:r>
                      <a:endParaRPr/>
                    </a:p>
                  </a:txBody>
                  <a:tcPr/>
                </a:tc>
                <a:tc>
                  <a:txBody>
                    <a:bodyPr/>
                    <a:lstStyle/>
                    <a:p>
                      <a:r>
                        <a:rPr lang="en-IN" sz="2000">
                          <a:latin typeface="Bitstream Charter"/>
                        </a:rPr>
                        <a:t>Specifies the top and bottom margins of a frame</a:t>
                      </a:r>
                      <a:endParaRPr/>
                    </a:p>
                  </a:txBody>
                  <a:tcPr/>
                </a:tc>
              </a:tr>
              <a:tr h="398160">
                <a:tc>
                  <a:txBody>
                    <a:bodyPr/>
                    <a:lstStyle/>
                    <a:p>
                      <a:r>
                        <a:rPr lang="en-IN" sz="2000">
                          <a:latin typeface="Bitstream Charter"/>
                        </a:rPr>
                        <a:t>marginwidth</a:t>
                      </a:r>
                      <a:endParaRPr/>
                    </a:p>
                  </a:txBody>
                  <a:tcPr/>
                </a:tc>
                <a:tc>
                  <a:txBody>
                    <a:bodyPr/>
                    <a:lstStyle/>
                    <a:p>
                      <a:r>
                        <a:rPr lang="en-IN" sz="2000">
                          <a:latin typeface="Bitstream Charter"/>
                        </a:rPr>
                        <a:t>pixels</a:t>
                      </a:r>
                      <a:endParaRPr/>
                    </a:p>
                  </a:txBody>
                  <a:tcPr/>
                </a:tc>
                <a:tc>
                  <a:txBody>
                    <a:bodyPr/>
                    <a:lstStyle/>
                    <a:p>
                      <a:r>
                        <a:rPr lang="en-IN" sz="2000">
                          <a:latin typeface="Bitstream Charter"/>
                        </a:rPr>
                        <a:t>Specifies the left and right margins of a frame</a:t>
                      </a:r>
                      <a:endParaRPr/>
                    </a:p>
                  </a:txBody>
                  <a:tcPr/>
                </a:tc>
              </a:tr>
              <a:tr h="398160">
                <a:tc>
                  <a:txBody>
                    <a:bodyPr/>
                    <a:lstStyle/>
                    <a:p>
                      <a:r>
                        <a:rPr lang="en-IN" sz="2000">
                          <a:latin typeface="Bitstream Charter"/>
                        </a:rPr>
                        <a:t>name</a:t>
                      </a:r>
                      <a:endParaRPr/>
                    </a:p>
                  </a:txBody>
                  <a:tcPr/>
                </a:tc>
                <a:tc>
                  <a:txBody>
                    <a:bodyPr/>
                    <a:lstStyle/>
                    <a:p>
                      <a:r>
                        <a:rPr lang="en-IN" sz="2000">
                          <a:latin typeface="Bitstream Charter"/>
                        </a:rPr>
                        <a:t>text</a:t>
                      </a:r>
                      <a:endParaRPr/>
                    </a:p>
                  </a:txBody>
                  <a:tcPr/>
                </a:tc>
                <a:tc>
                  <a:txBody>
                    <a:bodyPr/>
                    <a:lstStyle/>
                    <a:p>
                      <a:r>
                        <a:rPr lang="en-IN" sz="2000">
                          <a:latin typeface="Bitstream Charter"/>
                        </a:rPr>
                        <a:t>Specifies the name of a frame</a:t>
                      </a:r>
                      <a:endParaRPr/>
                    </a:p>
                  </a:txBody>
                  <a:tcPr/>
                </a:tc>
              </a:tr>
              <a:tr h="704520">
                <a:tc>
                  <a:txBody>
                    <a:bodyPr/>
                    <a:lstStyle/>
                    <a:p>
                      <a:r>
                        <a:rPr lang="en-IN" sz="2000">
                          <a:latin typeface="Bitstream Charter"/>
                        </a:rPr>
                        <a:t>noresize</a:t>
                      </a:r>
                      <a:endParaRPr/>
                    </a:p>
                  </a:txBody>
                  <a:tcPr/>
                </a:tc>
                <a:tc>
                  <a:txBody>
                    <a:bodyPr/>
                    <a:lstStyle/>
                    <a:p>
                      <a:r>
                        <a:rPr lang="en-IN" sz="2000">
                          <a:latin typeface="Bitstream Charter"/>
                        </a:rPr>
                        <a:t>noresize</a:t>
                      </a:r>
                      <a:endParaRPr/>
                    </a:p>
                  </a:txBody>
                  <a:tcPr/>
                </a:tc>
                <a:tc>
                  <a:txBody>
                    <a:bodyPr/>
                    <a:lstStyle/>
                    <a:p>
                      <a:r>
                        <a:rPr lang="en-IN" sz="2000">
                          <a:latin typeface="Bitstream Charter"/>
                        </a:rPr>
                        <a:t>Specifies that a frame is not resizable</a:t>
                      </a:r>
                      <a:endParaRPr/>
                    </a:p>
                  </a:txBody>
                  <a:tcPr/>
                </a:tc>
              </a:tr>
              <a:tr h="1010880">
                <a:tc>
                  <a:txBody>
                    <a:bodyPr/>
                    <a:lstStyle/>
                    <a:p>
                      <a:r>
                        <a:rPr lang="en-IN" sz="2000">
                          <a:latin typeface="Bitstream Charter"/>
                        </a:rPr>
                        <a:t>scrolling</a:t>
                      </a:r>
                      <a:endParaRPr/>
                    </a:p>
                  </a:txBody>
                  <a:tcPr/>
                </a:tc>
                <a:tc>
                  <a:txBody>
                    <a:bodyPr/>
                    <a:lstStyle/>
                    <a:p>
                      <a:r>
                        <a:rPr lang="en-IN" sz="2000">
                          <a:latin typeface="Bitstream Charter"/>
                        </a:rPr>
                        <a:t>yes</a:t>
                      </a:r>
                      <a:endParaRPr/>
                    </a:p>
                    <a:p>
                      <a:r>
                        <a:rPr lang="en-IN" sz="2000">
                          <a:latin typeface="Bitstream Charter"/>
                        </a:rPr>
                        <a:t>no</a:t>
                      </a:r>
                      <a:endParaRPr/>
                    </a:p>
                    <a:p>
                      <a:r>
                        <a:rPr lang="en-IN" sz="2000">
                          <a:latin typeface="Bitstream Charter"/>
                        </a:rPr>
                        <a:t>auto</a:t>
                      </a:r>
                      <a:endParaRPr/>
                    </a:p>
                  </a:txBody>
                  <a:tcPr/>
                </a:tc>
                <a:tc>
                  <a:txBody>
                    <a:bodyPr/>
                    <a:lstStyle/>
                    <a:p>
                      <a:r>
                        <a:rPr lang="en-IN" sz="2000">
                          <a:latin typeface="Bitstream Charter"/>
                        </a:rPr>
                        <a:t>Specifies whether or not to display scrollbars in a frame</a:t>
                      </a:r>
                      <a:endParaRPr/>
                    </a:p>
                  </a:txBody>
                  <a:tcPr/>
                </a:tc>
              </a:tr>
              <a:tr h="704520">
                <a:tc>
                  <a:txBody>
                    <a:bodyPr/>
                    <a:lstStyle/>
                    <a:p>
                      <a:r>
                        <a:rPr lang="en-IN" sz="2000">
                          <a:latin typeface="Bitstream Charter"/>
                        </a:rPr>
                        <a:t>src</a:t>
                      </a:r>
                      <a:endParaRPr/>
                    </a:p>
                  </a:txBody>
                  <a:tcPr/>
                </a:tc>
                <a:tc>
                  <a:txBody>
                    <a:bodyPr/>
                    <a:lstStyle/>
                    <a:p>
                      <a:r>
                        <a:rPr lang="en-IN" sz="2000">
                          <a:latin typeface="Bitstream Charter"/>
                        </a:rPr>
                        <a:t>URL</a:t>
                      </a:r>
                      <a:endParaRPr/>
                    </a:p>
                  </a:txBody>
                  <a:tcPr/>
                </a:tc>
                <a:tc>
                  <a:txBody>
                    <a:bodyPr/>
                    <a:lstStyle/>
                    <a:p>
                      <a:r>
                        <a:rPr lang="en-IN" sz="2000">
                          <a:latin typeface="Bitstream Charter"/>
                        </a:rPr>
                        <a:t>Specifies the URL of the document to show in a frame</a:t>
                      </a:r>
                      <a:endParaRPr/>
                    </a:p>
                  </a:txBody>
                  <a:tcPr/>
                </a:tc>
              </a:tr>
            </a:tbl>
          </a:graphicData>
        </a:graphic>
      </p:graphicFrame>
      <p:sp>
        <p:nvSpPr>
          <p:cNvPr id="391" name="CustomShape 4"/>
          <p:cNvSpPr/>
          <p:nvPr/>
        </p:nvSpPr>
        <p:spPr>
          <a:xfrm>
            <a:off x="244080" y="1057680"/>
            <a:ext cx="8754120" cy="884520"/>
          </a:xfrm>
          <a:prstGeom prst="rect">
            <a:avLst/>
          </a:prstGeom>
          <a:noFill/>
          <a:ln>
            <a:noFill/>
          </a:ln>
        </p:spPr>
        <p:txBody>
          <a:bodyPr lIns="90000" tIns="45000" rIns="90000" bIns="45000"/>
          <a:lstStyle/>
          <a:p>
            <a:pPr algn="just">
              <a:lnSpc>
                <a:spcPct val="100000"/>
              </a:lnSpc>
              <a:buSzPct val="45000"/>
              <a:buFont typeface="StarSymbol"/>
              <a:buChar char="l"/>
            </a:pPr>
            <a:r>
              <a:rPr lang="en-IN" sz="2600">
                <a:solidFill>
                  <a:srgbClr val="000000"/>
                </a:solidFill>
                <a:latin typeface="Bitstream Charter"/>
              </a:rPr>
              <a:t>The &lt;frame&gt; tag defines one particular window (frame) within a &lt;frameset&gt;.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457200" y="533520"/>
            <a:ext cx="8223480" cy="756000"/>
          </a:xfrm>
          <a:prstGeom prst="rect">
            <a:avLst/>
          </a:prstGeom>
          <a:noFill/>
          <a:ln>
            <a:noFill/>
          </a:ln>
        </p:spPr>
        <p:txBody>
          <a:bodyPr lIns="0" tIns="45000" rIns="0" bIns="0" anchor="b"/>
          <a:lstStyle/>
          <a:p>
            <a:pPr>
              <a:lnSpc>
                <a:spcPct val="100000"/>
              </a:lnSpc>
            </a:pPr>
            <a:r>
              <a:rPr lang="en-IN" sz="5000">
                <a:solidFill>
                  <a:srgbClr val="04617B"/>
                </a:solidFill>
                <a:latin typeface="Bitstream Charter"/>
              </a:rPr>
              <a:t>Frameset : Vertical</a:t>
            </a:r>
            <a:endParaRPr/>
          </a:p>
        </p:txBody>
      </p:sp>
      <p:pic>
        <p:nvPicPr>
          <p:cNvPr id="393" name="Picture 4"/>
          <p:cNvPicPr/>
          <p:nvPr/>
        </p:nvPicPr>
        <p:blipFill>
          <a:blip r:embed="rId2"/>
          <a:stretch>
            <a:fillRect/>
          </a:stretch>
        </p:blipFill>
        <p:spPr>
          <a:xfrm>
            <a:off x="609480" y="1600200"/>
            <a:ext cx="7842600" cy="4642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4" name="Picture 4"/>
          <p:cNvPicPr/>
          <p:nvPr/>
        </p:nvPicPr>
        <p:blipFill>
          <a:blip r:embed="rId2"/>
          <a:stretch>
            <a:fillRect/>
          </a:stretch>
        </p:blipFill>
        <p:spPr>
          <a:xfrm>
            <a:off x="838080" y="1066680"/>
            <a:ext cx="7156800" cy="5175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457200" y="144000"/>
            <a:ext cx="8223480" cy="934200"/>
          </a:xfrm>
          <a:prstGeom prst="rect">
            <a:avLst/>
          </a:prstGeom>
          <a:noFill/>
          <a:ln>
            <a:noFill/>
          </a:ln>
        </p:spPr>
      </p:sp>
      <p:pic>
        <p:nvPicPr>
          <p:cNvPr id="396" name="Picture 4"/>
          <p:cNvPicPr/>
          <p:nvPr/>
        </p:nvPicPr>
        <p:blipFill>
          <a:blip r:embed="rId2"/>
          <a:stretch>
            <a:fillRect/>
          </a:stretch>
        </p:blipFill>
        <p:spPr>
          <a:xfrm>
            <a:off x="762120" y="1523880"/>
            <a:ext cx="7689960" cy="4642200"/>
          </a:xfrm>
          <a:prstGeom prst="rect">
            <a:avLst/>
          </a:prstGeom>
          <a:ln>
            <a:noFill/>
          </a:ln>
        </p:spPr>
      </p:pic>
      <p:sp>
        <p:nvSpPr>
          <p:cNvPr id="397" name="CustomShape 2"/>
          <p:cNvSpPr/>
          <p:nvPr/>
        </p:nvSpPr>
        <p:spPr>
          <a:xfrm>
            <a:off x="648000" y="216000"/>
            <a:ext cx="6997320" cy="852120"/>
          </a:xfrm>
          <a:prstGeom prst="rect">
            <a:avLst/>
          </a:prstGeom>
          <a:noFill/>
          <a:ln>
            <a:noFill/>
          </a:ln>
        </p:spPr>
        <p:txBody>
          <a:bodyPr lIns="90000" tIns="45000" rIns="90000" bIns="45000"/>
          <a:lstStyle/>
          <a:p>
            <a:pPr>
              <a:lnSpc>
                <a:spcPct val="100000"/>
              </a:lnSpc>
            </a:pPr>
            <a:r>
              <a:rPr lang="en-IN" sz="5000">
                <a:solidFill>
                  <a:srgbClr val="04617B"/>
                </a:solidFill>
                <a:latin typeface="Bitstream Charter"/>
              </a:rPr>
              <a:t>Frameset : Horizontal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457200" y="704160"/>
            <a:ext cx="8223480" cy="1136880"/>
          </a:xfrm>
          <a:prstGeom prst="rect">
            <a:avLst/>
          </a:prstGeom>
          <a:noFill/>
          <a:ln>
            <a:noFill/>
          </a:ln>
        </p:spPr>
      </p:sp>
      <p:pic>
        <p:nvPicPr>
          <p:cNvPr id="399" name="Picture 4"/>
          <p:cNvPicPr/>
          <p:nvPr/>
        </p:nvPicPr>
        <p:blipFill>
          <a:blip r:embed="rId2"/>
          <a:stretch>
            <a:fillRect/>
          </a:stretch>
        </p:blipFill>
        <p:spPr>
          <a:xfrm>
            <a:off x="304920" y="1143000"/>
            <a:ext cx="8680680" cy="5099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TotalTime>
  <Words>5012</Words>
  <PresentationFormat>On-screen Show (4:3)</PresentationFormat>
  <Paragraphs>635</Paragraphs>
  <Slides>109</Slides>
  <Notes>0</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admin</cp:lastModifiedBy>
  <cp:revision>30</cp:revision>
  <dcterms:modified xsi:type="dcterms:W3CDTF">2019-12-31T05:11:24Z</dcterms:modified>
</cp:coreProperties>
</file>